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414" r:id="rId2"/>
    <p:sldId id="304" r:id="rId3"/>
    <p:sldId id="415" r:id="rId4"/>
    <p:sldId id="299" r:id="rId5"/>
    <p:sldId id="294" r:id="rId6"/>
    <p:sldId id="295" r:id="rId7"/>
    <p:sldId id="296" r:id="rId8"/>
    <p:sldId id="297" r:id="rId9"/>
    <p:sldId id="302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63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C2379A4-5884-B6A3-4EAF-4F02DF63F1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B9B8565-5EF6-4F24-B0EB-419A28EA3E2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24BA3C5-4516-4ED3-A204-CBA9086F9E7D}" type="datetimeFigureOut">
              <a:rPr lang="en-US"/>
              <a:pPr>
                <a:defRPr/>
              </a:pPr>
              <a:t>3/3/2023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CF90C5E4-AD26-9951-FE1D-C5CEC53730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66640F7E-DC7E-EC9D-E63A-CEDD1EE5B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D0CDDDA-0463-AF31-8409-D99BC971D9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628E39-5A55-A83C-4F92-79F6DFBDE2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84751E-CC24-4449-8DCB-2365A7CFAD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81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Date Placeholder 29">
            <a:extLst>
              <a:ext uri="{FF2B5EF4-FFF2-40B4-BE49-F238E27FC236}">
                <a16:creationId xmlns:a16="http://schemas.microsoft.com/office/drawing/2014/main" xmlns="" id="{1C4C7AA0-CC09-7E48-581E-B2C43C84F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xmlns="" id="{4AEE6BEC-A36F-4AFD-D573-4BB57A767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xmlns="" id="{B9113D22-8CB5-EADA-BDE5-D16086BDA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EC2504C-43DE-4EA8-8206-E216F5DBA8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40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E747D00E-BF18-D555-3267-B402ACF20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6F484FD8-0D1C-BE69-D54C-FF8C4DBE8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D5566543-93B6-0B22-B56E-C00C7A645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D8DDD-2A06-4AB8-8068-C549449566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75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B394955C-06C4-ABC1-409C-8FEF37258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84A5192B-8BD7-848D-5D19-F4BD1068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BBBC2921-4C73-DB29-CC82-E88DF2594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6A5C1-A82C-4980-B2DE-E7474CD0BD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500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DA5FD52-7900-10CE-4714-E52621D8F2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9924D9D-3032-0CD3-BE16-1B00A9317B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CAF7B24-2DBA-4151-EF23-31A4B7FED0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44635-3E43-4B56-BC95-364AD37A69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2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B2D8AFFA-FE08-3DD5-822C-702458CB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2E56470B-8615-126D-51DC-08E89F9E1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E8F82C24-18E1-EFE6-B301-B4EDB9885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412E2-5AA4-4A01-8DA4-F4AF6F6AF5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34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B43613-6BD3-D0CA-376F-EA7D5D56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6CC86F-0737-8ED5-E7A9-4C36AB63A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FD86AE-5D5E-542E-C6DA-2E9864C24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EE5E59A-FD79-4B6A-BE68-C19CBF891B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268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xmlns="" id="{693DDDB2-D231-CB38-DA45-AD01E06C0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xmlns="" id="{CB4F6C6C-71AE-435D-2D9A-652F0C179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xmlns="" id="{9B09669C-FA1C-0192-F711-A3C0E2992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4B326-EC86-4C0D-8FB3-BF78481CA7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02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xmlns="" id="{EB862326-4C84-A804-31FF-9C75B39F8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xmlns="" id="{F8E5B947-799E-8B85-2FB1-E9C0F5597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xmlns="" id="{21D4E202-6010-65C8-609A-DBFCF40B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0E326-35CA-43D8-8D35-5AFA410F15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72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xmlns="" id="{A6CE85A5-D1AF-3C25-C13A-FB202104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xmlns="" id="{45350811-2B1E-D4D6-2B8D-6FE8E0A58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xmlns="" id="{05914FB1-2EC2-35A2-286A-FBA81744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7F5DD-3CF4-4EA4-AA62-AE5A3455BA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22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xmlns="" id="{E2944E06-037E-27C3-6AE5-51A781829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xmlns="" id="{72CD1BC9-4337-781B-6992-03F5A63B4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xmlns="" id="{55D00A8A-7422-AAA9-7A85-5014E29F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6953E-22CB-497B-A9B8-5AE4FA1D3C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42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xmlns="" id="{53A491EF-7D17-503E-5CB3-575CA661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xmlns="" id="{0FDE3166-25F4-E170-72ED-43D501A1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xmlns="" id="{7EBC6F79-86AC-8D77-A40D-AFA050728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4C22C-A577-46FA-9289-A1DC9B560D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75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xmlns="" id="{87DEFFA0-CCF0-8931-132A-ED27DFD4506E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xmlns="" id="{0FADD3A8-0FAA-B590-4518-601A2F62D3DF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xmlns="" id="{B9785E63-9218-824C-507A-E82AC68D7757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xmlns="" id="{048BE628-79B0-B480-DDE5-8406C7C9A451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xmlns="" id="{58D642C8-93CC-3B28-DEAC-470457E44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xmlns="" id="{9171FBB5-A93A-27AC-EECA-0BF1B619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xmlns="" id="{7391BF59-5F95-C402-24C7-70A988157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4957F9FF-714D-4C35-8805-F6C2B46CAF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64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xmlns="" id="{F9DB1911-01E8-92D3-3B55-5463D282E1E8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xmlns="" id="{B68BE96B-E372-4225-BFBC-3908921E4F25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6" name="Title Placeholder 8">
            <a:extLst>
              <a:ext uri="{FF2B5EF4-FFF2-40B4-BE49-F238E27FC236}">
                <a16:creationId xmlns:a16="http://schemas.microsoft.com/office/drawing/2014/main" xmlns="" id="{21EB8399-4DE7-05E4-D9F0-AD840EB6A8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7" name="Text Placeholder 29">
            <a:extLst>
              <a:ext uri="{FF2B5EF4-FFF2-40B4-BE49-F238E27FC236}">
                <a16:creationId xmlns:a16="http://schemas.microsoft.com/office/drawing/2014/main" xmlns="" id="{3784814C-DDCA-50CF-4E3F-6B10787FA8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406416D3-2133-655C-23AC-6338AD5C6A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xmlns="" id="{C28FDC8C-8ECF-D63A-2895-2717A441E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xmlns="" id="{DCC75C82-A789-8687-DA02-4E3F13DE1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7718529D-0341-4D8E-BE02-3A1EC11F0E64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81" name="Group 1">
            <a:extLst>
              <a:ext uri="{FF2B5EF4-FFF2-40B4-BE49-F238E27FC236}">
                <a16:creationId xmlns:a16="http://schemas.microsoft.com/office/drawing/2014/main" xmlns="" id="{17846316-3F09-8CCC-B4AF-0750D014B603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xmlns="" id="{8CB47743-8B95-0FE1-E2BF-E059829170FB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xmlns="" id="{D9BA08F4-A089-D89F-F1B6-FDF701B740F8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15" r:id="rId2"/>
    <p:sldLayoutId id="2147483824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5" r:id="rId9"/>
    <p:sldLayoutId id="2147483821" r:id="rId10"/>
    <p:sldLayoutId id="2147483822" r:id="rId11"/>
    <p:sldLayoutId id="214748382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5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hyperlink" Target="file:///C:\Documents%20and%20Settings\LPT%20COMPUTER\My%20Documents\Downloads\BIEN_NHO.MID" TargetMode="Externa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314" name="Picture 2">
            <a:extLst>
              <a:ext uri="{FF2B5EF4-FFF2-40B4-BE49-F238E27FC236}">
                <a16:creationId xmlns:a16="http://schemas.microsoft.com/office/drawing/2014/main" xmlns="" id="{5F48BAAF-9CF2-C2CF-3FC2-EB5C1E79F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WordArt 59" descr="Green marble">
            <a:extLst>
              <a:ext uri="{FF2B5EF4-FFF2-40B4-BE49-F238E27FC236}">
                <a16:creationId xmlns:a16="http://schemas.microsoft.com/office/drawing/2014/main" xmlns="" id="{AE6EF4B5-9928-11A4-A5F0-44D9C304B69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95400" y="1219200"/>
            <a:ext cx="5345113" cy="971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FF00"/>
                  </a:solidFill>
                  <a:rou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BÀI GIẢNG</a:t>
            </a:r>
          </a:p>
        </p:txBody>
      </p:sp>
      <p:graphicFrame>
        <p:nvGraphicFramePr>
          <p:cNvPr id="5" name="Object 5" descr="image4">
            <a:hlinkClick r:id="rId5" action="ppaction://hlinkfile"/>
            <a:extLst>
              <a:ext uri="{FF2B5EF4-FFF2-40B4-BE49-F238E27FC236}">
                <a16:creationId xmlns:a16="http://schemas.microsoft.com/office/drawing/2014/main" xmlns="" id="{BD24B593-118C-0648-6164-A6750933BB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12700" y="3276600"/>
          <a:ext cx="189711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lip" r:id="rId6" imgW="3531960" imgH="4445640" progId="">
                  <p:embed/>
                </p:oleObj>
              </mc:Choice>
              <mc:Fallback>
                <p:oleObj name="Clip" r:id="rId6" imgW="3531960" imgH="4445640" progId="">
                  <p:embed/>
                  <p:pic>
                    <p:nvPicPr>
                      <p:cNvPr id="5" name="Object 5" descr="image4">
                        <a:hlinkClick r:id="rId5" action="ppaction://hlinkfile"/>
                        <a:extLst>
                          <a:ext uri="{FF2B5EF4-FFF2-40B4-BE49-F238E27FC236}">
                            <a16:creationId xmlns:a16="http://schemas.microsoft.com/office/drawing/2014/main" xmlns="" id="{BD24B593-118C-0648-6164-A6750933BB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700" y="3276600"/>
                        <a:ext cx="1897115" cy="358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 3">
            <a:extLst>
              <a:ext uri="{FF2B5EF4-FFF2-40B4-BE49-F238E27FC236}">
                <a16:creationId xmlns:a16="http://schemas.microsoft.com/office/drawing/2014/main" xmlns="" id="{215208E4-E23C-9AFA-BFBC-CF9C1DDBF357}"/>
              </a:ext>
            </a:extLst>
          </p:cNvPr>
          <p:cNvSpPr/>
          <p:nvPr/>
        </p:nvSpPr>
        <p:spPr>
          <a:xfrm>
            <a:off x="2848097" y="2743537"/>
            <a:ext cx="1494695" cy="1606695"/>
          </a:xfrm>
          <a:prstGeom prst="gear9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1" name="Group 23">
            <a:extLst>
              <a:ext uri="{FF2B5EF4-FFF2-40B4-BE49-F238E27FC236}">
                <a16:creationId xmlns:a16="http://schemas.microsoft.com/office/drawing/2014/main" xmlns="" id="{4C31F3E0-8AAE-6D11-A575-0DA3C50E9BEB}"/>
              </a:ext>
            </a:extLst>
          </p:cNvPr>
          <p:cNvGrpSpPr/>
          <p:nvPr/>
        </p:nvGrpSpPr>
        <p:grpSpPr bwMode="auto">
          <a:xfrm>
            <a:off x="1846263" y="3524250"/>
            <a:ext cx="1304925" cy="1524000"/>
            <a:chOff x="2844800" y="1422399"/>
            <a:chExt cx="2235200" cy="2235200"/>
          </a:xfrm>
        </p:grpSpPr>
        <p:sp>
          <p:nvSpPr>
            <p:cNvPr id="9" name=" 3">
              <a:extLst>
                <a:ext uri="{FF2B5EF4-FFF2-40B4-BE49-F238E27FC236}">
                  <a16:creationId xmlns:a16="http://schemas.microsoft.com/office/drawing/2014/main" xmlns="" id="{751525F7-E04E-DE0F-EFD1-958E7D4BE897}"/>
                </a:ext>
              </a:extLst>
            </p:cNvPr>
            <p:cNvSpPr/>
            <p:nvPr/>
          </p:nvSpPr>
          <p:spPr>
            <a:xfrm>
              <a:off x="2844800" y="1422399"/>
              <a:ext cx="2235200" cy="2235200"/>
            </a:xfrm>
            <a:prstGeom prst="gear9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 4">
              <a:extLst>
                <a:ext uri="{FF2B5EF4-FFF2-40B4-BE49-F238E27FC236}">
                  <a16:creationId xmlns:a16="http://schemas.microsoft.com/office/drawing/2014/main" xmlns="" id="{FF0A405A-0AAE-9907-4CA3-A8AE39D43AB1}"/>
                </a:ext>
              </a:extLst>
            </p:cNvPr>
            <p:cNvSpPr/>
            <p:nvPr/>
          </p:nvSpPr>
          <p:spPr>
            <a:xfrm>
              <a:off x="3293471" y="1946275"/>
              <a:ext cx="1337857" cy="11478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640" tIns="40640" rIns="40640" bIns="4064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vi-VN" sz="3200"/>
            </a:p>
          </p:txBody>
        </p:sp>
      </p:grpSp>
      <p:grpSp>
        <p:nvGrpSpPr>
          <p:cNvPr id="15" name="Group 23">
            <a:extLst>
              <a:ext uri="{FF2B5EF4-FFF2-40B4-BE49-F238E27FC236}">
                <a16:creationId xmlns:a16="http://schemas.microsoft.com/office/drawing/2014/main" xmlns="" id="{3CB4CF3F-2676-4F1E-5D7B-AA84B76BF225}"/>
              </a:ext>
            </a:extLst>
          </p:cNvPr>
          <p:cNvGrpSpPr/>
          <p:nvPr/>
        </p:nvGrpSpPr>
        <p:grpSpPr bwMode="auto">
          <a:xfrm>
            <a:off x="4092575" y="3562350"/>
            <a:ext cx="1246188" cy="1371600"/>
            <a:chOff x="2844800" y="1422399"/>
            <a:chExt cx="2235200" cy="2235200"/>
          </a:xfrm>
          <a:solidFill>
            <a:srgbClr val="FFFF00"/>
          </a:solidFill>
        </p:grpSpPr>
        <p:sp>
          <p:nvSpPr>
            <p:cNvPr id="13" name=" 3">
              <a:extLst>
                <a:ext uri="{FF2B5EF4-FFF2-40B4-BE49-F238E27FC236}">
                  <a16:creationId xmlns:a16="http://schemas.microsoft.com/office/drawing/2014/main" xmlns="" id="{150A4C9F-EF17-B3B4-BA57-BD7ACD722DB6}"/>
                </a:ext>
              </a:extLst>
            </p:cNvPr>
            <p:cNvSpPr/>
            <p:nvPr/>
          </p:nvSpPr>
          <p:spPr>
            <a:xfrm>
              <a:off x="2844800" y="1422399"/>
              <a:ext cx="2235200" cy="2235200"/>
            </a:xfrm>
            <a:prstGeom prst="gear9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 4">
              <a:extLst>
                <a:ext uri="{FF2B5EF4-FFF2-40B4-BE49-F238E27FC236}">
                  <a16:creationId xmlns:a16="http://schemas.microsoft.com/office/drawing/2014/main" xmlns="" id="{401A64DD-EAB8-F5F7-C8C2-4314A0480756}"/>
                </a:ext>
              </a:extLst>
            </p:cNvPr>
            <p:cNvSpPr/>
            <p:nvPr/>
          </p:nvSpPr>
          <p:spPr>
            <a:xfrm>
              <a:off x="3294687" y="1944980"/>
              <a:ext cx="1335426" cy="11512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640" tIns="40640" rIns="40640" bIns="4064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vi-VN" sz="3200"/>
            </a:p>
          </p:txBody>
        </p:sp>
      </p:grpSp>
      <p:pic>
        <p:nvPicPr>
          <p:cNvPr id="17" name="Picture 39" descr="Firewrk8">
            <a:extLst>
              <a:ext uri="{FF2B5EF4-FFF2-40B4-BE49-F238E27FC236}">
                <a16:creationId xmlns:a16="http://schemas.microsoft.com/office/drawing/2014/main" xmlns="" id="{C0EA0982-1B3C-4C79-DE80-B4DF5B0B7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06725" y="4419600"/>
            <a:ext cx="12954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2">
            <a:extLst>
              <a:ext uri="{FF2B5EF4-FFF2-40B4-BE49-F238E27FC236}">
                <a16:creationId xmlns:a16="http://schemas.microsoft.com/office/drawing/2014/main" xmlns="" id="{EA8DE0FB-81EC-904E-DAC9-10AA68A7C1E3}"/>
              </a:ext>
            </a:extLst>
          </p:cNvPr>
          <p:cNvSpPr txBox="1"/>
          <p:nvPr/>
        </p:nvSpPr>
        <p:spPr>
          <a:xfrm>
            <a:off x="1592648" y="3617903"/>
            <a:ext cx="572295" cy="70788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>
                <a:solidFill>
                  <a:srgbClr val="00C2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V</a:t>
            </a:r>
            <a:endParaRPr lang="vi-VN" sz="4400" b="1" dirty="0">
              <a:solidFill>
                <a:srgbClr val="00C200"/>
              </a:solidFill>
              <a:cs typeface="Arial" panose="020B0604020202020204" pitchFamily="34" charset="0"/>
            </a:endParaRPr>
          </a:p>
        </p:txBody>
      </p:sp>
      <p:sp>
        <p:nvSpPr>
          <p:cNvPr id="21" name="TextBox 13">
            <a:extLst>
              <a:ext uri="{FF2B5EF4-FFF2-40B4-BE49-F238E27FC236}">
                <a16:creationId xmlns:a16="http://schemas.microsoft.com/office/drawing/2014/main" xmlns="" id="{55F30A45-6903-5EBD-7A6C-1C93AADF1383}"/>
              </a:ext>
            </a:extLst>
          </p:cNvPr>
          <p:cNvSpPr txBox="1"/>
          <p:nvPr/>
        </p:nvSpPr>
        <p:spPr>
          <a:xfrm>
            <a:off x="2226062" y="3617903"/>
            <a:ext cx="568575" cy="70788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Â</a:t>
            </a:r>
            <a:endParaRPr lang="vi-VN" sz="44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xmlns="" id="{13FDAD33-F630-8E6C-4B5D-A05E0D3479DF}"/>
              </a:ext>
            </a:extLst>
          </p:cNvPr>
          <p:cNvSpPr txBox="1"/>
          <p:nvPr/>
        </p:nvSpPr>
        <p:spPr>
          <a:xfrm>
            <a:off x="2866376" y="3614728"/>
            <a:ext cx="568574" cy="70788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24602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endParaRPr lang="vi-VN" sz="4400" b="1" dirty="0">
              <a:solidFill>
                <a:srgbClr val="24602E"/>
              </a:solidFill>
              <a:cs typeface="Arial" panose="020B0604020202020204" pitchFamily="34" charset="0"/>
            </a:endParaRPr>
          </a:p>
        </p:txBody>
      </p:sp>
      <p:sp>
        <p:nvSpPr>
          <p:cNvPr id="25" name="TextBox 15">
            <a:extLst>
              <a:ext uri="{FF2B5EF4-FFF2-40B4-BE49-F238E27FC236}">
                <a16:creationId xmlns:a16="http://schemas.microsoft.com/office/drawing/2014/main" xmlns="" id="{9196EC7E-6AAC-42E3-D9C8-3515BA4BC535}"/>
              </a:ext>
            </a:extLst>
          </p:cNvPr>
          <p:cNvSpPr txBox="1"/>
          <p:nvPr/>
        </p:nvSpPr>
        <p:spPr>
          <a:xfrm>
            <a:off x="3775621" y="3614728"/>
            <a:ext cx="567784" cy="70788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5B34DA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</a:t>
            </a:r>
            <a:endParaRPr lang="vi-VN" sz="4400" b="1" dirty="0">
              <a:solidFill>
                <a:srgbClr val="5B34DA"/>
              </a:solidFill>
              <a:cs typeface="Arial" panose="020B0604020202020204" pitchFamily="34" charset="0"/>
            </a:endParaRPr>
          </a:p>
        </p:txBody>
      </p:sp>
      <p:sp>
        <p:nvSpPr>
          <p:cNvPr id="27" name="TextBox 16">
            <a:extLst>
              <a:ext uri="{FF2B5EF4-FFF2-40B4-BE49-F238E27FC236}">
                <a16:creationId xmlns:a16="http://schemas.microsoft.com/office/drawing/2014/main" xmlns="" id="{0454C359-7C97-C829-8230-C9A5B6ED3B0D}"/>
              </a:ext>
            </a:extLst>
          </p:cNvPr>
          <p:cNvSpPr txBox="1"/>
          <p:nvPr/>
        </p:nvSpPr>
        <p:spPr>
          <a:xfrm>
            <a:off x="4413800" y="3614728"/>
            <a:ext cx="567784" cy="70788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rgbClr val="33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Ý</a:t>
            </a:r>
            <a:endParaRPr lang="vi-VN" sz="4400" b="1" dirty="0">
              <a:solidFill>
                <a:srgbClr val="333300"/>
              </a:solidFill>
              <a:cs typeface="Arial" panose="020B0604020202020204" pitchFamily="34" charset="0"/>
            </a:endParaRPr>
          </a:p>
        </p:txBody>
      </p:sp>
      <p:sp>
        <p:nvSpPr>
          <p:cNvPr id="29" name="TextBox 17">
            <a:extLst>
              <a:ext uri="{FF2B5EF4-FFF2-40B4-BE49-F238E27FC236}">
                <a16:creationId xmlns:a16="http://schemas.microsoft.com/office/drawing/2014/main" xmlns="" id="{A6D88FC4-D1E6-78DE-106E-34D20E2D13B6}"/>
              </a:ext>
            </a:extLst>
          </p:cNvPr>
          <p:cNvSpPr txBox="1"/>
          <p:nvPr/>
        </p:nvSpPr>
        <p:spPr>
          <a:xfrm>
            <a:off x="5053567" y="3614728"/>
            <a:ext cx="567784" cy="76944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vi-VN" sz="4400" b="1" dirty="0">
                <a:solidFill>
                  <a:srgbClr val="0066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8</a:t>
            </a:r>
            <a:endParaRPr lang="vi-VN" sz="4400" b="1" dirty="0">
              <a:solidFill>
                <a:srgbClr val="0066FF"/>
              </a:solidFill>
              <a:cs typeface="Arial" panose="020B0604020202020204" pitchFamily="34" charset="0"/>
            </a:endParaRPr>
          </a:p>
        </p:txBody>
      </p:sp>
      <p:sp>
        <p:nvSpPr>
          <p:cNvPr id="31" name="AutoShape 74">
            <a:extLst>
              <a:ext uri="{FF2B5EF4-FFF2-40B4-BE49-F238E27FC236}">
                <a16:creationId xmlns:a16="http://schemas.microsoft.com/office/drawing/2014/main" xmlns="" id="{CE14C7CB-AA9F-94F3-E59F-859826788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048000"/>
            <a:ext cx="762000" cy="533400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74">
            <a:extLst>
              <a:ext uri="{FF2B5EF4-FFF2-40B4-BE49-F238E27FC236}">
                <a16:creationId xmlns:a16="http://schemas.microsoft.com/office/drawing/2014/main" xmlns="" id="{8BFE7CA1-EB66-F39A-001D-91D1092F9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91200"/>
            <a:ext cx="762000" cy="533400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AutoShape 74">
            <a:extLst>
              <a:ext uri="{FF2B5EF4-FFF2-40B4-BE49-F238E27FC236}">
                <a16:creationId xmlns:a16="http://schemas.microsoft.com/office/drawing/2014/main" xmlns="" id="{21FB971D-E0CC-7D6D-8D51-014273C7C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715000"/>
            <a:ext cx="762000" cy="533400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AutoShape 74">
            <a:extLst>
              <a:ext uri="{FF2B5EF4-FFF2-40B4-BE49-F238E27FC236}">
                <a16:creationId xmlns:a16="http://schemas.microsoft.com/office/drawing/2014/main" xmlns="" id="{49904B01-4395-C194-A223-F523C824B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762000" cy="533400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74">
            <a:extLst>
              <a:ext uri="{FF2B5EF4-FFF2-40B4-BE49-F238E27FC236}">
                <a16:creationId xmlns:a16="http://schemas.microsoft.com/office/drawing/2014/main" xmlns="" id="{26D68131-FC51-D30F-DB84-BE3929C8F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685800"/>
            <a:ext cx="762000" cy="533400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AutoShape 74">
            <a:extLst>
              <a:ext uri="{FF2B5EF4-FFF2-40B4-BE49-F238E27FC236}">
                <a16:creationId xmlns:a16="http://schemas.microsoft.com/office/drawing/2014/main" xmlns="" id="{BD4D8719-AABA-F0D2-6588-7E2392E29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838200"/>
            <a:ext cx="762000" cy="533400"/>
          </a:xfrm>
          <a:prstGeom prst="star4">
            <a:avLst>
              <a:gd name="adj" fmla="val 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5985 L -0.00521 0.12989 " pathEditMode="relative" rAng="0" ptsTypes="AA">
                                      <p:cBhvr>
                                        <p:cTn id="20" dur="50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9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11764 L -0.00174 -0.17078 " pathEditMode="relative" rAng="0" ptsTypes="AA">
                                      <p:cBhvr>
                                        <p:cTn id="22" dur="5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7 0.16247 L -4.44444E-6 -0.09267 " pathEditMode="relative" rAng="0" ptsTypes="AA">
                                      <p:cBhvr>
                                        <p:cTn id="24" dur="3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2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0.12509 L 3.88889E-6 -0.09503 " pathEditMode="relative" rAng="0" ptsTypes="AA">
                                      <p:cBhvr>
                                        <p:cTn id="26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21688 L 1.38889E-6 -0.11607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0.09387 L 0.00122 -0.14752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1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1" grpId="0" animBg="1"/>
      <p:bldP spid="33" grpId="0" animBg="1"/>
      <p:bldP spid="35" grpId="0" animBg="1"/>
      <p:bldP spid="37" grpId="0" animBg="1"/>
      <p:bldP spid="39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41CC3358-392C-5966-79E1-755E82FF1005}"/>
              </a:ext>
            </a:extLst>
          </p:cNvPr>
          <p:cNvSpPr txBox="1"/>
          <p:nvPr/>
        </p:nvSpPr>
        <p:spPr>
          <a:xfrm>
            <a:off x="555172" y="908958"/>
            <a:ext cx="4550228" cy="83099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vi-VN" sz="4800" dirty="0" smtClean="0">
                <a:solidFill>
                  <a:srgbClr val="FFFF00"/>
                </a:solidFill>
              </a:rPr>
              <a:t>Tiết 21. CĐ</a:t>
            </a:r>
            <a:r>
              <a:rPr lang="vi-VN" sz="4800" dirty="0" smtClean="0">
                <a:solidFill>
                  <a:srgbClr val="FFFF00"/>
                </a:solidFill>
              </a:rPr>
              <a:t> 15.</a:t>
            </a:r>
            <a:endParaRPr lang="vi-VN" sz="4800" dirty="0">
              <a:solidFill>
                <a:srgbClr val="FFFF00"/>
              </a:solidFill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D04DF0C9-8A5D-E232-D9CD-AEFF3AD84181}"/>
              </a:ext>
            </a:extLst>
          </p:cNvPr>
          <p:cNvSpPr txBox="1"/>
          <p:nvPr/>
        </p:nvSpPr>
        <p:spPr>
          <a:xfrm>
            <a:off x="2026103" y="2875002"/>
            <a:ext cx="5866040" cy="110799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/>
            <a:r>
              <a:rPr lang="vi-VN" sz="6600" dirty="0">
                <a:solidFill>
                  <a:srgbClr val="FF0000"/>
                </a:solidFill>
              </a:rPr>
              <a:t>CÔNG SUẤT </a:t>
            </a:r>
          </a:p>
        </p:txBody>
      </p:sp>
    </p:spTree>
    <p:extLst>
      <p:ext uri="{BB962C8B-B14F-4D97-AF65-F5344CB8AC3E}">
        <p14:creationId xmlns:p14="http://schemas.microsoft.com/office/powerpoint/2010/main" val="414262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371600"/>
            <a:ext cx="701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vi-VN" sz="4000" dirty="0" smtClean="0">
                <a:latin typeface="+mn-lt"/>
              </a:rPr>
              <a:t>Sau khi học chủ đề 15 trên lớp, em hãy thực hiện các bài tập sau để củng cố kiến thức nhé!</a:t>
            </a:r>
            <a:endParaRPr lang="vi-VN" sz="4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678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>
            <a:extLst>
              <a:ext uri="{FF2B5EF4-FFF2-40B4-BE49-F238E27FC236}">
                <a16:creationId xmlns:a16="http://schemas.microsoft.com/office/drawing/2014/main" xmlns="" id="{72E8A408-58DB-BC66-AB53-674D8F5C3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47800"/>
            <a:ext cx="4876800" cy="11430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</a:rPr>
              <a:t>Công suất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xmlns="" id="{AE462988-EECA-B7CB-DAB2-1BCA8C4403EC}"/>
              </a:ext>
            </a:extLst>
          </p:cNvPr>
          <p:cNvSpPr txBox="1">
            <a:spLocks noChangeArrowheads="1"/>
          </p:cNvSpPr>
          <p:nvPr/>
        </p:nvSpPr>
        <p:spPr bwMode="auto">
          <a:xfrm rot="-1860000">
            <a:off x="1905000" y="28543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Định nghĩa</a:t>
            </a:r>
          </a:p>
        </p:txBody>
      </p:sp>
      <p:sp>
        <p:nvSpPr>
          <p:cNvPr id="29700" name="Line 4">
            <a:extLst>
              <a:ext uri="{FF2B5EF4-FFF2-40B4-BE49-F238E27FC236}">
                <a16:creationId xmlns:a16="http://schemas.microsoft.com/office/drawing/2014/main" xmlns="" id="{271C4E95-746A-673D-4C40-14DD8957E9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2625725"/>
            <a:ext cx="2057400" cy="1219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5">
            <a:extLst>
              <a:ext uri="{FF2B5EF4-FFF2-40B4-BE49-F238E27FC236}">
                <a16:creationId xmlns:a16="http://schemas.microsoft.com/office/drawing/2014/main" xmlns="" id="{AB24E3F5-A8EB-3F4F-D4FE-B41671EF1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921125"/>
            <a:ext cx="1676400" cy="2098675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ym typeface="Webdings" panose="05030102010509060703" pitchFamily="18" charset="2"/>
              </a:rPr>
              <a:t>Công suất: là c</a:t>
            </a:r>
            <a:r>
              <a:rPr lang="en-US" altLang="en-US" sz="2200" b="1">
                <a:latin typeface="Times New Roman" panose="02020603050405020304" pitchFamily="18" charset="0"/>
                <a:sym typeface="Webdings" panose="05030102010509060703" pitchFamily="18" charset="2"/>
              </a:rPr>
              <a:t>ông thực hiện được trong một đơn vị thời gian.</a:t>
            </a:r>
          </a:p>
        </p:txBody>
      </p:sp>
      <p:sp>
        <p:nvSpPr>
          <p:cNvPr id="29702" name="Line 6">
            <a:extLst>
              <a:ext uri="{FF2B5EF4-FFF2-40B4-BE49-F238E27FC236}">
                <a16:creationId xmlns:a16="http://schemas.microsoft.com/office/drawing/2014/main" xmlns="" id="{7EB7CD3A-6AD8-3C1B-BAD3-D602F768FE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2667000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378101D0-180D-4AE6-85C3-7D2C98ED3F80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4152900"/>
            <a:ext cx="3048000" cy="823913"/>
            <a:chOff x="3408" y="1872"/>
            <a:chExt cx="1920" cy="519"/>
          </a:xfrm>
        </p:grpSpPr>
        <p:sp>
          <p:nvSpPr>
            <p:cNvPr id="15376" name="Text Box 8">
              <a:extLst>
                <a:ext uri="{FF2B5EF4-FFF2-40B4-BE49-F238E27FC236}">
                  <a16:creationId xmlns:a16="http://schemas.microsoft.com/office/drawing/2014/main" xmlns="" id="{2B66E06D-1ECA-0691-6445-A88C8DDE06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1968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i="1">
                  <a:latin typeface="Times New Roman" panose="02020603050405020304" pitchFamily="18" charset="0"/>
                </a:rPr>
                <a:t>- Công thức: </a:t>
              </a:r>
              <a:r>
                <a:rPr lang="en-US" altLang="en-US" sz="2400" b="1" i="1">
                  <a:latin typeface="VNI-Commerce" pitchFamily="2" charset="0"/>
                </a:rPr>
                <a:t>P</a:t>
              </a:r>
              <a:r>
                <a:rPr lang="en-US" altLang="en-US"/>
                <a:t> = </a:t>
              </a:r>
            </a:p>
          </p:txBody>
        </p:sp>
        <p:grpSp>
          <p:nvGrpSpPr>
            <p:cNvPr id="15377" name="Group 9">
              <a:extLst>
                <a:ext uri="{FF2B5EF4-FFF2-40B4-BE49-F238E27FC236}">
                  <a16:creationId xmlns:a16="http://schemas.microsoft.com/office/drawing/2014/main" xmlns="" id="{662F4806-B91F-4CD7-E07F-B218C5CED2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0" y="1872"/>
              <a:ext cx="528" cy="519"/>
              <a:chOff x="4128" y="1968"/>
              <a:chExt cx="528" cy="519"/>
            </a:xfrm>
          </p:grpSpPr>
          <p:sp>
            <p:nvSpPr>
              <p:cNvPr id="15378" name="Line 10">
                <a:extLst>
                  <a:ext uri="{FF2B5EF4-FFF2-40B4-BE49-F238E27FC236}">
                    <a16:creationId xmlns:a16="http://schemas.microsoft.com/office/drawing/2014/main" xmlns="" id="{82B5E841-BFAF-BC95-AA9F-851C4E2CC9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8" y="220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9" name="Text Box 11">
                <a:extLst>
                  <a:ext uri="{FF2B5EF4-FFF2-40B4-BE49-F238E27FC236}">
                    <a16:creationId xmlns:a16="http://schemas.microsoft.com/office/drawing/2014/main" xmlns="" id="{DA6AF8C9-C0DA-6E70-8947-507E93ACA0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1968"/>
                <a:ext cx="4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5380" name="Text Box 12">
                <a:extLst>
                  <a:ext uri="{FF2B5EF4-FFF2-40B4-BE49-F238E27FC236}">
                    <a16:creationId xmlns:a16="http://schemas.microsoft.com/office/drawing/2014/main" xmlns="" id="{642316A6-AC73-D69E-CBFB-EFD6F71F6A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2160"/>
                <a:ext cx="43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>
                    <a:latin typeface="Times New Roman" panose="02020603050405020304" pitchFamily="18" charset="0"/>
                  </a:rPr>
                  <a:t>t</a:t>
                </a:r>
              </a:p>
            </p:txBody>
          </p:sp>
        </p:grpSp>
      </p:grpSp>
      <p:sp>
        <p:nvSpPr>
          <p:cNvPr id="29709" name="Text Box 13">
            <a:extLst>
              <a:ext uri="{FF2B5EF4-FFF2-40B4-BE49-F238E27FC236}">
                <a16:creationId xmlns:a16="http://schemas.microsoft.com/office/drawing/2014/main" xmlns="" id="{77CF7799-BFF0-109E-4E39-472C368FA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7975"/>
            <a:ext cx="3048000" cy="1825625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/>
          </a:p>
          <a:p>
            <a:pPr eaLnBrk="1" hangingPunct="1">
              <a:spcBef>
                <a:spcPct val="50000"/>
              </a:spcBef>
            </a:pPr>
            <a:endParaRPr lang="en-US" altLang="en-US" sz="2000"/>
          </a:p>
          <a:p>
            <a:pPr eaLnBrk="1" hangingPunct="1">
              <a:spcBef>
                <a:spcPct val="50000"/>
              </a:spcBef>
            </a:pPr>
            <a:endParaRPr lang="en-US" altLang="en-US" sz="2000"/>
          </a:p>
          <a:p>
            <a:pPr eaLnBrk="1" hangingPunct="1">
              <a:spcBef>
                <a:spcPct val="50000"/>
              </a:spcBef>
            </a:pPr>
            <a:endParaRPr lang="en-US" altLang="en-US" sz="2000"/>
          </a:p>
        </p:txBody>
      </p:sp>
      <p:sp>
        <p:nvSpPr>
          <p:cNvPr id="29710" name="Text Box 14">
            <a:extLst>
              <a:ext uri="{FF2B5EF4-FFF2-40B4-BE49-F238E27FC236}">
                <a16:creationId xmlns:a16="http://schemas.microsoft.com/office/drawing/2014/main" xmlns="" id="{6EAE7455-8244-5BC0-E949-8FE24C438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914900"/>
            <a:ext cx="3124200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1900">
                <a:latin typeface="Times New Roman" panose="02020603050405020304" pitchFamily="18" charset="0"/>
              </a:rPr>
              <a:t>                    </a:t>
            </a:r>
            <a:r>
              <a:rPr lang="en-US" altLang="en-US" sz="1900" b="1">
                <a:latin typeface="Times New Roman" panose="02020603050405020304" pitchFamily="18" charset="0"/>
              </a:rPr>
              <a:t>- A: là công 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1900" b="1">
                <a:latin typeface="Times New Roman" panose="02020603050405020304" pitchFamily="18" charset="0"/>
              </a:rPr>
              <a:t>Trong đó:   - t: là thời gian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en-US" sz="1900">
                <a:latin typeface="Times New Roman" panose="02020603050405020304" pitchFamily="18" charset="0"/>
              </a:rPr>
              <a:t>                    </a:t>
            </a:r>
            <a:r>
              <a:rPr lang="en-US" altLang="en-US" sz="1900" b="1">
                <a:latin typeface="Times New Roman" panose="02020603050405020304" pitchFamily="18" charset="0"/>
              </a:rPr>
              <a:t>- </a:t>
            </a:r>
            <a:r>
              <a:rPr lang="en-US" altLang="en-US" sz="2100" b="1">
                <a:latin typeface="VNI-Commerce" pitchFamily="2" charset="0"/>
              </a:rPr>
              <a:t>P </a:t>
            </a:r>
            <a:r>
              <a:rPr lang="en-US" altLang="en-US" sz="1900" b="1">
                <a:latin typeface="Times New Roman" panose="02020603050405020304" pitchFamily="18" charset="0"/>
              </a:rPr>
              <a:t>: Công suất</a:t>
            </a:r>
          </a:p>
        </p:txBody>
      </p:sp>
      <p:sp>
        <p:nvSpPr>
          <p:cNvPr id="29711" name="AutoShape 15">
            <a:extLst>
              <a:ext uri="{FF2B5EF4-FFF2-40B4-BE49-F238E27FC236}">
                <a16:creationId xmlns:a16="http://schemas.microsoft.com/office/drawing/2014/main" xmlns="" id="{35E9C99C-EF4B-AB2B-E9AE-9FE173B5658E}"/>
              </a:ext>
            </a:extLst>
          </p:cNvPr>
          <p:cNvSpPr>
            <a:spLocks/>
          </p:cNvSpPr>
          <p:nvPr/>
        </p:nvSpPr>
        <p:spPr bwMode="auto">
          <a:xfrm>
            <a:off x="3754438" y="5105400"/>
            <a:ext cx="131762" cy="762000"/>
          </a:xfrm>
          <a:prstGeom prst="leftBrace">
            <a:avLst>
              <a:gd name="adj1" fmla="val 4819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12" name="Text Box 16">
            <a:extLst>
              <a:ext uri="{FF2B5EF4-FFF2-40B4-BE49-F238E27FC236}">
                <a16:creationId xmlns:a16="http://schemas.microsoft.com/office/drawing/2014/main" xmlns="" id="{3D7902A6-C4C9-307A-E433-F291409A3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191000"/>
            <a:ext cx="2057400" cy="1107996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latin typeface="Times New Roman" panose="02020603050405020304" pitchFamily="18" charset="0"/>
              </a:rPr>
              <a:t>- </a:t>
            </a:r>
            <a:r>
              <a:rPr lang="en-US" altLang="en-US" sz="2200" b="1" dirty="0" err="1">
                <a:latin typeface="Times New Roman" panose="02020603050405020304" pitchFamily="18" charset="0"/>
              </a:rPr>
              <a:t>Đơn</a:t>
            </a:r>
            <a:r>
              <a:rPr lang="en-US" altLang="en-US" sz="2200" b="1" dirty="0"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</a:rPr>
              <a:t>vị</a:t>
            </a:r>
            <a:r>
              <a:rPr lang="en-US" altLang="en-US" sz="2200" b="1" dirty="0"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200" b="1" dirty="0"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200" b="1" dirty="0"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</a:rPr>
              <a:t>suất</a:t>
            </a:r>
            <a:r>
              <a:rPr lang="en-US" altLang="en-US" sz="2200" b="1" dirty="0"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latin typeface="Times New Roman" panose="02020603050405020304" pitchFamily="18" charset="0"/>
              </a:rPr>
              <a:t>là</a:t>
            </a:r>
            <a:r>
              <a:rPr lang="en-US" altLang="en-US" sz="22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latin typeface="Times New Roman" panose="02020603050405020304" pitchFamily="18" charset="0"/>
              </a:rPr>
              <a:t>oát</a:t>
            </a:r>
            <a:r>
              <a:rPr lang="en-US" altLang="en-US" sz="2200" b="1" dirty="0">
                <a:latin typeface="Times New Roman" panose="02020603050405020304" pitchFamily="18" charset="0"/>
              </a:rPr>
              <a:t>, </a:t>
            </a:r>
            <a:r>
              <a:rPr lang="en-US" altLang="en-US" sz="2200" b="1" dirty="0" err="1">
                <a:latin typeface="Times New Roman" panose="02020603050405020304" pitchFamily="18" charset="0"/>
              </a:rPr>
              <a:t>kí</a:t>
            </a:r>
            <a:r>
              <a:rPr lang="en-US" altLang="en-US" sz="2200" b="1" dirty="0">
                <a:latin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</a:rPr>
              <a:t>hiệu</a:t>
            </a:r>
            <a:r>
              <a:rPr lang="en-US" altLang="en-US" sz="2200" b="1" dirty="0">
                <a:latin typeface="Times New Roman" panose="02020603050405020304" pitchFamily="18" charset="0"/>
              </a:rPr>
              <a:t> W</a:t>
            </a:r>
          </a:p>
        </p:txBody>
      </p:sp>
      <p:sp>
        <p:nvSpPr>
          <p:cNvPr id="29713" name="Text Box 17">
            <a:extLst>
              <a:ext uri="{FF2B5EF4-FFF2-40B4-BE49-F238E27FC236}">
                <a16:creationId xmlns:a16="http://schemas.microsoft.com/office/drawing/2014/main" xmlns="" id="{95F4C5D1-7366-5D97-D4B2-3F34D24AF67A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467100" y="32385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Công thức</a:t>
            </a:r>
          </a:p>
        </p:txBody>
      </p:sp>
      <p:sp>
        <p:nvSpPr>
          <p:cNvPr id="29714" name="Text Box 18">
            <a:extLst>
              <a:ext uri="{FF2B5EF4-FFF2-40B4-BE49-F238E27FC236}">
                <a16:creationId xmlns:a16="http://schemas.microsoft.com/office/drawing/2014/main" xmlns="" id="{02304BB6-ABC0-AC40-200E-6691B1294C45}"/>
              </a:ext>
            </a:extLst>
          </p:cNvPr>
          <p:cNvSpPr txBox="1">
            <a:spLocks noChangeArrowheads="1"/>
          </p:cNvSpPr>
          <p:nvPr/>
        </p:nvSpPr>
        <p:spPr bwMode="auto">
          <a:xfrm rot="1980000">
            <a:off x="4953000" y="2895600"/>
            <a:ext cx="1447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latin typeface="Times New Roman" panose="02020603050405020304" pitchFamily="18" charset="0"/>
              </a:rPr>
              <a:t>Đơn vị công suất</a:t>
            </a:r>
          </a:p>
        </p:txBody>
      </p:sp>
      <p:sp>
        <p:nvSpPr>
          <p:cNvPr id="29715" name="Line 19">
            <a:extLst>
              <a:ext uri="{FF2B5EF4-FFF2-40B4-BE49-F238E27FC236}">
                <a16:creationId xmlns:a16="http://schemas.microsoft.com/office/drawing/2014/main" xmlns="" id="{CB4BC94C-1866-BC3B-8A09-CD99D9D6E4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590800"/>
            <a:ext cx="2438400" cy="160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Text Box 20">
            <a:extLst>
              <a:ext uri="{FF2B5EF4-FFF2-40B4-BE49-F238E27FC236}">
                <a16:creationId xmlns:a16="http://schemas.microsoft.com/office/drawing/2014/main" xmlns="" id="{08533BC6-2B6A-CE41-43EF-53C7E1886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04800"/>
            <a:ext cx="3733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3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29699" grpId="0"/>
      <p:bldP spid="29701" grpId="0" animBg="1"/>
      <p:bldP spid="29709" grpId="0" animBg="1"/>
      <p:bldP spid="29710" grpId="0"/>
      <p:bldP spid="29711" grpId="0" animBg="1"/>
      <p:bldP spid="29712" grpId="0" animBg="1"/>
      <p:bldP spid="29713" grpId="0"/>
      <p:bldP spid="29714" grpId="0"/>
      <p:bldP spid="297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>
            <a:extLst>
              <a:ext uri="{FF2B5EF4-FFF2-40B4-BE49-F238E27FC236}">
                <a16:creationId xmlns:a16="http://schemas.microsoft.com/office/drawing/2014/main" xmlns="" id="{97D119A5-D047-C94C-842A-90CCD4A48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147763"/>
            <a:ext cx="8164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 nào sau đây </a:t>
            </a:r>
            <a:r>
              <a:rPr lang="en-US" altLang="en-US" sz="32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khi nói về công suất?</a:t>
            </a:r>
            <a:endParaRPr lang="vi-VN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C7E741C-0549-0762-40E8-724076201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755775"/>
            <a:ext cx="7239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Công suất được xác định bằng công thực hiện được trong một đơn vị thời gian.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TextBox 5">
            <a:extLst>
              <a:ext uri="{FF2B5EF4-FFF2-40B4-BE49-F238E27FC236}">
                <a16:creationId xmlns:a16="http://schemas.microsoft.com/office/drawing/2014/main" xmlns="" id="{62C49D3B-5424-B22D-8EA3-A100D879D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922588"/>
            <a:ext cx="7239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Công suất được xác định bằng lực tác dụng trong một giây.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F958A7-80F5-B617-A7F9-99464E4F6FD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47882" y="4090385"/>
            <a:ext cx="7238810" cy="1077218"/>
          </a:xfrm>
          <a:prstGeom prst="rect">
            <a:avLst/>
          </a:prstGeom>
          <a:blipFill rotWithShape="1">
            <a:blip r:embed="rId2"/>
            <a:stretch>
              <a:fillRect l="-2190" t="-7910" b="-16949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  <a:latin typeface="Arial" charset="0"/>
              </a:rPr>
              <a:t> </a:t>
            </a:r>
          </a:p>
        </p:txBody>
      </p:sp>
      <p:sp>
        <p:nvSpPr>
          <p:cNvPr id="16390" name="TextBox 7">
            <a:extLst>
              <a:ext uri="{FF2B5EF4-FFF2-40B4-BE49-F238E27FC236}">
                <a16:creationId xmlns:a16="http://schemas.microsoft.com/office/drawing/2014/main" xmlns="" id="{7C3D4F6F-A026-6885-C701-9CF95185E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257800"/>
            <a:ext cx="7239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Công suất được xác định công thực hiện khi vật di chuyển được một mét.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>
            <a:extLst>
              <a:ext uri="{FF2B5EF4-FFF2-40B4-BE49-F238E27FC236}">
                <a16:creationId xmlns:a16="http://schemas.microsoft.com/office/drawing/2014/main" xmlns="" id="{031374A1-862E-26A9-47FC-50240471D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57213"/>
            <a:ext cx="152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  <a:endParaRPr lang="vi-VN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82CB166E-8567-EDFB-CF30-E4B0EB80F492}"/>
              </a:ext>
            </a:extLst>
          </p:cNvPr>
          <p:cNvSpPr/>
          <p:nvPr/>
        </p:nvSpPr>
        <p:spPr>
          <a:xfrm>
            <a:off x="609704" y="1951371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215BF892-DF3D-4476-DF5E-111BD3236021}"/>
              </a:ext>
            </a:extLst>
          </p:cNvPr>
          <p:cNvSpPr/>
          <p:nvPr/>
        </p:nvSpPr>
        <p:spPr>
          <a:xfrm>
            <a:off x="593939" y="3137446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72221B47-FE2F-073D-2D5E-D622C6E6DD0D}"/>
              </a:ext>
            </a:extLst>
          </p:cNvPr>
          <p:cNvSpPr/>
          <p:nvPr/>
        </p:nvSpPr>
        <p:spPr>
          <a:xfrm>
            <a:off x="593939" y="4286103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4BCE9BE4-9BDC-CCD6-EDE1-DD397AD5A071}"/>
              </a:ext>
            </a:extLst>
          </p:cNvPr>
          <p:cNvSpPr/>
          <p:nvPr/>
        </p:nvSpPr>
        <p:spPr>
          <a:xfrm>
            <a:off x="609704" y="5453470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2" name="Right Arrow 1">
            <a:hlinkClick r:id="" action="ppaction://noaction"/>
            <a:extLst>
              <a:ext uri="{FF2B5EF4-FFF2-40B4-BE49-F238E27FC236}">
                <a16:creationId xmlns:a16="http://schemas.microsoft.com/office/drawing/2014/main" xmlns="" id="{76EA4B67-711B-7D59-7C3F-6303A5F62F70}"/>
              </a:ext>
            </a:extLst>
          </p:cNvPr>
          <p:cNvSpPr/>
          <p:nvPr/>
        </p:nvSpPr>
        <p:spPr>
          <a:xfrm rot="10800000">
            <a:off x="8605838" y="6481763"/>
            <a:ext cx="457200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>
            <a:extLst>
              <a:ext uri="{FF2B5EF4-FFF2-40B4-BE49-F238E27FC236}">
                <a16:creationId xmlns:a16="http://schemas.microsoft.com/office/drawing/2014/main" xmlns="" id="{1EE8BF75-2BF9-F375-F498-23BB0CCD2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1093788"/>
            <a:ext cx="81629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các đơn vị sau, đơn vị nào </a:t>
            </a:r>
            <a:r>
              <a:rPr lang="vi-VN" altLang="en-US" sz="32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phải 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đơn vị của công suất</a:t>
            </a:r>
          </a:p>
        </p:txBody>
      </p:sp>
      <p:sp>
        <p:nvSpPr>
          <p:cNvPr id="17411" name="TextBox 4">
            <a:extLst>
              <a:ext uri="{FF2B5EF4-FFF2-40B4-BE49-F238E27FC236}">
                <a16:creationId xmlns:a16="http://schemas.microsoft.com/office/drawing/2014/main" xmlns="" id="{CE4C0DCA-EA76-6AA3-F336-BDC7408F3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7275" y="2608263"/>
            <a:ext cx="936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TextBox 5">
            <a:extLst>
              <a:ext uri="{FF2B5EF4-FFF2-40B4-BE49-F238E27FC236}">
                <a16:creationId xmlns:a16="http://schemas.microsoft.com/office/drawing/2014/main" xmlns="" id="{A974C230-3F8A-F1AE-3905-E51DB9B07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794125"/>
            <a:ext cx="901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J/s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TextBox 6">
            <a:extLst>
              <a:ext uri="{FF2B5EF4-FFF2-40B4-BE49-F238E27FC236}">
                <a16:creationId xmlns:a16="http://schemas.microsoft.com/office/drawing/2014/main" xmlns="" id="{D64F0DFA-EB28-DEC0-4FB4-A7B19D6FE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4275" y="2581275"/>
            <a:ext cx="121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kW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168B910-1349-1EFC-D580-55F6699A1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4275" y="3748088"/>
            <a:ext cx="1219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kWh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5" name="TextBox 8">
            <a:extLst>
              <a:ext uri="{FF2B5EF4-FFF2-40B4-BE49-F238E27FC236}">
                <a16:creationId xmlns:a16="http://schemas.microsoft.com/office/drawing/2014/main" xmlns="" id="{8B274E66-EBAA-5E64-C99E-BE19BE034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58800"/>
            <a:ext cx="152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</a:t>
            </a:r>
            <a:endParaRPr lang="vi-VN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F5F82559-5782-805B-1593-0EEFBE1BD43A}"/>
              </a:ext>
            </a:extLst>
          </p:cNvPr>
          <p:cNvSpPr/>
          <p:nvPr/>
        </p:nvSpPr>
        <p:spPr>
          <a:xfrm>
            <a:off x="1510872" y="2557236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75EC23E0-7C1F-877E-AB6C-57016BBCABC6}"/>
              </a:ext>
            </a:extLst>
          </p:cNvPr>
          <p:cNvSpPr/>
          <p:nvPr/>
        </p:nvSpPr>
        <p:spPr>
          <a:xfrm>
            <a:off x="1495107" y="3743311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C89C13E9-9DDF-4114-D06F-51ADA84C33F1}"/>
              </a:ext>
            </a:extLst>
          </p:cNvPr>
          <p:cNvSpPr/>
          <p:nvPr/>
        </p:nvSpPr>
        <p:spPr>
          <a:xfrm>
            <a:off x="5410178" y="2530809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BC7A71D3-ED70-0782-9AF2-07C8A57DDFBA}"/>
              </a:ext>
            </a:extLst>
          </p:cNvPr>
          <p:cNvSpPr/>
          <p:nvPr/>
        </p:nvSpPr>
        <p:spPr>
          <a:xfrm>
            <a:off x="5425943" y="3698176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4" name="Right Arrow 13">
            <a:hlinkClick r:id="" action="ppaction://noaction"/>
            <a:extLst>
              <a:ext uri="{FF2B5EF4-FFF2-40B4-BE49-F238E27FC236}">
                <a16:creationId xmlns:a16="http://schemas.microsoft.com/office/drawing/2014/main" xmlns="" id="{B0FFA804-63A8-E62C-5BEB-3136834DE7E0}"/>
              </a:ext>
            </a:extLst>
          </p:cNvPr>
          <p:cNvSpPr/>
          <p:nvPr/>
        </p:nvSpPr>
        <p:spPr>
          <a:xfrm rot="10800000">
            <a:off x="8605838" y="6481763"/>
            <a:ext cx="457200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>
            <a:extLst>
              <a:ext uri="{FF2B5EF4-FFF2-40B4-BE49-F238E27FC236}">
                <a16:creationId xmlns:a16="http://schemas.microsoft.com/office/drawing/2014/main" xmlns="" id="{906C6DCF-D2D7-38CE-7F6C-FFCCA5E2D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914400"/>
            <a:ext cx="81645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máy kéo có công suất 7360W. Con số đó cho ta biết điều gi?</a:t>
            </a:r>
            <a:endParaRPr lang="vi-VN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TextBox 8">
            <a:extLst>
              <a:ext uri="{FF2B5EF4-FFF2-40B4-BE49-F238E27FC236}">
                <a16:creationId xmlns:a16="http://schemas.microsoft.com/office/drawing/2014/main" xmlns="" id="{D3F89CA7-C3DD-B39A-0F9B-2DD316C31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57200"/>
            <a:ext cx="152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</a:t>
            </a:r>
            <a:endParaRPr lang="vi-VN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TextBox 15">
            <a:extLst>
              <a:ext uri="{FF2B5EF4-FFF2-40B4-BE49-F238E27FC236}">
                <a16:creationId xmlns:a16="http://schemas.microsoft.com/office/drawing/2014/main" xmlns="" id="{71734476-BAC8-432D-24CC-9A01F9D95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973263"/>
            <a:ext cx="67818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Máy kéo có thể thực hiện công 7360kW trong 1 giờ.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7" name="TextBox 16">
            <a:extLst>
              <a:ext uri="{FF2B5EF4-FFF2-40B4-BE49-F238E27FC236}">
                <a16:creationId xmlns:a16="http://schemas.microsoft.com/office/drawing/2014/main" xmlns="" id="{80C77213-30C1-F654-F6F2-555E9C9F9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048000"/>
            <a:ext cx="6781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Máy kéo có thể thực hiện công 7360W trong 1 giây.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8" name="TextBox 17">
            <a:extLst>
              <a:ext uri="{FF2B5EF4-FFF2-40B4-BE49-F238E27FC236}">
                <a16:creationId xmlns:a16="http://schemas.microsoft.com/office/drawing/2014/main" xmlns="" id="{4AAD3136-B360-5EEA-7A7B-A027EC2BF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91000"/>
            <a:ext cx="6781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Máy kéo có thể thực hiện công 7360kJ trong 1 giờ.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9D34ED8-7F67-7D20-B923-2408C41DD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34000"/>
            <a:ext cx="6781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Máy kéo có thể thực hiện công 7360J trong 1 giây.</a:t>
            </a:r>
            <a:endParaRPr lang="vi-VN" alt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53830450-849B-010C-5F89-BDAE6BC6C815}"/>
              </a:ext>
            </a:extLst>
          </p:cNvPr>
          <p:cNvSpPr/>
          <p:nvPr/>
        </p:nvSpPr>
        <p:spPr>
          <a:xfrm>
            <a:off x="762100" y="2169519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49A70B36-7938-0A79-D9EB-81B5D5431EAE}"/>
              </a:ext>
            </a:extLst>
          </p:cNvPr>
          <p:cNvSpPr/>
          <p:nvPr/>
        </p:nvSpPr>
        <p:spPr>
          <a:xfrm>
            <a:off x="746335" y="3262437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9F5A3489-01FF-D6D8-30B7-B157513FD1D9}"/>
              </a:ext>
            </a:extLst>
          </p:cNvPr>
          <p:cNvSpPr/>
          <p:nvPr/>
        </p:nvSpPr>
        <p:spPr>
          <a:xfrm>
            <a:off x="746335" y="4386698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9E75BAEE-5CFC-A512-AF4B-C2A41524B4BB}"/>
              </a:ext>
            </a:extLst>
          </p:cNvPr>
          <p:cNvSpPr/>
          <p:nvPr/>
        </p:nvSpPr>
        <p:spPr>
          <a:xfrm>
            <a:off x="762100" y="5529668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2" name="Right Arrow 11">
            <a:hlinkClick r:id="" action="ppaction://noaction"/>
            <a:extLst>
              <a:ext uri="{FF2B5EF4-FFF2-40B4-BE49-F238E27FC236}">
                <a16:creationId xmlns:a16="http://schemas.microsoft.com/office/drawing/2014/main" xmlns="" id="{6D433FD2-856C-FA1D-97AC-A3ED448D2E6E}"/>
              </a:ext>
            </a:extLst>
          </p:cNvPr>
          <p:cNvSpPr/>
          <p:nvPr/>
        </p:nvSpPr>
        <p:spPr>
          <a:xfrm rot="10800000">
            <a:off x="8605838" y="6481763"/>
            <a:ext cx="457200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>
            <a:extLst>
              <a:ext uri="{FF2B5EF4-FFF2-40B4-BE49-F238E27FC236}">
                <a16:creationId xmlns:a16="http://schemas.microsoft.com/office/drawing/2014/main" xmlns="" id="{7FAA8596-AAD0-4451-3A12-A9424CA36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147763"/>
            <a:ext cx="8164512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của người kéo một vật từ giếng lên là 1440J trong 20 giây. Công suất của người kéo là bao nhiêu?</a:t>
            </a:r>
            <a:endParaRPr lang="vi-VN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5FD8A1-0612-D0A6-FB1C-CDDFBC497BE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59302" y="3271337"/>
            <a:ext cx="2279312" cy="584775"/>
          </a:xfrm>
          <a:prstGeom prst="rect">
            <a:avLst/>
          </a:prstGeom>
          <a:blipFill rotWithShape="1">
            <a:blip r:embed="rId2"/>
            <a:stretch>
              <a:fillRect t="-14583" b="-32292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  <a:latin typeface="Arial" charset="0"/>
              </a:rPr>
              <a:t> </a:t>
            </a:r>
          </a:p>
        </p:txBody>
      </p:sp>
      <p:sp>
        <p:nvSpPr>
          <p:cNvPr id="19460" name="TextBox 8">
            <a:extLst>
              <a:ext uri="{FF2B5EF4-FFF2-40B4-BE49-F238E27FC236}">
                <a16:creationId xmlns:a16="http://schemas.microsoft.com/office/drawing/2014/main" xmlns="" id="{C2A999B9-8329-F801-4356-D93624D11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57213"/>
            <a:ext cx="152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</a:t>
            </a:r>
            <a:endParaRPr lang="vi-VN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8FB2F296-ABF1-D098-B720-FC8805040BF8}"/>
              </a:ext>
            </a:extLst>
          </p:cNvPr>
          <p:cNvSpPr/>
          <p:nvPr/>
        </p:nvSpPr>
        <p:spPr>
          <a:xfrm>
            <a:off x="921124" y="3220834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2610322A-7CB1-9B46-5DED-EBD052B4FA41}"/>
              </a:ext>
            </a:extLst>
          </p:cNvPr>
          <p:cNvSpPr/>
          <p:nvPr/>
        </p:nvSpPr>
        <p:spPr>
          <a:xfrm>
            <a:off x="921124" y="4368862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277FDE5F-14EF-105F-41BD-8BD1594EE3D7}"/>
              </a:ext>
            </a:extLst>
          </p:cNvPr>
          <p:cNvSpPr/>
          <p:nvPr/>
        </p:nvSpPr>
        <p:spPr>
          <a:xfrm>
            <a:off x="5268336" y="3201495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B902239E-DF82-43EA-B570-0E45CAB7EDFF}"/>
              </a:ext>
            </a:extLst>
          </p:cNvPr>
          <p:cNvSpPr/>
          <p:nvPr/>
        </p:nvSpPr>
        <p:spPr>
          <a:xfrm>
            <a:off x="5284101" y="4368862"/>
            <a:ext cx="685782" cy="6857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2A17275-3829-0CAF-2C13-7DD5A5B5864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38629" y="3251998"/>
            <a:ext cx="2279312" cy="584775"/>
          </a:xfrm>
          <a:prstGeom prst="rect">
            <a:avLst/>
          </a:prstGeom>
          <a:blipFill rotWithShape="1">
            <a:blip r:embed="rId3"/>
            <a:stretch>
              <a:fillRect t="-14583" b="-32292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  <a:latin typeface="Arial" charset="0"/>
              </a:rPr>
              <a:t>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77E4D76-7FD6-D8B3-B4F9-A1B3A141787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38629" y="4419365"/>
            <a:ext cx="2279312" cy="584775"/>
          </a:xfrm>
          <a:prstGeom prst="rect">
            <a:avLst/>
          </a:prstGeom>
          <a:blipFill rotWithShape="1">
            <a:blip r:embed="rId4"/>
            <a:stretch>
              <a:fillRect t="-14583" b="-32292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  <a:latin typeface="Arial" charset="0"/>
              </a:rPr>
              <a:t> 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9B87464-B660-F528-DDDD-DDCBEB6CACC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59302" y="4419365"/>
            <a:ext cx="2279312" cy="584775"/>
          </a:xfrm>
          <a:prstGeom prst="rect">
            <a:avLst/>
          </a:prstGeom>
          <a:blipFill rotWithShape="1">
            <a:blip r:embed="rId5"/>
            <a:stretch>
              <a:fillRect t="-14583" b="-32292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  <a:latin typeface="Arial" charset="0"/>
              </a:rPr>
              <a:t> </a:t>
            </a:r>
          </a:p>
        </p:txBody>
      </p:sp>
      <p:sp>
        <p:nvSpPr>
          <p:cNvPr id="17" name="Right Arrow 16">
            <a:hlinkClick r:id="" action="ppaction://noaction"/>
            <a:extLst>
              <a:ext uri="{FF2B5EF4-FFF2-40B4-BE49-F238E27FC236}">
                <a16:creationId xmlns:a16="http://schemas.microsoft.com/office/drawing/2014/main" xmlns="" id="{4149431B-AE8C-B5B7-5D49-4D5F8B671C53}"/>
              </a:ext>
            </a:extLst>
          </p:cNvPr>
          <p:cNvSpPr/>
          <p:nvPr/>
        </p:nvSpPr>
        <p:spPr>
          <a:xfrm rot="10800000">
            <a:off x="8605838" y="6481763"/>
            <a:ext cx="457200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Text Box 10">
            <a:extLst>
              <a:ext uri="{FF2B5EF4-FFF2-40B4-BE49-F238E27FC236}">
                <a16:creationId xmlns:a16="http://schemas.microsoft.com/office/drawing/2014/main" xmlns="" id="{10994A69-7DF7-4A81-A32E-EA288379C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14600"/>
            <a:ext cx="22098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Cho biết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pPr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F=180N      </a:t>
            </a:r>
          </a:p>
          <a:p>
            <a:pPr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S=8m                     </a:t>
            </a:r>
          </a:p>
          <a:p>
            <a:pPr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t = 20 s</a:t>
            </a:r>
          </a:p>
          <a:p>
            <a:pPr eaLnBrk="1" hangingPunct="1"/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A=?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</a:p>
          <a:p>
            <a:pPr eaLnBrk="1" hangingPunct="1"/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>
                <a:latin typeface="VNI-Commerce" pitchFamily="2" charset="0"/>
                <a:cs typeface="Times New Roman" panose="02020603050405020304" pitchFamily="18" charset="0"/>
              </a:rPr>
              <a:t>P</a:t>
            </a:r>
            <a:r>
              <a:rPr lang="en-US" altLang="en-US" sz="2000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  =?</a:t>
            </a:r>
            <a:endParaRPr lang="en-US" altLang="en-US" sz="2000">
              <a:cs typeface="Times New Roman" panose="02020603050405020304" pitchFamily="18" charset="0"/>
            </a:endParaRP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xmlns="" id="{2A769121-B2E8-A5FF-C1EB-BC2CD156288F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609600" y="609600"/>
            <a:ext cx="8283575" cy="1828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z="2200" b="1">
                <a:solidFill>
                  <a:srgbClr val="FF0000"/>
                </a:solidFill>
              </a:rPr>
              <a:t>Bài tập: </a:t>
            </a: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Một người kéo nước từ giếng sâu 8m trong 20 giây. Người ấy phải dùng một lực F=180N. Tính công và công suất của người kéo.</a:t>
            </a:r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xmlns="" id="{08EDB8F1-329B-604C-04A6-66B3B7B69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39624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6" name="Text Box 86">
            <a:extLst>
              <a:ext uri="{FF2B5EF4-FFF2-40B4-BE49-F238E27FC236}">
                <a16:creationId xmlns:a16="http://schemas.microsoft.com/office/drawing/2014/main" xmlns="" id="{52588B1E-8A3E-5B87-45BF-DF859674F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133600"/>
            <a:ext cx="2514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600" b="1">
                <a:latin typeface="Times New Roman" panose="02020603050405020304" pitchFamily="18" charset="0"/>
              </a:rPr>
              <a:t>Bài giải</a:t>
            </a:r>
            <a:endParaRPr lang="en-US" altLang="en-US" sz="2600">
              <a:latin typeface="Times New Roman" panose="02020603050405020304" pitchFamily="18" charset="0"/>
            </a:endParaRPr>
          </a:p>
        </p:txBody>
      </p:sp>
      <p:sp>
        <p:nvSpPr>
          <p:cNvPr id="15447" name="Text Box 87">
            <a:extLst>
              <a:ext uri="{FF2B5EF4-FFF2-40B4-BE49-F238E27FC236}">
                <a16:creationId xmlns:a16="http://schemas.microsoft.com/office/drawing/2014/main" xmlns="" id="{C440A0D0-AA61-CE3A-70F4-D052E86D1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657600"/>
            <a:ext cx="434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Công suất của người kéo là 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9B294A07-E3D0-1CAF-6ACA-8678CDA46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667000"/>
            <a:ext cx="5257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Công  của người kéo là:</a:t>
            </a:r>
            <a:endParaRPr lang="en-US" altLang="en-US" sz="220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53EB2484-053F-B99E-5A3D-767434EE5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48000"/>
            <a:ext cx="472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A = F . s = 180 . 8 = 1440 (J)</a:t>
            </a:r>
          </a:p>
          <a:p>
            <a:pPr eaLnBrk="1" hangingPunct="1"/>
            <a:endParaRPr lang="en-US" altLang="en-US"/>
          </a:p>
        </p:txBody>
      </p:sp>
      <p:graphicFrame>
        <p:nvGraphicFramePr>
          <p:cNvPr id="32769" name="Object 1">
            <a:extLst>
              <a:ext uri="{FF2B5EF4-FFF2-40B4-BE49-F238E27FC236}">
                <a16:creationId xmlns:a16="http://schemas.microsoft.com/office/drawing/2014/main" xmlns="" id="{6B5AEBBB-26C7-0351-8DD9-C23E8D5ED6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4267200"/>
          <a:ext cx="334803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079280" imgH="393480" progId="Equation.DSMT4">
                  <p:embed/>
                </p:oleObj>
              </mc:Choice>
              <mc:Fallback>
                <p:oleObj name="Equation" r:id="rId4" imgW="1079280" imgH="393480" progId="Equation.DSMT4">
                  <p:embed/>
                  <p:pic>
                    <p:nvPicPr>
                      <p:cNvPr id="32769" name="Object 1">
                        <a:extLst>
                          <a:ext uri="{FF2B5EF4-FFF2-40B4-BE49-F238E27FC236}">
                            <a16:creationId xmlns:a16="http://schemas.microsoft.com/office/drawing/2014/main" xmlns="" id="{6B5AEBBB-26C7-0351-8DD9-C23E8D5ED6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267200"/>
                        <a:ext cx="3348038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EB58FE4E-903E-750F-05F4-AA55F773A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419600"/>
            <a:ext cx="1066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>
                <a:latin typeface="VNI-Commerce" pitchFamily="2" charset="0"/>
                <a:cs typeface="Times New Roman" panose="02020603050405020304" pitchFamily="18" charset="0"/>
              </a:rPr>
              <a:t>P    = </a:t>
            </a:r>
            <a:endParaRPr lang="en-US" altLang="en-US" sz="2200"/>
          </a:p>
        </p:txBody>
      </p:sp>
    </p:spTree>
  </p:cSld>
  <p:clrMapOvr>
    <a:masterClrMapping/>
  </p:clrMapOvr>
  <p:transition>
    <p:wipe dir="r"/>
    <p:sndAc>
      <p:stSnd>
        <p:snd r:embed="rId3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  <p:bldP spid="14341" grpId="0" build="p"/>
      <p:bldP spid="15446" grpId="0"/>
      <p:bldP spid="15447" grpId="0"/>
      <p:bldP spid="64" grpId="0"/>
      <p:bldP spid="65" grpId="0"/>
      <p:bldP spid="6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3&quot;/&gt;&lt;property id=&quot;20307&quot; value=&quot;262&quot;/&gt;&lt;/object&gt;&lt;object type=&quot;3&quot; unique_id=&quot;10008&quot;&gt;&lt;property id=&quot;20148&quot; value=&quot;5&quot;/&gt;&lt;property id=&quot;20300&quot; value=&quot;Slide 4&quot;/&gt;&lt;property id=&quot;20307&quot; value=&quot;263&quot;/&gt;&lt;/object&gt;&lt;object type=&quot;3&quot; unique_id=&quot;10009&quot;&gt;&lt;property id=&quot;20148&quot; value=&quot;5&quot;/&gt;&lt;property id=&quot;20300&quot; value=&quot;Slide 5&quot;/&gt;&lt;property id=&quot;20307&quot; value=&quot;264&quot;/&gt;&lt;/object&gt;&lt;object type=&quot;3&quot; unique_id=&quot;10010&quot;&gt;&lt;property id=&quot;20148&quot; value=&quot;5&quot;/&gt;&lt;property id=&quot;20300&quot; value=&quot;Slide 6&quot;/&gt;&lt;property id=&quot;20307&quot; value=&quot;265&quot;/&gt;&lt;/object&gt;&lt;object type=&quot;3&quot; unique_id=&quot;10011&quot;&gt;&lt;property id=&quot;20148&quot; value=&quot;5&quot;/&gt;&lt;property id=&quot;20300&quot; value=&quot;Slide 7 - &amp;quot;Bài 15: CÔNG SUẤT&amp;quot;&quot;/&gt;&lt;property id=&quot;20307&quot; value=&quot;276&quot;/&gt;&lt;/object&gt;&lt;object type=&quot;3&quot; unique_id=&quot;10012&quot;&gt;&lt;property id=&quot;20148&quot; value=&quot;5&quot;/&gt;&lt;property id=&quot;20300&quot; value=&quot;Slide 9 - &amp;quot;Bài 15: CÔNG SUẤT&amp;quot;&quot;/&gt;&lt;property id=&quot;20307&quot; value=&quot;268&quot;/&gt;&lt;/object&gt;&lt;object type=&quot;3&quot; unique_id=&quot;10056&quot;&gt;&lt;property id=&quot;20148&quot; value=&quot;5&quot;/&gt;&lt;property id=&quot;20300&quot; value=&quot;Slide 1&quot;/&gt;&lt;property id=&quot;20307&quot; value=&quot;283&quot;/&gt;&lt;/object&gt;&lt;object type=&quot;3&quot; unique_id=&quot;10057&quot;&gt;&lt;property id=&quot;20148&quot; value=&quot;5&quot;/&gt;&lt;property id=&quot;20300&quot; value=&quot;Slide 2&quot;/&gt;&lt;property id=&quot;20307&quot; value=&quot;284&quot;/&gt;&lt;/object&gt;&lt;object type=&quot;3&quot; unique_id=&quot;10137&quot;&gt;&lt;property id=&quot;20148&quot; value=&quot;5&quot;/&gt;&lt;property id=&quot;20300&quot; value=&quot;Slide 18 - &amp;quot;Hướng dẫn về nhà:&amp;quot;&quot;/&gt;&lt;property id=&quot;20307&quot; value=&quot;286&quot;/&gt;&lt;/object&gt;&lt;object type=&quot;3&quot; unique_id=&quot;10235&quot;&gt;&lt;property id=&quot;20148&quot; value=&quot;5&quot;/&gt;&lt;property id=&quot;20300&quot; value=&quot;Slide 19 - &amp;quot;Bài 15: CÔNG SUẤT&amp;quot;&quot;/&gt;&lt;property id=&quot;20307&quot; value=&quot;288&quot;/&gt;&lt;/object&gt;&lt;object type=&quot;3&quot; unique_id=&quot;10236&quot;&gt;&lt;property id=&quot;20148&quot; value=&quot;5&quot;/&gt;&lt;property id=&quot;20300&quot; value=&quot;Slide 20 - &amp;quot;Bài 15: CÔNG SUẤT&amp;quot;&quot;/&gt;&lt;property id=&quot;20307&quot; value=&quot;289&quot;/&gt;&lt;/object&gt;&lt;object type=&quot;3&quot; unique_id=&quot;10565&quot;&gt;&lt;property id=&quot;20148&quot; value=&quot;5&quot;/&gt;&lt;property id=&quot;20300&quot; value=&quot;Slide 8&quot;/&gt;&lt;property id=&quot;20307&quot; value=&quot;291&quot;/&gt;&lt;/object&gt;&lt;object type=&quot;3&quot; unique_id=&quot;10566&quot;&gt;&lt;property id=&quot;20148&quot; value=&quot;5&quot;/&gt;&lt;property id=&quot;20300&quot; value=&quot;Slide 10&quot;/&gt;&lt;property id=&quot;20307&quot; value=&quot;299&quot;/&gt;&lt;/object&gt;&lt;object type=&quot;3&quot; unique_id=&quot;10567&quot;&gt;&lt;property id=&quot;20148&quot; value=&quot;5&quot;/&gt;&lt;property id=&quot;20300&quot; value=&quot;Slide 11&quot;/&gt;&lt;property id=&quot;20307&quot; value=&quot;294&quot;/&gt;&lt;/object&gt;&lt;object type=&quot;3&quot; unique_id=&quot;10568&quot;&gt;&lt;property id=&quot;20148&quot; value=&quot;5&quot;/&gt;&lt;property id=&quot;20300&quot; value=&quot;Slide 12&quot;/&gt;&lt;property id=&quot;20307&quot; value=&quot;295&quot;/&gt;&lt;/object&gt;&lt;object type=&quot;3&quot; unique_id=&quot;10569&quot;&gt;&lt;property id=&quot;20148&quot; value=&quot;5&quot;/&gt;&lt;property id=&quot;20300&quot; value=&quot;Slide 13&quot;/&gt;&lt;property id=&quot;20307&quot; value=&quot;296&quot;/&gt;&lt;/object&gt;&lt;object type=&quot;3&quot; unique_id=&quot;10570&quot;&gt;&lt;property id=&quot;20148&quot; value=&quot;5&quot;/&gt;&lt;property id=&quot;20300&quot; value=&quot;Slide 14&quot;/&gt;&lt;property id=&quot;20307&quot; value=&quot;297&quot;/&gt;&lt;/object&gt;&lt;object type=&quot;3&quot; unique_id=&quot;10571&quot;&gt;&lt;property id=&quot;20148&quot; value=&quot;5&quot;/&gt;&lt;property id=&quot;20300&quot; value=&quot;Slide 15&quot;/&gt;&lt;property id=&quot;20307&quot; value=&quot;298&quot;/&gt;&lt;/object&gt;&lt;object type=&quot;3&quot; unique_id=&quot;10572&quot;&gt;&lt;property id=&quot;20148&quot; value=&quot;5&quot;/&gt;&lt;property id=&quot;20300&quot; value=&quot;Slide 16 - &amp;quot;Cã thÓ em ch­a biÕt:&amp;quot;&quot;/&gt;&lt;property id=&quot;20307&quot; value=&quot;303&quot;/&gt;&lt;/object&gt;&lt;object type=&quot;3&quot; unique_id=&quot;10573&quot;&gt;&lt;property id=&quot;20148&quot; value=&quot;5&quot;/&gt;&lt;property id=&quot;20300&quot; value=&quot;Slide 17 - &amp;quot;Bài 15: CÔNG SUẤT&amp;quot;&quot;/&gt;&lt;property id=&quot;20307&quot; value=&quot;30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1342</TotalTime>
  <Words>376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Constantia</vt:lpstr>
      <vt:lpstr>Times New Roman</vt:lpstr>
      <vt:lpstr>VNI-Commerce</vt:lpstr>
      <vt:lpstr>Webdings</vt:lpstr>
      <vt:lpstr>Wingdings 2</vt:lpstr>
      <vt:lpstr>Flow</vt:lpstr>
      <vt:lpstr>Clip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MAYTINH</cp:lastModifiedBy>
  <cp:revision>198</cp:revision>
  <dcterms:created xsi:type="dcterms:W3CDTF">2011-12-04T07:15:59Z</dcterms:created>
  <dcterms:modified xsi:type="dcterms:W3CDTF">2023-03-03T03:21:56Z</dcterms:modified>
</cp:coreProperties>
</file>