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4" r:id="rId3"/>
    <p:sldId id="323" r:id="rId5"/>
    <p:sldId id="324" r:id="rId6"/>
    <p:sldId id="325" r:id="rId7"/>
    <p:sldId id="326" r:id="rId8"/>
    <p:sldId id="328" r:id="rId9"/>
    <p:sldId id="331" r:id="rId10"/>
    <p:sldId id="334" r:id="rId11"/>
    <p:sldId id="335" r:id="rId12"/>
    <p:sldId id="338" r:id="rId13"/>
    <p:sldId id="339" r:id="rId14"/>
    <p:sldId id="345" r:id="rId15"/>
    <p:sldId id="349" r:id="rId16"/>
    <p:sldId id="358" r:id="rId17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11BF3-DD75-4768-B7EA-825B5918828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A9AA9-2197-40BD-B3FD-511C6C32BA5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72E7EE1B-F677-4418-A22D-6A80A8FE5BF8}" type="slidenum">
              <a:rPr lang="en-US" smtClean="0">
                <a:latin typeface="Arial Unicode MS" pitchFamily="34" charset="-128"/>
              </a:rPr>
            </a:fld>
            <a:endParaRPr lang="en-US" smtClean="0">
              <a:latin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10800000">
            <a:off x="8" y="-30"/>
            <a:ext cx="5896493" cy="4139313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/>
          </p:nvPr>
        </p:nvSpPr>
        <p:spPr>
          <a:xfrm>
            <a:off x="5623700" y="1782967"/>
            <a:ext cx="28071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0" name="Google Shape;180;p21"/>
          <p:cNvSpPr txBox="1">
            <a:spLocks noGrp="1"/>
          </p:cNvSpPr>
          <p:nvPr>
            <p:ph type="subTitle" idx="1"/>
          </p:nvPr>
        </p:nvSpPr>
        <p:spPr>
          <a:xfrm>
            <a:off x="5623700" y="3172993"/>
            <a:ext cx="2807100" cy="16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81" name="Google Shape;181;p21"/>
          <p:cNvSpPr/>
          <p:nvPr/>
        </p:nvSpPr>
        <p:spPr>
          <a:xfrm rot="10800000">
            <a:off x="6576606" y="4741392"/>
            <a:ext cx="2580534" cy="2142921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2" name="Google Shape;182;p21"/>
          <p:cNvSpPr/>
          <p:nvPr/>
        </p:nvSpPr>
        <p:spPr>
          <a:xfrm rot="10800000">
            <a:off x="6646432" y="4818023"/>
            <a:ext cx="2525518" cy="209587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694F-65D1-4521-80E8-5127D5539F0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4B2A0-4AA2-444C-AED0-602BD8533CD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D9BB-C5C2-4D0B-BADC-05C391420F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BEA6A-7083-41CE-B6AF-18CD83095C5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067800" cy="267765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endParaRPr lang="en-US" sz="4000" b="1" dirty="0">
              <a:ln w="11430"/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200" b="1" dirty="0">
              <a:ln w="11430"/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200" b="1" dirty="0">
              <a:ln w="11430"/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200" b="1" dirty="0">
              <a:ln w="11430"/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200" b="1" dirty="0">
              <a:ln w="11430"/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195736" y="3501008"/>
          <a:ext cx="4929190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190"/>
              </a:tblGrid>
              <a:tr h="128588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3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endParaRPr lang="en-US" sz="3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641" marB="4564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195736" y="2132856"/>
          <a:ext cx="4929190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190"/>
              </a:tblGrid>
              <a:tr h="128588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3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endParaRPr lang="en-US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76" marB="45776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692696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CÔNG CUỘC XÂY DỰNG ĐẤT NƯỚC THỜI TRẦN ( 1226 -1400)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67744" y="5085184"/>
          <a:ext cx="4929190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190"/>
              </a:tblGrid>
              <a:tr h="1285884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3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3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3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641" marB="4564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857388"/>
          </a:xfrm>
          <a:prstGeom prst="cloudCallout">
            <a:avLst>
              <a:gd name="adj1" fmla="val -16388"/>
              <a:gd name="adj2" fmla="val 1213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vi-VN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5072074"/>
            <a:ext cx="6929486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da-D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a-D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 giản dị như đi chân đất, áo quần đơn giản rất phổ biến.</a:t>
            </a:r>
            <a:endParaRPr lang="en-US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857388"/>
          </a:xfrm>
          <a:prstGeom prst="cloudCallout">
            <a:avLst>
              <a:gd name="adj1" fmla="val -16388"/>
              <a:gd name="adj2" fmla="val 1213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200" i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US" sz="3200" i="1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57694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28728" y="4429132"/>
            <a:ext cx="5715040" cy="21803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+mj-lt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Nôm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 phú, đậm đà bản sắc dân tộc, chứa đựng sâu sắc lòng yêu nước, tự hào dân tộc.</a:t>
            </a:r>
            <a:endParaRPr lang="en-US" sz="3200" dirty="0" smtClean="0">
              <a:latin typeface="Times New Roman" panose="02020603050405020304" pitchFamily="18" charset="0"/>
              <a:ea typeface="Calibri" panose="020F050202020403020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4282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1857356" y="1500174"/>
            <a:ext cx="7072362" cy="1928826"/>
          </a:xfrm>
          <a:prstGeom prst="cloudCallout">
            <a:avLst>
              <a:gd name="adj1" fmla="val -15393"/>
              <a:gd name="adj2" fmla="val 11048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70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4414" y="4500570"/>
            <a:ext cx="6143668" cy="22467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/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học, các kì thi được tổ chức ngà càng nhiêu.</a:t>
            </a:r>
            <a:endParaRPr lang="en-US" sz="2800" dirty="0" smtClean="0">
              <a:latin typeface="+mj-lt"/>
            </a:endParaRPr>
          </a:p>
          <a:p>
            <a:r>
              <a:rPr lang="da-DK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Giáo dục thời Trần phát triển hơn thời Lý</a:t>
            </a:r>
            <a:endParaRPr lang="en-US" sz="2800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5429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714512"/>
          </a:xfrm>
          <a:prstGeom prst="cloudCallout">
            <a:avLst>
              <a:gd name="adj1" fmla="val -16388"/>
              <a:gd name="adj2" fmla="val 1213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1942"/>
            <a:ext cx="1071538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28728" y="4143380"/>
            <a:ext cx="7715272" cy="31700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da-D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học – kĩ thuật</a:t>
            </a:r>
            <a:endParaRPr lang="da-DK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Quốc sử viện ra đời năm 1272 , tác phẩm </a:t>
            </a:r>
            <a:r>
              <a:rPr lang="da-D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Việt sử kí </a:t>
            </a: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 đời (Đây là bộ sử đầu tiên của nước ta).</a:t>
            </a:r>
            <a:endParaRPr lang="da-D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Quân sự: Binh thư yếu lược, súng thần cơ</a:t>
            </a:r>
            <a:endParaRPr lang="da-D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Y học: Chữa bệnh bằng thuốc nam của Tuệ Tĩnh.</a:t>
            </a:r>
            <a:endParaRPr lang="da-DK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a-D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Khoa học – kĩ thuật thời Trần phát triển cao hơn nhiều so với thời Lý, đạt được nhiều thành tựu rực rỡ.</a:t>
            </a:r>
            <a:endParaRPr lang="da-DK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da-DK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5500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4282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1857356" y="1500174"/>
            <a:ext cx="7072362" cy="1928826"/>
          </a:xfrm>
          <a:prstGeom prst="cloudCallout">
            <a:avLst>
              <a:gd name="adj1" fmla="val -15393"/>
              <a:gd name="adj2" fmla="val 11048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điêu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70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4414" y="4500570"/>
            <a:ext cx="6143668" cy="22467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Nhiều công trình kiến trúc có giá trị: tháp Phổ Minh, thành Tây Đô...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Nghệ thuật điêu khắc, chạm trổ tinh tế.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=&gt; Nghệ thuật ngày càng đạt đến trình độ tinh xảo, rõ nét. </a:t>
            </a:r>
            <a:endParaRPr lang="en-US" sz="28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6215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4500562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857356" y="1357298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3143240" y="1071546"/>
            <a:ext cx="5565426" cy="1785950"/>
          </a:xfrm>
          <a:prstGeom prst="cloudCallout">
            <a:avLst>
              <a:gd name="adj1" fmla="val -18083"/>
              <a:gd name="adj2" fmla="val 11000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2800" i="1" dirty="0" smtClean="0">
                <a:solidFill>
                  <a:srgbClr val="FF0000"/>
                </a:solidFill>
                <a:latin typeface="+mj-lt"/>
              </a:rPr>
              <a:t>Sau chiến tranh xã hội có mấy tầng lớp cư dân?</a:t>
            </a:r>
            <a:endParaRPr lang="en-US" sz="2800" i="1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4282" y="4000504"/>
            <a:ext cx="6286544" cy="28574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* </a:t>
            </a:r>
            <a:r>
              <a:rPr lang="vi-VN" sz="2800" dirty="0" smtClean="0">
                <a:solidFill>
                  <a:srgbClr val="FF0000"/>
                </a:solidFill>
                <a:latin typeface="+mj-lt"/>
              </a:rPr>
              <a:t>Xã hội gồm 5 tầng lớp.</a:t>
            </a:r>
            <a:endParaRPr lang="vi-VN" sz="28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- Vương hầu, quý tộc.</a:t>
            </a:r>
            <a:endParaRPr lang="vi-VN" sz="2800" dirty="0" smtClean="0">
              <a:solidFill>
                <a:srgbClr val="0000FF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- Địa chủ.</a:t>
            </a:r>
            <a:endParaRPr lang="vi-VN" sz="2800" dirty="0" smtClean="0">
              <a:solidFill>
                <a:srgbClr val="0000FF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- Nông dân, nông dân tá điền.</a:t>
            </a:r>
            <a:endParaRPr lang="vi-VN" sz="2800" dirty="0" smtClean="0">
              <a:solidFill>
                <a:srgbClr val="0000FF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- Thợ thủ công, thương nhân .</a:t>
            </a:r>
            <a:endParaRPr lang="vi-VN" sz="2800" dirty="0" smtClean="0">
              <a:solidFill>
                <a:srgbClr val="0000FF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 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- Nông nô, nô tỳ.</a:t>
            </a:r>
            <a:endParaRPr lang="vi-VN" sz="28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7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781" name="Content Placeholder 203780"/>
          <p:cNvGraphicFramePr>
            <a:graphicFrameLocks noGrp="1"/>
          </p:cNvGraphicFramePr>
          <p:nvPr>
            <p:ph idx="1"/>
          </p:nvPr>
        </p:nvGraphicFramePr>
        <p:xfrm>
          <a:off x="0" y="1428737"/>
          <a:ext cx="9144001" cy="5230828"/>
        </p:xfrm>
        <a:graphic>
          <a:graphicData uri="http://schemas.openxmlformats.org/drawingml/2006/table">
            <a:tbl>
              <a:tblPr/>
              <a:tblGrid>
                <a:gridCol w="1480257"/>
                <a:gridCol w="4128911"/>
                <a:gridCol w="3534833"/>
              </a:tblGrid>
              <a:tr h="589302">
                <a:tc grid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78602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sz="2800">
                        <a:latin typeface="VNI-Times" pitchFamily="2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endParaRPr lang="en-US" sz="2800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hầu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quý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tộc</a:t>
                      </a:r>
                      <a:endParaRPr lang="en-US" sz="2800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sướng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lộc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triều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thuế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22134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800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endParaRPr lang="en-US" sz="28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45113"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sz="2800">
                        <a:latin typeface="VNI-Times" pitchFamily="2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điền</a:t>
                      </a:r>
                      <a:endParaRPr lang="en-US" sz="28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sz="28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65338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Thợ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8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630339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8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</a:t>
                      </a:r>
                      <a:endParaRPr lang="en-US" sz="28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26" marB="45726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68" name="Tit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Đời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sống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các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tầng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lớp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nhân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dân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xã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hội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thời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30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Trần</a:t>
            </a: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altLang="zh-CN" sz="30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8893175" cy="692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eaLnBrk="1" hangingPunct="1"/>
            <a:r>
              <a:rPr lang="en-US" altLang="en-US" sz="3400" b="1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altLang="en-US" sz="3400" b="1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48371" name="Group 243"/>
          <p:cNvGraphicFramePr>
            <a:graphicFrameLocks noGrp="1"/>
          </p:cNvGraphicFramePr>
          <p:nvPr>
            <p:ph sz="half" idx="2"/>
          </p:nvPr>
        </p:nvGraphicFramePr>
        <p:xfrm>
          <a:off x="0" y="0"/>
          <a:ext cx="9143999" cy="6857999"/>
        </p:xfrm>
        <a:graphic>
          <a:graphicData uri="http://schemas.openxmlformats.org/drawingml/2006/table">
            <a:tbl>
              <a:tblPr/>
              <a:tblGrid>
                <a:gridCol w="1479600"/>
                <a:gridCol w="2824200"/>
                <a:gridCol w="4840199"/>
              </a:tblGrid>
              <a:tr h="65121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386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415E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Vương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Quý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tộc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415E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243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415E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415E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4643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92769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Thợ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76522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4061" name="Rectangle 67"/>
          <p:cNvSpPr>
            <a:spLocks noChangeArrowheads="1"/>
          </p:cNvSpPr>
          <p:nvPr/>
        </p:nvSpPr>
        <p:spPr bwMode="auto">
          <a:xfrm>
            <a:off x="0" y="2363788"/>
            <a:ext cx="18415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algn="just" eaLnBrk="1" hangingPunct="1"/>
            <a:endParaRPr lang="en-US" altLang="en-US" sz="2800">
              <a:latin typeface="Arial" panose="020B0604020202020204" pitchFamily="34" charset="0"/>
            </a:endParaRPr>
          </a:p>
        </p:txBody>
      </p:sp>
      <p:sp>
        <p:nvSpPr>
          <p:cNvPr id="44062" name="Text Box 201"/>
          <p:cNvSpPr txBox="1">
            <a:spLocks noChangeArrowheads="1"/>
          </p:cNvSpPr>
          <p:nvPr/>
        </p:nvSpPr>
        <p:spPr bwMode="auto">
          <a:xfrm>
            <a:off x="395288" y="836613"/>
            <a:ext cx="3600450" cy="36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286248" y="839788"/>
            <a:ext cx="4857752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286248" y="2144713"/>
            <a:ext cx="4857752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86248" y="2974975"/>
            <a:ext cx="4857752" cy="2086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286248" y="4981575"/>
            <a:ext cx="4857751" cy="12741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286248" y="6281738"/>
            <a:ext cx="4857752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bóc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lột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alt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4282" y="2357430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1500166" y="1785926"/>
            <a:ext cx="7215238" cy="2428892"/>
          </a:xfrm>
          <a:prstGeom prst="cloudCallout">
            <a:avLst>
              <a:gd name="adj1" fmla="val -18473"/>
              <a:gd name="adj2" fmla="val 1273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200" i="1" dirty="0" smtClean="0">
                <a:solidFill>
                  <a:srgbClr val="FF0000"/>
                </a:solidFill>
                <a:latin typeface="+mj-lt"/>
              </a:rPr>
              <a:t>Em hãy vẽ sơ đồ thể hiện sự phân hóa trong xã hội thời</a:t>
            </a:r>
            <a:endParaRPr lang="en-US" sz="3200" i="1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57158" y="1500174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071670" y="1357298"/>
            <a:ext cx="6636996" cy="1857388"/>
          </a:xfrm>
          <a:prstGeom prst="cloudCallout">
            <a:avLst>
              <a:gd name="adj1" fmla="val -19779"/>
              <a:gd name="adj2" fmla="val 9485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200" i="1" dirty="0" smtClean="0">
                <a:solidFill>
                  <a:srgbClr val="FF0000"/>
                </a:solidFill>
                <a:latin typeface="+mj-lt"/>
              </a:rPr>
              <a:t>Em hãy kể tên một vài tín ngưỡng cổ truyền trong nhân dân</a:t>
            </a:r>
            <a:r>
              <a:rPr lang="en-US" sz="3200" i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?</a:t>
            </a:r>
            <a:endParaRPr lang="en-US" sz="3200" i="1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00570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00134" y="4429132"/>
            <a:ext cx="7643866" cy="20621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- Tín ngưỡng:</a:t>
            </a:r>
            <a:endParaRPr lang="vi-VN" sz="32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200" dirty="0" smtClean="0">
                <a:latin typeface="+mj-lt"/>
              </a:rPr>
              <a:t>   </a:t>
            </a:r>
            <a:r>
              <a:rPr lang="vi-VN" sz="3200" dirty="0" smtClean="0">
                <a:latin typeface="+mj-lt"/>
              </a:rPr>
              <a:t>+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hờ</a:t>
            </a:r>
            <a:r>
              <a:rPr lang="vi-VN" sz="3200" dirty="0" smtClean="0">
                <a:latin typeface="+mj-lt"/>
              </a:rPr>
              <a:t> tổ tiên.</a:t>
            </a:r>
            <a:endParaRPr lang="vi-VN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   </a:t>
            </a:r>
            <a:r>
              <a:rPr lang="vi-VN" sz="3200" dirty="0" smtClean="0">
                <a:latin typeface="+mj-lt"/>
              </a:rPr>
              <a:t>+ Thờ anh hùng.</a:t>
            </a:r>
            <a:endParaRPr lang="vi-VN" sz="3200" dirty="0" smtClean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   </a:t>
            </a:r>
            <a:r>
              <a:rPr lang="vi-VN" sz="3200" dirty="0" smtClean="0">
                <a:latin typeface="+mj-lt"/>
              </a:rPr>
              <a:t>+ Thờ người có công…</a:t>
            </a:r>
            <a:endParaRPr lang="vi-VN" sz="32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857388"/>
          </a:xfrm>
          <a:prstGeom prst="cloudCallout">
            <a:avLst>
              <a:gd name="adj1" fmla="val -16600"/>
              <a:gd name="adj2" fmla="val 13121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a-DK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Phật thời kì này phát triển như thế nào? </a:t>
            </a: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4950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57290" y="5143512"/>
            <a:ext cx="6072230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da-D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Phật </a:t>
            </a:r>
            <a:r>
              <a:rPr lang="da-D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 triển nhưng không bằng thời Lý.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857388"/>
          </a:xfrm>
          <a:prstGeom prst="cloudCallout">
            <a:avLst>
              <a:gd name="adj1" fmla="val -16600"/>
              <a:gd name="adj2" fmla="val 13121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a-DK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với đạo Phật, Nho giáo phát triển như thế nào?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636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85852" y="4929198"/>
            <a:ext cx="6500858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 triển, địa vị nho giáo ngày càng cao và được trọng dụng.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14290"/>
            <a:ext cx="5072066" cy="646331"/>
          </a:xfrm>
          <a:prstGeom prst="rect">
            <a:avLst/>
          </a:prstGeom>
          <a:ln w="50800"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kumimoji="0" lang="x-none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pic>
        <p:nvPicPr>
          <p:cNvPr id="8" name="Picture 23" descr="Cau hoi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1785926"/>
            <a:ext cx="13335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2143108" y="1500174"/>
            <a:ext cx="6636996" cy="1857388"/>
          </a:xfrm>
          <a:prstGeom prst="cloudCallout">
            <a:avLst>
              <a:gd name="adj1" fmla="val -16388"/>
              <a:gd name="adj2" fmla="val 12136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sz="3200" i="1" dirty="0" smtClean="0">
                <a:solidFill>
                  <a:srgbClr val="FF0000"/>
                </a:solidFill>
                <a:latin typeface="+mj-lt"/>
              </a:rPr>
              <a:t>Trong nhân dân có những hình thức sinh hoạt văn hoá nào?</a:t>
            </a:r>
            <a:endParaRPr lang="en-US" sz="3200" i="1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Book-09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29198"/>
            <a:ext cx="1219200" cy="75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57290" y="4795897"/>
            <a:ext cx="5715040" cy="20621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da-D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hình thức sinh hoạt văn hoá dân gian: </a:t>
            </a:r>
            <a:r>
              <a:rPr lang="da-D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 hát, nhảy múa, chèo tuồng, múa rối... được phổ biến và phát triển.</a:t>
            </a:r>
            <a:endParaRPr lang="en-US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928670"/>
            <a:ext cx="3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/>
      <p:bldP spid="7" grpId="0"/>
    </p:bldLst>
  </p:timing>
</p:sld>
</file>

<file path=ppt/tags/tag1.xml><?xml version="1.0" encoding="utf-8"?>
<p:tagLst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6&quot;/&gt;&lt;/object&gt;&lt;object type=&quot;3&quot; unique_id=&quot;10053&quot;&gt;&lt;property id=&quot;20148&quot; value=&quot;5&quot;/&gt;&lt;property id=&quot;20300&quot; value=&quot;Slide 12&quot;/&gt;&lt;property id=&quot;20307&quot; value=&quot;267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3708</Words>
  <Application>WPS Presentation</Application>
  <PresentationFormat>On-screen Show (4:3)</PresentationFormat>
  <Paragraphs>205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</vt:lpstr>
      <vt:lpstr>SimSun</vt:lpstr>
      <vt:lpstr>Wingdings</vt:lpstr>
      <vt:lpstr>Times New Roman</vt:lpstr>
      <vt:lpstr>Arial Unicode MS</vt:lpstr>
      <vt:lpstr>Arial</vt:lpstr>
      <vt:lpstr>Microsoft YaHei</vt:lpstr>
      <vt:lpstr>Arial Unicode MS</vt:lpstr>
      <vt:lpstr>Calibri</vt:lpstr>
      <vt:lpstr>.VnTime</vt:lpstr>
      <vt:lpstr>Segoe Print</vt:lpstr>
      <vt:lpstr>VNI-Times</vt:lpstr>
      <vt:lpstr>.VnTimeH</vt:lpstr>
      <vt:lpstr>.VnAristote</vt:lpstr>
      <vt:lpstr>Calibri</vt:lpstr>
      <vt:lpstr>Webdings</vt:lpstr>
      <vt:lpstr>Office Theme</vt:lpstr>
      <vt:lpstr>PowerPoint 演示文稿</vt:lpstr>
      <vt:lpstr>PowerPoint 演示文稿</vt:lpstr>
      <vt:lpstr>Đời sống các tầng lớp nhân dân trong xã hội thời Trần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PC</cp:lastModifiedBy>
  <cp:revision>81</cp:revision>
  <dcterms:created xsi:type="dcterms:W3CDTF">2020-04-15T08:42:00Z</dcterms:created>
  <dcterms:modified xsi:type="dcterms:W3CDTF">2023-02-26T11:51:44Z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D3DB2223390941BCABEC96FAD8B98403</vt:lpwstr>
  </property>
  <property fmtid="{D5CDD505-2E9C-101B-9397-08002B2CF9AE}" pid="3" name="KSOProductBuildVer">
    <vt:lpwstr>1033-11.2.0.11486</vt:lpwstr>
  </property>
</Properties>
</file>