
<file path=[Content_Types].xml><?xml version="1.0" encoding="utf-8"?>
<Types xmlns="http://schemas.openxmlformats.org/package/2006/content-types">
  <Default Extension="jpeg" ContentType="image/jpeg"/>
  <Default Extension="JPG" ContentType="image/.jp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94" r:id="rId3"/>
    <p:sldId id="323" r:id="rId5"/>
    <p:sldId id="324" r:id="rId6"/>
    <p:sldId id="325" r:id="rId7"/>
    <p:sldId id="326" r:id="rId8"/>
    <p:sldId id="328" r:id="rId9"/>
    <p:sldId id="331" r:id="rId10"/>
    <p:sldId id="334" r:id="rId11"/>
    <p:sldId id="335" r:id="rId12"/>
    <p:sldId id="338" r:id="rId13"/>
    <p:sldId id="339" r:id="rId14"/>
    <p:sldId id="345" r:id="rId15"/>
    <p:sldId id="349" r:id="rId16"/>
    <p:sldId id="358" r:id="rId17"/>
  </p:sldIdLst>
  <p:sldSz cx="9144000" cy="6858000" type="screen4x3"/>
  <p:notesSz cx="6858000" cy="9144000"/>
  <p:custDataLst>
    <p:tags r:id="rId21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125E5076-3810-47DD-B79F-674D7AD40C01}" styleName="深色样式 1 - 强调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4" d="100"/>
          <a:sy n="64" d="100"/>
        </p:scale>
        <p:origin x="1354" y="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6.xml"/><Relationship Id="rId8" Type="http://schemas.openxmlformats.org/officeDocument/2006/relationships/slide" Target="slides/slide5.xml"/><Relationship Id="rId7" Type="http://schemas.openxmlformats.org/officeDocument/2006/relationships/slide" Target="slides/slide4.xml"/><Relationship Id="rId6" Type="http://schemas.openxmlformats.org/officeDocument/2006/relationships/slide" Target="slides/slide3.xml"/><Relationship Id="rId5" Type="http://schemas.openxmlformats.org/officeDocument/2006/relationships/slide" Target="slides/slide2.xml"/><Relationship Id="rId4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tags" Target="tags/tag1.xml"/><Relationship Id="rId20" Type="http://schemas.openxmlformats.org/officeDocument/2006/relationships/tableStyles" Target="tableStyles.xml"/><Relationship Id="rId2" Type="http://schemas.openxmlformats.org/officeDocument/2006/relationships/theme" Target="theme/theme1.xml"/><Relationship Id="rId19" Type="http://schemas.openxmlformats.org/officeDocument/2006/relationships/viewProps" Target="viewProps.xml"/><Relationship Id="rId18" Type="http://schemas.openxmlformats.org/officeDocument/2006/relationships/presProps" Target="presProps.xml"/><Relationship Id="rId17" Type="http://schemas.openxmlformats.org/officeDocument/2006/relationships/slide" Target="slides/slide14.xml"/><Relationship Id="rId16" Type="http://schemas.openxmlformats.org/officeDocument/2006/relationships/slide" Target="slides/slide13.xml"/><Relationship Id="rId15" Type="http://schemas.openxmlformats.org/officeDocument/2006/relationships/slide" Target="slides/slide12.xml"/><Relationship Id="rId14" Type="http://schemas.openxmlformats.org/officeDocument/2006/relationships/slide" Target="slides/slide11.xml"/><Relationship Id="rId13" Type="http://schemas.openxmlformats.org/officeDocument/2006/relationships/slide" Target="slides/slide10.xml"/><Relationship Id="rId12" Type="http://schemas.openxmlformats.org/officeDocument/2006/relationships/slide" Target="slides/slide9.xml"/><Relationship Id="rId11" Type="http://schemas.openxmlformats.org/officeDocument/2006/relationships/slide" Target="slides/slide8.xml"/><Relationship Id="rId10" Type="http://schemas.openxmlformats.org/officeDocument/2006/relationships/slide" Target="slides/slide7.xml"/><Relationship Id="rId1" Type="http://schemas.openxmlformats.org/officeDocument/2006/relationships/slideMaster" Target="slideMasters/slide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411BF3-DD75-4768-B7EA-825B5918828E}" type="datetimeFigureOut">
              <a:rPr lang="en-US" smtClean="0"/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5A9AA9-2197-40BD-B3FD-511C6C32BA5A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notesMaster" Target="../notesMasters/notesMaster1.xml"/><Relationship Id="rId1" Type="http://schemas.openxmlformats.org/officeDocument/2006/relationships/slide" Target="../slides/slide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</a:ln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/>
          <a:lstStyle/>
          <a:p>
            <a:endParaRPr lang="en-US" smtClean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</a:ln>
        </p:spPr>
        <p:txBody>
          <a:bodyPr/>
          <a:lstStyle/>
          <a:p>
            <a:fld id="{72E7EE1B-F677-4418-A22D-6A80A8FE5BF8}" type="slidenum">
              <a:rPr lang="en-US" smtClean="0">
                <a:latin typeface="Arial Unicode MS" pitchFamily="34" charset="-128"/>
              </a:rPr>
            </a:fld>
            <a:endParaRPr lang="en-US" smtClean="0">
              <a:latin typeface="Arial Unicode MS" pitchFamily="34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evice mockup">
  <p:cSld name="Device mockup">
    <p:spTree>
      <p:nvGrpSpPr>
        <p:cNvPr id="1" name="Shape 1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8" name="Google Shape;178;p21"/>
          <p:cNvSpPr/>
          <p:nvPr/>
        </p:nvSpPr>
        <p:spPr>
          <a:xfrm rot="10800000">
            <a:off x="8" y="-30"/>
            <a:ext cx="5896493" cy="4139313"/>
          </a:xfrm>
          <a:custGeom>
            <a:avLst/>
            <a:gdLst/>
            <a:ahLst/>
            <a:cxnLst/>
            <a:rect l="l" t="t" r="r" b="b"/>
            <a:pathLst>
              <a:path w="38136" h="29948" extrusionOk="0">
                <a:moveTo>
                  <a:pt x="37163" y="0"/>
                </a:moveTo>
                <a:cubicBezTo>
                  <a:pt x="36732" y="0"/>
                  <a:pt x="36166" y="151"/>
                  <a:pt x="35481" y="658"/>
                </a:cubicBezTo>
                <a:cubicBezTo>
                  <a:pt x="33778" y="1908"/>
                  <a:pt x="33707" y="6147"/>
                  <a:pt x="31147" y="6992"/>
                </a:cubicBezTo>
                <a:cubicBezTo>
                  <a:pt x="30908" y="7072"/>
                  <a:pt x="30643" y="7108"/>
                  <a:pt x="30357" y="7108"/>
                </a:cubicBezTo>
                <a:cubicBezTo>
                  <a:pt x="28146" y="7108"/>
                  <a:pt x="24643" y="4988"/>
                  <a:pt x="21393" y="4988"/>
                </a:cubicBezTo>
                <a:cubicBezTo>
                  <a:pt x="20568" y="4988"/>
                  <a:pt x="19758" y="5125"/>
                  <a:pt x="18991" y="5468"/>
                </a:cubicBezTo>
                <a:cubicBezTo>
                  <a:pt x="14800" y="7337"/>
                  <a:pt x="16431" y="14755"/>
                  <a:pt x="13407" y="17934"/>
                </a:cubicBezTo>
                <a:cubicBezTo>
                  <a:pt x="10382" y="21113"/>
                  <a:pt x="8525" y="20803"/>
                  <a:pt x="4417" y="22351"/>
                </a:cubicBezTo>
                <a:cubicBezTo>
                  <a:pt x="416" y="23859"/>
                  <a:pt x="19" y="29638"/>
                  <a:pt x="1" y="29935"/>
                </a:cubicBezTo>
                <a:lnTo>
                  <a:pt x="38136" y="29935"/>
                </a:lnTo>
                <a:lnTo>
                  <a:pt x="38136" y="325"/>
                </a:lnTo>
                <a:cubicBezTo>
                  <a:pt x="38136" y="325"/>
                  <a:pt x="37795" y="0"/>
                  <a:pt x="37163" y="0"/>
                </a:cubicBezTo>
                <a:close/>
                <a:moveTo>
                  <a:pt x="0" y="29935"/>
                </a:moveTo>
                <a:lnTo>
                  <a:pt x="0" y="29947"/>
                </a:lnTo>
                <a:cubicBezTo>
                  <a:pt x="0" y="29947"/>
                  <a:pt x="0" y="29943"/>
                  <a:pt x="1" y="29935"/>
                </a:cubicBezTo>
                <a:close/>
              </a:path>
            </a:pathLst>
          </a:custGeom>
          <a:solidFill>
            <a:schemeClr val="lt1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79" name="Google Shape;179;p21"/>
          <p:cNvSpPr txBox="1">
            <a:spLocks noGrp="1"/>
          </p:cNvSpPr>
          <p:nvPr>
            <p:ph type="title"/>
          </p:nvPr>
        </p:nvSpPr>
        <p:spPr>
          <a:xfrm>
            <a:off x="5623700" y="1782967"/>
            <a:ext cx="2807100" cy="13412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0" name="Google Shape;180;p21"/>
          <p:cNvSpPr txBox="1">
            <a:spLocks noGrp="1"/>
          </p:cNvSpPr>
          <p:nvPr>
            <p:ph type="subTitle" idx="1"/>
          </p:nvPr>
        </p:nvSpPr>
        <p:spPr>
          <a:xfrm>
            <a:off x="5623700" y="3172993"/>
            <a:ext cx="2807100" cy="16216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1pPr>
            <a:lvl2pPr lvl="1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2pPr>
            <a:lvl3pPr lvl="2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3pPr>
            <a:lvl4pPr lvl="3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4pPr>
            <a:lvl5pPr lvl="4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5pPr>
            <a:lvl6pPr lvl="5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6pPr>
            <a:lvl7pPr lvl="6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7pPr>
            <a:lvl8pPr lvl="7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8pPr>
            <a:lvl9pPr lvl="8" rtl="0">
              <a:spcBef>
                <a:spcPts val="0"/>
              </a:spcBef>
              <a:spcAft>
                <a:spcPts val="0"/>
              </a:spcAft>
              <a:buSzPts val="1600"/>
              <a:buNone/>
              <a:defRPr sz="1600"/>
            </a:lvl9pPr>
          </a:lstStyle>
          <a:p/>
        </p:txBody>
      </p:sp>
      <p:sp>
        <p:nvSpPr>
          <p:cNvPr id="181" name="Google Shape;181;p21"/>
          <p:cNvSpPr/>
          <p:nvPr/>
        </p:nvSpPr>
        <p:spPr>
          <a:xfrm rot="10800000">
            <a:off x="6576606" y="4741392"/>
            <a:ext cx="2580534" cy="2142921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solidFill>
            <a:schemeClr val="accent5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  <p:sp>
        <p:nvSpPr>
          <p:cNvPr id="182" name="Google Shape;182;p21"/>
          <p:cNvSpPr/>
          <p:nvPr/>
        </p:nvSpPr>
        <p:spPr>
          <a:xfrm rot="10800000">
            <a:off x="6646432" y="4818023"/>
            <a:ext cx="2525518" cy="2095877"/>
          </a:xfrm>
          <a:custGeom>
            <a:avLst/>
            <a:gdLst/>
            <a:ahLst/>
            <a:cxnLst/>
            <a:rect l="l" t="t" r="r" b="b"/>
            <a:pathLst>
              <a:path w="40828" h="24587" extrusionOk="0">
                <a:moveTo>
                  <a:pt x="1" y="0"/>
                </a:moveTo>
                <a:lnTo>
                  <a:pt x="1" y="12"/>
                </a:lnTo>
                <a:lnTo>
                  <a:pt x="1" y="24586"/>
                </a:lnTo>
                <a:cubicBezTo>
                  <a:pt x="1" y="24586"/>
                  <a:pt x="20777" y="24039"/>
                  <a:pt x="25778" y="15716"/>
                </a:cubicBezTo>
                <a:cubicBezTo>
                  <a:pt x="30779" y="7394"/>
                  <a:pt x="37518" y="8061"/>
                  <a:pt x="39173" y="5536"/>
                </a:cubicBezTo>
                <a:cubicBezTo>
                  <a:pt x="40827" y="3000"/>
                  <a:pt x="39577" y="0"/>
                  <a:pt x="39577" y="0"/>
                </a:cubicBezTo>
                <a:close/>
              </a:path>
            </a:pathLst>
          </a:custGeom>
          <a:noFill/>
          <a:ln w="28575" cap="flat" cmpd="sng">
            <a:solidFill>
              <a:schemeClr val="accent6"/>
            </a:solidFill>
            <a:prstDash val="dash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DC694F-65D1-4521-80E8-5127D5539F09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A64B2A0-4AA2-444C-AED0-602BD8533CD7}" type="slidenum">
              <a:rPr lang="en-US" altLang="en-US"/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  <a:endParaRPr lang="en-US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5" Type="http://schemas.openxmlformats.org/officeDocument/2006/relationships/theme" Target="../theme/theme1.xml"/><Relationship Id="rId14" Type="http://schemas.openxmlformats.org/officeDocument/2006/relationships/slideLayout" Target="../slideLayouts/slideLayout14.xml"/><Relationship Id="rId13" Type="http://schemas.openxmlformats.org/officeDocument/2006/relationships/slideLayout" Target="../slideLayouts/slideLayout13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  <a:endParaRPr lang="en-US" smtClean="0"/>
          </a:p>
          <a:p>
            <a:pPr lvl="1"/>
            <a:r>
              <a:rPr lang="en-US" smtClean="0"/>
              <a:t>Second level</a:t>
            </a:r>
            <a:endParaRPr lang="en-US" smtClean="0"/>
          </a:p>
          <a:p>
            <a:pPr lvl="2"/>
            <a:r>
              <a:rPr lang="en-US" smtClean="0"/>
              <a:t>Third level</a:t>
            </a:r>
            <a:endParaRPr lang="en-US" smtClean="0"/>
          </a:p>
          <a:p>
            <a:pPr lvl="3"/>
            <a:r>
              <a:rPr lang="en-US" smtClean="0"/>
              <a:t>Fourth level</a:t>
            </a:r>
            <a:endParaRPr lang="en-US" smtClean="0"/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9ED9BB-C5C2-4D0B-BADC-05C391420FE7}" type="datetimeFigureOut">
              <a:rPr lang="en-US" smtClean="0"/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7BEA6A-7083-41CE-B6AF-18CD83095C55}" type="slidenum">
              <a:rPr lang="en-US" smtClean="0"/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ctr" defTabSz="914400" rtl="0" eaLnBrk="1" latinLnBrk="0" hangingPunct="1">
        <a:spcBef>
          <a:spcPct val="0"/>
        </a:spcBef>
        <a:buNone/>
        <a:defRPr sz="4400" b="0" i="0" u="none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b="0" i="0" u="none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GI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GI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1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image" Target="../media/image2.GIF"/><Relationship Id="rId1" Type="http://schemas.openxmlformats.org/officeDocument/2006/relationships/image" Target="../media/image1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067800" cy="2677656"/>
          </a:xfrm>
          <a:prstGeom prst="rect">
            <a:avLst/>
          </a:prstGeom>
          <a:noFill/>
        </p:spPr>
        <p:txBody>
          <a:bodyPr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>
              <a:defRPr/>
            </a:pPr>
            <a:endParaRPr lang="en-US" sz="4000" b="1" dirty="0">
              <a:ln w="11430"/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3200" b="1" dirty="0">
              <a:ln w="11430"/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3200" b="1" dirty="0">
              <a:ln w="11430"/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3200" b="1" dirty="0">
              <a:ln w="11430"/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  <a:p>
            <a:pPr>
              <a:defRPr/>
            </a:pPr>
            <a:endParaRPr lang="en-US" sz="3200" b="1" dirty="0">
              <a:ln w="11430"/>
              <a:solidFill>
                <a:srgbClr val="FF0000"/>
              </a:solidFill>
              <a:latin typeface="Arial" panose="020B0604020202020204" pitchFamily="34" charset="0"/>
              <a:cs typeface="Times New Roman" panose="02020603050405020304" pitchFamily="18" charset="0"/>
            </a:endParaRPr>
          </a:p>
        </p:txBody>
      </p:sp>
      <p:graphicFrame>
        <p:nvGraphicFramePr>
          <p:cNvPr id="17" name="Table 16"/>
          <p:cNvGraphicFramePr>
            <a:graphicFrameLocks noGrp="1"/>
          </p:cNvGraphicFramePr>
          <p:nvPr/>
        </p:nvGraphicFramePr>
        <p:xfrm>
          <a:off x="2195736" y="3501008"/>
          <a:ext cx="492919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190"/>
              </a:tblGrid>
              <a:tr h="128588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4. </a:t>
                      </a:r>
                      <a:r>
                        <a:rPr lang="en-US" sz="3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3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3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xã</a:t>
                      </a:r>
                      <a:r>
                        <a:rPr lang="en-US" sz="3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hội</a:t>
                      </a:r>
                      <a:endParaRPr lang="en-US" sz="36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641" marB="45641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/>
        </p:nvGraphicFramePr>
        <p:xfrm>
          <a:off x="2195736" y="2132856"/>
          <a:ext cx="492919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190"/>
              </a:tblGrid>
              <a:tr h="128588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3. </a:t>
                      </a:r>
                      <a:r>
                        <a:rPr lang="en-US" sz="3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3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3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kinh</a:t>
                      </a:r>
                      <a:r>
                        <a:rPr lang="en-US" sz="3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tế</a:t>
                      </a:r>
                      <a:endParaRPr lang="en-US" sz="36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37" marR="91437" marT="45776" marB="45776" anchor="ctr">
                    <a:solidFill>
                      <a:srgbClr val="00B0F0"/>
                    </a:solidFill>
                  </a:tcPr>
                </a:tc>
              </a:tr>
            </a:tbl>
          </a:graphicData>
        </a:graphic>
      </p:graphicFrame>
      <p:sp>
        <p:nvSpPr>
          <p:cNvPr id="3" name="TextBox 2"/>
          <p:cNvSpPr txBox="1"/>
          <p:nvPr/>
        </p:nvSpPr>
        <p:spPr>
          <a:xfrm>
            <a:off x="1547664" y="692696"/>
            <a:ext cx="6264696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BÀI 16: CÔNG CUỘC XÂY DỰNG ĐẤT NƯỚC THỜI TRẦN ( 1226 -1400)</a:t>
            </a:r>
            <a:endParaRPr lang="en-US" sz="2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2267744" y="5085184"/>
          <a:ext cx="4929190" cy="128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29190"/>
              </a:tblGrid>
              <a:tr h="1285884">
                <a:tc>
                  <a:txBody>
                    <a:bodyPr/>
                    <a:lstStyle/>
                    <a:p>
                      <a:pPr>
                        <a:defRPr/>
                      </a:pPr>
                      <a:r>
                        <a:rPr lang="en-US" sz="36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5. </a:t>
                      </a:r>
                      <a:r>
                        <a:rPr lang="en-US" sz="3600" b="1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Tình</a:t>
                      </a:r>
                      <a:r>
                        <a:rPr lang="en-US" sz="3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hình</a:t>
                      </a:r>
                      <a:r>
                        <a:rPr lang="en-US" sz="3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văn</a:t>
                      </a:r>
                      <a:r>
                        <a:rPr lang="en-US" sz="3600" b="1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3600" b="1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hóa</a:t>
                      </a:r>
                      <a:endParaRPr lang="en-US" sz="3600" b="1" baseline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1446" marR="91446" marT="45641" marB="45641" anchor="ctr">
                    <a:solidFill>
                      <a:srgbClr val="92D050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  <p:transition spd="slow" advClick="0">
    <p:newsfla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5072066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596" y="1785926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2143108" y="1500174"/>
            <a:ext cx="6636996" cy="1857388"/>
          </a:xfrm>
          <a:prstGeom prst="cloudCallout">
            <a:avLst>
              <a:gd name="adj1" fmla="val -16388"/>
              <a:gd name="adj2" fmla="val 12136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nêu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giản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trong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nhân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dân</a:t>
            </a:r>
            <a:r>
              <a:rPr lang="vi-VN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0" y="5072074"/>
            <a:ext cx="6929486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quán</a:t>
            </a:r>
            <a:r>
              <a:rPr lang="da-DK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da-D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 giản dị như đi chân đất, áo quần đơn giản rất phổ biến.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3714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1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5072066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596" y="1785926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2143108" y="1500174"/>
            <a:ext cx="6636996" cy="1857388"/>
          </a:xfrm>
          <a:prstGeom prst="cloudCallout">
            <a:avLst>
              <a:gd name="adj1" fmla="val -16388"/>
              <a:gd name="adj2" fmla="val 12136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biết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3200" i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.</a:t>
            </a:r>
            <a:endParaRPr lang="en-US" sz="3200" i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357694"/>
            <a:ext cx="1219200" cy="75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28728" y="4429132"/>
            <a:ext cx="5715040" cy="218034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>
              <a:lnSpc>
                <a:spcPct val="106000"/>
              </a:lnSpc>
              <a:spcBef>
                <a:spcPts val="600"/>
              </a:spcBef>
              <a:spcAft>
                <a:spcPts val="600"/>
              </a:spcAft>
            </a:pP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latin typeface="+mj-lt"/>
              </a:rPr>
              <a:t>-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Nền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Hán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Nôm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nl-NL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phong phú, đậm đà bản sắc dân tộc, chứa đựng sâu sắc lòng yêu nước, tự hào dân tộc.</a:t>
            </a:r>
            <a:endParaRPr lang="en-US" sz="3200" dirty="0" smtClean="0">
              <a:latin typeface="Times New Roman" panose="02020603050405020304" pitchFamily="18" charset="0"/>
              <a:ea typeface="Calibri" panose="020F0502020204030204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3714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cover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5072066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282" y="1785926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1857356" y="1500174"/>
            <a:ext cx="7072362" cy="1928826"/>
          </a:xfrm>
          <a:prstGeom prst="cloudCallout">
            <a:avLst>
              <a:gd name="adj1" fmla="val -15393"/>
              <a:gd name="adj2" fmla="val 11048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8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0570"/>
            <a:ext cx="1219200" cy="75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4414" y="4500570"/>
            <a:ext cx="6143668" cy="2246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lvl="0"/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  <a:r>
              <a:rPr lang="en-US" sz="2800" dirty="0" smtClean="0">
                <a:latin typeface="+mj-lt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Quốc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tử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giám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được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mở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rộng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lộ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phủ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đều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trường học, các kì thi được tổ chức ngà càng nhiêu.</a:t>
            </a:r>
            <a:endParaRPr lang="en-US" sz="2800" dirty="0" smtClean="0">
              <a:latin typeface="+mj-lt"/>
            </a:endParaRPr>
          </a:p>
          <a:p>
            <a:r>
              <a:rPr lang="da-DK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Giáo dục thời Trần phát triển hơn thời Lý</a:t>
            </a:r>
            <a:endParaRPr lang="en-US" sz="2800" i="1" dirty="0" smtClean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54292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7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5072066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596" y="1785926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2143108" y="1500174"/>
            <a:ext cx="6636996" cy="1714512"/>
          </a:xfrm>
          <a:prstGeom prst="cloudCallout">
            <a:avLst>
              <a:gd name="adj1" fmla="val -16388"/>
              <a:gd name="adj2" fmla="val 12136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trình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bày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vài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–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nhận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xét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về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</a:t>
            </a:r>
            <a:endParaRPr lang="en-US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071942"/>
            <a:ext cx="1071538" cy="75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428728" y="4143380"/>
            <a:ext cx="7715272" cy="317009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pPr algn="just"/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da-DK" sz="24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Khoa học – kĩ thuật</a:t>
            </a:r>
            <a:endParaRPr lang="da-DK" sz="24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Quốc sử viện ra đời năm 1272 , tác phẩm </a:t>
            </a:r>
            <a:r>
              <a:rPr lang="da-D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Đại Việt sử kí </a:t>
            </a:r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ra đời (Đây là bộ sử đầu tiên của nước ta).</a:t>
            </a:r>
            <a:endParaRPr lang="da-D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Quân sự: Binh thư yếu lược, súng thần cơ</a:t>
            </a:r>
            <a:endParaRPr lang="da-D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a-DK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+ Y học: Chữa bệnh bằng thuốc nam của Tuệ Tĩnh.</a:t>
            </a:r>
            <a:endParaRPr lang="da-DK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da-DK" sz="24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Khoa học – kĩ thuật thời Trần phát triển cao hơn nhiều so với thời Lý, đạt được nhiều thành tựu rực rỡ.</a:t>
            </a:r>
            <a:endParaRPr lang="da-DK" sz="24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da-DK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55006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khoa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học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kĩ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5072066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282" y="1785926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1857356" y="1500174"/>
            <a:ext cx="7072362" cy="1928826"/>
          </a:xfrm>
          <a:prstGeom prst="cloudCallout">
            <a:avLst>
              <a:gd name="adj1" fmla="val -15393"/>
              <a:gd name="adj2" fmla="val 110488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hãy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giới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thiệu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những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nét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độc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đáo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điêu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thời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i="1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Trần</a:t>
            </a:r>
            <a:r>
              <a:rPr lang="en-US" sz="28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sz="28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0570"/>
            <a:ext cx="1219200" cy="75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14414" y="4500570"/>
            <a:ext cx="6143668" cy="2246769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Nhiều công trình kiến trúc có giá trị: tháp Phổ Minh, thành Tây Đô...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Nghệ thuật điêu khắc, chạm trổ tinh tế.</a:t>
            </a:r>
            <a:endParaRPr lang="en-US" sz="28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da-DK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 =&gt; Nghệ thuật ngày càng đạt đến trình độ tinh xảo, rõ nét. </a:t>
            </a:r>
            <a:endParaRPr lang="en-US" sz="28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62150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Nghệ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thuật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kiến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trúc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điêu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khắc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7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4500562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Tình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1857356" y="1357298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3143240" y="1071546"/>
            <a:ext cx="5565426" cy="1785950"/>
          </a:xfrm>
          <a:prstGeom prst="cloudCallout">
            <a:avLst>
              <a:gd name="adj1" fmla="val -18083"/>
              <a:gd name="adj2" fmla="val 110004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2800" i="1" dirty="0" smtClean="0">
                <a:solidFill>
                  <a:srgbClr val="FF0000"/>
                </a:solidFill>
                <a:latin typeface="+mj-lt"/>
              </a:rPr>
              <a:t>Sau chiến tranh xã hội có mấy tầng lớp cư dân?</a:t>
            </a:r>
            <a:endParaRPr lang="en-US" sz="2800" i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3714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2" name="Rounded Rectangle 11"/>
          <p:cNvSpPr/>
          <p:nvPr/>
        </p:nvSpPr>
        <p:spPr>
          <a:xfrm>
            <a:off x="214282" y="4000504"/>
            <a:ext cx="6286544" cy="2857496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dirty="0" smtClean="0">
                <a:solidFill>
                  <a:srgbClr val="FF0000"/>
                </a:solidFill>
                <a:latin typeface="+mj-lt"/>
              </a:rPr>
              <a:t>* 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Xã hội gồm 5 tầng lớp.</a:t>
            </a:r>
            <a:endParaRPr lang="vi-VN" sz="28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  </a:t>
            </a:r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- Vương hầu, quý tộc.</a:t>
            </a:r>
            <a:endParaRPr lang="vi-VN" sz="2800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  </a:t>
            </a:r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- Địa chủ.</a:t>
            </a:r>
            <a:endParaRPr lang="vi-VN" sz="2800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  </a:t>
            </a:r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- Nông dân, nông dân tá điền.</a:t>
            </a:r>
            <a:endParaRPr lang="vi-VN" sz="2800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  </a:t>
            </a:r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- Thợ thủ công, thương nhân .</a:t>
            </a:r>
            <a:endParaRPr lang="vi-VN" sz="2800" dirty="0" smtClean="0">
              <a:solidFill>
                <a:srgbClr val="0000FF"/>
              </a:solidFill>
              <a:latin typeface="+mj-lt"/>
            </a:endParaRPr>
          </a:p>
          <a:p>
            <a:r>
              <a:rPr lang="en-US" sz="2800" dirty="0" smtClean="0">
                <a:solidFill>
                  <a:srgbClr val="0000FF"/>
                </a:solidFill>
                <a:latin typeface="+mj-lt"/>
              </a:rPr>
              <a:t>   </a:t>
            </a:r>
            <a:r>
              <a:rPr lang="vi-VN" sz="2800" dirty="0" smtClean="0">
                <a:solidFill>
                  <a:srgbClr val="0000FF"/>
                </a:solidFill>
                <a:latin typeface="+mj-lt"/>
              </a:rPr>
              <a:t>- Nông nô, nô tỳ.</a:t>
            </a:r>
            <a:endParaRPr lang="vi-VN" sz="2800" dirty="0">
              <a:solidFill>
                <a:srgbClr val="0000FF"/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7" grpId="0"/>
      <p:bldP spid="12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03781" name="Content Placeholder 203780"/>
          <p:cNvGraphicFramePr>
            <a:graphicFrameLocks noGrp="1"/>
          </p:cNvGraphicFramePr>
          <p:nvPr>
            <p:ph idx="1"/>
          </p:nvPr>
        </p:nvGraphicFramePr>
        <p:xfrm>
          <a:off x="0" y="1428737"/>
          <a:ext cx="9144001" cy="5230828"/>
        </p:xfrm>
        <a:graphic>
          <a:graphicData uri="http://schemas.openxmlformats.org/drawingml/2006/table">
            <a:tbl>
              <a:tblPr/>
              <a:tblGrid>
                <a:gridCol w="1480257"/>
                <a:gridCol w="4128911"/>
                <a:gridCol w="3534833"/>
              </a:tblGrid>
              <a:tr h="589302">
                <a:tc grid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cư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cPr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lang="en-US" sz="2800" baseline="0" dirty="0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FF000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lang="en-US" sz="2800" dirty="0">
                        <a:solidFill>
                          <a:srgbClr val="FF000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</a:tr>
              <a:tr h="1178602"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800">
                        <a:latin typeface="VNI-Times" pitchFamily="2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lang="en-US" sz="2800" baseline="0" dirty="0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chemeClr val="tx1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endParaRPr lang="en-US" sz="2800" dirty="0">
                        <a:solidFill>
                          <a:schemeClr val="tx1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endParaRPr lang="en-US" sz="2800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Vương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hầu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quý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tộc</a:t>
                      </a:r>
                      <a:endParaRPr lang="en-US" sz="2800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2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sung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sướng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bằng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bổng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lộc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triều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đình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tô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thuế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của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 smtClean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22134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lang="en-US" sz="2800" baseline="0" dirty="0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0000FF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endParaRPr lang="en-US" sz="2800" dirty="0">
                        <a:solidFill>
                          <a:srgbClr val="0000FF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  <a:tr h="645113"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endParaRPr sz="2800">
                        <a:latin typeface="VNI-Times" pitchFamily="2" charset="0"/>
                      </a:endParaRPr>
                    </a:p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lang="en-US" sz="28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endParaRPr sz="280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–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tá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điền</a:t>
                      </a:r>
                      <a:endParaRPr 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>
                        <a:buNone/>
                      </a:pP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Tự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lao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động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để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nuôi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bản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thân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làm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đối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với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nhà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nước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và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các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nghĩa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vụ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khác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en-US" sz="2800" dirty="0" smtClean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065338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Thợ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endParaRPr 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</a:tcPr>
                </a:tc>
              </a:tr>
              <a:tr h="630339">
                <a:tc vMerge="1">
                  <a:tcPr>
                    <a:lnL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>
                      <a:lvl1pPr marL="342900" lvl="0" indent="-3429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80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lvl="1" indent="-28575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24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lvl="2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•"/>
                        <a:defRPr sz="20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lvl="3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–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lvl="4" indent="-22860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Char char="»"/>
                        <a:defRPr sz="1800" b="0" i="0" u="none" kern="1200" baseline="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</a:lstStyle>
                    <a:p>
                      <a:pPr marL="0" lvl="0" indent="0" algn="ctr">
                        <a:buNone/>
                      </a:pPr>
                      <a:r>
                        <a:rPr lang="en-US" sz="280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</a:t>
                      </a:r>
                      <a:r>
                        <a:rPr lang="en-US" sz="2800" baseline="0" dirty="0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en-US" sz="2800" baseline="0" dirty="0" err="1" smtClean="0">
                          <a:solidFill>
                            <a:srgbClr val="7030A0"/>
                          </a:solidFill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</a:t>
                      </a:r>
                      <a:endParaRPr lang="en-US" sz="2800" dirty="0">
                        <a:solidFill>
                          <a:srgbClr val="7030A0"/>
                        </a:solidFill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45726" marB="45726"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T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T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vMerge="1">
                  <a:tcPr>
                    <a:lnL w="12700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L>
                    <a:lnR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R>
                    <a:lnB w="28575" cap="flat" cmpd="sng">
                      <a:solidFill>
                        <a:schemeClr val="tx1"/>
                      </a:solidFill>
                      <a:prstDash val="solid"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1768" name="Title 4"/>
          <p:cNvSpPr>
            <a:spLocks noGrp="1" noChangeArrowheads="1"/>
          </p:cNvSpPr>
          <p:nvPr>
            <p:ph type="title"/>
          </p:nvPr>
        </p:nvSpPr>
        <p:spPr>
          <a:xfrm>
            <a:off x="0" y="274638"/>
            <a:ext cx="9144000" cy="1143000"/>
          </a:xfrm>
        </p:spPr>
        <p:txBody>
          <a:bodyPr>
            <a:normAutofit/>
          </a:bodyPr>
          <a:lstStyle/>
          <a:p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Đời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sống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các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tầng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lớp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nhân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dân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trong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xã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hội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thời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r>
              <a:rPr lang="en-US" altLang="zh-CN" sz="3000" b="1" dirty="0" err="1">
                <a:latin typeface="Times New Roman" panose="02020603050405020304" pitchFamily="18" charset="0"/>
                <a:ea typeface="SimSun" panose="02010600030101010101" pitchFamily="2" charset="-122"/>
              </a:rPr>
              <a:t>Trần</a:t>
            </a:r>
            <a:r>
              <a:rPr lang="en-US" altLang="zh-CN" sz="3000" b="1" dirty="0">
                <a:latin typeface="Times New Roman" panose="02020603050405020304" pitchFamily="18" charset="0"/>
                <a:ea typeface="SimSun" panose="02010600030101010101" pitchFamily="2" charset="-122"/>
              </a:rPr>
              <a:t> </a:t>
            </a:r>
            <a:endParaRPr lang="en-US" altLang="zh-CN" sz="3000" b="1" dirty="0">
              <a:latin typeface="Times New Roman" panose="02020603050405020304" pitchFamily="18" charset="0"/>
              <a:ea typeface="SimSun" panose="02010600030101010101" pitchFamily="2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378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Rectangle 4"/>
          <p:cNvSpPr>
            <a:spLocks noChangeArrowheads="1"/>
          </p:cNvSpPr>
          <p:nvPr/>
        </p:nvSpPr>
        <p:spPr bwMode="auto">
          <a:xfrm>
            <a:off x="0" y="0"/>
            <a:ext cx="8893175" cy="69215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eaLnBrk="1" hangingPunct="1"/>
            <a:r>
              <a:rPr lang="en-US" altLang="en-US" sz="3400" b="1">
                <a:solidFill>
                  <a:srgbClr val="FF0000"/>
                </a:solidFill>
                <a:latin typeface="VNI-Times" pitchFamily="2" charset="0"/>
              </a:rPr>
              <a:t> </a:t>
            </a:r>
            <a:endParaRPr lang="en-US" altLang="en-US" sz="3400" b="1">
              <a:solidFill>
                <a:srgbClr val="FF0000"/>
              </a:solidFill>
              <a:latin typeface="VNI-Times" pitchFamily="2" charset="0"/>
            </a:endParaRPr>
          </a:p>
        </p:txBody>
      </p:sp>
      <p:graphicFrame>
        <p:nvGraphicFramePr>
          <p:cNvPr id="48371" name="Group 243"/>
          <p:cNvGraphicFramePr>
            <a:graphicFrameLocks noGrp="1"/>
          </p:cNvGraphicFramePr>
          <p:nvPr>
            <p:ph sz="half" idx="2"/>
          </p:nvPr>
        </p:nvGraphicFramePr>
        <p:xfrm>
          <a:off x="0" y="0"/>
          <a:ext cx="9143999" cy="6857999"/>
        </p:xfrm>
        <a:graphic>
          <a:graphicData uri="http://schemas.openxmlformats.org/drawingml/2006/table">
            <a:tbl>
              <a:tblPr/>
              <a:tblGrid>
                <a:gridCol w="1479600"/>
                <a:gridCol w="2824200"/>
                <a:gridCol w="4840199"/>
              </a:tblGrid>
              <a:tr h="651215"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Giai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cấp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Tầng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lớp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  <a:tc h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Đời</a:t>
                      </a:r>
                      <a:r>
                        <a:rPr kumimoji="0" lang="en-US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sống</a:t>
                      </a: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accent6">
                        <a:lumMod val="20000"/>
                        <a:lumOff val="80000"/>
                      </a:schemeClr>
                    </a:solidFill>
                  </a:tcPr>
                </a:tc>
              </a:tr>
              <a:tr h="1538621">
                <a:tc rowSpan="2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24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Thống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Vua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415EB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Vương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hầu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Quý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tộc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415EB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752439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Địa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3415EB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chủ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3415EB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46433">
                <a:tc rowSpan="3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Bị</a:t>
                      </a:r>
                      <a:r>
                        <a:rPr kumimoji="0" lang="en-US" sz="2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600" b="1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trị</a:t>
                      </a:r>
                      <a:endParaRPr kumimoji="0" lang="en-US" sz="2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192769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Thợ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thủ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công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thương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nhân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dân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Tx/>
                        <a:buNone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676522">
                <a:tc vMerge="1"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Nông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-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Nô</a:t>
                      </a:r>
                      <a:r>
                        <a:rPr kumimoji="0" lang="en-US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kumimoji="0" lang="en-US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rgbClr val="7030A0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tì</a:t>
                      </a:r>
                      <a:endParaRPr kumimoji="0" lang="en-US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7030A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>
                          <a:schemeClr val="accent1"/>
                        </a:buClr>
                        <a:buSzTx/>
                        <a:buFont typeface="Wingdings" panose="05000000000000000000" pitchFamily="2" charset="2"/>
                        <a:buNone/>
                      </a:pPr>
                      <a:endParaRPr kumimoji="0" lang="en-US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44061" name="Rectangle 67"/>
          <p:cNvSpPr>
            <a:spLocks noChangeArrowheads="1"/>
          </p:cNvSpPr>
          <p:nvPr/>
        </p:nvSpPr>
        <p:spPr bwMode="auto">
          <a:xfrm>
            <a:off x="0" y="2363788"/>
            <a:ext cx="184150" cy="5191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 anchor="ctr">
            <a:spAutoFit/>
          </a:bodyPr>
          <a:lstStyle/>
          <a:p>
            <a:pPr algn="just" eaLnBrk="1" hangingPunct="1"/>
            <a:endParaRPr lang="en-US" altLang="en-US" sz="2800">
              <a:latin typeface="Arial" panose="020B0604020202020204" pitchFamily="34" charset="0"/>
            </a:endParaRPr>
          </a:p>
        </p:txBody>
      </p:sp>
      <p:sp>
        <p:nvSpPr>
          <p:cNvPr id="44062" name="Text Box 201"/>
          <p:cNvSpPr txBox="1">
            <a:spLocks noChangeArrowheads="1"/>
          </p:cNvSpPr>
          <p:nvPr/>
        </p:nvSpPr>
        <p:spPr bwMode="auto">
          <a:xfrm>
            <a:off x="395288" y="836613"/>
            <a:ext cx="3600450" cy="366712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>
            <a:spAutoFit/>
          </a:bodyPr>
          <a:lstStyle/>
          <a:p>
            <a:pPr eaLnBrk="1" hangingPunct="1">
              <a:spcBef>
                <a:spcPct val="50000"/>
              </a:spcBef>
            </a:pPr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4286248" y="839788"/>
            <a:ext cx="4857752" cy="120032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algn="just" eaLnBrk="1" hangingPunct="1">
              <a:spcBef>
                <a:spcPct val="50000"/>
              </a:spcBef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quyền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đặc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lợi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nắm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giữ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chức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quan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trọng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8" name="Text Box 3"/>
          <p:cNvSpPr txBox="1">
            <a:spLocks noChangeArrowheads="1"/>
          </p:cNvSpPr>
          <p:nvPr/>
        </p:nvSpPr>
        <p:spPr bwMode="auto">
          <a:xfrm>
            <a:off x="4286248" y="2144713"/>
            <a:ext cx="4857752" cy="830997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đất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của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en-US" altLang="en-US" sz="2400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endParaRPr lang="en-US" altLang="en-US" sz="2400" dirty="0">
              <a:solidFill>
                <a:srgbClr val="0000FF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Text Box 3"/>
          <p:cNvSpPr txBox="1">
            <a:spLocks noChangeArrowheads="1"/>
          </p:cNvSpPr>
          <p:nvPr/>
        </p:nvSpPr>
        <p:spPr bwMode="auto">
          <a:xfrm>
            <a:off x="4286248" y="2974975"/>
            <a:ext cx="4857752" cy="20867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công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lao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dịch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.</a:t>
            </a:r>
            <a:endParaRPr lang="en-US" alt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Tá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điền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Cày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ruộng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tô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cho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địa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chủ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=&gt;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Nghèo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khổ</a:t>
            </a:r>
            <a:endParaRPr lang="en-US" alt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0" name="Text Box 3"/>
          <p:cNvSpPr txBox="1">
            <a:spLocks noChangeArrowheads="1"/>
          </p:cNvSpPr>
          <p:nvPr/>
        </p:nvSpPr>
        <p:spPr bwMode="auto">
          <a:xfrm>
            <a:off x="4286248" y="4981575"/>
            <a:ext cx="4857751" cy="127419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đông</a:t>
            </a:r>
            <a:endParaRPr lang="en-US" alt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Nộp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thuế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làm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nghĩa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vụ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nhà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nước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Text Box 3"/>
          <p:cNvSpPr txBox="1">
            <a:spLocks noChangeArrowheads="1"/>
          </p:cNvSpPr>
          <p:nvPr/>
        </p:nvSpPr>
        <p:spPr bwMode="auto">
          <a:xfrm>
            <a:off x="4286248" y="6281738"/>
            <a:ext cx="4857752" cy="46037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square">
            <a:spAutoFit/>
          </a:bodyPr>
          <a:lstStyle/>
          <a:p>
            <a:pPr eaLnBrk="1" hangingPunct="1">
              <a:spcBef>
                <a:spcPct val="20000"/>
              </a:spcBef>
              <a:buClr>
                <a:schemeClr val="accent1"/>
              </a:buClr>
            </a:pP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Lệ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thuộc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bị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bóc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lột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nặng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nề</a:t>
            </a:r>
            <a:r>
              <a:rPr lang="en-US" altLang="en-US" sz="24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dirty="0">
              <a:solidFill>
                <a:srgbClr val="7030A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481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2" dur="500"/>
                                        <p:tgtEl>
                                          <p:spTgt spid="48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8132" grpId="0" autoUpdateAnimBg="0"/>
      <p:bldP spid="7" grpId="0"/>
      <p:bldP spid="8" grpId="0"/>
      <p:bldP spid="9" grpId="0"/>
      <p:bldP spid="10" grpId="0"/>
      <p:bldP spid="1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214282" y="2357430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1500166" y="1785926"/>
            <a:ext cx="7215238" cy="2428892"/>
          </a:xfrm>
          <a:prstGeom prst="cloudCallout">
            <a:avLst>
              <a:gd name="adj1" fmla="val -18473"/>
              <a:gd name="adj2" fmla="val 127379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3200" i="1" dirty="0" smtClean="0">
                <a:solidFill>
                  <a:srgbClr val="FF0000"/>
                </a:solidFill>
                <a:latin typeface="+mj-lt"/>
              </a:rPr>
              <a:t>Em hãy vẽ sơ đồ thể hiện sự phân hóa trong xã hội thời</a:t>
            </a:r>
            <a:endParaRPr lang="en-US" sz="3200" i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3714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Xã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hội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 animBg="1"/>
      <p:bldP spid="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5072066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357158" y="1500174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2071670" y="1357298"/>
            <a:ext cx="6636996" cy="1857388"/>
          </a:xfrm>
          <a:prstGeom prst="cloudCallout">
            <a:avLst>
              <a:gd name="adj1" fmla="val -19779"/>
              <a:gd name="adj2" fmla="val 94856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3200" i="1" dirty="0" smtClean="0">
                <a:solidFill>
                  <a:srgbClr val="FF0000"/>
                </a:solidFill>
                <a:latin typeface="+mj-lt"/>
              </a:rPr>
              <a:t>Em hãy kể tên một vài tín ngưỡng cổ truyền trong nhân dân</a:t>
            </a:r>
            <a:r>
              <a:rPr lang="en-US" sz="3200" i="1" dirty="0" smtClean="0">
                <a:solidFill>
                  <a:srgbClr val="FF0000"/>
                </a:solidFill>
                <a:latin typeface="+mj-lt"/>
                <a:cs typeface="Times New Roman" panose="02020603050405020304" pitchFamily="18" charset="0"/>
              </a:rPr>
              <a:t>?</a:t>
            </a:r>
            <a:endParaRPr lang="en-US" sz="3200" i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500570"/>
            <a:ext cx="1219200" cy="75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500134" y="4429132"/>
            <a:ext cx="7643866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- Tín ngưỡng:</a:t>
            </a:r>
            <a:endParaRPr lang="vi-VN" sz="3200" dirty="0" smtClean="0">
              <a:solidFill>
                <a:srgbClr val="FF0000"/>
              </a:solidFill>
              <a:latin typeface="+mj-lt"/>
            </a:endParaRPr>
          </a:p>
          <a:p>
            <a:r>
              <a:rPr lang="en-US" sz="3200" dirty="0" smtClean="0">
                <a:latin typeface="+mj-lt"/>
              </a:rPr>
              <a:t>   </a:t>
            </a:r>
            <a:r>
              <a:rPr lang="vi-VN" sz="3200" dirty="0" smtClean="0">
                <a:latin typeface="+mj-lt"/>
              </a:rPr>
              <a:t>+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Tục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t</a:t>
            </a:r>
            <a:r>
              <a:rPr lang="vi-VN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hờ</a:t>
            </a:r>
            <a:r>
              <a:rPr lang="vi-VN" sz="3200" dirty="0" smtClean="0">
                <a:latin typeface="+mj-lt"/>
              </a:rPr>
              <a:t> tổ tiên.</a:t>
            </a:r>
            <a:endParaRPr lang="vi-VN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   </a:t>
            </a:r>
            <a:r>
              <a:rPr lang="vi-VN" sz="3200" dirty="0" smtClean="0">
                <a:latin typeface="+mj-lt"/>
              </a:rPr>
              <a:t>+ Thờ anh hùng.</a:t>
            </a:r>
            <a:endParaRPr lang="vi-VN" sz="3200" dirty="0" smtClean="0">
              <a:latin typeface="+mj-lt"/>
            </a:endParaRPr>
          </a:p>
          <a:p>
            <a:r>
              <a:rPr lang="en-US" sz="3200" dirty="0" smtClean="0">
                <a:latin typeface="+mj-lt"/>
              </a:rPr>
              <a:t>   </a:t>
            </a:r>
            <a:r>
              <a:rPr lang="vi-VN" sz="3200" dirty="0" smtClean="0">
                <a:latin typeface="+mj-lt"/>
              </a:rPr>
              <a:t>+ Thờ người có công…</a:t>
            </a:r>
            <a:endParaRPr lang="vi-VN" sz="3200" dirty="0" smtClean="0">
              <a:latin typeface="+mj-lt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3714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5072066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596" y="1785926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2143108" y="1500174"/>
            <a:ext cx="6636996" cy="1857388"/>
          </a:xfrm>
          <a:prstGeom prst="cloudCallout">
            <a:avLst>
              <a:gd name="adj1" fmla="val -16600"/>
              <a:gd name="adj2" fmla="val 1312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da-DK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 Phật thời kì này phát triển như thế nào? </a:t>
            </a: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214950"/>
            <a:ext cx="1219200" cy="75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57290" y="5143512"/>
            <a:ext cx="6072230" cy="1077218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da-DK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Đạo Phật </a:t>
            </a:r>
            <a:r>
              <a:rPr lang="da-D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 nhưng không bằng thời Lý.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3714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trips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7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5072066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596" y="1785926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2143108" y="1500174"/>
            <a:ext cx="6636996" cy="1857388"/>
          </a:xfrm>
          <a:prstGeom prst="cloudCallout">
            <a:avLst>
              <a:gd name="adj1" fmla="val -16600"/>
              <a:gd name="adj2" fmla="val 131211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da-DK" sz="3200" i="1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So với đạo Phật, Nho giáo phát triển như thế nào?</a:t>
            </a:r>
            <a:endParaRPr lang="en-US" sz="3200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5000636"/>
            <a:ext cx="1219200" cy="75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285852" y="4929198"/>
            <a:ext cx="6500858" cy="156966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giáo</a:t>
            </a:r>
            <a:r>
              <a:rPr lang="en-US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ngày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càng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da-D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phát triển, địa vị nho giáo ngày càng cao và được trọng dụng. </a:t>
            </a:r>
            <a:endParaRPr lang="en-US" sz="32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3714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7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0" y="214290"/>
            <a:ext cx="5072066" cy="646331"/>
          </a:xfrm>
          <a:prstGeom prst="rect">
            <a:avLst/>
          </a:prstGeom>
          <a:ln w="50800">
            <a:solidFill>
              <a:srgbClr val="00B050"/>
            </a:solidFill>
            <a:prstDash val="dash"/>
          </a:ln>
        </p:spPr>
        <p:txBody>
          <a:bodyPr wrap="square">
            <a:spAutoFit/>
          </a:bodyPr>
          <a:lstStyle/>
          <a:p>
            <a:pPr lvl="0">
              <a:buClr>
                <a:srgbClr val="000000"/>
              </a:buClr>
              <a:defRPr/>
            </a:pP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5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Sự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phát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triển</a:t>
            </a:r>
            <a:r>
              <a:rPr lang="en-US" sz="36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6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dirty="0" err="1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kumimoji="0" lang="x-none" sz="3600" b="0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Times New Roman" panose="02020603050405020304" pitchFamily="18" charset="0"/>
              <a:cs typeface="Times New Roman" panose="02020603050405020304" pitchFamily="18" charset="0"/>
              <a:sym typeface="Arial" panose="020B0604020202020204"/>
            </a:endParaRPr>
          </a:p>
        </p:txBody>
      </p:sp>
      <p:pic>
        <p:nvPicPr>
          <p:cNvPr id="8" name="Picture 23" descr="Cau hoi"/>
          <p:cNvPicPr>
            <a:picLocks noChangeAspect="1" noChangeArrowheads="1" noCrop="1"/>
          </p:cNvPicPr>
          <p:nvPr/>
        </p:nvPicPr>
        <p:blipFill>
          <a:blip r:embed="rId1"/>
          <a:srcRect/>
          <a:stretch>
            <a:fillRect/>
          </a:stretch>
        </p:blipFill>
        <p:spPr bwMode="auto">
          <a:xfrm>
            <a:off x="428596" y="1785926"/>
            <a:ext cx="1333500" cy="1285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loud Callout 8"/>
          <p:cNvSpPr/>
          <p:nvPr/>
        </p:nvSpPr>
        <p:spPr>
          <a:xfrm>
            <a:off x="2143108" y="1500174"/>
            <a:ext cx="6636996" cy="1857388"/>
          </a:xfrm>
          <a:prstGeom prst="cloudCallout">
            <a:avLst>
              <a:gd name="adj1" fmla="val -16388"/>
              <a:gd name="adj2" fmla="val 121365"/>
            </a:avLst>
          </a:prstGeom>
          <a:solidFill>
            <a:schemeClr val="accent1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 sz="3200" i="1" dirty="0" smtClean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>
              <a:defRPr/>
            </a:pPr>
            <a:r>
              <a:rPr lang="vi-VN" sz="3200" i="1" dirty="0" smtClean="0">
                <a:solidFill>
                  <a:srgbClr val="FF0000"/>
                </a:solidFill>
                <a:latin typeface="+mj-lt"/>
              </a:rPr>
              <a:t>Trong nhân dân có những hình thức sinh hoạt văn hoá nào?</a:t>
            </a:r>
            <a:endParaRPr lang="en-US" sz="3200" i="1" dirty="0" smtClean="0">
              <a:solidFill>
                <a:srgbClr val="FF0000"/>
              </a:solidFill>
              <a:latin typeface="+mj-lt"/>
              <a:cs typeface="Times New Roman" panose="02020603050405020304" pitchFamily="18" charset="0"/>
            </a:endParaRPr>
          </a:p>
          <a:p>
            <a:pPr algn="ctr">
              <a:defRPr/>
            </a:pPr>
            <a:endParaRPr lang="en-US" sz="3200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" name="Picture 9" descr="Book-09-june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4929198"/>
            <a:ext cx="1219200" cy="752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1357290" y="4795897"/>
            <a:ext cx="5715040" cy="2062103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wrap="square">
            <a:spAutoFit/>
          </a:bodyPr>
          <a:lstStyle/>
          <a:p>
            <a:r>
              <a:rPr lang="en-US" sz="28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3200" dirty="0" smtClean="0">
                <a:solidFill>
                  <a:srgbClr val="FF0000"/>
                </a:solidFill>
                <a:latin typeface="+mj-lt"/>
              </a:rPr>
              <a:t>- </a:t>
            </a:r>
            <a:r>
              <a:rPr lang="da-DK" sz="3200" dirty="0" smtClean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hình thức sinh hoạt văn hoá dân gian: </a:t>
            </a:r>
            <a:r>
              <a:rPr lang="da-DK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 hát, nhảy múa, chèo tuồng, múa rối... được phổ biến và phát triển.</a:t>
            </a:r>
            <a:endParaRPr lang="en-US" sz="3200" dirty="0" smtClean="0"/>
          </a:p>
        </p:txBody>
      </p:sp>
      <p:sp>
        <p:nvSpPr>
          <p:cNvPr id="7" name="TextBox 6"/>
          <p:cNvSpPr txBox="1"/>
          <p:nvPr/>
        </p:nvSpPr>
        <p:spPr>
          <a:xfrm>
            <a:off x="0" y="928670"/>
            <a:ext cx="371474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*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Đời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sống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văn</a:t>
            </a:r>
            <a:r>
              <a:rPr lang="en-US" sz="3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hóa</a:t>
            </a:r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>
    <p:split orient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8" presetClass="entr" presetSubtype="0" ac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8000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1"/>
                                          </p:val>
                                        </p:tav>
                                        <p:tav tm="50000">
                                          <p:val>
                                            <p:fltVal val="0.9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37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9" grpId="0" animBg="1"/>
      <p:bldP spid="11" grpId="0"/>
      <p:bldP spid="7" grpId="0"/>
    </p:bldLst>
  </p:timing>
</p:sld>
</file>

<file path=ppt/tags/tag1.xml><?xml version="1.0" encoding="utf-8"?>
<p:tagLst xmlns:p="http://schemas.openxmlformats.org/presentationml/2006/main">
  <p:tag name="MMPROD_NEXTUNIQUEID" val="10009"/>
  <p:tag name="MMPROD_UIDATA" val="&lt;database version=&quot;11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&quot;/&gt;&lt;property id=&quot;20307&quot; value=&quot;257&quot;/&gt;&lt;/object&gt;&lt;object type=&quot;3&quot; unique_id=&quot;10004&quot;&gt;&lt;property id=&quot;20148&quot; value=&quot;5&quot;/&gt;&lt;property id=&quot;20300&quot; value=&quot;Slide 2&quot;/&gt;&lt;property id=&quot;20307&quot; value=&quot;256&quot;/&gt;&lt;/object&gt;&lt;object type=&quot;3&quot; unique_id=&quot;10005&quot;&gt;&lt;property id=&quot;20148&quot; value=&quot;5&quot;/&gt;&lt;property id=&quot;20300&quot; value=&quot;Slide 3&quot;/&gt;&lt;property id=&quot;20307&quot; value=&quot;258&quot;/&gt;&lt;/object&gt;&lt;object type=&quot;3&quot; unique_id=&quot;10006&quot;&gt;&lt;property id=&quot;20148&quot; value=&quot;5&quot;/&gt;&lt;property id=&quot;20300&quot; value=&quot;Slide 4&quot;/&gt;&lt;property id=&quot;20307&quot; value=&quot;259&quot;/&gt;&lt;/object&gt;&lt;object type=&quot;3&quot; unique_id=&quot;10007&quot;&gt;&lt;property id=&quot;20148&quot; value=&quot;5&quot;/&gt;&lt;property id=&quot;20300&quot; value=&quot;Slide 5&quot;/&gt;&lt;property id=&quot;20307&quot; value=&quot;260&quot;/&gt;&lt;/object&gt;&lt;object type=&quot;3&quot; unique_id=&quot;10008&quot;&gt;&lt;property id=&quot;20148&quot; value=&quot;5&quot;/&gt;&lt;property id=&quot;20300&quot; value=&quot;Slide 6&quot;/&gt;&lt;property id=&quot;20307&quot; value=&quot;261&quot;/&gt;&lt;/object&gt;&lt;object type=&quot;3&quot; unique_id=&quot;10009&quot;&gt;&lt;property id=&quot;20148&quot; value=&quot;5&quot;/&gt;&lt;property id=&quot;20300&quot; value=&quot;Slide 7&quot;/&gt;&lt;property id=&quot;20307&quot; value=&quot;262&quot;/&gt;&lt;/object&gt;&lt;object type=&quot;3&quot; unique_id=&quot;10010&quot;&gt;&lt;property id=&quot;20148&quot; value=&quot;5&quot;/&gt;&lt;property id=&quot;20300&quot; value=&quot;Slide 8&quot;/&gt;&lt;property id=&quot;20307&quot; value=&quot;263&quot;/&gt;&lt;/object&gt;&lt;object type=&quot;3&quot; unique_id=&quot;10011&quot;&gt;&lt;property id=&quot;20148&quot; value=&quot;5&quot;/&gt;&lt;property id=&quot;20300&quot; value=&quot;Slide 9&quot;/&gt;&lt;property id=&quot;20307&quot; value=&quot;264&quot;/&gt;&lt;/object&gt;&lt;object type=&quot;3&quot; unique_id=&quot;10012&quot;&gt;&lt;property id=&quot;20148&quot; value=&quot;5&quot;/&gt;&lt;property id=&quot;20300&quot; value=&quot;Slide 10&quot;/&gt;&lt;property id=&quot;20307&quot; value=&quot;265&quot;/&gt;&lt;/object&gt;&lt;object type=&quot;3&quot; unique_id=&quot;10013&quot;&gt;&lt;property id=&quot;20148&quot; value=&quot;5&quot;/&gt;&lt;property id=&quot;20300&quot; value=&quot;Slide 11&quot;/&gt;&lt;property id=&quot;20307&quot; value=&quot;266&quot;/&gt;&lt;/object&gt;&lt;object type=&quot;3&quot; unique_id=&quot;10053&quot;&gt;&lt;property id=&quot;20148&quot; value=&quot;5&quot;/&gt;&lt;property id=&quot;20300&quot; value=&quot;Slide 12&quot;/&gt;&lt;property id=&quot;20307&quot; value=&quot;267&quot;/&gt;&lt;/object&gt;&lt;/object&gt;&lt;object type=&quot;8&quot; unique_id=&quot;10026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3708</Words>
  <Application>WPS Presentation</Application>
  <PresentationFormat>On-screen Show (4:3)</PresentationFormat>
  <Paragraphs>205</Paragraphs>
  <Slides>14</Slides>
  <Notes>14</Notes>
  <HiddenSlides>0</HiddenSlides>
  <MMClips>0</MMClips>
  <ScaleCrop>false</ScaleCrop>
  <HeadingPairs>
    <vt:vector size="6" baseType="variant">
      <vt:variant>
        <vt:lpstr>已用的字体</vt:lpstr>
      </vt:variant>
      <vt:variant>
        <vt:i4>16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31" baseType="lpstr">
      <vt:lpstr>Arial</vt:lpstr>
      <vt:lpstr>SimSun</vt:lpstr>
      <vt:lpstr>Wingdings</vt:lpstr>
      <vt:lpstr>Times New Roman</vt:lpstr>
      <vt:lpstr>Arial Unicode MS</vt:lpstr>
      <vt:lpstr>Arial</vt:lpstr>
      <vt:lpstr>Microsoft YaHei</vt:lpstr>
      <vt:lpstr>Arial Unicode MS</vt:lpstr>
      <vt:lpstr>Calibri</vt:lpstr>
      <vt:lpstr>.VnTime</vt:lpstr>
      <vt:lpstr>Segoe Print</vt:lpstr>
      <vt:lpstr>VNI-Times</vt:lpstr>
      <vt:lpstr>.VnTimeH</vt:lpstr>
      <vt:lpstr>.VnAristote</vt:lpstr>
      <vt:lpstr>Calibri</vt:lpstr>
      <vt:lpstr>Webdings</vt:lpstr>
      <vt:lpstr>Office Theme</vt:lpstr>
      <vt:lpstr>PowerPoint 演示文稿</vt:lpstr>
      <vt:lpstr>PowerPoint 演示文稿</vt:lpstr>
      <vt:lpstr>Đời sống các tầng lớp nhân dân trong xã hội thời Trần 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PC</cp:lastModifiedBy>
  <cp:revision>81</cp:revision>
  <dcterms:created xsi:type="dcterms:W3CDTF">2020-04-15T08:42:00Z</dcterms:created>
  <dcterms:modified xsi:type="dcterms:W3CDTF">2023-02-26T11:51:44Z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D3DB2223390941BCABEC96FAD8B98403</vt:lpwstr>
  </property>
  <property fmtid="{D5CDD505-2E9C-101B-9397-08002B2CF9AE}" pid="3" name="KSOProductBuildVer">
    <vt:lpwstr>1033-11.2.0.11486</vt:lpwstr>
  </property>
</Properties>
</file>