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1" r:id="rId3"/>
    <p:sldId id="264" r:id="rId4"/>
    <p:sldId id="263" r:id="rId5"/>
    <p:sldId id="266"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64A5B-2AFF-49E3-8356-3E839C3AD56B}" type="datetimeFigureOut">
              <a:rPr lang="en-US" smtClean="0"/>
              <a:t>3/15/2023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DAC28-E62B-4E03-9C0D-1605CC02E21E}" type="slidenum">
              <a:rPr lang="en-US" smtClean="0"/>
              <a:t>‹#›</a:t>
            </a:fld>
            <a:endParaRPr lang="en-US"/>
          </a:p>
        </p:txBody>
      </p:sp>
    </p:spTree>
    <p:extLst>
      <p:ext uri="{BB962C8B-B14F-4D97-AF65-F5344CB8AC3E}">
        <p14:creationId xmlns:p14="http://schemas.microsoft.com/office/powerpoint/2010/main" val="315100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55E033-BE50-4306-A274-7C9333946FA6}" type="slidenum">
              <a:rPr lang="zh-CN" altLang="en-US" smtClean="0"/>
              <a:t>1</a:t>
            </a:fld>
            <a:endParaRPr lang="zh-CN" altLang="en-US"/>
          </a:p>
        </p:txBody>
      </p:sp>
    </p:spTree>
    <p:extLst>
      <p:ext uri="{BB962C8B-B14F-4D97-AF65-F5344CB8AC3E}">
        <p14:creationId xmlns:p14="http://schemas.microsoft.com/office/powerpoint/2010/main" val="84941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55E033-BE50-4306-A274-7C9333946FA6}" type="slidenum">
              <a:rPr lang="zh-CN" altLang="en-US" smtClean="0"/>
              <a:t>2</a:t>
            </a:fld>
            <a:endParaRPr lang="zh-CN" altLang="en-US"/>
          </a:p>
        </p:txBody>
      </p:sp>
    </p:spTree>
    <p:extLst>
      <p:ext uri="{BB962C8B-B14F-4D97-AF65-F5344CB8AC3E}">
        <p14:creationId xmlns:p14="http://schemas.microsoft.com/office/powerpoint/2010/main" val="72019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55E033-BE50-4306-A274-7C9333946FA6}" type="slidenum">
              <a:rPr lang="zh-CN" altLang="en-US" smtClean="0"/>
              <a:t>3</a:t>
            </a:fld>
            <a:endParaRPr lang="zh-CN" altLang="en-US"/>
          </a:p>
        </p:txBody>
      </p:sp>
    </p:spTree>
    <p:extLst>
      <p:ext uri="{BB962C8B-B14F-4D97-AF65-F5344CB8AC3E}">
        <p14:creationId xmlns:p14="http://schemas.microsoft.com/office/powerpoint/2010/main" val="241063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55E033-BE50-4306-A274-7C9333946FA6}" type="slidenum">
              <a:rPr lang="zh-CN" altLang="en-US" smtClean="0"/>
              <a:t>4</a:t>
            </a:fld>
            <a:endParaRPr lang="zh-CN" altLang="en-US"/>
          </a:p>
        </p:txBody>
      </p:sp>
    </p:spTree>
    <p:extLst>
      <p:ext uri="{BB962C8B-B14F-4D97-AF65-F5344CB8AC3E}">
        <p14:creationId xmlns:p14="http://schemas.microsoft.com/office/powerpoint/2010/main" val="260908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55E033-BE50-4306-A274-7C9333946FA6}" type="slidenum">
              <a:rPr lang="zh-CN" altLang="en-US" smtClean="0"/>
              <a:t>5</a:t>
            </a:fld>
            <a:endParaRPr lang="zh-CN" altLang="en-US"/>
          </a:p>
        </p:txBody>
      </p:sp>
    </p:spTree>
    <p:extLst>
      <p:ext uri="{BB962C8B-B14F-4D97-AF65-F5344CB8AC3E}">
        <p14:creationId xmlns:p14="http://schemas.microsoft.com/office/powerpoint/2010/main" val="327600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2BE86-DD81-4CA1-99F0-2E142256D799}"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248066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2BE86-DD81-4CA1-99F0-2E142256D799}"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190478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2BE86-DD81-4CA1-99F0-2E142256D799}"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286817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919939"/>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2BE86-DD81-4CA1-99F0-2E142256D799}"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315076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2BE86-DD81-4CA1-99F0-2E142256D799}"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304925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2BE86-DD81-4CA1-99F0-2E142256D799}"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298332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2BE86-DD81-4CA1-99F0-2E142256D799}"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12287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12BE86-DD81-4CA1-99F0-2E142256D799}"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201558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2BE86-DD81-4CA1-99F0-2E142256D799}"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227793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2BE86-DD81-4CA1-99F0-2E142256D799}"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370861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2BE86-DD81-4CA1-99F0-2E142256D799}"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23D08-9D74-442C-BAF5-F70E8EF20CC5}" type="slidenum">
              <a:rPr lang="en-US" smtClean="0"/>
              <a:t>‹#›</a:t>
            </a:fld>
            <a:endParaRPr lang="en-US"/>
          </a:p>
        </p:txBody>
      </p:sp>
    </p:spTree>
    <p:extLst>
      <p:ext uri="{BB962C8B-B14F-4D97-AF65-F5344CB8AC3E}">
        <p14:creationId xmlns:p14="http://schemas.microsoft.com/office/powerpoint/2010/main" val="328072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2BE86-DD81-4CA1-99F0-2E142256D799}" type="datetimeFigureOut">
              <a:rPr lang="en-US" smtClean="0"/>
              <a:t>3/15/2023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23D08-9D74-442C-BAF5-F70E8EF20CC5}" type="slidenum">
              <a:rPr lang="en-US" smtClean="0"/>
              <a:t>‹#›</a:t>
            </a:fld>
            <a:endParaRPr lang="en-US"/>
          </a:p>
        </p:txBody>
      </p:sp>
    </p:spTree>
    <p:extLst>
      <p:ext uri="{BB962C8B-B14F-4D97-AF65-F5344CB8AC3E}">
        <p14:creationId xmlns:p14="http://schemas.microsoft.com/office/powerpoint/2010/main" val="157212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5B8F856-71B5-4B70-B8E4-27EA872A78A3}"/>
              </a:ext>
            </a:extLst>
          </p:cNvPr>
          <p:cNvSpPr/>
          <p:nvPr/>
        </p:nvSpPr>
        <p:spPr>
          <a:xfrm>
            <a:off x="156503" y="158262"/>
            <a:ext cx="8830994"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a:extLst>
              <a:ext uri="{FF2B5EF4-FFF2-40B4-BE49-F238E27FC236}">
                <a16:creationId xmlns="" xmlns:a16="http://schemas.microsoft.com/office/drawing/2014/main" id="{4D0DDEB9-F8FA-4DA0-B7DB-9326060AC059}"/>
              </a:ext>
            </a:extLst>
          </p:cNvPr>
          <p:cNvGrpSpPr>
            <a:grpSpLocks/>
          </p:cNvGrpSpPr>
          <p:nvPr/>
        </p:nvGrpSpPr>
        <p:grpSpPr bwMode="auto">
          <a:xfrm>
            <a:off x="425452" y="347600"/>
            <a:ext cx="8364141" cy="6983413"/>
            <a:chOff x="0" y="0"/>
            <a:chExt cx="11151065" cy="6983832"/>
          </a:xfrm>
        </p:grpSpPr>
        <p:sp>
          <p:nvSpPr>
            <p:cNvPr id="5" name="Freeform 1224">
              <a:extLst>
                <a:ext uri="{FF2B5EF4-FFF2-40B4-BE49-F238E27FC236}">
                  <a16:creationId xmlns="" xmlns:a16="http://schemas.microsoft.com/office/drawing/2014/main" id="{1FF6806C-DFD5-4268-992F-83BEF0FF027F}"/>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6" name="组合 1337">
              <a:extLst>
                <a:ext uri="{FF2B5EF4-FFF2-40B4-BE49-F238E27FC236}">
                  <a16:creationId xmlns="" xmlns:a16="http://schemas.microsoft.com/office/drawing/2014/main" id="{41AD654E-6682-4783-9551-E0ECEF4C7A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a:extLst>
                <a:ext uri="{FF2B5EF4-FFF2-40B4-BE49-F238E27FC236}">
                  <a16:creationId xmlns="" xmlns:a16="http://schemas.microsoft.com/office/drawing/2014/main" id="{390BDDF3-FF54-4DDE-8E03-1F5045F7D5A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椭圆 1338">
            <a:extLst>
              <a:ext uri="{FF2B5EF4-FFF2-40B4-BE49-F238E27FC236}">
                <a16:creationId xmlns="" xmlns:a16="http://schemas.microsoft.com/office/drawing/2014/main" id="{AA80EAD7-B0D9-496B-BD7B-6BDA8ECB30F8}"/>
              </a:ext>
            </a:extLst>
          </p:cNvPr>
          <p:cNvSpPr>
            <a:spLocks noChangeArrowheads="1"/>
          </p:cNvSpPr>
          <p:nvPr/>
        </p:nvSpPr>
        <p:spPr bwMode="auto">
          <a:xfrm>
            <a:off x="2611339" y="578870"/>
            <a:ext cx="4186238"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sp>
        <p:nvSpPr>
          <p:cNvPr id="12" name="椭圆 1339">
            <a:extLst>
              <a:ext uri="{FF2B5EF4-FFF2-40B4-BE49-F238E27FC236}">
                <a16:creationId xmlns="" xmlns:a16="http://schemas.microsoft.com/office/drawing/2014/main" id="{195C4C53-94A1-4F7C-B7A8-68C59187E2AE}"/>
              </a:ext>
            </a:extLst>
          </p:cNvPr>
          <p:cNvSpPr>
            <a:spLocks noChangeArrowheads="1"/>
          </p:cNvSpPr>
          <p:nvPr/>
        </p:nvSpPr>
        <p:spPr bwMode="auto">
          <a:xfrm>
            <a:off x="2522042" y="459808"/>
            <a:ext cx="4364831" cy="5818187"/>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pic>
        <p:nvPicPr>
          <p:cNvPr id="13" name="组合 1366">
            <a:extLst>
              <a:ext uri="{FF2B5EF4-FFF2-40B4-BE49-F238E27FC236}">
                <a16:creationId xmlns="" xmlns:a16="http://schemas.microsoft.com/office/drawing/2014/main" id="{78F8E711-DA52-410F-A6BC-7261CA43C33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3387" y="2229750"/>
            <a:ext cx="3306366"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a:extLst>
              <a:ext uri="{FF2B5EF4-FFF2-40B4-BE49-F238E27FC236}">
                <a16:creationId xmlns="" xmlns:a16="http://schemas.microsoft.com/office/drawing/2014/main" id="{4DC0EC2A-0BD4-4BF8-8906-DE8461221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3435" y="-1"/>
            <a:ext cx="3423642" cy="6858000"/>
          </a:xfrm>
          <a:prstGeom prst="rect">
            <a:avLst/>
          </a:prstGeom>
        </p:spPr>
      </p:pic>
      <p:pic>
        <p:nvPicPr>
          <p:cNvPr id="23" name="图片 22">
            <a:extLst>
              <a:ext uri="{FF2B5EF4-FFF2-40B4-BE49-F238E27FC236}">
                <a16:creationId xmlns="" xmlns:a16="http://schemas.microsoft.com/office/drawing/2014/main" id="{CA9BD4F3-DA8A-4A42-8F4B-4C6D1B6BEB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265" y="-1"/>
            <a:ext cx="3423642" cy="6858000"/>
          </a:xfrm>
          <a:prstGeom prst="rect">
            <a:avLst/>
          </a:prstGeom>
        </p:spPr>
      </p:pic>
      <p:sp>
        <p:nvSpPr>
          <p:cNvPr id="16" name="TextBox 15">
            <a:extLst>
              <a:ext uri="{FF2B5EF4-FFF2-40B4-BE49-F238E27FC236}">
                <a16:creationId xmlns="" xmlns:a16="http://schemas.microsoft.com/office/drawing/2014/main" id="{BB80456E-1C0C-43B7-A7E5-1FE831CF9410}"/>
              </a:ext>
            </a:extLst>
          </p:cNvPr>
          <p:cNvSpPr txBox="1"/>
          <p:nvPr/>
        </p:nvSpPr>
        <p:spPr>
          <a:xfrm>
            <a:off x="838200" y="2857783"/>
            <a:ext cx="7140374" cy="1323439"/>
          </a:xfrm>
          <a:prstGeom prst="rect">
            <a:avLst/>
          </a:prstGeom>
          <a:noFill/>
        </p:spPr>
        <p:txBody>
          <a:bodyPr wrap="square" rtlCol="0">
            <a:spAutoFit/>
          </a:bodyPr>
          <a:lstStyle/>
          <a:p>
            <a:pPr algn="ctr"/>
            <a:r>
              <a:rPr lang="en-US" sz="4000" b="1" i="1" dirty="0" smtClean="0">
                <a:solidFill>
                  <a:srgbClr val="FF0066"/>
                </a:solidFill>
                <a:latin typeface="Times New Roman" pitchFamily="18" charset="0"/>
                <a:cs typeface="Times New Roman" pitchFamily="18" charset="0"/>
              </a:rPr>
              <a:t>LUYỆN TẬP XÂY DỰNG VÀ TRÌNH BÀY LUẬN ĐIỂM</a:t>
            </a:r>
            <a:endParaRPr lang="en-US" sz="4000" b="1" i="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218905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par>
                                <p:cTn id="26" presetID="42" presetClass="entr" presetSubtype="0" fill="hold" grpId="0"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B309EEC-607D-4A06-B024-8E190ED376AA}"/>
              </a:ext>
            </a:extLst>
          </p:cNvPr>
          <p:cNvSpPr/>
          <p:nvPr/>
        </p:nvSpPr>
        <p:spPr>
          <a:xfrm>
            <a:off x="156503" y="158262"/>
            <a:ext cx="8830994"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 xmlns:a16="http://schemas.microsoft.com/office/drawing/2014/main" id="{6D1371C2-ED9D-4C98-B4A5-6E8D2CA1A186}"/>
              </a:ext>
            </a:extLst>
          </p:cNvPr>
          <p:cNvGrpSpPr>
            <a:grpSpLocks/>
          </p:cNvGrpSpPr>
          <p:nvPr/>
        </p:nvGrpSpPr>
        <p:grpSpPr bwMode="auto">
          <a:xfrm>
            <a:off x="425452" y="347600"/>
            <a:ext cx="8364141" cy="6983413"/>
            <a:chOff x="0" y="0"/>
            <a:chExt cx="11151065" cy="6983832"/>
          </a:xfrm>
        </p:grpSpPr>
        <p:sp>
          <p:nvSpPr>
            <p:cNvPr id="4" name="Freeform 1224">
              <a:extLst>
                <a:ext uri="{FF2B5EF4-FFF2-40B4-BE49-F238E27FC236}">
                  <a16:creationId xmlns="" xmlns:a16="http://schemas.microsoft.com/office/drawing/2014/main"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 xmlns:a16="http://schemas.microsoft.com/office/drawing/2014/main"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 xmlns:a16="http://schemas.microsoft.com/office/drawing/2014/main"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椭圆 628">
            <a:extLst>
              <a:ext uri="{FF2B5EF4-FFF2-40B4-BE49-F238E27FC236}">
                <a16:creationId xmlns="" xmlns:a16="http://schemas.microsoft.com/office/drawing/2014/main" id="{276B0A67-400E-4918-A8CD-82BCE9429273}"/>
              </a:ext>
            </a:extLst>
          </p:cNvPr>
          <p:cNvSpPr>
            <a:spLocks noChangeArrowheads="1"/>
          </p:cNvSpPr>
          <p:nvPr/>
        </p:nvSpPr>
        <p:spPr bwMode="auto">
          <a:xfrm>
            <a:off x="3084383" y="481711"/>
            <a:ext cx="3191249" cy="4257182"/>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sp>
        <p:nvSpPr>
          <p:cNvPr id="10" name="Rectangle 9"/>
          <p:cNvSpPr/>
          <p:nvPr/>
        </p:nvSpPr>
        <p:spPr>
          <a:xfrm>
            <a:off x="337112" y="220391"/>
            <a:ext cx="3773790" cy="646331"/>
          </a:xfrm>
          <a:prstGeom prst="rect">
            <a:avLst/>
          </a:prstGeom>
        </p:spPr>
        <p:txBody>
          <a:bodyPr wrap="none">
            <a:spAutoFit/>
          </a:bodyPr>
          <a:lstStyle/>
          <a:p>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I.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Chuẩn</a:t>
            </a:r>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bị</a:t>
            </a:r>
            <a:r>
              <a:rPr lang="en-SG" altLang="zh-CN" sz="3600" b="1" dirty="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ở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nhà</a:t>
            </a:r>
            <a:endParaRPr lang="zh-CN" altLang="en-US" sz="3600" b="1" kern="0" dirty="0">
              <a:solidFill>
                <a:srgbClr val="68704B"/>
              </a:solidFill>
              <a:latin typeface="Times New Roman" pitchFamily="18" charset="0"/>
              <a:ea typeface="华康方圆体W7(P)" pitchFamily="82" charset="-122"/>
              <a:cs typeface="Times New Roman" pitchFamily="18" charset="0"/>
            </a:endParaRPr>
          </a:p>
        </p:txBody>
      </p:sp>
      <p:sp>
        <p:nvSpPr>
          <p:cNvPr id="22" name="TextBox 21"/>
          <p:cNvSpPr txBox="1"/>
          <p:nvPr/>
        </p:nvSpPr>
        <p:spPr>
          <a:xfrm>
            <a:off x="317675" y="866722"/>
            <a:ext cx="8471917"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Cho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dàn</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bày</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3" name="Rectangle 22"/>
          <p:cNvSpPr/>
          <p:nvPr/>
        </p:nvSpPr>
        <p:spPr>
          <a:xfrm>
            <a:off x="291400" y="2237194"/>
            <a:ext cx="4594528" cy="646331"/>
          </a:xfrm>
          <a:prstGeom prst="rect">
            <a:avLst/>
          </a:prstGeom>
        </p:spPr>
        <p:txBody>
          <a:bodyPr wrap="none">
            <a:spAutoFit/>
          </a:bodyPr>
          <a:lstStyle/>
          <a:p>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II.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trên</a:t>
            </a:r>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lớp</a:t>
            </a:r>
            <a:endParaRPr lang="zh-CN" altLang="en-US" sz="3600" b="1" kern="0" dirty="0">
              <a:solidFill>
                <a:srgbClr val="68704B"/>
              </a:solidFill>
              <a:latin typeface="Times New Roman" pitchFamily="18" charset="0"/>
              <a:ea typeface="华康方圆体W7(P)" pitchFamily="82" charset="-122"/>
              <a:cs typeface="Times New Roman" pitchFamily="18" charset="0"/>
            </a:endParaRPr>
          </a:p>
        </p:txBody>
      </p:sp>
      <p:sp>
        <p:nvSpPr>
          <p:cNvPr id="11" name="TextBox 10"/>
          <p:cNvSpPr txBox="1"/>
          <p:nvPr/>
        </p:nvSpPr>
        <p:spPr>
          <a:xfrm>
            <a:off x="291400" y="2874077"/>
            <a:ext cx="5848466"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Xây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luận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endParaRPr lang="en-US" sz="2400" b="1" dirty="0">
              <a:latin typeface="Times New Roman" pitchFamily="18" charset="0"/>
              <a:cs typeface="Times New Roman" pitchFamily="18" charset="0"/>
            </a:endParaRPr>
          </a:p>
        </p:txBody>
      </p:sp>
      <p:sp>
        <p:nvSpPr>
          <p:cNvPr id="24" name="TextBox 23"/>
          <p:cNvSpPr txBox="1"/>
          <p:nvPr/>
        </p:nvSpPr>
        <p:spPr>
          <a:xfrm>
            <a:off x="291400" y="3509691"/>
            <a:ext cx="8362426"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Hệ </a:t>
            </a:r>
            <a:r>
              <a:rPr lang="vi-VN" sz="2400" dirty="0">
                <a:latin typeface="Times New Roman" pitchFamily="18" charset="0"/>
                <a:cs typeface="Times New Roman" pitchFamily="18" charset="0"/>
              </a:rPr>
              <a:t>thống luận điểm nêu ra chưa chính xác và chưa hợp lý</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Loại bỏ luận điểm a → không phù </a:t>
            </a:r>
            <a:r>
              <a:rPr lang="vi-VN" sz="2400" dirty="0"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87738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2" grpId="0"/>
      <p:bldP spid="23" grpId="0"/>
      <p:bldP spid="11"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B309EEC-607D-4A06-B024-8E190ED376AA}"/>
              </a:ext>
            </a:extLst>
          </p:cNvPr>
          <p:cNvSpPr/>
          <p:nvPr/>
        </p:nvSpPr>
        <p:spPr>
          <a:xfrm>
            <a:off x="156503" y="158262"/>
            <a:ext cx="8830994"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 xmlns:a16="http://schemas.microsoft.com/office/drawing/2014/main" id="{6D1371C2-ED9D-4C98-B4A5-6E8D2CA1A186}"/>
              </a:ext>
            </a:extLst>
          </p:cNvPr>
          <p:cNvGrpSpPr>
            <a:grpSpLocks/>
          </p:cNvGrpSpPr>
          <p:nvPr/>
        </p:nvGrpSpPr>
        <p:grpSpPr bwMode="auto">
          <a:xfrm>
            <a:off x="425452" y="347600"/>
            <a:ext cx="8364141" cy="6983413"/>
            <a:chOff x="0" y="0"/>
            <a:chExt cx="11151065" cy="6983832"/>
          </a:xfrm>
        </p:grpSpPr>
        <p:sp>
          <p:nvSpPr>
            <p:cNvPr id="4" name="Freeform 1224">
              <a:extLst>
                <a:ext uri="{FF2B5EF4-FFF2-40B4-BE49-F238E27FC236}">
                  <a16:creationId xmlns="" xmlns:a16="http://schemas.microsoft.com/office/drawing/2014/main"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 xmlns:a16="http://schemas.microsoft.com/office/drawing/2014/main"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 xmlns:a16="http://schemas.microsoft.com/office/drawing/2014/main"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椭圆 628">
            <a:extLst>
              <a:ext uri="{FF2B5EF4-FFF2-40B4-BE49-F238E27FC236}">
                <a16:creationId xmlns="" xmlns:a16="http://schemas.microsoft.com/office/drawing/2014/main" id="{276B0A67-400E-4918-A8CD-82BCE9429273}"/>
              </a:ext>
            </a:extLst>
          </p:cNvPr>
          <p:cNvSpPr>
            <a:spLocks noChangeArrowheads="1"/>
          </p:cNvSpPr>
          <p:nvPr/>
        </p:nvSpPr>
        <p:spPr bwMode="auto">
          <a:xfrm>
            <a:off x="3084383" y="481711"/>
            <a:ext cx="3191249" cy="4257182"/>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sp>
        <p:nvSpPr>
          <p:cNvPr id="27" name="Rectangle 26"/>
          <p:cNvSpPr/>
          <p:nvPr/>
        </p:nvSpPr>
        <p:spPr>
          <a:xfrm>
            <a:off x="235847" y="291896"/>
            <a:ext cx="4594528" cy="646331"/>
          </a:xfrm>
          <a:prstGeom prst="rect">
            <a:avLst/>
          </a:prstGeom>
        </p:spPr>
        <p:txBody>
          <a:bodyPr wrap="none">
            <a:spAutoFit/>
          </a:bodyPr>
          <a:lstStyle/>
          <a:p>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II.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trên</a:t>
            </a:r>
            <a:r>
              <a:rPr lang="en-SG" altLang="zh-CN" sz="3600" b="1" dirty="0"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3600" b="1" dirty="0" err="1" smtClean="0">
                <a:solidFill>
                  <a:srgbClr val="68704B"/>
                </a:solidFill>
                <a:latin typeface="Times New Roman" panose="02020603050405020304" pitchFamily="18" charset="0"/>
                <a:ea typeface="微软雅黑" panose="020B0503020204020204" pitchFamily="34" charset="-122"/>
                <a:cs typeface="Times New Roman" panose="02020603050405020304" pitchFamily="18" charset="0"/>
              </a:rPr>
              <a:t>lớp</a:t>
            </a:r>
            <a:endParaRPr lang="zh-CN" altLang="en-US" sz="3600" b="1" kern="0" dirty="0">
              <a:solidFill>
                <a:srgbClr val="68704B"/>
              </a:solidFill>
              <a:latin typeface="Times New Roman" pitchFamily="18" charset="0"/>
              <a:ea typeface="华康方圆体W7(P)" pitchFamily="82" charset="-122"/>
              <a:cs typeface="Times New Roman" pitchFamily="18" charset="0"/>
            </a:endParaRPr>
          </a:p>
        </p:txBody>
      </p:sp>
      <p:sp>
        <p:nvSpPr>
          <p:cNvPr id="28" name="TextBox 27"/>
          <p:cNvSpPr txBox="1"/>
          <p:nvPr/>
        </p:nvSpPr>
        <p:spPr>
          <a:xfrm>
            <a:off x="235847" y="930523"/>
            <a:ext cx="5848466"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Trình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luận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endParaRPr lang="en-US" sz="2400" b="1" dirty="0">
              <a:latin typeface="Times New Roman" pitchFamily="18" charset="0"/>
              <a:cs typeface="Times New Roman" pitchFamily="18" charset="0"/>
            </a:endParaRPr>
          </a:p>
        </p:txBody>
      </p:sp>
      <p:sp>
        <p:nvSpPr>
          <p:cNvPr id="7" name="TextBox 6"/>
          <p:cNvSpPr txBox="1"/>
          <p:nvPr/>
        </p:nvSpPr>
        <p:spPr>
          <a:xfrm>
            <a:off x="235847" y="1497561"/>
            <a:ext cx="8259633" cy="4893647"/>
          </a:xfrm>
          <a:prstGeom prst="rect">
            <a:avLst/>
          </a:prstGeom>
          <a:noFill/>
        </p:spPr>
        <p:txBody>
          <a:bodyPr wrap="square" rtlCol="0">
            <a:spAutoFit/>
          </a:bodyPr>
          <a:lstStyle/>
          <a:p>
            <a:r>
              <a:rPr lang="vi-VN" sz="2400" dirty="0">
                <a:latin typeface="Times New Roman" pitchFamily="18" charset="0"/>
                <a:cs typeface="Times New Roman" pitchFamily="18" charset="0"/>
              </a:rPr>
              <a:t>a. Chọn câu văn giới thiệu luận điểm:</a:t>
            </a:r>
          </a:p>
          <a:p>
            <a:r>
              <a:rPr lang="vi-VN" sz="2400" dirty="0" smtClean="0">
                <a:latin typeface="Times New Roman" pitchFamily="18" charset="0"/>
                <a:cs typeface="Times New Roman" pitchFamily="18" charset="0"/>
              </a:rPr>
              <a:t>Câu </a:t>
            </a:r>
            <a:r>
              <a:rPr lang="vi-VN" sz="2400" dirty="0">
                <a:latin typeface="Times New Roman" pitchFamily="18" charset="0"/>
                <a:cs typeface="Times New Roman" pitchFamily="18" charset="0"/>
              </a:rPr>
              <a:t>thứ 2 xác định sai mối quan hệ giữa luận điểm cần trình bày với luận điểm đứng trên.Hai luận điểm ấy không có quan hệ nhân quả để có thể nối bằng “do đó”.</a:t>
            </a:r>
          </a:p>
          <a:p>
            <a:r>
              <a:rPr lang="vi-VN" sz="2400" dirty="0" smtClean="0">
                <a:latin typeface="Times New Roman" pitchFamily="18" charset="0"/>
                <a:cs typeface="Times New Roman" pitchFamily="18" charset="0"/>
              </a:rPr>
              <a:t>Cách </a:t>
            </a:r>
            <a:r>
              <a:rPr lang="vi-VN" sz="2400" dirty="0">
                <a:latin typeface="Times New Roman" pitchFamily="18" charset="0"/>
                <a:cs typeface="Times New Roman" pitchFamily="18" charset="0"/>
              </a:rPr>
              <a:t>1: Tốt: đơn giản dễ làm </a:t>
            </a:r>
            <a:r>
              <a:rPr lang="vi-VN" sz="2400" dirty="0" smtClean="0">
                <a:latin typeface="Times New Roman" pitchFamily="18" charset="0"/>
                <a:cs typeface="Times New Roman" pitchFamily="18" charset="0"/>
              </a:rPr>
              <a:t>theo</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Cách 2: không được vì có từ “do đó” không có tác dụng chuyển đoạn.</a:t>
            </a:r>
          </a:p>
          <a:p>
            <a:r>
              <a:rPr lang="vi-VN" sz="2400" dirty="0" smtClean="0">
                <a:latin typeface="Times New Roman" pitchFamily="18" charset="0"/>
                <a:cs typeface="Times New Roman" pitchFamily="18" charset="0"/>
              </a:rPr>
              <a:t>Cách </a:t>
            </a:r>
            <a:r>
              <a:rPr lang="vi-VN" sz="2400" dirty="0">
                <a:latin typeface="Times New Roman" pitchFamily="18" charset="0"/>
                <a:cs typeface="Times New Roman" pitchFamily="18" charset="0"/>
              </a:rPr>
              <a:t>3: Tốt → giọng điệu gần gũi </a:t>
            </a:r>
            <a:r>
              <a:rPr lang="vi-VN" sz="2400" dirty="0" smtClean="0">
                <a:latin typeface="Times New Roman" pitchFamily="18" charset="0"/>
                <a:cs typeface="Times New Roman" pitchFamily="18" charset="0"/>
              </a:rPr>
              <a:t>th</a:t>
            </a:r>
            <a:r>
              <a:rPr lang="en-US" sz="2400" dirty="0">
                <a:latin typeface="Times New Roman" pitchFamily="18" charset="0"/>
                <a:cs typeface="Times New Roman" pitchFamily="18" charset="0"/>
              </a:rPr>
              <a:t>â</a:t>
            </a:r>
            <a:r>
              <a:rPr lang="vi-VN" sz="2400" dirty="0" smtClean="0">
                <a:latin typeface="Times New Roman" pitchFamily="18" charset="0"/>
                <a:cs typeface="Times New Roman" pitchFamily="18" charset="0"/>
              </a:rPr>
              <a:t>n </a:t>
            </a:r>
            <a:r>
              <a:rPr lang="vi-VN" sz="2400" dirty="0">
                <a:latin typeface="Times New Roman" pitchFamily="18" charset="0"/>
                <a:cs typeface="Times New Roman" pitchFamily="18" charset="0"/>
              </a:rPr>
              <a:t>thiết</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 </a:t>
            </a:r>
            <a:r>
              <a:rPr lang="en-US" sz="2400" dirty="0" err="1" smtClean="0">
                <a:latin typeface="Times New Roman" pitchFamily="18" charset="0"/>
                <a:cs typeface="Times New Roman" pitchFamily="18" charset="0"/>
              </a:rPr>
              <a:t>Sắp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2 - 3 - 1 -  4 </a:t>
            </a:r>
          </a:p>
          <a:p>
            <a:r>
              <a:rPr lang="vi-VN" sz="2400" dirty="0">
                <a:latin typeface="Times New Roman" pitchFamily="18" charset="0"/>
                <a:cs typeface="Times New Roman" pitchFamily="18" charset="0"/>
              </a:rPr>
              <a:t>c. Viết câu kết đoạn</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Nếu các bạn cứ ham chơi mà lười học như vậy sau này tương lai mù mịt, cuộc sống vất vả thua kém bạn bè, lúc bấy giờ dẫu các bạn muốn vui vẻ phỏng có được không?</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73942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p:bldP spid="2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B309EEC-607D-4A06-B024-8E190ED376AA}"/>
              </a:ext>
            </a:extLst>
          </p:cNvPr>
          <p:cNvSpPr/>
          <p:nvPr/>
        </p:nvSpPr>
        <p:spPr>
          <a:xfrm>
            <a:off x="156503" y="158262"/>
            <a:ext cx="8830994"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 xmlns:a16="http://schemas.microsoft.com/office/drawing/2014/main" id="{6D1371C2-ED9D-4C98-B4A5-6E8D2CA1A186}"/>
              </a:ext>
            </a:extLst>
          </p:cNvPr>
          <p:cNvGrpSpPr>
            <a:grpSpLocks/>
          </p:cNvGrpSpPr>
          <p:nvPr/>
        </p:nvGrpSpPr>
        <p:grpSpPr bwMode="auto">
          <a:xfrm>
            <a:off x="425452" y="347600"/>
            <a:ext cx="8364141" cy="6983413"/>
            <a:chOff x="0" y="0"/>
            <a:chExt cx="11151065" cy="6983832"/>
          </a:xfrm>
        </p:grpSpPr>
        <p:sp>
          <p:nvSpPr>
            <p:cNvPr id="4" name="Freeform 1224">
              <a:extLst>
                <a:ext uri="{FF2B5EF4-FFF2-40B4-BE49-F238E27FC236}">
                  <a16:creationId xmlns="" xmlns:a16="http://schemas.microsoft.com/office/drawing/2014/main"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 xmlns:a16="http://schemas.microsoft.com/office/drawing/2014/main"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 xmlns:a16="http://schemas.microsoft.com/office/drawing/2014/main"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Group 8">
            <a:extLst>
              <a:ext uri="{FF2B5EF4-FFF2-40B4-BE49-F238E27FC236}">
                <a16:creationId xmlns="" xmlns:a16="http://schemas.microsoft.com/office/drawing/2014/main" id="{7DF9189E-C183-4C81-8BDA-48B04D69C4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92" r="19778" b="283"/>
          <a:stretch/>
        </p:blipFill>
        <p:spPr bwMode="auto">
          <a:xfrm>
            <a:off x="3217924" y="411362"/>
            <a:ext cx="2568134" cy="141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 xmlns:a16="http://schemas.microsoft.com/office/drawing/2014/main" id="{41D7B5E8-0A77-4BFE-9814-25301AF5FBD5}"/>
              </a:ext>
            </a:extLst>
          </p:cNvPr>
          <p:cNvSpPr txBox="1"/>
          <p:nvPr/>
        </p:nvSpPr>
        <p:spPr>
          <a:xfrm>
            <a:off x="3352051" y="868162"/>
            <a:ext cx="2896349" cy="646331"/>
          </a:xfrm>
          <a:prstGeom prst="rect">
            <a:avLst/>
          </a:prstGeom>
          <a:noFill/>
        </p:spPr>
        <p:txBody>
          <a:bodyPr wrap="square" rtlCol="0">
            <a:spAutoFit/>
          </a:bodyPr>
          <a:lstStyle/>
          <a:p>
            <a:pPr algn="ctr"/>
            <a:r>
              <a:rPr lang="en-US" altLang="zh-CN" sz="3600" dirty="0" smtClean="0">
                <a:latin typeface="Times New Roman" pitchFamily="18" charset="0"/>
                <a:ea typeface="微软雅黑" panose="020B0503020204020204" pitchFamily="34" charset="-122"/>
                <a:cs typeface="Times New Roman" pitchFamily="18" charset="0"/>
              </a:rPr>
              <a:t>3. </a:t>
            </a:r>
            <a:r>
              <a:rPr lang="en-US" altLang="zh-CN" sz="3600" dirty="0" err="1" smtClean="0">
                <a:latin typeface="Times New Roman" pitchFamily="18" charset="0"/>
                <a:ea typeface="微软雅黑" panose="020B0503020204020204" pitchFamily="34" charset="-122"/>
                <a:cs typeface="Times New Roman" pitchFamily="18" charset="0"/>
              </a:rPr>
              <a:t>Luyện</a:t>
            </a:r>
            <a:r>
              <a:rPr lang="en-US" altLang="zh-CN" sz="3600" dirty="0" smtClean="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nói</a:t>
            </a:r>
            <a:endParaRPr lang="zh-CN" altLang="en-US" sz="3600" dirty="0">
              <a:latin typeface="Times New Roman" pitchFamily="18" charset="0"/>
              <a:ea typeface="微软雅黑" panose="020B0503020204020204" pitchFamily="34" charset="-122"/>
              <a:cs typeface="Times New Roman" pitchFamily="18" charset="0"/>
            </a:endParaRPr>
          </a:p>
        </p:txBody>
      </p:sp>
      <p:sp>
        <p:nvSpPr>
          <p:cNvPr id="12" name="Freeform 7">
            <a:extLst>
              <a:ext uri="{FF2B5EF4-FFF2-40B4-BE49-F238E27FC236}">
                <a16:creationId xmlns="" xmlns:a16="http://schemas.microsoft.com/office/drawing/2014/main" id="{971D9DF7-87DF-4061-90F5-EB3078BFC238}"/>
              </a:ext>
            </a:extLst>
          </p:cNvPr>
          <p:cNvSpPr>
            <a:spLocks/>
          </p:cNvSpPr>
          <p:nvPr/>
        </p:nvSpPr>
        <p:spPr bwMode="auto">
          <a:xfrm>
            <a:off x="1428751" y="2249782"/>
            <a:ext cx="6800850" cy="4074817"/>
          </a:xfrm>
          <a:custGeom>
            <a:avLst/>
            <a:gdLst>
              <a:gd name="T0" fmla="*/ 2741 w 2586"/>
              <a:gd name="T1" fmla="*/ 1704 h 2173"/>
              <a:gd name="T2" fmla="*/ 2687 w 2586"/>
              <a:gd name="T3" fmla="*/ 1759 h 2173"/>
              <a:gd name="T4" fmla="*/ 2585 w 2586"/>
              <a:gd name="T5" fmla="*/ 1766 h 2173"/>
              <a:gd name="T6" fmla="*/ 2573 w 2586"/>
              <a:gd name="T7" fmla="*/ 1766 h 2173"/>
              <a:gd name="T8" fmla="*/ 1508 w 2586"/>
              <a:gd name="T9" fmla="*/ 1899 h 2173"/>
              <a:gd name="T10" fmla="*/ 286 w 2586"/>
              <a:gd name="T11" fmla="*/ 3636 h 2173"/>
              <a:gd name="T12" fmla="*/ 286 w 2586"/>
              <a:gd name="T13" fmla="*/ 3664 h 2173"/>
              <a:gd name="T14" fmla="*/ 380 w 2586"/>
              <a:gd name="T15" fmla="*/ 4405 h 2173"/>
              <a:gd name="T16" fmla="*/ 451 w 2586"/>
              <a:gd name="T17" fmla="*/ 4988 h 2173"/>
              <a:gd name="T18" fmla="*/ 357 w 2586"/>
              <a:gd name="T19" fmla="*/ 5475 h 2173"/>
              <a:gd name="T20" fmla="*/ 0 w 2586"/>
              <a:gd name="T21" fmla="*/ 5946 h 2173"/>
              <a:gd name="T22" fmla="*/ 357 w 2586"/>
              <a:gd name="T23" fmla="*/ 6415 h 2173"/>
              <a:gd name="T24" fmla="*/ 451 w 2586"/>
              <a:gd name="T25" fmla="*/ 6903 h 2173"/>
              <a:gd name="T26" fmla="*/ 380 w 2586"/>
              <a:gd name="T27" fmla="*/ 7488 h 2173"/>
              <a:gd name="T28" fmla="*/ 286 w 2586"/>
              <a:gd name="T29" fmla="*/ 8226 h 2173"/>
              <a:gd name="T30" fmla="*/ 286 w 2586"/>
              <a:gd name="T31" fmla="*/ 8259 h 2173"/>
              <a:gd name="T32" fmla="*/ 1508 w 2586"/>
              <a:gd name="T33" fmla="*/ 9992 h 2173"/>
              <a:gd name="T34" fmla="*/ 2328 w 2586"/>
              <a:gd name="T35" fmla="*/ 10120 h 2173"/>
              <a:gd name="T36" fmla="*/ 2425 w 2586"/>
              <a:gd name="T37" fmla="*/ 10127 h 2173"/>
              <a:gd name="T38" fmla="*/ 2491 w 2586"/>
              <a:gd name="T39" fmla="*/ 10198 h 2173"/>
              <a:gd name="T40" fmla="*/ 7165 w 2586"/>
              <a:gd name="T41" fmla="*/ 12177 h 2173"/>
              <a:gd name="T42" fmla="*/ 11839 w 2586"/>
              <a:gd name="T43" fmla="*/ 10205 h 2173"/>
              <a:gd name="T44" fmla="*/ 11905 w 2586"/>
              <a:gd name="T45" fmla="*/ 10127 h 2173"/>
              <a:gd name="T46" fmla="*/ 12007 w 2586"/>
              <a:gd name="T47" fmla="*/ 10127 h 2173"/>
              <a:gd name="T48" fmla="*/ 12933 w 2586"/>
              <a:gd name="T49" fmla="*/ 9992 h 2173"/>
              <a:gd name="T50" fmla="*/ 14155 w 2586"/>
              <a:gd name="T51" fmla="*/ 8259 h 2173"/>
              <a:gd name="T52" fmla="*/ 14155 w 2586"/>
              <a:gd name="T53" fmla="*/ 8226 h 2173"/>
              <a:gd name="T54" fmla="*/ 14060 w 2586"/>
              <a:gd name="T55" fmla="*/ 7488 h 2173"/>
              <a:gd name="T56" fmla="*/ 13990 w 2586"/>
              <a:gd name="T57" fmla="*/ 6903 h 2173"/>
              <a:gd name="T58" fmla="*/ 14084 w 2586"/>
              <a:gd name="T59" fmla="*/ 6415 h 2173"/>
              <a:gd name="T60" fmla="*/ 14441 w 2586"/>
              <a:gd name="T61" fmla="*/ 5946 h 2173"/>
              <a:gd name="T62" fmla="*/ 14084 w 2586"/>
              <a:gd name="T63" fmla="*/ 5475 h 2173"/>
              <a:gd name="T64" fmla="*/ 13990 w 2586"/>
              <a:gd name="T65" fmla="*/ 4988 h 2173"/>
              <a:gd name="T66" fmla="*/ 14060 w 2586"/>
              <a:gd name="T67" fmla="*/ 4405 h 2173"/>
              <a:gd name="T68" fmla="*/ 14155 w 2586"/>
              <a:gd name="T69" fmla="*/ 3664 h 2173"/>
              <a:gd name="T70" fmla="*/ 14155 w 2586"/>
              <a:gd name="T71" fmla="*/ 3636 h 2173"/>
              <a:gd name="T72" fmla="*/ 12933 w 2586"/>
              <a:gd name="T73" fmla="*/ 1899 h 2173"/>
              <a:gd name="T74" fmla="*/ 11766 w 2586"/>
              <a:gd name="T75" fmla="*/ 1771 h 2173"/>
              <a:gd name="T76" fmla="*/ 11667 w 2586"/>
              <a:gd name="T77" fmla="*/ 1775 h 2173"/>
              <a:gd name="T78" fmla="*/ 11593 w 2586"/>
              <a:gd name="T79" fmla="*/ 1709 h 2173"/>
              <a:gd name="T80" fmla="*/ 7165 w 2586"/>
              <a:gd name="T81" fmla="*/ 0 h 2173"/>
              <a:gd name="T82" fmla="*/ 2741 w 2586"/>
              <a:gd name="T83" fmla="*/ 1704 h 2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chemeClr val="accent5">
              <a:lumMod val="20000"/>
              <a:lumOff val="80000"/>
              <a:alpha val="76000"/>
            </a:schemeClr>
          </a:solidFill>
          <a:ln>
            <a:noFill/>
          </a:ln>
        </p:spPr>
        <p:txBody>
          <a:bodyPr/>
          <a:lstStyle/>
          <a:p>
            <a:endParaRPr lang="zh-CN" altLang="en-US" dirty="0"/>
          </a:p>
        </p:txBody>
      </p:sp>
      <p:pic>
        <p:nvPicPr>
          <p:cNvPr id="11" name="图片 10">
            <a:extLst>
              <a:ext uri="{FF2B5EF4-FFF2-40B4-BE49-F238E27FC236}">
                <a16:creationId xmlns="" xmlns:a16="http://schemas.microsoft.com/office/drawing/2014/main" id="{E3FFD881-C735-4BDF-922F-AF68DA2F9E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60" y="3799245"/>
            <a:ext cx="2349740" cy="3217051"/>
          </a:xfrm>
          <a:prstGeom prst="rect">
            <a:avLst/>
          </a:prstGeom>
        </p:spPr>
      </p:pic>
      <p:sp>
        <p:nvSpPr>
          <p:cNvPr id="20" name="Rectangle 19">
            <a:extLst>
              <a:ext uri="{FF2B5EF4-FFF2-40B4-BE49-F238E27FC236}">
                <a16:creationId xmlns="" xmlns:a16="http://schemas.microsoft.com/office/drawing/2014/main" id="{F5B45B00-2389-4A0C-ABAF-69469C05CD1B}"/>
              </a:ext>
            </a:extLst>
          </p:cNvPr>
          <p:cNvSpPr/>
          <p:nvPr/>
        </p:nvSpPr>
        <p:spPr>
          <a:xfrm>
            <a:off x="1943099" y="2821295"/>
            <a:ext cx="5772150" cy="3416320"/>
          </a:xfrm>
          <a:prstGeom prst="rect">
            <a:avLst/>
          </a:prstGeom>
        </p:spPr>
        <p:txBody>
          <a:bodyPr wrap="square">
            <a:spAutoFit/>
          </a:bodyPr>
          <a:lstStyle/>
          <a:p>
            <a:pPr lvl="0" algn="ct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vừa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góp</a:t>
            </a:r>
            <a:r>
              <a:rPr lang="en-US" sz="3600" dirty="0" smtClean="0">
                <a:latin typeface="Times New Roman" pitchFamily="18" charset="0"/>
                <a:cs typeface="Times New Roman" pitchFamily="18" charset="0"/>
              </a:rPr>
              <a:t> ý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rút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thân</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997775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B309EEC-607D-4A06-B024-8E190ED376AA}"/>
              </a:ext>
            </a:extLst>
          </p:cNvPr>
          <p:cNvSpPr/>
          <p:nvPr/>
        </p:nvSpPr>
        <p:spPr>
          <a:xfrm>
            <a:off x="156503" y="158262"/>
            <a:ext cx="8830994"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 xmlns:a16="http://schemas.microsoft.com/office/drawing/2014/main" id="{6D1371C2-ED9D-4C98-B4A5-6E8D2CA1A186}"/>
              </a:ext>
            </a:extLst>
          </p:cNvPr>
          <p:cNvGrpSpPr>
            <a:grpSpLocks/>
          </p:cNvGrpSpPr>
          <p:nvPr/>
        </p:nvGrpSpPr>
        <p:grpSpPr bwMode="auto">
          <a:xfrm>
            <a:off x="425452" y="347600"/>
            <a:ext cx="8364141" cy="6983413"/>
            <a:chOff x="0" y="0"/>
            <a:chExt cx="11151065" cy="6983832"/>
          </a:xfrm>
        </p:grpSpPr>
        <p:sp>
          <p:nvSpPr>
            <p:cNvPr id="4" name="Freeform 1224">
              <a:extLst>
                <a:ext uri="{FF2B5EF4-FFF2-40B4-BE49-F238E27FC236}">
                  <a16:creationId xmlns="" xmlns:a16="http://schemas.microsoft.com/office/drawing/2014/main"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 xmlns:a16="http://schemas.microsoft.com/office/drawing/2014/main"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 xmlns:a16="http://schemas.microsoft.com/office/drawing/2014/main"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Group 8">
            <a:extLst>
              <a:ext uri="{FF2B5EF4-FFF2-40B4-BE49-F238E27FC236}">
                <a16:creationId xmlns="" xmlns:a16="http://schemas.microsoft.com/office/drawing/2014/main" id="{7DF9189E-C183-4C81-8BDA-48B04D69C4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92" r="19778" b="283"/>
          <a:stretch/>
        </p:blipFill>
        <p:spPr bwMode="auto">
          <a:xfrm>
            <a:off x="2798257" y="381001"/>
            <a:ext cx="3545393" cy="127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 xmlns:a16="http://schemas.microsoft.com/office/drawing/2014/main" id="{41D7B5E8-0A77-4BFE-9814-25301AF5FBD5}"/>
              </a:ext>
            </a:extLst>
          </p:cNvPr>
          <p:cNvSpPr txBox="1"/>
          <p:nvPr/>
        </p:nvSpPr>
        <p:spPr>
          <a:xfrm>
            <a:off x="2649159" y="814791"/>
            <a:ext cx="4132641" cy="523220"/>
          </a:xfrm>
          <a:prstGeom prst="rect">
            <a:avLst/>
          </a:prstGeom>
          <a:noFill/>
        </p:spPr>
        <p:txBody>
          <a:bodyPr wrap="square" rtlCol="0">
            <a:spAutoFit/>
          </a:bodyPr>
          <a:lstStyle/>
          <a:p>
            <a:r>
              <a:rPr lang="en-US" altLang="zh-CN" sz="2800" dirty="0">
                <a:solidFill>
                  <a:srgbClr val="FF0000"/>
                </a:solidFill>
                <a:latin typeface="Times New Roman" pitchFamily="18" charset="0"/>
                <a:ea typeface="微软雅黑" panose="020B0503020204020204" pitchFamily="34" charset="-122"/>
                <a:cs typeface="Times New Roman" pitchFamily="18" charset="0"/>
              </a:rPr>
              <a:t>H</a:t>
            </a:r>
            <a:r>
              <a:rPr lang="vi-VN" altLang="zh-CN" sz="2800" dirty="0">
                <a:solidFill>
                  <a:srgbClr val="FF0000"/>
                </a:solidFill>
                <a:latin typeface="Times New Roman" pitchFamily="18" charset="0"/>
                <a:ea typeface="微软雅黑" panose="020B0503020204020204" pitchFamily="34" charset="-122"/>
                <a:cs typeface="Times New Roman" pitchFamily="18" charset="0"/>
              </a:rPr>
              <a:t>Ư</a:t>
            </a:r>
            <a:r>
              <a:rPr lang="en-SG" altLang="zh-CN" sz="2800" dirty="0">
                <a:solidFill>
                  <a:srgbClr val="FF0000"/>
                </a:solidFill>
                <a:latin typeface="Times New Roman" pitchFamily="18" charset="0"/>
                <a:ea typeface="微软雅黑" panose="020B0503020204020204" pitchFamily="34" charset="-122"/>
                <a:cs typeface="Times New Roman" pitchFamily="18" charset="0"/>
              </a:rPr>
              <a:t>ỚNG DẪN TỰ HỌC</a:t>
            </a:r>
            <a:endParaRPr lang="zh-CN" altLang="en-US" sz="2800" dirty="0">
              <a:solidFill>
                <a:srgbClr val="FF0000"/>
              </a:solidFill>
              <a:latin typeface="Times New Roman" pitchFamily="18" charset="0"/>
              <a:ea typeface="微软雅黑" panose="020B0503020204020204" pitchFamily="34" charset="-122"/>
              <a:cs typeface="Times New Roman" pitchFamily="18" charset="0"/>
            </a:endParaRPr>
          </a:p>
        </p:txBody>
      </p:sp>
      <p:grpSp>
        <p:nvGrpSpPr>
          <p:cNvPr id="10" name="Group 8">
            <a:extLst>
              <a:ext uri="{FF2B5EF4-FFF2-40B4-BE49-F238E27FC236}">
                <a16:creationId xmlns="" xmlns:a16="http://schemas.microsoft.com/office/drawing/2014/main" id="{33376DD2-1D26-45CF-AD86-A29BA787A4DC}"/>
              </a:ext>
            </a:extLst>
          </p:cNvPr>
          <p:cNvGrpSpPr>
            <a:grpSpLocks/>
          </p:cNvGrpSpPr>
          <p:nvPr/>
        </p:nvGrpSpPr>
        <p:grpSpPr bwMode="auto">
          <a:xfrm>
            <a:off x="5485714" y="2878139"/>
            <a:ext cx="1769269" cy="204787"/>
            <a:chOff x="0" y="0"/>
            <a:chExt cx="2299" cy="199"/>
          </a:xfrm>
        </p:grpSpPr>
        <p:sp>
          <p:nvSpPr>
            <p:cNvPr id="11" name="Freeform 10">
              <a:extLst>
                <a:ext uri="{FF2B5EF4-FFF2-40B4-BE49-F238E27FC236}">
                  <a16:creationId xmlns="" xmlns:a16="http://schemas.microsoft.com/office/drawing/2014/main" id="{8F398AE5-0FCA-461E-A338-706A3B34F97A}"/>
                </a:ext>
              </a:extLst>
            </p:cNvPr>
            <p:cNvSpPr>
              <a:spLocks/>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1">
              <a:extLst>
                <a:ext uri="{FF2B5EF4-FFF2-40B4-BE49-F238E27FC236}">
                  <a16:creationId xmlns="" xmlns:a16="http://schemas.microsoft.com/office/drawing/2014/main" id="{B1F40315-7A23-42AA-A52C-AEC99461E0E5}"/>
                </a:ext>
              </a:extLst>
            </p:cNvPr>
            <p:cNvSpPr>
              <a:spLocks/>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3" name="Group 8">
            <a:extLst>
              <a:ext uri="{FF2B5EF4-FFF2-40B4-BE49-F238E27FC236}">
                <a16:creationId xmlns="" xmlns:a16="http://schemas.microsoft.com/office/drawing/2014/main" id="{51E708B5-15AA-490F-AEC2-5C8265312A0F}"/>
              </a:ext>
            </a:extLst>
          </p:cNvPr>
          <p:cNvGrpSpPr>
            <a:grpSpLocks/>
          </p:cNvGrpSpPr>
          <p:nvPr/>
        </p:nvGrpSpPr>
        <p:grpSpPr bwMode="auto">
          <a:xfrm>
            <a:off x="3410455" y="2878139"/>
            <a:ext cx="1769269" cy="204787"/>
            <a:chOff x="0" y="0"/>
            <a:chExt cx="2299" cy="199"/>
          </a:xfrm>
        </p:grpSpPr>
        <p:sp>
          <p:nvSpPr>
            <p:cNvPr id="14" name="Freeform 10">
              <a:extLst>
                <a:ext uri="{FF2B5EF4-FFF2-40B4-BE49-F238E27FC236}">
                  <a16:creationId xmlns="" xmlns:a16="http://schemas.microsoft.com/office/drawing/2014/main" id="{1C9ED3FE-64EA-4084-9BFA-47EBD1389D71}"/>
                </a:ext>
              </a:extLst>
            </p:cNvPr>
            <p:cNvSpPr>
              <a:spLocks/>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1">
              <a:extLst>
                <a:ext uri="{FF2B5EF4-FFF2-40B4-BE49-F238E27FC236}">
                  <a16:creationId xmlns="" xmlns:a16="http://schemas.microsoft.com/office/drawing/2014/main" id="{F0269FAC-5688-4744-B08F-99927692E384}"/>
                </a:ext>
              </a:extLst>
            </p:cNvPr>
            <p:cNvSpPr>
              <a:spLocks/>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6" name="Group 8">
            <a:extLst>
              <a:ext uri="{FF2B5EF4-FFF2-40B4-BE49-F238E27FC236}">
                <a16:creationId xmlns="" xmlns:a16="http://schemas.microsoft.com/office/drawing/2014/main" id="{155CF507-14BC-4FE1-837A-94DF3CECDC2F}"/>
              </a:ext>
            </a:extLst>
          </p:cNvPr>
          <p:cNvGrpSpPr>
            <a:grpSpLocks/>
          </p:cNvGrpSpPr>
          <p:nvPr/>
        </p:nvGrpSpPr>
        <p:grpSpPr bwMode="auto">
          <a:xfrm>
            <a:off x="1222086" y="2878139"/>
            <a:ext cx="1769269" cy="204787"/>
            <a:chOff x="0" y="0"/>
            <a:chExt cx="2299" cy="199"/>
          </a:xfrm>
        </p:grpSpPr>
        <p:sp>
          <p:nvSpPr>
            <p:cNvPr id="17" name="Freeform 10">
              <a:extLst>
                <a:ext uri="{FF2B5EF4-FFF2-40B4-BE49-F238E27FC236}">
                  <a16:creationId xmlns="" xmlns:a16="http://schemas.microsoft.com/office/drawing/2014/main" id="{CBA2F4F5-9792-409A-80D6-8ED5877F68BF}"/>
                </a:ext>
              </a:extLst>
            </p:cNvPr>
            <p:cNvSpPr>
              <a:spLocks/>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Freeform 11">
              <a:extLst>
                <a:ext uri="{FF2B5EF4-FFF2-40B4-BE49-F238E27FC236}">
                  <a16:creationId xmlns="" xmlns:a16="http://schemas.microsoft.com/office/drawing/2014/main" id="{3E69C054-BDDE-405C-BCC5-5A05C7DCCD20}"/>
                </a:ext>
              </a:extLst>
            </p:cNvPr>
            <p:cNvSpPr>
              <a:spLocks/>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9" name="组合 91">
            <a:extLst>
              <a:ext uri="{FF2B5EF4-FFF2-40B4-BE49-F238E27FC236}">
                <a16:creationId xmlns="" xmlns:a16="http://schemas.microsoft.com/office/drawing/2014/main" id="{BD72C5DA-2E1D-482E-A6ED-82AE4E9B0E84}"/>
              </a:ext>
            </a:extLst>
          </p:cNvPr>
          <p:cNvGrpSpPr>
            <a:grpSpLocks/>
          </p:cNvGrpSpPr>
          <p:nvPr/>
        </p:nvGrpSpPr>
        <p:grpSpPr bwMode="auto">
          <a:xfrm>
            <a:off x="763695" y="2278063"/>
            <a:ext cx="1147763" cy="1320800"/>
            <a:chOff x="0" y="0"/>
            <a:chExt cx="1529611" cy="1319708"/>
          </a:xfrm>
        </p:grpSpPr>
        <p:sp>
          <p:nvSpPr>
            <p:cNvPr id="20" name="椭圆 5">
              <a:extLst>
                <a:ext uri="{FF2B5EF4-FFF2-40B4-BE49-F238E27FC236}">
                  <a16:creationId xmlns="" xmlns:a16="http://schemas.microsoft.com/office/drawing/2014/main" id="{3AE24B16-C694-4BA1-AD5A-8203D629ED8E}"/>
                </a:ext>
              </a:extLst>
            </p:cNvPr>
            <p:cNvSpPr>
              <a:spLocks noChangeArrowheads="1"/>
            </p:cNvSpPr>
            <p:nvPr/>
          </p:nvSpPr>
          <p:spPr bwMode="auto">
            <a:xfrm>
              <a:off x="0" y="0"/>
              <a:ext cx="1320162" cy="131970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pic>
          <p:nvPicPr>
            <p:cNvPr id="21" name="图片 23">
              <a:extLst>
                <a:ext uri="{FF2B5EF4-FFF2-40B4-BE49-F238E27FC236}">
                  <a16:creationId xmlns="" xmlns:a16="http://schemas.microsoft.com/office/drawing/2014/main" id="{0EF3C8C3-B48E-4788-812C-7C99CF75D1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27176">
              <a:off x="72572" y="106198"/>
              <a:ext cx="1457039" cy="10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92">
            <a:extLst>
              <a:ext uri="{FF2B5EF4-FFF2-40B4-BE49-F238E27FC236}">
                <a16:creationId xmlns="" xmlns:a16="http://schemas.microsoft.com/office/drawing/2014/main" id="{53FFB329-C97E-4AAA-A05A-AEE6FD8869D0}"/>
              </a:ext>
            </a:extLst>
          </p:cNvPr>
          <p:cNvGrpSpPr>
            <a:grpSpLocks/>
          </p:cNvGrpSpPr>
          <p:nvPr/>
        </p:nvGrpSpPr>
        <p:grpSpPr bwMode="auto">
          <a:xfrm>
            <a:off x="3002070" y="2278063"/>
            <a:ext cx="1082279" cy="1320800"/>
            <a:chOff x="0" y="0"/>
            <a:chExt cx="1443475" cy="1319708"/>
          </a:xfrm>
        </p:grpSpPr>
        <p:sp>
          <p:nvSpPr>
            <p:cNvPr id="23" name="椭圆 33">
              <a:extLst>
                <a:ext uri="{FF2B5EF4-FFF2-40B4-BE49-F238E27FC236}">
                  <a16:creationId xmlns="" xmlns:a16="http://schemas.microsoft.com/office/drawing/2014/main" id="{FD3D624A-48DC-4EC5-B772-E654A1EA6089}"/>
                </a:ext>
              </a:extLst>
            </p:cNvPr>
            <p:cNvSpPr>
              <a:spLocks noChangeArrowheads="1"/>
            </p:cNvSpPr>
            <p:nvPr/>
          </p:nvSpPr>
          <p:spPr bwMode="auto">
            <a:xfrm>
              <a:off x="0" y="0"/>
              <a:ext cx="1319613" cy="131970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pic>
          <p:nvPicPr>
            <p:cNvPr id="24" name="图片 22">
              <a:extLst>
                <a:ext uri="{FF2B5EF4-FFF2-40B4-BE49-F238E27FC236}">
                  <a16:creationId xmlns="" xmlns:a16="http://schemas.microsoft.com/office/drawing/2014/main" id="{249BD06B-EF7A-4F0F-9267-89680F0074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b="-464"/>
            <a:stretch>
              <a:fillRect/>
            </a:stretch>
          </p:blipFill>
          <p:spPr bwMode="auto">
            <a:xfrm rot="19170724" flipH="1">
              <a:off x="136769" y="191586"/>
              <a:ext cx="1306706" cy="10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93">
            <a:extLst>
              <a:ext uri="{FF2B5EF4-FFF2-40B4-BE49-F238E27FC236}">
                <a16:creationId xmlns="" xmlns:a16="http://schemas.microsoft.com/office/drawing/2014/main" id="{BE5B5271-0250-4765-84D0-CC389D64C04E}"/>
              </a:ext>
            </a:extLst>
          </p:cNvPr>
          <p:cNvGrpSpPr>
            <a:grpSpLocks/>
          </p:cNvGrpSpPr>
          <p:nvPr/>
        </p:nvGrpSpPr>
        <p:grpSpPr bwMode="auto">
          <a:xfrm>
            <a:off x="5176152" y="2278063"/>
            <a:ext cx="989410" cy="1320800"/>
            <a:chOff x="0" y="0"/>
            <a:chExt cx="1319708" cy="1319708"/>
          </a:xfrm>
        </p:grpSpPr>
        <p:sp>
          <p:nvSpPr>
            <p:cNvPr id="26" name="椭圆 37">
              <a:extLst>
                <a:ext uri="{FF2B5EF4-FFF2-40B4-BE49-F238E27FC236}">
                  <a16:creationId xmlns="" xmlns:a16="http://schemas.microsoft.com/office/drawing/2014/main" id="{6E9F9596-E911-4AA1-AD24-7585BD7ACD0F}"/>
                </a:ext>
              </a:extLst>
            </p:cNvPr>
            <p:cNvSpPr>
              <a:spLocks noChangeArrowheads="1"/>
            </p:cNvSpPr>
            <p:nvPr/>
          </p:nvSpPr>
          <p:spPr bwMode="auto">
            <a:xfrm>
              <a:off x="0" y="0"/>
              <a:ext cx="1319708" cy="131970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grpSp>
          <p:nvGrpSpPr>
            <p:cNvPr id="27" name="组合 6">
              <a:extLst>
                <a:ext uri="{FF2B5EF4-FFF2-40B4-BE49-F238E27FC236}">
                  <a16:creationId xmlns="" xmlns:a16="http://schemas.microsoft.com/office/drawing/2014/main" id="{8FC8C6AB-E2E5-4CFE-94A5-91DEC844A1F9}"/>
                </a:ext>
              </a:extLst>
            </p:cNvPr>
            <p:cNvGrpSpPr>
              <a:grpSpLocks noChangeAspect="1"/>
            </p:cNvGrpSpPr>
            <p:nvPr/>
          </p:nvGrpSpPr>
          <p:grpSpPr bwMode="auto">
            <a:xfrm>
              <a:off x="109886" y="57443"/>
              <a:ext cx="1120556" cy="1132459"/>
              <a:chOff x="0" y="0"/>
              <a:chExt cx="1351949" cy="1366310"/>
            </a:xfrm>
          </p:grpSpPr>
          <p:pic>
            <p:nvPicPr>
              <p:cNvPr id="28" name="图片 39">
                <a:extLst>
                  <a:ext uri="{FF2B5EF4-FFF2-40B4-BE49-F238E27FC236}">
                    <a16:creationId xmlns="" xmlns:a16="http://schemas.microsoft.com/office/drawing/2014/main" id="{048080F5-3091-4E89-B520-7B258FAE15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46722" b="35516"/>
              <a:stretch>
                <a:fillRect/>
              </a:stretch>
            </p:blipFill>
            <p:spPr bwMode="auto">
              <a:xfrm rot="-635907">
                <a:off x="0" y="0"/>
                <a:ext cx="985088" cy="8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40">
                <a:extLst>
                  <a:ext uri="{FF2B5EF4-FFF2-40B4-BE49-F238E27FC236}">
                    <a16:creationId xmlns="" xmlns:a16="http://schemas.microsoft.com/office/drawing/2014/main" id="{BCD94576-5427-48A3-8A32-5DC420FB7C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46722" b="35516"/>
              <a:stretch>
                <a:fillRect/>
              </a:stretch>
            </p:blipFill>
            <p:spPr bwMode="auto">
              <a:xfrm rot="3627353">
                <a:off x="370684" y="69519"/>
                <a:ext cx="985088" cy="8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41">
                <a:extLst>
                  <a:ext uri="{FF2B5EF4-FFF2-40B4-BE49-F238E27FC236}">
                    <a16:creationId xmlns="" xmlns:a16="http://schemas.microsoft.com/office/drawing/2014/main" id="{11A827ED-D400-4533-9C16-8A687CFA4E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46722" b="35516"/>
              <a:stretch>
                <a:fillRect/>
              </a:stretch>
            </p:blipFill>
            <p:spPr bwMode="auto">
              <a:xfrm rot="7367371">
                <a:off x="435955" y="447571"/>
                <a:ext cx="985088" cy="8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42">
                <a:extLst>
                  <a:ext uri="{FF2B5EF4-FFF2-40B4-BE49-F238E27FC236}">
                    <a16:creationId xmlns="" xmlns:a16="http://schemas.microsoft.com/office/drawing/2014/main" id="{052B2B27-A30E-4155-AF3A-5C5143F2F4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38329" b="35516"/>
              <a:stretch>
                <a:fillRect/>
              </a:stretch>
            </p:blipFill>
            <p:spPr bwMode="auto">
              <a:xfrm rot="-6317383">
                <a:off x="-98060" y="372719"/>
                <a:ext cx="1140281" cy="8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2" name="组合 94">
            <a:extLst>
              <a:ext uri="{FF2B5EF4-FFF2-40B4-BE49-F238E27FC236}">
                <a16:creationId xmlns="" xmlns:a16="http://schemas.microsoft.com/office/drawing/2014/main" id="{E27471AC-89F3-4ACC-8A27-72107F4BDC8F}"/>
              </a:ext>
            </a:extLst>
          </p:cNvPr>
          <p:cNvGrpSpPr>
            <a:grpSpLocks/>
          </p:cNvGrpSpPr>
          <p:nvPr/>
        </p:nvGrpSpPr>
        <p:grpSpPr bwMode="auto">
          <a:xfrm>
            <a:off x="7265699" y="2057400"/>
            <a:ext cx="998934" cy="1735138"/>
            <a:chOff x="0" y="0"/>
            <a:chExt cx="1331648" cy="1735364"/>
          </a:xfrm>
        </p:grpSpPr>
        <p:sp>
          <p:nvSpPr>
            <p:cNvPr id="33" name="椭圆 75">
              <a:extLst>
                <a:ext uri="{FF2B5EF4-FFF2-40B4-BE49-F238E27FC236}">
                  <a16:creationId xmlns="" xmlns:a16="http://schemas.microsoft.com/office/drawing/2014/main" id="{9641DC8F-43B6-4F5E-9221-91CF5B9D9621}"/>
                </a:ext>
              </a:extLst>
            </p:cNvPr>
            <p:cNvSpPr>
              <a:spLocks noChangeArrowheads="1"/>
            </p:cNvSpPr>
            <p:nvPr/>
          </p:nvSpPr>
          <p:spPr bwMode="auto">
            <a:xfrm>
              <a:off x="0" y="220692"/>
              <a:ext cx="1318951" cy="13209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pic>
          <p:nvPicPr>
            <p:cNvPr id="34" name="图片 86">
              <a:extLst>
                <a:ext uri="{FF2B5EF4-FFF2-40B4-BE49-F238E27FC236}">
                  <a16:creationId xmlns="" xmlns:a16="http://schemas.microsoft.com/office/drawing/2014/main" id="{BEC210AA-3872-4E5C-95B7-F14C14A37C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658" y="0"/>
              <a:ext cx="1219990" cy="173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 name="矩形: 圆角 82">
            <a:extLst>
              <a:ext uri="{FF2B5EF4-FFF2-40B4-BE49-F238E27FC236}">
                <a16:creationId xmlns="" xmlns:a16="http://schemas.microsoft.com/office/drawing/2014/main" id="{6E7F874B-17FA-4B98-92C0-8C05326D6E57}"/>
              </a:ext>
            </a:extLst>
          </p:cNvPr>
          <p:cNvSpPr/>
          <p:nvPr/>
        </p:nvSpPr>
        <p:spPr>
          <a:xfrm>
            <a:off x="439132" y="4101387"/>
            <a:ext cx="1851344" cy="21794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err="1" smtClean="0">
                <a:solidFill>
                  <a:schemeClr val="tx1"/>
                </a:solidFill>
                <a:latin typeface="Times New Roman" pitchFamily="18" charset="0"/>
                <a:cs typeface="Times New Roman" pitchFamily="18" charset="0"/>
              </a:rPr>
              <a:t>Hoàn</a:t>
            </a:r>
            <a:r>
              <a:rPr lang="en-US" altLang="zh-CN" sz="2400" dirty="0" smtClean="0">
                <a:solidFill>
                  <a:schemeClr val="tx1"/>
                </a:solidFill>
                <a:latin typeface="Times New Roman" pitchFamily="18" charset="0"/>
                <a:cs typeface="Times New Roman" pitchFamily="18" charset="0"/>
              </a:rPr>
              <a:t> </a:t>
            </a:r>
            <a:r>
              <a:rPr lang="en-US" altLang="zh-CN" sz="2400" dirty="0" err="1" smtClean="0">
                <a:solidFill>
                  <a:schemeClr val="tx1"/>
                </a:solidFill>
                <a:latin typeface="Times New Roman" pitchFamily="18" charset="0"/>
                <a:cs typeface="Times New Roman" pitchFamily="18" charset="0"/>
              </a:rPr>
              <a:t>thành</a:t>
            </a:r>
            <a:r>
              <a:rPr lang="en-US" altLang="zh-CN" sz="2400" dirty="0" smtClean="0">
                <a:solidFill>
                  <a:schemeClr val="tx1"/>
                </a:solidFill>
                <a:latin typeface="Times New Roman" pitchFamily="18" charset="0"/>
                <a:cs typeface="Times New Roman" pitchFamily="18" charset="0"/>
              </a:rPr>
              <a:t> </a:t>
            </a:r>
            <a:r>
              <a:rPr lang="en-US" altLang="zh-CN" sz="2400" dirty="0" err="1" smtClean="0">
                <a:solidFill>
                  <a:schemeClr val="tx1"/>
                </a:solidFill>
                <a:latin typeface="Times New Roman" pitchFamily="18" charset="0"/>
                <a:cs typeface="Times New Roman" pitchFamily="18" charset="0"/>
              </a:rPr>
              <a:t>bài</a:t>
            </a:r>
            <a:r>
              <a:rPr lang="en-US" altLang="zh-CN" sz="2400" dirty="0" smtClean="0">
                <a:solidFill>
                  <a:schemeClr val="tx1"/>
                </a:solidFill>
                <a:latin typeface="Times New Roman" pitchFamily="18" charset="0"/>
                <a:cs typeface="Times New Roman" pitchFamily="18" charset="0"/>
              </a:rPr>
              <a:t> </a:t>
            </a:r>
            <a:r>
              <a:rPr lang="en-US" altLang="zh-CN" sz="2400" dirty="0" err="1" smtClean="0">
                <a:solidFill>
                  <a:schemeClr val="tx1"/>
                </a:solidFill>
                <a:latin typeface="Times New Roman" pitchFamily="18" charset="0"/>
                <a:cs typeface="Times New Roman" pitchFamily="18" charset="0"/>
              </a:rPr>
              <a:t>tập</a:t>
            </a:r>
            <a:r>
              <a:rPr lang="en-US" altLang="zh-CN" sz="2400" dirty="0" smtClean="0">
                <a:solidFill>
                  <a:schemeClr val="tx1"/>
                </a:solidFill>
                <a:latin typeface="Times New Roman" pitchFamily="18" charset="0"/>
                <a:cs typeface="Times New Roman" pitchFamily="18" charset="0"/>
              </a:rPr>
              <a:t> 4 </a:t>
            </a:r>
            <a:r>
              <a:rPr lang="en-US" altLang="zh-CN" sz="2400" dirty="0" err="1" smtClean="0">
                <a:solidFill>
                  <a:schemeClr val="tx1"/>
                </a:solidFill>
                <a:latin typeface="Times New Roman" pitchFamily="18" charset="0"/>
                <a:cs typeface="Times New Roman" pitchFamily="18" charset="0"/>
              </a:rPr>
              <a:t>trong</a:t>
            </a:r>
            <a:r>
              <a:rPr lang="en-US" altLang="zh-CN" sz="2400" dirty="0" smtClean="0">
                <a:solidFill>
                  <a:schemeClr val="tx1"/>
                </a:solidFill>
                <a:latin typeface="Times New Roman" pitchFamily="18" charset="0"/>
                <a:cs typeface="Times New Roman" pitchFamily="18" charset="0"/>
              </a:rPr>
              <a:t> </a:t>
            </a:r>
            <a:r>
              <a:rPr lang="en-US" altLang="zh-CN" sz="2400" dirty="0" err="1" smtClean="0">
                <a:solidFill>
                  <a:schemeClr val="tx1"/>
                </a:solidFill>
                <a:latin typeface="Times New Roman" pitchFamily="18" charset="0"/>
                <a:cs typeface="Times New Roman" pitchFamily="18" charset="0"/>
              </a:rPr>
              <a:t>sách</a:t>
            </a:r>
            <a:r>
              <a:rPr lang="en-US" altLang="zh-CN" sz="2400" dirty="0" smtClean="0">
                <a:solidFill>
                  <a:schemeClr val="tx1"/>
                </a:solidFill>
                <a:latin typeface="Times New Roman" pitchFamily="18" charset="0"/>
                <a:cs typeface="Times New Roman" pitchFamily="18" charset="0"/>
              </a:rPr>
              <a:t> </a:t>
            </a:r>
            <a:r>
              <a:rPr lang="en-US" altLang="zh-CN" sz="2400" dirty="0" err="1" smtClean="0">
                <a:solidFill>
                  <a:schemeClr val="tx1"/>
                </a:solidFill>
                <a:latin typeface="Times New Roman" pitchFamily="18" charset="0"/>
                <a:cs typeface="Times New Roman" pitchFamily="18" charset="0"/>
              </a:rPr>
              <a:t>giáo</a:t>
            </a:r>
            <a:r>
              <a:rPr lang="en-US" altLang="zh-CN" sz="2400" dirty="0" smtClean="0">
                <a:solidFill>
                  <a:schemeClr val="tx1"/>
                </a:solidFill>
                <a:latin typeface="Times New Roman" pitchFamily="18" charset="0"/>
                <a:cs typeface="Times New Roman" pitchFamily="18" charset="0"/>
              </a:rPr>
              <a:t> </a:t>
            </a:r>
            <a:r>
              <a:rPr lang="en-US" altLang="zh-CN" sz="2400" dirty="0" err="1" smtClean="0">
                <a:solidFill>
                  <a:schemeClr val="tx1"/>
                </a:solidFill>
                <a:latin typeface="Times New Roman" pitchFamily="18" charset="0"/>
                <a:cs typeface="Times New Roman" pitchFamily="18" charset="0"/>
              </a:rPr>
              <a:t>khoa</a:t>
            </a:r>
            <a:r>
              <a:rPr lang="en-US" altLang="zh-CN" sz="2400" dirty="0" smtClean="0">
                <a:solidFill>
                  <a:schemeClr val="tx1"/>
                </a:solidFill>
              </a:rPr>
              <a:t>. </a:t>
            </a:r>
            <a:endParaRPr lang="zh-CN" altLang="en-US" sz="2400" dirty="0">
              <a:solidFill>
                <a:schemeClr val="tx1"/>
              </a:solidFill>
            </a:endParaRPr>
          </a:p>
        </p:txBody>
      </p:sp>
      <p:sp>
        <p:nvSpPr>
          <p:cNvPr id="87" name="矩形: 圆角 86">
            <a:extLst>
              <a:ext uri="{FF2B5EF4-FFF2-40B4-BE49-F238E27FC236}">
                <a16:creationId xmlns="" xmlns:a16="http://schemas.microsoft.com/office/drawing/2014/main" id="{22836446-DC4B-4345-BA18-216A5ECFDA30}"/>
              </a:ext>
            </a:extLst>
          </p:cNvPr>
          <p:cNvSpPr/>
          <p:nvPr/>
        </p:nvSpPr>
        <p:spPr>
          <a:xfrm>
            <a:off x="4873096" y="4115379"/>
            <a:ext cx="1984904" cy="21794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err="1" smtClean="0">
                <a:solidFill>
                  <a:schemeClr val="tx1"/>
                </a:solidFill>
                <a:latin typeface="Times New Roman" pitchFamily="18" charset="0"/>
                <a:cs typeface="Times New Roman" pitchFamily="18" charset="0"/>
              </a:rPr>
              <a:t>Chuẩn</a:t>
            </a:r>
            <a:r>
              <a:rPr lang="en-US" altLang="zh-CN" sz="2400" dirty="0" smtClean="0">
                <a:solidFill>
                  <a:schemeClr val="tx1"/>
                </a:solidFill>
                <a:latin typeface="Times New Roman" pitchFamily="18" charset="0"/>
                <a:cs typeface="Times New Roman" pitchFamily="18" charset="0"/>
              </a:rPr>
              <a:t> </a:t>
            </a:r>
            <a:r>
              <a:rPr lang="en-US" altLang="zh-CN" sz="2400" dirty="0" err="1" smtClean="0">
                <a:solidFill>
                  <a:schemeClr val="tx1"/>
                </a:solidFill>
                <a:latin typeface="Times New Roman" pitchFamily="18" charset="0"/>
                <a:cs typeface="Times New Roman" pitchFamily="18" charset="0"/>
              </a:rPr>
              <a:t>bị</a:t>
            </a:r>
            <a:r>
              <a:rPr lang="en-US" altLang="zh-CN" sz="2400" dirty="0" smtClean="0">
                <a:solidFill>
                  <a:schemeClr val="tx1"/>
                </a:solidFill>
                <a:latin typeface="Times New Roman" pitchFamily="18" charset="0"/>
                <a:cs typeface="Times New Roman" pitchFamily="18" charset="0"/>
              </a:rPr>
              <a:t> </a:t>
            </a:r>
            <a:r>
              <a:rPr lang="en-US" altLang="zh-CN" sz="2400" dirty="0" err="1" smtClean="0">
                <a:solidFill>
                  <a:schemeClr val="tx1"/>
                </a:solidFill>
                <a:latin typeface="Times New Roman" pitchFamily="18" charset="0"/>
                <a:cs typeface="Times New Roman" pitchFamily="18" charset="0"/>
              </a:rPr>
              <a:t>bài</a:t>
            </a:r>
            <a:r>
              <a:rPr lang="en-US" altLang="zh-CN" sz="2400" dirty="0" smtClean="0">
                <a:solidFill>
                  <a:schemeClr val="tx1"/>
                </a:solidFill>
                <a:latin typeface="Times New Roman" pitchFamily="18" charset="0"/>
                <a:cs typeface="Times New Roman" pitchFamily="18" charset="0"/>
              </a:rPr>
              <a:t>: </a:t>
            </a:r>
            <a:r>
              <a:rPr lang="vi-VN" altLang="zh-CN" sz="2400" dirty="0" smtClean="0">
                <a:solidFill>
                  <a:schemeClr val="tx1"/>
                </a:solidFill>
                <a:latin typeface="Times New Roman" pitchFamily="18" charset="0"/>
                <a:cs typeface="Times New Roman" pitchFamily="18" charset="0"/>
              </a:rPr>
              <a:t>Bàn </a:t>
            </a:r>
            <a:r>
              <a:rPr lang="vi-VN" altLang="zh-CN" sz="2400" dirty="0">
                <a:solidFill>
                  <a:schemeClr val="tx1"/>
                </a:solidFill>
                <a:latin typeface="Times New Roman" pitchFamily="18" charset="0"/>
                <a:cs typeface="Times New Roman" pitchFamily="18" charset="0"/>
              </a:rPr>
              <a:t>luận về phép học</a:t>
            </a:r>
            <a:endParaRPr lang="zh-CN" alt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23891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339</Words>
  <Application>Microsoft Office PowerPoint</Application>
  <PresentationFormat>On-screen Show (4:3)</PresentationFormat>
  <Paragraphs>26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6</cp:revision>
  <dcterms:created xsi:type="dcterms:W3CDTF">2022-11-27T14:39:02Z</dcterms:created>
  <dcterms:modified xsi:type="dcterms:W3CDTF">2023-03-15T11:33:39Z</dcterms:modified>
</cp:coreProperties>
</file>