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1" r:id="rId9"/>
    <p:sldId id="267" r:id="rId10"/>
    <p:sldId id="262" r:id="rId11"/>
    <p:sldId id="268" r:id="rId12"/>
    <p:sldId id="263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5716" y="1438922"/>
            <a:ext cx="12357716" cy="3329581"/>
          </a:xfrm>
        </p:spPr>
        <p:txBody>
          <a:bodyPr/>
          <a:lstStyle/>
          <a:p>
            <a:pPr algn="ctr"/>
            <a:r>
              <a:rPr lang="en-US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KIỂM TRA </a:t>
            </a:r>
            <a:r>
              <a:rPr lang="en-US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GIỮA KÌ</a:t>
            </a:r>
            <a:r>
              <a:rPr lang="vi-VN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 </a:t>
            </a:r>
            <a:r>
              <a:rPr lang="en-US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HÓA 8</a:t>
            </a:r>
            <a:endParaRPr lang="en-US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162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>
                <a:solidFill>
                  <a:srgbClr val="FF0000"/>
                </a:solidFill>
              </a:rPr>
              <a:t>Câu 5: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0" y="1218417"/>
            <a:ext cx="11072413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vi-VN" sz="3200" dirty="0" smtClean="0"/>
              <a:t>Hoà </a:t>
            </a:r>
            <a:r>
              <a:rPr lang="vi-VN" sz="3200" dirty="0"/>
              <a:t>tan hoàn toàn 7.2 g kim loại Magie- Magnesium (Mg) trong dung dịch axit clohiric –Hydrochoric acid ( HCl ).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PTHH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MgCl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 tích  khí H</a:t>
            </a:r>
            <a:r>
              <a:rPr lang="vi-V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sinh ra ở điều kiện chuẩn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3200" dirty="0" smtClean="0"/>
              <a:t> </a:t>
            </a:r>
            <a:r>
              <a:rPr lang="vi-VN" sz="3200" dirty="0" smtClean="0"/>
              <a:t>Nếu </a:t>
            </a:r>
            <a:r>
              <a:rPr lang="vi-VN" sz="3200" dirty="0"/>
              <a:t>dẫn toàn bộ lượng khí H­</a:t>
            </a:r>
            <a:r>
              <a:rPr lang="vi-VN" sz="3200" baseline="-25000" dirty="0"/>
              <a:t>2</a:t>
            </a:r>
            <a:r>
              <a:rPr lang="vi-VN" sz="3200" dirty="0"/>
              <a:t> sinh ra ở điều kiện chuẩn trên qua hợp chất Fe</a:t>
            </a:r>
            <a:r>
              <a:rPr lang="vi-VN" sz="3200" baseline="-25000" dirty="0"/>
              <a:t>2</a:t>
            </a:r>
            <a:r>
              <a:rPr lang="vi-VN" sz="3200" dirty="0"/>
              <a:t>O</a:t>
            </a:r>
            <a:r>
              <a:rPr lang="vi-VN" sz="3200" baseline="-25000" dirty="0"/>
              <a:t>3</a:t>
            </a:r>
            <a:r>
              <a:rPr lang="vi-VN" sz="3200" dirty="0"/>
              <a:t> (đun nóng) thì thu được bao nhiêu gam kim loại </a:t>
            </a:r>
            <a:r>
              <a:rPr lang="vi-VN" sz="3200" dirty="0" smtClean="0"/>
              <a:t>Fe</a:t>
            </a:r>
            <a:endParaRPr lang="en-US" sz="3200" dirty="0"/>
          </a:p>
          <a:p>
            <a:pPr marL="0" indent="461963" algn="just">
              <a:buNone/>
            </a:pPr>
            <a:r>
              <a:rPr lang="vi-VN" sz="3200" dirty="0"/>
              <a:t>Biết </a:t>
            </a:r>
            <a:r>
              <a:rPr lang="en-US" sz="3200" dirty="0"/>
              <a:t>Mg</a:t>
            </a:r>
            <a:r>
              <a:rPr lang="vi-VN" sz="3200" dirty="0"/>
              <a:t> = </a:t>
            </a:r>
            <a:r>
              <a:rPr lang="en-US" sz="3200" dirty="0"/>
              <a:t>24</a:t>
            </a:r>
            <a:r>
              <a:rPr lang="vi-VN" sz="3200" dirty="0"/>
              <a:t>; </a:t>
            </a:r>
            <a:r>
              <a:rPr lang="en-US" sz="3200" dirty="0"/>
              <a:t>H = 1;  Cl = 35,5;  Fe= 56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68425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93930" y="721268"/>
                <a:ext cx="8946541" cy="419548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PTPƯ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Mg + 2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MgCl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lvl="0" indent="0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Mg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: 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/>
                        </m:ctrlPr>
                      </m:fPr>
                      <m:num>
                        <m:r>
                          <a:rPr lang="en-US" sz="2400" i="1"/>
                          <m:t>𝑚</m:t>
                        </m:r>
                      </m:num>
                      <m:den>
                        <m:r>
                          <a:rPr lang="en-US" sz="2400" i="1"/>
                          <m:t>𝑀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/>
                        </m:ctrlPr>
                      </m:fPr>
                      <m:num>
                        <m:r>
                          <a:rPr lang="en-US" sz="2400" i="1"/>
                          <m:t>7,2</m:t>
                        </m:r>
                      </m:num>
                      <m:den>
                        <m:r>
                          <a:rPr lang="en-US" sz="2400" i="1"/>
                          <m:t>24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0,3 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  + 2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MgCl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1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0,3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0,6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0,3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0,3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MgCl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m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0,3.(24+ 35,5.2)  = 28,5  (g)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khí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ở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đkc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V= n.24,79 =0,3.24,79= 7,437 ( l )    </a:t>
                </a:r>
              </a:p>
              <a:p>
                <a:pPr marL="0" lv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3 H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   Fe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sz="2400" i="1"/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i="1"/>
                        </m:ctrlPr>
                      </m:groupChrPr>
                      <m:e>
                        <m:sSup>
                          <m:sSupPr>
                            <m:ctrlPr>
                              <a:rPr lang="en-US" sz="2400" i="1"/>
                            </m:ctrlPr>
                          </m:sSupPr>
                          <m:e>
                            <m:r>
                              <a:rPr lang="vi-VN" sz="2400" i="1"/>
                              <m:t>𝑡</m:t>
                            </m:r>
                          </m:e>
                          <m:sup>
                            <m:r>
                              <a:rPr lang="vi-VN" sz="2400" i="1"/>
                              <m:t>𝑜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Fe +  3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3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 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2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   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0,3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0,1             0,2         0,3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Fe :  m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0,2 . 56  =  11,2 (g)   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93930" y="721268"/>
                <a:ext cx="8946541" cy="4195481"/>
              </a:xfrm>
              <a:blipFill rotWithShape="0">
                <a:blip r:embed="rId2"/>
                <a:stretch>
                  <a:fillRect l="-1022" t="-1161" b="-39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047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539" y="437182"/>
            <a:ext cx="11221375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</a:p>
          <a:p>
            <a:pPr marL="0" indent="0" algn="just">
              <a:buNone/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 kim loại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Iron (Fe)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dung dịch axit clohiric –Hydrochoric acid( HCl ).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FeCl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3,7185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ĐKC.</a:t>
            </a:r>
          </a:p>
          <a:p>
            <a:pPr marL="0" indent="461963" algn="just">
              <a:buNone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a.Viết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PTHH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dẫn toàn bộ lượng khí H­</a:t>
            </a:r>
            <a:r>
              <a:rPr lang="vi-V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sinh ra ở  trên qua hợp chất CuO (đun nóng) thì thu được bao nhiêu gam kim loại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61963" algn="just">
              <a:buNone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= 1;  Cl = 35,5;  Cu = 64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883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74334" y="490448"/>
                <a:ext cx="8946541" cy="419548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PTPƯ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Fe + 2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FeCl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lvl="0" indent="0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: 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/>
                        </m:ctrlPr>
                      </m:fPr>
                      <m:num>
                        <m:r>
                          <a:rPr lang="en-US" sz="2400" i="1"/>
                          <m:t>𝑉</m:t>
                        </m:r>
                      </m:num>
                      <m:den>
                        <m:r>
                          <a:rPr lang="en-US" sz="2400" i="1"/>
                          <m:t>24,79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/>
                        </m:ctrlPr>
                      </m:fPr>
                      <m:num>
                        <m:r>
                          <a:rPr lang="en-US" sz="2400" i="1"/>
                          <m:t>7,437</m:t>
                        </m:r>
                      </m:num>
                      <m:den>
                        <m:r>
                          <a:rPr lang="en-US" sz="2400" i="1"/>
                          <m:t>24,79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0,3 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FeCl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1       2               1           1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0,3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0,6              0,3        0,3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</a:p>
              <a:p>
                <a:pPr marL="0" lv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Fe :  m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0,3. 56  =  16,8 (g)   </a:t>
                </a:r>
              </a:p>
              <a:p>
                <a:pPr marL="0" lv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 m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0,6.(1+ 35,5)  =  21,9 (g)   </a:t>
                </a:r>
              </a:p>
              <a:p>
                <a:pPr marL="0" lv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H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  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CuO</a:t>
                </a:r>
                <a14:m>
                  <m:oMath xmlns:m="http://schemas.openxmlformats.org/officeDocument/2006/math">
                    <m:r>
                      <a:rPr lang="en-US" sz="2400" i="1"/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i="1"/>
                        </m:ctrlPr>
                      </m:groupChrPr>
                      <m:e>
                        <m:sSup>
                          <m:sSupPr>
                            <m:ctrlPr>
                              <a:rPr lang="en-US" sz="2400" i="1"/>
                            </m:ctrlPr>
                          </m:sSupPr>
                          <m:e>
                            <m:r>
                              <a:rPr lang="vi-VN" sz="2400" i="1"/>
                              <m:t>𝑡</m:t>
                            </m:r>
                          </m:e>
                          <m:sup>
                            <m:r>
                              <a:rPr lang="vi-VN" sz="2400" i="1"/>
                              <m:t>𝑜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Cu + 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1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1             1         1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0,3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0,3         0,3       0,3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Cu :  m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0,3 . 64  =  19,2 (g)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4334" y="490448"/>
                <a:ext cx="8946541" cy="4195481"/>
              </a:xfrm>
              <a:blipFill rotWithShape="0">
                <a:blip r:embed="rId2"/>
                <a:stretch>
                  <a:fillRect l="-1091" t="-1161" b="-397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48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>
                <a:solidFill>
                  <a:srgbClr val="FF0000"/>
                </a:solidFill>
              </a:rPr>
              <a:t>Câu 1: Hoàn thành các PƯHH sau</a:t>
            </a:r>
            <a:r>
              <a:rPr lang="vi-VN" b="1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6690" y="1271683"/>
            <a:ext cx="8946541" cy="419548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 + 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 + 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Mg + 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Cu + 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KClO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 +…………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H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………….+ …………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Fe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 +…………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Mg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 +…………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Zn + H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+…………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 +…………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607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43010" y="774534"/>
                <a:ext cx="10082551" cy="5910351"/>
              </a:xfrm>
            </p:spPr>
            <p:txBody>
              <a:bodyPr>
                <a:noAutofit/>
              </a:bodyPr>
              <a:lstStyle/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C + 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/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400" i="1"/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400" i="1"/>
                                </m:ctrlPr>
                              </m:sSupPr>
                              <m:e>
                                <m:r>
                                  <a:rPr lang="vi-VN" sz="2400" i="1"/>
                                  <m:t>𝑡</m:t>
                                </m:r>
                              </m:e>
                              <m:sup>
                                <m:r>
                                  <a:rPr lang="vi-VN" sz="2400" i="1"/>
                                  <m:t>𝑜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S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/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400" i="1"/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400" i="1"/>
                                </m:ctrlPr>
                              </m:sSupPr>
                              <m:e>
                                <m:r>
                                  <a:rPr lang="vi-VN" sz="2400" i="1"/>
                                  <m:t>𝑡</m:t>
                                </m:r>
                              </m:e>
                              <m:sup>
                                <m:r>
                                  <a:rPr lang="vi-VN" sz="2400" i="1"/>
                                  <m:t>𝑜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3. 2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 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/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400" i="1"/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400" i="1"/>
                                </m:ctrlPr>
                              </m:sSupPr>
                              <m:e>
                                <m:r>
                                  <a:rPr lang="vi-VN" sz="2400" i="1"/>
                                  <m:t>𝑡</m:t>
                                </m:r>
                              </m:e>
                              <m:sup>
                                <m:r>
                                  <a:rPr lang="vi-VN" sz="2400" i="1"/>
                                  <m:t>𝑜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MgO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2Cu +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/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400" i="1"/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400" i="1"/>
                                </m:ctrlPr>
                              </m:sSupPr>
                              <m:e>
                                <m:r>
                                  <a:rPr lang="vi-VN" sz="2400" i="1"/>
                                  <m:t>𝑡</m:t>
                                </m:r>
                              </m:e>
                              <m:sup>
                                <m:r>
                                  <a:rPr lang="vi-VN" sz="2400" i="1"/>
                                  <m:t>𝑜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2CuO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5. 2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vi-VN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/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400" i="1"/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400" i="1"/>
                                </m:ctrlPr>
                              </m:sSupPr>
                              <m:e>
                                <m:r>
                                  <a:rPr lang="vi-VN" sz="2400" i="1"/>
                                  <m:t>𝑡</m:t>
                                </m:r>
                              </m:e>
                              <m:sup>
                                <m:r>
                                  <a:rPr lang="vi-VN" sz="2400" i="1"/>
                                  <m:t>𝑜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 2KClO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400" i="1"/>
                        </m:ctrlPr>
                      </m:groupChrPr>
                      <m:e>
                        <m:sSup>
                          <m:sSupPr>
                            <m:ctrlPr>
                              <a:rPr lang="en-US" sz="2400" i="1"/>
                            </m:ctrlPr>
                          </m:sSupPr>
                          <m:e>
                            <m:r>
                              <a:rPr lang="vi-VN" sz="2400" i="1"/>
                              <m:t>𝑡</m:t>
                            </m:r>
                          </m:e>
                          <m:sup>
                            <m:r>
                              <a:rPr lang="vi-VN" sz="2400" i="1"/>
                              <m:t>𝑜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2KCl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+ 3O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 H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CuO</a:t>
                </a:r>
                <a14:m>
                  <m:oMath xmlns:m="http://schemas.openxmlformats.org/officeDocument/2006/math">
                    <m:r>
                      <a:rPr lang="en-US" sz="2400" i="1"/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i="1"/>
                        </m:ctrlPr>
                      </m:groupChrPr>
                      <m:e>
                        <m:sSup>
                          <m:sSupPr>
                            <m:ctrlPr>
                              <a:rPr lang="en-US" sz="2400" i="1"/>
                            </m:ctrlPr>
                          </m:sSupPr>
                          <m:e>
                            <m:r>
                              <a:rPr lang="vi-VN" sz="2400" i="1"/>
                              <m:t>𝑡</m:t>
                            </m:r>
                          </m:e>
                          <m:sup>
                            <m:r>
                              <a:rPr lang="vi-VN" sz="2400" i="1"/>
                              <m:t>𝑜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8. Fe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2HCl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FeCl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 Mg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2HCl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MgCl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10. </a:t>
                </a:r>
                <a:r>
                  <a:rPr lang="vi-V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11. </a:t>
                </a:r>
                <a:r>
                  <a:rPr lang="vi-V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200"/>
                  </a:spcBef>
                  <a:spcAft>
                    <a:spcPts val="200"/>
                  </a:spcAft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43010" y="774534"/>
                <a:ext cx="10082551" cy="5910351"/>
              </a:xfrm>
              <a:blipFill rotWithShape="0">
                <a:blip r:embed="rId2"/>
                <a:stretch>
                  <a:fillRect l="-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4267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2" y="652388"/>
            <a:ext cx="9404723" cy="1400530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771834" cy="41954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3600" dirty="0" smtClean="0"/>
              <a:t>a</a:t>
            </a:r>
            <a:r>
              <a:rPr lang="vi-VN" sz="3600" dirty="0"/>
              <a:t>) Lập công thức hóa học của hợp chất tạo bởi nguyên tố Na (I) với O, Fe ( III ) với O, C(IV) và O, S(IV) và O</a:t>
            </a:r>
            <a:endParaRPr lang="en-US" sz="3600" dirty="0"/>
          </a:p>
          <a:p>
            <a:pPr marL="0" indent="0" algn="just">
              <a:buNone/>
            </a:pPr>
            <a:r>
              <a:rPr lang="vi-VN" sz="3600" dirty="0"/>
              <a:t>b)Hợp chất trên thuộc loại oxit axit (acid</a:t>
            </a:r>
            <a:r>
              <a:rPr lang="en-US" sz="3600" dirty="0" err="1"/>
              <a:t>ic</a:t>
            </a:r>
            <a:r>
              <a:rPr lang="vi-VN" sz="3600" dirty="0"/>
              <a:t> oxide) hay oxit bazơ (basic oxide)?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5588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5972" y="541538"/>
            <a:ext cx="8946541" cy="569798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CTHH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(basic oxide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CTHH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(basic oxide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CTHH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(acidic oxide)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CTHH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(acidic oxide)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49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75" y="386059"/>
            <a:ext cx="9404723" cy="1400530"/>
          </a:xfrm>
        </p:spPr>
        <p:txBody>
          <a:bodyPr/>
          <a:lstStyle/>
          <a:p>
            <a:r>
              <a:rPr lang="vi-VN" b="1" dirty="0">
                <a:solidFill>
                  <a:srgbClr val="FF0000"/>
                </a:solidFill>
              </a:rPr>
              <a:t>Câu 3: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575" y="1786589"/>
            <a:ext cx="11798425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 PTHH điều chế khí H</a:t>
            </a:r>
            <a:r>
              <a:rPr lang="vi-VN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trong phòng thí nghiệm từ: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Magie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magnesium ( Mg 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clohiric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Hydrochoric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 (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).</a:t>
            </a:r>
          </a:p>
          <a:p>
            <a:pPr marL="0" indent="0" algn="just">
              <a:buNone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PTHH điều chế khí O</a:t>
            </a:r>
            <a:r>
              <a:rPr lang="vi-VN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phòng thí nghiệm từ: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Kaliclorat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(KClO</a:t>
            </a:r>
            <a:r>
              <a:rPr lang="vi-V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72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00966" y="1564647"/>
                <a:ext cx="9958265" cy="419548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3.1 </a:t>
                </a:r>
                <a:r>
                  <a:rPr 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PTHH điều chế khí H</a:t>
                </a:r>
                <a:r>
                  <a:rPr lang="vi-VN" sz="28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trong phòng thí nghiệm :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Mg +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2HCl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MgCl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sản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phẩm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khí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Hiđro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Đẩy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nước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đẩy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khí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3.2:  PTHH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chế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khí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</a:t>
                </a:r>
                <a:r>
                  <a:rPr lang="en-US" sz="28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phòng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thí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2KClO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800" i="1"/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800" i="1"/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800" i="1"/>
                                </m:ctrlPr>
                              </m:sSupPr>
                              <m:e>
                                <m:r>
                                  <a:rPr lang="vi-VN" sz="2800" i="1"/>
                                  <m:t>𝑡</m:t>
                                </m:r>
                              </m:e>
                              <m:sup>
                                <m:r>
                                  <a:rPr lang="vi-VN" sz="2800" i="1"/>
                                  <m:t>𝑜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2KCl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+ 3O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 algn="just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khí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Oxi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Đẩy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nước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đẩy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khí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00966" y="1564647"/>
                <a:ext cx="9958265" cy="4195481"/>
              </a:xfrm>
              <a:blipFill rotWithShape="0">
                <a:blip r:embed="rId2"/>
                <a:stretch>
                  <a:fillRect l="-1224" t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4023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>
                <a:solidFill>
                  <a:srgbClr val="FF0000"/>
                </a:solidFill>
              </a:rPr>
              <a:t>Câu </a:t>
            </a: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vi-VN" b="1" dirty="0">
                <a:solidFill>
                  <a:srgbClr val="FF0000"/>
                </a:solidFill>
              </a:rPr>
              <a:t>: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62805"/>
            <a:ext cx="11003121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kẽm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-Zinc (Zn)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clohiric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Hydrochoric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 (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). Sau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ZnCl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PTHH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 tích  khí H</a:t>
            </a:r>
            <a:r>
              <a:rPr lang="vi-V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sinh ra ở điều kiện chuẩn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61963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dẫn toàn bộ lượng khí H­</a:t>
            </a:r>
            <a:r>
              <a:rPr lang="vi-V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sinh ra ở trên qua hợp chất CuO (đun nóng) thì thu được bao nhiêu gam kim loại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61963" algn="just">
              <a:buNone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= 1, Cl = 35,5, Cu = 64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22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04293" y="659124"/>
                <a:ext cx="9477890" cy="419548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PTPƯ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Zn  + 2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ZnCl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lvl="0" indent="0">
                  <a:buNone/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Zn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: 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/>
                        </m:ctrlPr>
                      </m:fPr>
                      <m:num>
                        <m:r>
                          <a:rPr lang="en-US" sz="2400" i="1"/>
                          <m:t>𝑚</m:t>
                        </m:r>
                      </m:num>
                      <m:den>
                        <m:r>
                          <a:rPr lang="en-US" sz="2400" i="1"/>
                          <m:t>𝑀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/>
                        </m:ctrlPr>
                      </m:fPr>
                      <m:num>
                        <m:r>
                          <a:rPr lang="en-US" sz="2400" i="1"/>
                          <m:t>13</m:t>
                        </m:r>
                      </m:num>
                      <m:den>
                        <m:r>
                          <a:rPr lang="en-US" sz="2400" i="1"/>
                          <m:t>65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0,2 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Zn  + 2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ZnCl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1       2    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0,2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0,4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0,2         0,2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 m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0,4.(1+ 35,5)  =  14.6 (g)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khí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ở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đkc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V= n.24,79 =0,2.24,79= 4,958( l )    </a:t>
                </a:r>
              </a:p>
              <a:p>
                <a:pPr marL="0" lv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H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  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CuO</a:t>
                </a:r>
                <a14:m>
                  <m:oMath xmlns:m="http://schemas.openxmlformats.org/officeDocument/2006/math">
                    <m:r>
                      <a:rPr lang="en-US" sz="2400" i="1"/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i="1"/>
                        </m:ctrlPr>
                      </m:groupChrPr>
                      <m:e>
                        <m:sSup>
                          <m:sSupPr>
                            <m:ctrlPr>
                              <a:rPr lang="en-US" sz="2400" i="1"/>
                            </m:ctrlPr>
                          </m:sSupPr>
                          <m:e>
                            <m:r>
                              <a:rPr lang="vi-VN" sz="2400" i="1"/>
                              <m:t>𝑡</m:t>
                            </m:r>
                          </m:e>
                          <m:sup>
                            <m:r>
                              <a:rPr lang="vi-VN" sz="2400" i="1"/>
                              <m:t>𝑜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Cu +  H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   </a:t>
                </a:r>
              </a:p>
              <a:p>
                <a:pPr marL="0" lv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1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1             1         1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0,2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0,2         0,2       0,2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Cu :  m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n.M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0,2 . 64  =  12,8 (g)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4293" y="659124"/>
                <a:ext cx="9477890" cy="4195481"/>
              </a:xfrm>
              <a:blipFill rotWithShape="0">
                <a:blip r:embed="rId2"/>
                <a:stretch>
                  <a:fillRect l="-965" t="-1163" b="-3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48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782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Wingdings</vt:lpstr>
      <vt:lpstr>Wingdings 3</vt:lpstr>
      <vt:lpstr>Ion</vt:lpstr>
      <vt:lpstr>ÔN TẬP KIỂM TRA GIỮA KÌ II   MÔN HÓA 8</vt:lpstr>
      <vt:lpstr>Câu 1: Hoàn thành các PƯHH sau:</vt:lpstr>
      <vt:lpstr>PowerPoint Presentation</vt:lpstr>
      <vt:lpstr>Câu 2:  </vt:lpstr>
      <vt:lpstr>PowerPoint Presentation</vt:lpstr>
      <vt:lpstr>Câu 3:  </vt:lpstr>
      <vt:lpstr>PowerPoint Presentation</vt:lpstr>
      <vt:lpstr>Câu 4: </vt:lpstr>
      <vt:lpstr>PowerPoint Presentation</vt:lpstr>
      <vt:lpstr>Câu 5: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20</cp:revision>
  <dcterms:created xsi:type="dcterms:W3CDTF">2023-03-19T08:01:05Z</dcterms:created>
  <dcterms:modified xsi:type="dcterms:W3CDTF">2023-03-19T08:36:52Z</dcterms:modified>
</cp:coreProperties>
</file>