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6" r:id="rId3"/>
    <p:sldId id="267" r:id="rId4"/>
    <p:sldId id="268" r:id="rId5"/>
    <p:sldId id="273" r:id="rId6"/>
    <p:sldId id="276"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40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F155BC-D74C-4800-9772-3DC8553BF81C}"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424489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155BC-D74C-4800-9772-3DC8553BF81C}"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237539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155BC-D74C-4800-9772-3DC8553BF81C}"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190611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155BC-D74C-4800-9772-3DC8553BF81C}"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200784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155BC-D74C-4800-9772-3DC8553BF81C}"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71011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155BC-D74C-4800-9772-3DC8553BF81C}" type="datetimeFigureOut">
              <a:rPr lang="en-US" smtClean="0"/>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7433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F155BC-D74C-4800-9772-3DC8553BF81C}" type="datetimeFigureOut">
              <a:rPr lang="en-US" smtClean="0"/>
              <a:t>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426461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F155BC-D74C-4800-9772-3DC8553BF81C}" type="datetimeFigureOut">
              <a:rPr lang="en-US" smtClean="0"/>
              <a:t>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149691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155BC-D74C-4800-9772-3DC8553BF81C}" type="datetimeFigureOut">
              <a:rPr lang="en-US" smtClean="0"/>
              <a:t>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14758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155BC-D74C-4800-9772-3DC8553BF81C}" type="datetimeFigureOut">
              <a:rPr lang="en-US" smtClean="0"/>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119691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155BC-D74C-4800-9772-3DC8553BF81C}" type="datetimeFigureOut">
              <a:rPr lang="en-US" smtClean="0"/>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35256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F155BC-D74C-4800-9772-3DC8553BF81C}" type="datetimeFigureOut">
              <a:rPr lang="en-US" smtClean="0"/>
              <a:t>3/11/2023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1398199-7B6E-4B62-AD0A-40870382A1C5}" type="slidenum">
              <a:rPr lang="en-US" smtClean="0"/>
              <a:t>‹#›</a:t>
            </a:fld>
            <a:endParaRPr lang="en-US"/>
          </a:p>
        </p:txBody>
      </p:sp>
    </p:spTree>
    <p:extLst>
      <p:ext uri="{BB962C8B-B14F-4D97-AF65-F5344CB8AC3E}">
        <p14:creationId xmlns:p14="http://schemas.microsoft.com/office/powerpoint/2010/main" val="139191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6" Type="http://schemas.openxmlformats.org/officeDocument/2006/relationships/image" Target="../media/image4.png"/><Relationship Id="rId25" Type="http://schemas.openxmlformats.org/officeDocument/2006/relationships/image" Target="../media/image32.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19200" y="2266950"/>
            <a:ext cx="70104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vi-V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Đọc kết nối </a:t>
            </a:r>
            <a:r>
              <a:rPr lang="vi-VN"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chủ </a:t>
            </a:r>
            <a:r>
              <a:rPr lang="vi-VN"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điểm</a:t>
            </a:r>
            <a:endParaRPr lang="en-US"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endParaRPr lang="vi-V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r>
              <a:rPr lang="vi-VN"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TỤC NGỮ VÀ SÁNG TÁC VĂN CHƯƠNG</a:t>
            </a:r>
            <a:endParaRPr lang="vi-VN"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41097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
            <a:ext cx="9067800" cy="646331"/>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II.Suy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ngẫm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hồi</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533400" y="675732"/>
            <a:ext cx="73152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vi-VN" sz="3200" dirty="0" smtClean="0">
                <a:latin typeface="Times New Roman" pitchFamily="18" charset="0"/>
                <a:cs typeface="Times New Roman" pitchFamily="18" charset="0"/>
              </a:rPr>
              <a:t>2.Những lưu ý khi đọc và sử dụng tục ngữ</a:t>
            </a:r>
            <a:endParaRPr lang="en-US" sz="3200" dirty="0">
              <a:latin typeface="Times New Roman" pitchFamily="18" charset="0"/>
              <a:cs typeface="Times New Roman" pitchFamily="18" charset="0"/>
            </a:endParaRPr>
          </a:p>
        </p:txBody>
      </p:sp>
      <p:sp>
        <p:nvSpPr>
          <p:cNvPr id="6" name="Oval 5"/>
          <p:cNvSpPr/>
          <p:nvPr/>
        </p:nvSpPr>
        <p:spPr>
          <a:xfrm>
            <a:off x="381000" y="1428750"/>
            <a:ext cx="8458200" cy="3314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mj-lt"/>
              </a:rPr>
              <a:t>Khi đọc tục ngữ và sử dụng tục ngữ, chúng ta cần những lưu ý nào?</a:t>
            </a:r>
            <a:endParaRPr lang="en-US" sz="2800" dirty="0">
              <a:latin typeface="+mj-lt"/>
            </a:endParaRPr>
          </a:p>
        </p:txBody>
      </p:sp>
    </p:spTree>
    <p:extLst>
      <p:ext uri="{BB962C8B-B14F-4D97-AF65-F5344CB8AC3E}">
        <p14:creationId xmlns:p14="http://schemas.microsoft.com/office/powerpoint/2010/main" val="34916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
            <a:ext cx="9067800" cy="646331"/>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II.Suy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ngẫm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hồi</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609600" y="628650"/>
            <a:ext cx="8534400" cy="857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vi-VN" sz="2800" dirty="0" smtClean="0">
                <a:latin typeface="Times New Roman" pitchFamily="18" charset="0"/>
                <a:cs typeface="Times New Roman" pitchFamily="18" charset="0"/>
              </a:rPr>
              <a:t>3.Nội dung của những câu tục ngữ về con người và xã hội</a:t>
            </a:r>
            <a:r>
              <a:rPr lang="vi-VN" sz="2800" dirty="0" smtClean="0"/>
              <a:t>.</a:t>
            </a:r>
            <a:endParaRPr lang="en-US" sz="2800" dirty="0"/>
          </a:p>
        </p:txBody>
      </p:sp>
      <p:sp>
        <p:nvSpPr>
          <p:cNvPr id="6" name="Oval 5"/>
          <p:cNvSpPr/>
          <p:nvPr/>
        </p:nvSpPr>
        <p:spPr>
          <a:xfrm>
            <a:off x="1219200" y="2114550"/>
            <a:ext cx="7086600" cy="274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itchFamily="18" charset="0"/>
                <a:cs typeface="Times New Roman" pitchFamily="18" charset="0"/>
              </a:rPr>
              <a:t>Khái quát nội dung của các câu tục ngữ về con ngươi và xã hội?</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7631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
            <a:ext cx="9067800" cy="646331"/>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III.Luyện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5" name="Rounded Rectangle 4"/>
          <p:cNvSpPr/>
          <p:nvPr/>
        </p:nvSpPr>
        <p:spPr>
          <a:xfrm>
            <a:off x="76200" y="628650"/>
            <a:ext cx="8915400" cy="2228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gọn</a:t>
            </a:r>
            <a:r>
              <a:rPr lang="en-US" sz="2800" dirty="0">
                <a:latin typeface="Times New Roman" pitchFamily="18" charset="0"/>
                <a:cs typeface="Times New Roman" pitchFamily="18" charset="0"/>
              </a:rPr>
              <a:t>?</a:t>
            </a:r>
          </a:p>
        </p:txBody>
      </p:sp>
      <p:sp>
        <p:nvSpPr>
          <p:cNvPr id="6" name="Rectangle 5"/>
          <p:cNvSpPr/>
          <p:nvPr/>
        </p:nvSpPr>
        <p:spPr>
          <a:xfrm>
            <a:off x="457200" y="3429000"/>
            <a:ext cx="8305800" cy="14287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a:t>
            </a:r>
          </a:p>
          <a:p>
            <a:pPr algn="ct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7182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
            <a:ext cx="9067800" cy="646331"/>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IV.Vận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dụng</a:t>
            </a:r>
            <a:endParaRPr lang="en-US" sz="3600" dirty="0">
              <a:solidFill>
                <a:srgbClr val="FF0000"/>
              </a:solidFill>
              <a:latin typeface="Times New Roman" pitchFamily="18" charset="0"/>
              <a:cs typeface="Times New Roman" pitchFamily="18" charset="0"/>
            </a:endParaRPr>
          </a:p>
        </p:txBody>
      </p:sp>
      <p:sp>
        <p:nvSpPr>
          <p:cNvPr id="5" name="Oval 4"/>
          <p:cNvSpPr/>
          <p:nvPr/>
        </p:nvSpPr>
        <p:spPr>
          <a:xfrm>
            <a:off x="228600" y="484747"/>
            <a:ext cx="8610600" cy="1515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a:t>
            </a:r>
          </a:p>
        </p:txBody>
      </p:sp>
      <p:sp>
        <p:nvSpPr>
          <p:cNvPr id="6" name="Rounded Rectangle 5"/>
          <p:cNvSpPr/>
          <p:nvPr/>
        </p:nvSpPr>
        <p:spPr>
          <a:xfrm>
            <a:off x="533400" y="2571750"/>
            <a:ext cx="8458200" cy="21145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dirty="0" smtClean="0"/>
              <a:t> </a:t>
            </a:r>
            <a:r>
              <a:rPr lang="en-US" sz="2400" dirty="0" err="1" smtClean="0">
                <a:latin typeface="Times New Roman" pitchFamily="18" charset="0"/>
                <a:cs typeface="Times New Roman" pitchFamily="18" charset="0"/>
              </a:rPr>
              <a:t>Gợi</a:t>
            </a:r>
            <a:r>
              <a:rPr lang="en-US" sz="2400" dirty="0" smtClean="0">
                <a:latin typeface="Times New Roman" pitchFamily="18" charset="0"/>
                <a:cs typeface="Times New Roman" pitchFamily="18" charset="0"/>
              </a:rPr>
              <a:t> ý:</a:t>
            </a:r>
          </a:p>
          <a:p>
            <a:pPr algn="just"/>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Ông</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cha ta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nhở</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cháu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nhớ</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Dù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35881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1119" y="551659"/>
            <a:ext cx="8492250" cy="449174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558"/>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321119" y="2971839"/>
            <a:ext cx="2405762" cy="1957351"/>
          </a:xfrm>
          <a:prstGeom prst="rect">
            <a:avLst/>
          </a:prstGeom>
        </p:spPr>
      </p:pic>
      <p:pic>
        <p:nvPicPr>
          <p:cNvPr id="19" name="Picture 3"/>
          <p:cNvPicPr>
            <a:picLocks noChangeAspect="1"/>
          </p:cNvPicPr>
          <p:nvPr/>
        </p:nvPicPr>
        <p:blipFill>
          <a:blip r:embed="rId26"/>
          <a:srcRect/>
          <a:stretch>
            <a:fillRect/>
          </a:stretch>
        </p:blipFill>
        <p:spPr>
          <a:xfrm>
            <a:off x="-347541" y="-152161"/>
            <a:ext cx="1421341" cy="1385807"/>
          </a:xfrm>
          <a:prstGeom prst="rect">
            <a:avLst/>
          </a:prstGeom>
        </p:spPr>
      </p:pic>
      <p:sp>
        <p:nvSpPr>
          <p:cNvPr id="20" name="Rectangle 19"/>
          <p:cNvSpPr/>
          <p:nvPr/>
        </p:nvSpPr>
        <p:spPr>
          <a:xfrm>
            <a:off x="1073800" y="1426245"/>
            <a:ext cx="7151746" cy="1446550"/>
          </a:xfrm>
          <a:prstGeom prst="rect">
            <a:avLst/>
          </a:prstGeom>
          <a:noFill/>
        </p:spPr>
        <p:txBody>
          <a:bodyPr wrap="none" lIns="91430" tIns="45720" rIns="91430" bIns="45720">
            <a:spAutoFit/>
          </a:bodyPr>
          <a:lstStyle/>
          <a:p>
            <a:pPr algn="ctr"/>
            <a:r>
              <a:rPr lang="en-US" sz="4400" b="1" cap="all"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BÀI 7:</a:t>
            </a:r>
          </a:p>
          <a:p>
            <a:pPr algn="ctr"/>
            <a:r>
              <a:rPr lang="en-US" sz="4400" b="1" cap="all"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THỰC HÀNH TIẾNG VIỆT</a:t>
            </a:r>
            <a:endParaRPr lang="en-US" sz="4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5" name="Picture 3"/>
          <p:cNvPicPr>
            <a:picLocks noChangeAspect="1"/>
          </p:cNvPicPr>
          <p:nvPr/>
        </p:nvPicPr>
        <p:blipFill>
          <a:blip r:embed="rId26"/>
          <a:srcRect/>
          <a:stretch>
            <a:fillRect/>
          </a:stretch>
        </p:blipFill>
        <p:spPr>
          <a:xfrm>
            <a:off x="7722660" y="3657601"/>
            <a:ext cx="1421341" cy="1385807"/>
          </a:xfrm>
          <a:prstGeom prst="rect">
            <a:avLst/>
          </a:prstGeom>
        </p:spPr>
      </p:pic>
    </p:spTree>
    <p:extLst>
      <p:ext uri="{BB962C8B-B14F-4D97-AF65-F5344CB8AC3E}">
        <p14:creationId xmlns:p14="http://schemas.microsoft.com/office/powerpoint/2010/main" val="3141428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02034" y="325886"/>
            <a:ext cx="3755170" cy="4491749"/>
            <a:chOff x="0" y="0"/>
            <a:chExt cx="10013787" cy="11977999"/>
          </a:xfrm>
        </p:grpSpPr>
        <p:grpSp>
          <p:nvGrpSpPr>
            <p:cNvPr id="3" name="Group 3"/>
            <p:cNvGrpSpPr/>
            <p:nvPr/>
          </p:nvGrpSpPr>
          <p:grpSpPr>
            <a:xfrm>
              <a:off x="0" y="0"/>
              <a:ext cx="10013787" cy="11977999"/>
              <a:chOff x="0" y="0"/>
              <a:chExt cx="2540535" cy="3038863"/>
            </a:xfrm>
          </p:grpSpPr>
          <p:sp>
            <p:nvSpPr>
              <p:cNvPr id="4" name="Freeform 4"/>
              <p:cNvSpPr/>
              <p:nvPr/>
            </p:nvSpPr>
            <p:spPr>
              <a:xfrm>
                <a:off x="0" y="0"/>
                <a:ext cx="2540535" cy="3038863"/>
              </a:xfrm>
              <a:custGeom>
                <a:avLst/>
                <a:gdLst/>
                <a:ahLst/>
                <a:cxnLst/>
                <a:rect l="l" t="t" r="r" b="b"/>
                <a:pathLst>
                  <a:path w="2540535" h="3038863">
                    <a:moveTo>
                      <a:pt x="2416075" y="3038863"/>
                    </a:moveTo>
                    <a:lnTo>
                      <a:pt x="124460" y="3038863"/>
                    </a:lnTo>
                    <a:cubicBezTo>
                      <a:pt x="55880" y="3038863"/>
                      <a:pt x="0" y="2982983"/>
                      <a:pt x="0" y="2914403"/>
                    </a:cubicBezTo>
                    <a:lnTo>
                      <a:pt x="0" y="124460"/>
                    </a:lnTo>
                    <a:cubicBezTo>
                      <a:pt x="0" y="55880"/>
                      <a:pt x="55880" y="0"/>
                      <a:pt x="124460" y="0"/>
                    </a:cubicBezTo>
                    <a:lnTo>
                      <a:pt x="2416075" y="0"/>
                    </a:lnTo>
                    <a:cubicBezTo>
                      <a:pt x="2484655" y="0"/>
                      <a:pt x="2540535" y="55880"/>
                      <a:pt x="2540535" y="124460"/>
                    </a:cubicBezTo>
                    <a:lnTo>
                      <a:pt x="2540535" y="2914403"/>
                    </a:lnTo>
                    <a:cubicBezTo>
                      <a:pt x="2540535" y="2982983"/>
                      <a:pt x="2484655" y="3038863"/>
                      <a:pt x="2416075" y="3038863"/>
                    </a:cubicBezTo>
                    <a:close/>
                  </a:path>
                </a:pathLst>
              </a:custGeom>
              <a:solidFill>
                <a:srgbClr val="FFFFFF"/>
              </a:solidFill>
            </p:spPr>
          </p:sp>
        </p:grpSp>
        <p:sp>
          <p:nvSpPr>
            <p:cNvPr id="5" name="AutoShape 5"/>
            <p:cNvSpPr/>
            <p:nvPr/>
          </p:nvSpPr>
          <p:spPr>
            <a:xfrm>
              <a:off x="0" y="1266422"/>
              <a:ext cx="10013787"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B6EEF"/>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grpSp>
        <p:nvGrpSpPr>
          <p:cNvPr id="12" name="Group 12"/>
          <p:cNvGrpSpPr/>
          <p:nvPr/>
        </p:nvGrpSpPr>
        <p:grpSpPr>
          <a:xfrm>
            <a:off x="325886" y="325886"/>
            <a:ext cx="4548605" cy="4491749"/>
            <a:chOff x="0" y="0"/>
            <a:chExt cx="3077328" cy="3038863"/>
          </a:xfrm>
        </p:grpSpPr>
        <p:sp>
          <p:nvSpPr>
            <p:cNvPr id="13" name="Freeform 13"/>
            <p:cNvSpPr/>
            <p:nvPr/>
          </p:nvSpPr>
          <p:spPr>
            <a:xfrm>
              <a:off x="0" y="0"/>
              <a:ext cx="3077328" cy="3038863"/>
            </a:xfrm>
            <a:custGeom>
              <a:avLst/>
              <a:gdLst/>
              <a:ahLst/>
              <a:cxnLst/>
              <a:rect l="l" t="t" r="r" b="b"/>
              <a:pathLst>
                <a:path w="3077328" h="3038863">
                  <a:moveTo>
                    <a:pt x="2952867" y="3038863"/>
                  </a:moveTo>
                  <a:lnTo>
                    <a:pt x="124460" y="3038863"/>
                  </a:lnTo>
                  <a:cubicBezTo>
                    <a:pt x="55880" y="3038863"/>
                    <a:pt x="0" y="2982983"/>
                    <a:pt x="0" y="2914403"/>
                  </a:cubicBezTo>
                  <a:lnTo>
                    <a:pt x="0" y="124460"/>
                  </a:lnTo>
                  <a:cubicBezTo>
                    <a:pt x="0" y="55880"/>
                    <a:pt x="55880" y="0"/>
                    <a:pt x="124460" y="0"/>
                  </a:cubicBezTo>
                  <a:lnTo>
                    <a:pt x="2952868" y="0"/>
                  </a:lnTo>
                  <a:cubicBezTo>
                    <a:pt x="3021448" y="0"/>
                    <a:pt x="3077328" y="55880"/>
                    <a:pt x="3077328" y="124460"/>
                  </a:cubicBezTo>
                  <a:lnTo>
                    <a:pt x="3077328" y="2914403"/>
                  </a:lnTo>
                  <a:cubicBezTo>
                    <a:pt x="3077328" y="2982983"/>
                    <a:pt x="3021448" y="3038863"/>
                    <a:pt x="2952868" y="3038863"/>
                  </a:cubicBezTo>
                  <a:close/>
                </a:path>
              </a:pathLst>
            </a:custGeom>
            <a:solidFill>
              <a:srgbClr val="FFFFFF"/>
            </a:solidFill>
          </p:spPr>
        </p:sp>
      </p:grpSp>
      <p:sp>
        <p:nvSpPr>
          <p:cNvPr id="23" name="Rounded Rectangle 22"/>
          <p:cNvSpPr/>
          <p:nvPr/>
        </p:nvSpPr>
        <p:spPr>
          <a:xfrm>
            <a:off x="533400" y="71600"/>
            <a:ext cx="8077200" cy="572185"/>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lIns="91430" tIns="45720" rIns="91430" bIns="45720" spcCol="0" rtlCol="0" anchor="ctr"/>
          <a:lstStyle/>
          <a:p>
            <a:pPr algn="ct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a:t>
            </a:r>
          </a:p>
        </p:txBody>
      </p:sp>
      <p:sp>
        <p:nvSpPr>
          <p:cNvPr id="24" name="TextBox 23"/>
          <p:cNvSpPr txBox="1"/>
          <p:nvPr/>
        </p:nvSpPr>
        <p:spPr>
          <a:xfrm>
            <a:off x="3065716" y="800794"/>
            <a:ext cx="3724422"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nhớ</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endParaRPr lang="en-US" sz="2400" dirty="0">
              <a:latin typeface="Times New Roman" pitchFamily="18" charset="0"/>
              <a:cs typeface="Times New Roman" pitchFamily="18" charset="0"/>
            </a:endParaRPr>
          </a:p>
        </p:txBody>
      </p:sp>
      <p:sp>
        <p:nvSpPr>
          <p:cNvPr id="25" name="TextBox 24"/>
          <p:cNvSpPr txBox="1"/>
          <p:nvPr/>
        </p:nvSpPr>
        <p:spPr>
          <a:xfrm>
            <a:off x="3083791" y="1187565"/>
            <a:ext cx="3581400"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endParaRPr lang="en-US" sz="2400" dirty="0">
              <a:latin typeface="Times New Roman" pitchFamily="18" charset="0"/>
              <a:cs typeface="Times New Roman" pitchFamily="18" charset="0"/>
            </a:endParaRPr>
          </a:p>
        </p:txBody>
      </p:sp>
      <p:sp>
        <p:nvSpPr>
          <p:cNvPr id="26" name="TextBox 25"/>
          <p:cNvSpPr txBox="1"/>
          <p:nvPr/>
        </p:nvSpPr>
        <p:spPr>
          <a:xfrm>
            <a:off x="3380491" y="1539009"/>
            <a:ext cx="2764051"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en-US" sz="2400" dirty="0" err="1">
                <a:latin typeface="Times New Roman" pitchFamily="18" charset="0"/>
                <a:cs typeface="Times New Roman" pitchFamily="18" charset="0"/>
              </a:rPr>
              <a:t>Góp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bão</a:t>
            </a:r>
            <a:endParaRPr lang="en-US" sz="2400" dirty="0">
              <a:latin typeface="Times New Roman" pitchFamily="18" charset="0"/>
              <a:cs typeface="Times New Roman" pitchFamily="18" charset="0"/>
            </a:endParaRPr>
          </a:p>
        </p:txBody>
      </p:sp>
      <p:sp>
        <p:nvSpPr>
          <p:cNvPr id="27" name="TextBox 26"/>
          <p:cNvSpPr txBox="1"/>
          <p:nvPr/>
        </p:nvSpPr>
        <p:spPr>
          <a:xfrm>
            <a:off x="3164331" y="1897842"/>
            <a:ext cx="2948194"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en-US" sz="2400" dirty="0" err="1">
                <a:latin typeface="Times New Roman" pitchFamily="18" charset="0"/>
                <a:cs typeface="Times New Roman" pitchFamily="18" charset="0"/>
              </a:rPr>
              <a:t>Nhắm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endParaRPr lang="en-US" sz="2400" dirty="0">
              <a:latin typeface="Times New Roman" pitchFamily="18" charset="0"/>
              <a:cs typeface="Times New Roman" pitchFamily="18" charset="0"/>
            </a:endParaRPr>
          </a:p>
        </p:txBody>
      </p:sp>
      <p:sp>
        <p:nvSpPr>
          <p:cNvPr id="28" name="TextBox 27"/>
          <p:cNvSpPr txBox="1"/>
          <p:nvPr/>
        </p:nvSpPr>
        <p:spPr>
          <a:xfrm>
            <a:off x="2343142" y="2244145"/>
            <a:ext cx="4636477"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endParaRPr lang="en-US" sz="2400" dirty="0">
              <a:latin typeface="Times New Roman" pitchFamily="18" charset="0"/>
              <a:cs typeface="Times New Roman" pitchFamily="18" charset="0"/>
            </a:endParaRPr>
          </a:p>
        </p:txBody>
      </p:sp>
      <p:sp>
        <p:nvSpPr>
          <p:cNvPr id="29" name="TextBox 28"/>
          <p:cNvSpPr txBox="1"/>
          <p:nvPr/>
        </p:nvSpPr>
        <p:spPr>
          <a:xfrm>
            <a:off x="3380492" y="2572669"/>
            <a:ext cx="2703069"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vuông</a:t>
            </a:r>
            <a:endParaRPr lang="en-US" sz="2400" dirty="0">
              <a:latin typeface="Times New Roman" pitchFamily="18" charset="0"/>
              <a:cs typeface="Times New Roman" pitchFamily="18" charset="0"/>
            </a:endParaRPr>
          </a:p>
        </p:txBody>
      </p:sp>
      <p:sp>
        <p:nvSpPr>
          <p:cNvPr id="30" name="TextBox 29"/>
          <p:cNvSpPr txBox="1"/>
          <p:nvPr/>
        </p:nvSpPr>
        <p:spPr>
          <a:xfrm>
            <a:off x="2032076" y="2936592"/>
            <a:ext cx="4806940"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a:t>
            </a:r>
            <a:endParaRPr lang="en-US" sz="2400" dirty="0">
              <a:latin typeface="Times New Roman" pitchFamily="18" charset="0"/>
              <a:cs typeface="Times New Roman" pitchFamily="18" charset="0"/>
            </a:endParaRPr>
          </a:p>
        </p:txBody>
      </p:sp>
      <p:sp>
        <p:nvSpPr>
          <p:cNvPr id="31" name="TextBox 30"/>
          <p:cNvSpPr txBox="1"/>
          <p:nvPr/>
        </p:nvSpPr>
        <p:spPr>
          <a:xfrm>
            <a:off x="2685924" y="3282891"/>
            <a:ext cx="4153093"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endParaRPr lang="en-US" sz="2400" dirty="0">
              <a:latin typeface="Times New Roman" pitchFamily="18" charset="0"/>
              <a:cs typeface="Times New Roman" pitchFamily="18" charset="0"/>
            </a:endParaRPr>
          </a:p>
        </p:txBody>
      </p:sp>
      <p:sp>
        <p:nvSpPr>
          <p:cNvPr id="32" name="TextBox 31"/>
          <p:cNvSpPr txBox="1"/>
          <p:nvPr/>
        </p:nvSpPr>
        <p:spPr>
          <a:xfrm>
            <a:off x="3616970" y="3653672"/>
            <a:ext cx="2707630"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sương</a:t>
            </a:r>
            <a:endParaRPr lang="en-US" sz="2400" dirty="0">
              <a:latin typeface="Times New Roman" pitchFamily="18" charset="0"/>
              <a:cs typeface="Times New Roman" pitchFamily="18" charset="0"/>
            </a:endParaRPr>
          </a:p>
        </p:txBody>
      </p:sp>
      <p:sp>
        <p:nvSpPr>
          <p:cNvPr id="33" name="TextBox 32"/>
          <p:cNvSpPr txBox="1"/>
          <p:nvPr/>
        </p:nvSpPr>
        <p:spPr>
          <a:xfrm>
            <a:off x="3641452" y="4027864"/>
            <a:ext cx="2683148"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khoai</a:t>
            </a:r>
            <a:endParaRPr lang="en-US" sz="2400" dirty="0">
              <a:latin typeface="Times New Roman" pitchFamily="18" charset="0"/>
              <a:cs typeface="Times New Roman" pitchFamily="18" charset="0"/>
            </a:endParaRPr>
          </a:p>
        </p:txBody>
      </p:sp>
      <p:sp>
        <p:nvSpPr>
          <p:cNvPr id="34" name="Rectangle 33"/>
          <p:cNvSpPr/>
          <p:nvPr/>
        </p:nvSpPr>
        <p:spPr>
          <a:xfrm>
            <a:off x="1212258" y="4258696"/>
            <a:ext cx="2016879" cy="707886"/>
          </a:xfrm>
          <a:prstGeom prst="rect">
            <a:avLst/>
          </a:prstGeom>
          <a:noFill/>
        </p:spPr>
        <p:txBody>
          <a:bodyPr wrap="none" lIns="91430" tIns="45720" rIns="9143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a:ln w="11430"/>
                <a:solidFill>
                  <a:srgbClr val="FF0000"/>
                </a:solidFill>
                <a:latin typeface="Times New Roman" pitchFamily="18" charset="0"/>
                <a:cs typeface="Times New Roman" pitchFamily="18" charset="0"/>
              </a:rPr>
              <a:t>Tục</a:t>
            </a:r>
            <a:r>
              <a:rPr lang="en-US" sz="4000" b="1" dirty="0">
                <a:ln w="11430"/>
                <a:solidFill>
                  <a:srgbClr val="FF0000"/>
                </a:solidFill>
                <a:latin typeface="Times New Roman" pitchFamily="18" charset="0"/>
                <a:cs typeface="Times New Roman" pitchFamily="18" charset="0"/>
              </a:rPr>
              <a:t> </a:t>
            </a:r>
            <a:r>
              <a:rPr lang="en-US" sz="4000" b="1" dirty="0" err="1">
                <a:ln w="11430"/>
                <a:solidFill>
                  <a:srgbClr val="FF0000"/>
                </a:solidFill>
                <a:latin typeface="Times New Roman" pitchFamily="18" charset="0"/>
                <a:cs typeface="Times New Roman" pitchFamily="18" charset="0"/>
              </a:rPr>
              <a:t>ngữ</a:t>
            </a:r>
            <a:endParaRPr lang="en-US" sz="4000" b="1" dirty="0">
              <a:ln w="11430"/>
              <a:solidFill>
                <a:srgbClr val="FF0000"/>
              </a:solidFill>
              <a:latin typeface="Times New Roman" pitchFamily="18" charset="0"/>
              <a:cs typeface="Times New Roman" pitchFamily="18" charset="0"/>
            </a:endParaRPr>
          </a:p>
        </p:txBody>
      </p:sp>
      <p:sp>
        <p:nvSpPr>
          <p:cNvPr id="35" name="Rectangle 34"/>
          <p:cNvSpPr/>
          <p:nvPr/>
        </p:nvSpPr>
        <p:spPr>
          <a:xfrm>
            <a:off x="6144542" y="4259233"/>
            <a:ext cx="2616401" cy="707886"/>
          </a:xfrm>
          <a:prstGeom prst="rect">
            <a:avLst/>
          </a:prstGeom>
          <a:noFill/>
        </p:spPr>
        <p:txBody>
          <a:bodyPr wrap="none" lIns="91430" tIns="45720" rIns="9143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a:ln w="11430"/>
                <a:solidFill>
                  <a:srgbClr val="FF0000"/>
                </a:solidFill>
                <a:latin typeface="Times New Roman" pitchFamily="18" charset="0"/>
                <a:cs typeface="Times New Roman" pitchFamily="18" charset="0"/>
              </a:rPr>
              <a:t>Thành</a:t>
            </a:r>
            <a:r>
              <a:rPr lang="en-US" sz="4000" b="1" dirty="0">
                <a:ln w="11430"/>
                <a:solidFill>
                  <a:srgbClr val="FF0000"/>
                </a:solidFill>
                <a:latin typeface="Times New Roman" pitchFamily="18" charset="0"/>
                <a:cs typeface="Times New Roman" pitchFamily="18" charset="0"/>
              </a:rPr>
              <a:t> </a:t>
            </a:r>
            <a:r>
              <a:rPr lang="en-US" sz="4000" b="1" dirty="0" err="1">
                <a:ln w="11430"/>
                <a:solidFill>
                  <a:srgbClr val="FF0000"/>
                </a:solidFill>
                <a:latin typeface="Times New Roman" pitchFamily="18" charset="0"/>
                <a:cs typeface="Times New Roman" pitchFamily="18" charset="0"/>
              </a:rPr>
              <a:t>ngữ</a:t>
            </a:r>
            <a:endParaRPr lang="en-US" sz="4000" b="1" dirty="0">
              <a:ln w="1143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04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1.11111E-6 0 L -0.26389 0 " pathEditMode="relative" rAng="0" ptsTypes="AA">
                                      <p:cBhvr>
                                        <p:cTn id="44" dur="2000" fill="hold"/>
                                        <p:tgtEl>
                                          <p:spTgt spid="24"/>
                                        </p:tgtEl>
                                        <p:attrNameLst>
                                          <p:attrName>ppt_x</p:attrName>
                                          <p:attrName>ppt_y</p:attrName>
                                        </p:attrNameLst>
                                      </p:cBhvr>
                                      <p:rCtr x="-13194" y="0"/>
                                    </p:animMotion>
                                  </p:childTnLst>
                                </p:cTn>
                              </p:par>
                            </p:childTnLst>
                          </p:cTn>
                        </p:par>
                      </p:childTnLst>
                    </p:cTn>
                  </p:par>
                </p:childTnLst>
              </p:cTn>
              <p:nextCondLst>
                <p:cond evt="onClick" delay="0">
                  <p:tgtEl>
                    <p:spTgt spid="24"/>
                  </p:tgtEl>
                </p:cond>
              </p:nextCondLst>
            </p:seq>
            <p:seq concurrent="1" nextAc="seek">
              <p:cTn id="45" restart="whenNotActive" fill="hold" evtFilter="cancelBubble" nodeType="interactiveSeq">
                <p:stCondLst>
                  <p:cond evt="onClick" delay="0">
                    <p:tgtEl>
                      <p:spTgt spid="25"/>
                    </p:tgtEl>
                  </p:cond>
                </p:stCondLst>
                <p:endSync evt="end" delay="0">
                  <p:rtn val="all"/>
                </p:endSync>
                <p:childTnLst>
                  <p:par>
                    <p:cTn id="46" fill="hold">
                      <p:stCondLst>
                        <p:cond delay="0"/>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2.77778E-7 -1.85185E-6 L -0.25816 0.00232 " pathEditMode="relative" rAng="0" ptsTypes="AA">
                                      <p:cBhvr>
                                        <p:cTn id="49" dur="2000" fill="hold"/>
                                        <p:tgtEl>
                                          <p:spTgt spid="25"/>
                                        </p:tgtEl>
                                        <p:attrNameLst>
                                          <p:attrName>ppt_x</p:attrName>
                                          <p:attrName>ppt_y</p:attrName>
                                        </p:attrNameLst>
                                      </p:cBhvr>
                                      <p:rCtr x="-12917" y="116"/>
                                    </p:animMotion>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8"/>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2.22222E-6 2.59259E-6 L -0.22639 -0.00324 " pathEditMode="relative" rAng="0" ptsTypes="AA">
                                      <p:cBhvr>
                                        <p:cTn id="54" dur="2000" fill="hold"/>
                                        <p:tgtEl>
                                          <p:spTgt spid="28"/>
                                        </p:tgtEl>
                                        <p:attrNameLst>
                                          <p:attrName>ppt_x</p:attrName>
                                          <p:attrName>ppt_y</p:attrName>
                                        </p:attrNameLst>
                                      </p:cBhvr>
                                      <p:rCtr x="-11319" y="-162"/>
                                    </p:animMotion>
                                  </p:childTnLst>
                                </p:cTn>
                              </p:par>
                            </p:childTnLst>
                          </p:cTn>
                        </p:par>
                      </p:childTnLst>
                    </p:cTn>
                  </p:par>
                </p:childTnLst>
              </p:cTn>
              <p:nextCondLst>
                <p:cond evt="onClick" delay="0">
                  <p:tgtEl>
                    <p:spTgt spid="28"/>
                  </p:tgtEl>
                </p:cond>
              </p:nextCondLst>
            </p:seq>
            <p:seq concurrent="1" nextAc="seek">
              <p:cTn id="55" restart="whenNotActive" fill="hold" evtFilter="cancelBubble" nodeType="interactiveSeq">
                <p:stCondLst>
                  <p:cond evt="onClick" delay="0">
                    <p:tgtEl>
                      <p:spTgt spid="30"/>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5.55556E-7 1.85185E-6 L -0.20174 -0.0044 " pathEditMode="relative" rAng="0" ptsTypes="AA">
                                      <p:cBhvr>
                                        <p:cTn id="59" dur="2000" fill="hold"/>
                                        <p:tgtEl>
                                          <p:spTgt spid="30"/>
                                        </p:tgtEl>
                                        <p:attrNameLst>
                                          <p:attrName>ppt_x</p:attrName>
                                          <p:attrName>ppt_y</p:attrName>
                                        </p:attrNameLst>
                                      </p:cBhvr>
                                      <p:rCtr x="-10087" y="-231"/>
                                    </p:animMotion>
                                  </p:childTnLst>
                                </p:cTn>
                              </p:par>
                            </p:childTnLst>
                          </p:cTn>
                        </p:par>
                      </p:childTnLst>
                    </p:cTn>
                  </p:par>
                </p:childTnLst>
              </p:cTn>
              <p:nextCondLst>
                <p:cond evt="onClick" delay="0">
                  <p:tgtEl>
                    <p:spTgt spid="30"/>
                  </p:tgtEl>
                </p:cond>
              </p:nextCondLst>
            </p:seq>
            <p:seq concurrent="1" nextAc="seek">
              <p:cTn id="60" restart="whenNotActive" fill="hold" evtFilter="cancelBubble" nodeType="interactiveSeq">
                <p:stCondLst>
                  <p:cond evt="onClick" delay="0">
                    <p:tgtEl>
                      <p:spTgt spid="31"/>
                    </p:tgtEl>
                  </p:cond>
                </p:stCondLst>
                <p:endSync evt="end" delay="0">
                  <p:rtn val="all"/>
                </p:endSync>
                <p:childTnLst>
                  <p:par>
                    <p:cTn id="61" fill="hold">
                      <p:stCondLst>
                        <p:cond delay="0"/>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3.33333E-6 7.40741E-7 L -0.24583 0.01713 " pathEditMode="relative" rAng="0" ptsTypes="AA">
                                      <p:cBhvr>
                                        <p:cTn id="64" dur="2000" fill="hold"/>
                                        <p:tgtEl>
                                          <p:spTgt spid="31"/>
                                        </p:tgtEl>
                                        <p:attrNameLst>
                                          <p:attrName>ppt_x</p:attrName>
                                          <p:attrName>ppt_y</p:attrName>
                                        </p:attrNameLst>
                                      </p:cBhvr>
                                      <p:rCtr x="-12292" y="856"/>
                                    </p:animMotion>
                                  </p:childTnLst>
                                </p:cTn>
                              </p:par>
                            </p:childTnLst>
                          </p:cTn>
                        </p:par>
                      </p:childTnLst>
                    </p:cTn>
                  </p:par>
                </p:childTnLst>
              </p:cTn>
              <p:nextCondLst>
                <p:cond evt="onClick" delay="0">
                  <p:tgtEl>
                    <p:spTgt spid="31"/>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42" presetClass="path" presetSubtype="0" accel="50000" decel="50000" fill="hold" grpId="1" nodeType="clickEffect">
                                  <p:stCondLst>
                                    <p:cond delay="0"/>
                                  </p:stCondLst>
                                  <p:childTnLst>
                                    <p:animMotion origin="layout" path="M -3.33333E-6 -3.7037E-7 L 0.25417 -0.01065 " pathEditMode="relative" rAng="0" ptsTypes="AA">
                                      <p:cBhvr>
                                        <p:cTn id="69" dur="2000" fill="hold"/>
                                        <p:tgtEl>
                                          <p:spTgt spid="26"/>
                                        </p:tgtEl>
                                        <p:attrNameLst>
                                          <p:attrName>ppt_x</p:attrName>
                                          <p:attrName>ppt_y</p:attrName>
                                        </p:attrNameLst>
                                      </p:cBhvr>
                                      <p:rCtr x="12708" y="-532"/>
                                    </p:animMotion>
                                  </p:childTnLst>
                                </p:cTn>
                              </p:par>
                            </p:childTnLst>
                          </p:cTn>
                        </p:par>
                      </p:childTnLst>
                    </p:cTn>
                  </p:par>
                </p:childTnLst>
              </p:cTn>
              <p:nextCondLst>
                <p:cond evt="onClick" delay="0">
                  <p:tgtEl>
                    <p:spTgt spid="26"/>
                  </p:tgtEl>
                </p:cond>
              </p:nextCondLst>
            </p:seq>
            <p:seq concurrent="1" nextAc="seek">
              <p:cTn id="70" restart="whenNotActive" fill="hold" evtFilter="cancelBubble" nodeType="interactiveSeq">
                <p:stCondLst>
                  <p:cond evt="onClick" delay="0">
                    <p:tgtEl>
                      <p:spTgt spid="27"/>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grpId="1" nodeType="clickEffect">
                                  <p:stCondLst>
                                    <p:cond delay="0"/>
                                  </p:stCondLst>
                                  <p:childTnLst>
                                    <p:animMotion origin="layout" path="M 1.94444E-6 3.7037E-6 L 0.26788 -0.00255 " pathEditMode="relative" rAng="0" ptsTypes="AA">
                                      <p:cBhvr>
                                        <p:cTn id="74" dur="2000" fill="hold"/>
                                        <p:tgtEl>
                                          <p:spTgt spid="27"/>
                                        </p:tgtEl>
                                        <p:attrNameLst>
                                          <p:attrName>ppt_x</p:attrName>
                                          <p:attrName>ppt_y</p:attrName>
                                        </p:attrNameLst>
                                      </p:cBhvr>
                                      <p:rCtr x="13385" y="-139"/>
                                    </p:animMotion>
                                  </p:childTnLst>
                                </p:cTn>
                              </p:par>
                            </p:childTnLst>
                          </p:cTn>
                        </p:par>
                      </p:childTnLst>
                    </p:cTn>
                  </p:par>
                </p:childTnLst>
              </p:cTn>
              <p:nextCondLst>
                <p:cond evt="onClick" delay="0">
                  <p:tgtEl>
                    <p:spTgt spid="27"/>
                  </p:tgtEl>
                </p:cond>
              </p:nextCondLst>
            </p:seq>
            <p:seq concurrent="1" nextAc="seek">
              <p:cTn id="75" restart="whenNotActive" fill="hold" evtFilter="cancelBubble" nodeType="interactiveSeq">
                <p:stCondLst>
                  <p:cond evt="onClick" delay="0">
                    <p:tgtEl>
                      <p:spTgt spid="29"/>
                    </p:tgtEl>
                  </p:cond>
                </p:stCondLst>
                <p:endSync evt="end" delay="0">
                  <p:rtn val="all"/>
                </p:endSync>
                <p:childTnLst>
                  <p:par>
                    <p:cTn id="76" fill="hold">
                      <p:stCondLst>
                        <p:cond delay="0"/>
                      </p:stCondLst>
                      <p:childTnLst>
                        <p:par>
                          <p:cTn id="77" fill="hold">
                            <p:stCondLst>
                              <p:cond delay="0"/>
                            </p:stCondLst>
                            <p:childTnLst>
                              <p:par>
                                <p:cTn id="78" presetID="42" presetClass="path" presetSubtype="0" accel="50000" decel="50000" fill="hold" grpId="1" nodeType="clickEffect">
                                  <p:stCondLst>
                                    <p:cond delay="0"/>
                                  </p:stCondLst>
                                  <p:childTnLst>
                                    <p:animMotion origin="layout" path="M -1.11111E-6 3.7037E-6 L 0.25764 -0.00047 " pathEditMode="relative" rAng="0" ptsTypes="AA">
                                      <p:cBhvr>
                                        <p:cTn id="79" dur="2000" fill="hold"/>
                                        <p:tgtEl>
                                          <p:spTgt spid="29"/>
                                        </p:tgtEl>
                                        <p:attrNameLst>
                                          <p:attrName>ppt_x</p:attrName>
                                          <p:attrName>ppt_y</p:attrName>
                                        </p:attrNameLst>
                                      </p:cBhvr>
                                      <p:rCtr x="12882" y="-23"/>
                                    </p:animMotion>
                                  </p:childTnLst>
                                </p:cTn>
                              </p:par>
                            </p:childTnLst>
                          </p:cTn>
                        </p:par>
                      </p:childTnLst>
                    </p:cTn>
                  </p:par>
                </p:childTnLst>
              </p:cTn>
              <p:nextCondLst>
                <p:cond evt="onClick" delay="0">
                  <p:tgtEl>
                    <p:spTgt spid="29"/>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3.61111E-6 -1.48148E-6 L 0.22309 0.00046 " pathEditMode="relative" rAng="0" ptsTypes="AA">
                                      <p:cBhvr>
                                        <p:cTn id="84" dur="2000" fill="hold"/>
                                        <p:tgtEl>
                                          <p:spTgt spid="32"/>
                                        </p:tgtEl>
                                        <p:attrNameLst>
                                          <p:attrName>ppt_x</p:attrName>
                                          <p:attrName>ppt_y</p:attrName>
                                        </p:attrNameLst>
                                      </p:cBhvr>
                                      <p:rCtr x="11146" y="23"/>
                                    </p:animMotion>
                                  </p:childTnLst>
                                </p:cTn>
                              </p:par>
                            </p:childTnLst>
                          </p:cTn>
                        </p:par>
                      </p:childTnLst>
                    </p:cTn>
                  </p:par>
                </p:childTnLst>
              </p:cTn>
              <p:nextCondLst>
                <p:cond evt="onClick" delay="0">
                  <p:tgtEl>
                    <p:spTgt spid="32"/>
                  </p:tgtEl>
                </p:cond>
              </p:nextCondLst>
            </p:seq>
            <p:seq concurrent="1" nextAc="seek">
              <p:cTn id="85" restart="whenNotActive" fill="hold" evtFilter="cancelBubble" nodeType="interactiveSeq">
                <p:stCondLst>
                  <p:cond evt="onClick" delay="0">
                    <p:tgtEl>
                      <p:spTgt spid="33"/>
                    </p:tgtEl>
                  </p:cond>
                </p:stCondLst>
                <p:endSync evt="end" delay="0">
                  <p:rtn val="all"/>
                </p:endSync>
                <p:childTnLst>
                  <p:par>
                    <p:cTn id="86" fill="hold">
                      <p:stCondLst>
                        <p:cond delay="0"/>
                      </p:stCondLst>
                      <p:childTnLst>
                        <p:par>
                          <p:cTn id="87" fill="hold">
                            <p:stCondLst>
                              <p:cond delay="0"/>
                            </p:stCondLst>
                            <p:childTnLst>
                              <p:par>
                                <p:cTn id="88" presetID="42" presetClass="path" presetSubtype="0" accel="50000" decel="50000" fill="hold" grpId="1" nodeType="clickEffect">
                                  <p:stCondLst>
                                    <p:cond delay="0"/>
                                  </p:stCondLst>
                                  <p:childTnLst>
                                    <p:animMotion origin="layout" path="M 4.72222E-6 3.33333E-6 L 0.2467 -0.00556 " pathEditMode="relative" rAng="0" ptsTypes="AA">
                                      <p:cBhvr>
                                        <p:cTn id="89" dur="2000" fill="hold"/>
                                        <p:tgtEl>
                                          <p:spTgt spid="33"/>
                                        </p:tgtEl>
                                        <p:attrNameLst>
                                          <p:attrName>ppt_x</p:attrName>
                                          <p:attrName>ppt_y</p:attrName>
                                        </p:attrNameLst>
                                      </p:cBhvr>
                                      <p:rCtr x="12326" y="-278"/>
                                    </p:animMotion>
                                  </p:childTnLst>
                                </p:cTn>
                              </p:par>
                            </p:childTnLst>
                          </p:cTn>
                        </p:par>
                      </p:childTnLst>
                    </p:cTn>
                  </p:par>
                </p:childTnLst>
              </p:cTn>
              <p:nextCondLst>
                <p:cond evt="onClick" delay="0">
                  <p:tgtEl>
                    <p:spTgt spid="33"/>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5875" y="325886"/>
            <a:ext cx="8492250" cy="449174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14B"/>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sp>
        <p:nvSpPr>
          <p:cNvPr id="22" name="TextBox 21"/>
          <p:cNvSpPr txBox="1"/>
          <p:nvPr/>
        </p:nvSpPr>
        <p:spPr>
          <a:xfrm>
            <a:off x="1143000" y="303265"/>
            <a:ext cx="5410200" cy="707886"/>
          </a:xfrm>
          <a:prstGeom prst="rect">
            <a:avLst/>
          </a:prstGeom>
          <a:noFill/>
        </p:spPr>
        <p:txBody>
          <a:bodyPr wrap="square" lIns="91430" tIns="45720" rIns="91430" bIns="45720" rtlCol="0">
            <a:spAutoFit/>
          </a:bodyPr>
          <a:lstStyle/>
          <a:p>
            <a:r>
              <a:rPr lang="en-US" sz="4000" b="1" dirty="0" err="1">
                <a:solidFill>
                  <a:srgbClr val="FF0000"/>
                </a:solidFill>
                <a:latin typeface="Times New Roman" pitchFamily="18" charset="0"/>
                <a:cs typeface="Times New Roman" pitchFamily="18" charset="0"/>
              </a:rPr>
              <a:t>I.Tri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thức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tiếng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Việt</a:t>
            </a:r>
            <a:endParaRPr lang="en-US" sz="4000" b="1" dirty="0">
              <a:solidFill>
                <a:srgbClr val="FF0000"/>
              </a:solidFill>
              <a:latin typeface="Times New Roman" pitchFamily="18" charset="0"/>
              <a:cs typeface="Times New Roman" pitchFamily="18" charset="0"/>
            </a:endParaRPr>
          </a:p>
        </p:txBody>
      </p:sp>
      <p:graphicFrame>
        <p:nvGraphicFramePr>
          <p:cNvPr id="23" name="Table 22"/>
          <p:cNvGraphicFramePr>
            <a:graphicFrameLocks noGrp="1"/>
          </p:cNvGraphicFramePr>
          <p:nvPr>
            <p:extLst/>
          </p:nvPr>
        </p:nvGraphicFramePr>
        <p:xfrm>
          <a:off x="391538" y="1560080"/>
          <a:ext cx="8360924" cy="3257551"/>
        </p:xfrm>
        <a:graphic>
          <a:graphicData uri="http://schemas.openxmlformats.org/drawingml/2006/table">
            <a:tbl>
              <a:tblPr firstRow="1" firstCol="1" bandRow="1">
                <a:tableStyleId>{FABFCF23-3B69-468F-B69F-88F6DE6A72F2}</a:tableStyleId>
              </a:tblPr>
              <a:tblGrid>
                <a:gridCol w="1534434">
                  <a:extLst>
                    <a:ext uri="{9D8B030D-6E8A-4147-A177-3AD203B41FA5}">
                      <a16:colId xmlns:a16="http://schemas.microsoft.com/office/drawing/2014/main" val="20000"/>
                    </a:ext>
                  </a:extLst>
                </a:gridCol>
                <a:gridCol w="3246994">
                  <a:extLst>
                    <a:ext uri="{9D8B030D-6E8A-4147-A177-3AD203B41FA5}">
                      <a16:colId xmlns:a16="http://schemas.microsoft.com/office/drawing/2014/main" val="20001"/>
                    </a:ext>
                  </a:extLst>
                </a:gridCol>
                <a:gridCol w="3579496">
                  <a:extLst>
                    <a:ext uri="{9D8B030D-6E8A-4147-A177-3AD203B41FA5}">
                      <a16:colId xmlns:a16="http://schemas.microsoft.com/office/drawing/2014/main" val="20002"/>
                    </a:ext>
                  </a:extLst>
                </a:gridCol>
              </a:tblGrid>
              <a:tr h="833419">
                <a:tc>
                  <a:txBody>
                    <a:bodyPr/>
                    <a:lstStyle/>
                    <a:p>
                      <a:pPr algn="ctr">
                        <a:spcAft>
                          <a:spcPts val="0"/>
                        </a:spcAft>
                      </a:pPr>
                      <a:r>
                        <a:rPr lang="en-US" sz="2100" dirty="0" err="1">
                          <a:solidFill>
                            <a:srgbClr val="FFFF00"/>
                          </a:solidFill>
                          <a:effectLst/>
                          <a:latin typeface="Times New Roman" pitchFamily="18" charset="0"/>
                          <a:cs typeface="Times New Roman" pitchFamily="18" charset="0"/>
                        </a:rPr>
                        <a:t>Đặc</a:t>
                      </a:r>
                      <a:r>
                        <a:rPr lang="en-US" sz="2100" dirty="0">
                          <a:solidFill>
                            <a:srgbClr val="FFFF00"/>
                          </a:solidFill>
                          <a:effectLst/>
                          <a:latin typeface="Times New Roman" pitchFamily="18" charset="0"/>
                          <a:cs typeface="Times New Roman" pitchFamily="18" charset="0"/>
                        </a:rPr>
                        <a:t> </a:t>
                      </a:r>
                      <a:r>
                        <a:rPr lang="en-US" sz="2100" dirty="0" err="1">
                          <a:solidFill>
                            <a:srgbClr val="FFFF00"/>
                          </a:solidFill>
                          <a:effectLst/>
                          <a:latin typeface="Times New Roman" pitchFamily="18" charset="0"/>
                          <a:cs typeface="Times New Roman" pitchFamily="18" charset="0"/>
                        </a:rPr>
                        <a:t>điểm</a:t>
                      </a:r>
                      <a:r>
                        <a:rPr lang="en-US" sz="2100" dirty="0">
                          <a:solidFill>
                            <a:srgbClr val="FFFF00"/>
                          </a:solidFill>
                          <a:effectLst/>
                          <a:latin typeface="Times New Roman" pitchFamily="18" charset="0"/>
                          <a:cs typeface="Times New Roman" pitchFamily="18" charset="0"/>
                        </a:rPr>
                        <a:t> </a:t>
                      </a:r>
                      <a:r>
                        <a:rPr lang="en-US" sz="2100" dirty="0" err="1">
                          <a:solidFill>
                            <a:srgbClr val="FFFF00"/>
                          </a:solidFill>
                          <a:effectLst/>
                          <a:latin typeface="Times New Roman" pitchFamily="18" charset="0"/>
                          <a:cs typeface="Times New Roman" pitchFamily="18" charset="0"/>
                        </a:rPr>
                        <a:t>phân</a:t>
                      </a:r>
                      <a:r>
                        <a:rPr lang="en-US" sz="2100" dirty="0">
                          <a:solidFill>
                            <a:srgbClr val="FFFF00"/>
                          </a:solidFill>
                          <a:effectLst/>
                          <a:latin typeface="Times New Roman" pitchFamily="18" charset="0"/>
                          <a:cs typeface="Times New Roman" pitchFamily="18" charset="0"/>
                        </a:rPr>
                        <a:t> </a:t>
                      </a:r>
                      <a:r>
                        <a:rPr lang="en-US" sz="2100" dirty="0" err="1">
                          <a:solidFill>
                            <a:srgbClr val="FFFF00"/>
                          </a:solidFill>
                          <a:effectLst/>
                          <a:latin typeface="Times New Roman" pitchFamily="18" charset="0"/>
                          <a:cs typeface="Times New Roman" pitchFamily="18" charset="0"/>
                        </a:rPr>
                        <a:t>biệt</a:t>
                      </a:r>
                      <a:endParaRPr lang="en-US" sz="2100" dirty="0">
                        <a:solidFill>
                          <a:srgbClr val="FFFF00"/>
                        </a:solidFill>
                        <a:effectLst/>
                        <a:latin typeface="Times New Roman" pitchFamily="18" charset="0"/>
                        <a:ea typeface="Times New Roman"/>
                        <a:cs typeface="Times New Roman" pitchFamily="18" charset="0"/>
                      </a:endParaRPr>
                    </a:p>
                  </a:txBody>
                  <a:tcPr marL="45085" marR="45085"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tc>
                  <a:txBody>
                    <a:bodyPr/>
                    <a:lstStyle/>
                    <a:p>
                      <a:pPr algn="ctr">
                        <a:spcAft>
                          <a:spcPts val="0"/>
                        </a:spcAft>
                      </a:pPr>
                      <a:r>
                        <a:rPr lang="en-US" sz="2100" dirty="0" err="1">
                          <a:solidFill>
                            <a:srgbClr val="FFFF00"/>
                          </a:solidFill>
                          <a:effectLst/>
                          <a:latin typeface="Times New Roman" pitchFamily="18" charset="0"/>
                          <a:cs typeface="Times New Roman" pitchFamily="18" charset="0"/>
                        </a:rPr>
                        <a:t>Tục</a:t>
                      </a:r>
                      <a:r>
                        <a:rPr lang="en-US" sz="2100" dirty="0">
                          <a:solidFill>
                            <a:srgbClr val="FFFF00"/>
                          </a:solidFill>
                          <a:effectLst/>
                          <a:latin typeface="Times New Roman" pitchFamily="18" charset="0"/>
                          <a:cs typeface="Times New Roman" pitchFamily="18" charset="0"/>
                        </a:rPr>
                        <a:t> </a:t>
                      </a:r>
                      <a:r>
                        <a:rPr lang="en-US" sz="2100" dirty="0" err="1">
                          <a:solidFill>
                            <a:srgbClr val="FFFF00"/>
                          </a:solidFill>
                          <a:effectLst/>
                          <a:latin typeface="Times New Roman" pitchFamily="18" charset="0"/>
                          <a:cs typeface="Times New Roman" pitchFamily="18" charset="0"/>
                        </a:rPr>
                        <a:t>ngữ</a:t>
                      </a:r>
                      <a:endParaRPr lang="en-US" sz="2100" dirty="0">
                        <a:solidFill>
                          <a:srgbClr val="FFFF00"/>
                        </a:solidFill>
                        <a:effectLst/>
                        <a:latin typeface="Times New Roman" pitchFamily="18" charset="0"/>
                        <a:ea typeface="Times New Roman"/>
                        <a:cs typeface="Times New Roman" pitchFamily="18" charset="0"/>
                      </a:endParaRPr>
                    </a:p>
                  </a:txBody>
                  <a:tcPr marL="45085" marR="45085"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tc>
                  <a:txBody>
                    <a:bodyPr/>
                    <a:lstStyle/>
                    <a:p>
                      <a:pPr algn="ctr">
                        <a:spcAft>
                          <a:spcPts val="0"/>
                        </a:spcAft>
                      </a:pPr>
                      <a:r>
                        <a:rPr lang="en-US" sz="2100" dirty="0" err="1">
                          <a:solidFill>
                            <a:srgbClr val="FFFF00"/>
                          </a:solidFill>
                          <a:effectLst/>
                          <a:latin typeface="Times New Roman" pitchFamily="18" charset="0"/>
                          <a:cs typeface="Times New Roman" pitchFamily="18" charset="0"/>
                        </a:rPr>
                        <a:t>Thành</a:t>
                      </a:r>
                      <a:r>
                        <a:rPr lang="en-US" sz="2100" dirty="0">
                          <a:solidFill>
                            <a:srgbClr val="FFFF00"/>
                          </a:solidFill>
                          <a:effectLst/>
                          <a:latin typeface="Times New Roman" pitchFamily="18" charset="0"/>
                          <a:cs typeface="Times New Roman" pitchFamily="18" charset="0"/>
                        </a:rPr>
                        <a:t> </a:t>
                      </a:r>
                      <a:r>
                        <a:rPr lang="en-US" sz="2100" dirty="0" err="1">
                          <a:solidFill>
                            <a:srgbClr val="FFFF00"/>
                          </a:solidFill>
                          <a:effectLst/>
                          <a:latin typeface="Times New Roman" pitchFamily="18" charset="0"/>
                          <a:cs typeface="Times New Roman" pitchFamily="18" charset="0"/>
                        </a:rPr>
                        <a:t>ngữ</a:t>
                      </a:r>
                      <a:endParaRPr lang="en-US" sz="2100" dirty="0">
                        <a:solidFill>
                          <a:srgbClr val="FFFF00"/>
                        </a:solidFill>
                        <a:effectLst/>
                        <a:latin typeface="Times New Roman" pitchFamily="18" charset="0"/>
                        <a:ea typeface="Times New Roman"/>
                        <a:cs typeface="Times New Roman" pitchFamily="18" charset="0"/>
                      </a:endParaRPr>
                    </a:p>
                  </a:txBody>
                  <a:tcPr marL="45085" marR="45085"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0"/>
                  </a:ext>
                </a:extLst>
              </a:tr>
              <a:tr h="808044">
                <a:tc>
                  <a:txBody>
                    <a:bodyPr/>
                    <a:lstStyle/>
                    <a:p>
                      <a:pPr algn="ctr">
                        <a:spcAft>
                          <a:spcPts val="0"/>
                        </a:spcAft>
                      </a:pPr>
                      <a:r>
                        <a:rPr lang="en-US" sz="2100">
                          <a:effectLst/>
                          <a:latin typeface="Times New Roman" pitchFamily="18" charset="0"/>
                          <a:cs typeface="Times New Roman" pitchFamily="18" charset="0"/>
                        </a:rPr>
                        <a:t>Hình thức</a:t>
                      </a:r>
                      <a:endParaRPr lang="en-US" sz="2100">
                        <a:effectLst/>
                        <a:latin typeface="Times New Roman" pitchFamily="18" charset="0"/>
                        <a:ea typeface="Times New Roman"/>
                        <a:cs typeface="Times New Roman" pitchFamily="18" charset="0"/>
                      </a:endParaRPr>
                    </a:p>
                  </a:txBody>
                  <a:tcPr marL="45085" marR="45085"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tc>
                  <a:txBody>
                    <a:bodyPr/>
                    <a:lstStyle/>
                    <a:p>
                      <a:pPr algn="ctr">
                        <a:spcAft>
                          <a:spcPts val="0"/>
                        </a:spcAft>
                      </a:pPr>
                      <a:r>
                        <a:rPr lang="en-US" sz="2100">
                          <a:effectLst/>
                          <a:latin typeface="Times New Roman" pitchFamily="18" charset="0"/>
                          <a:cs typeface="Times New Roman" pitchFamily="18" charset="0"/>
                        </a:rPr>
                        <a:t> </a:t>
                      </a:r>
                      <a:endParaRPr lang="en-US" sz="2100">
                        <a:effectLst/>
                        <a:latin typeface="Times New Roman" pitchFamily="18" charset="0"/>
                        <a:ea typeface="Times New Roman"/>
                        <a:cs typeface="Times New Roman" pitchFamily="18" charset="0"/>
                      </a:endParaRPr>
                    </a:p>
                  </a:txBody>
                  <a:tcPr marL="45085" marR="45085"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tc>
                  <a:txBody>
                    <a:bodyPr/>
                    <a:lstStyle/>
                    <a:p>
                      <a:pPr algn="ctr">
                        <a:spcAft>
                          <a:spcPts val="0"/>
                        </a:spcAft>
                      </a:pPr>
                      <a:r>
                        <a:rPr lang="en-US" sz="2100">
                          <a:effectLst/>
                          <a:latin typeface="Times New Roman" pitchFamily="18" charset="0"/>
                          <a:cs typeface="Times New Roman" pitchFamily="18" charset="0"/>
                        </a:rPr>
                        <a:t> </a:t>
                      </a:r>
                      <a:endParaRPr lang="en-US" sz="2100">
                        <a:effectLst/>
                        <a:latin typeface="Times New Roman" pitchFamily="18" charset="0"/>
                        <a:ea typeface="Times New Roman"/>
                        <a:cs typeface="Times New Roman" pitchFamily="18" charset="0"/>
                      </a:endParaRPr>
                    </a:p>
                  </a:txBody>
                  <a:tcPr marL="45085" marR="45085"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1"/>
                  </a:ext>
                </a:extLst>
              </a:tr>
              <a:tr h="808044">
                <a:tc>
                  <a:txBody>
                    <a:bodyPr/>
                    <a:lstStyle/>
                    <a:p>
                      <a:pPr algn="ctr">
                        <a:spcAft>
                          <a:spcPts val="0"/>
                        </a:spcAft>
                      </a:pPr>
                      <a:r>
                        <a:rPr lang="en-US" sz="2100">
                          <a:effectLst/>
                          <a:latin typeface="Times New Roman" pitchFamily="18" charset="0"/>
                          <a:cs typeface="Times New Roman" pitchFamily="18" charset="0"/>
                        </a:rPr>
                        <a:t>Chức năng</a:t>
                      </a:r>
                      <a:endParaRPr lang="en-US" sz="2100">
                        <a:effectLst/>
                        <a:latin typeface="Times New Roman" pitchFamily="18" charset="0"/>
                        <a:ea typeface="Times New Roman"/>
                        <a:cs typeface="Times New Roman" pitchFamily="18" charset="0"/>
                      </a:endParaRPr>
                    </a:p>
                  </a:txBody>
                  <a:tcPr marL="45085" marR="45085"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tc>
                  <a:txBody>
                    <a:bodyPr/>
                    <a:lstStyle/>
                    <a:p>
                      <a:pPr algn="ctr">
                        <a:spcAft>
                          <a:spcPts val="0"/>
                        </a:spcAft>
                      </a:pPr>
                      <a:r>
                        <a:rPr lang="en-US" sz="2100">
                          <a:effectLst/>
                          <a:latin typeface="Times New Roman" pitchFamily="18" charset="0"/>
                          <a:cs typeface="Times New Roman" pitchFamily="18" charset="0"/>
                        </a:rPr>
                        <a:t> </a:t>
                      </a:r>
                      <a:endParaRPr lang="en-US" sz="2100">
                        <a:effectLst/>
                        <a:latin typeface="Times New Roman" pitchFamily="18" charset="0"/>
                        <a:ea typeface="Times New Roman"/>
                        <a:cs typeface="Times New Roman" pitchFamily="18" charset="0"/>
                      </a:endParaRPr>
                    </a:p>
                  </a:txBody>
                  <a:tcPr marL="45085" marR="45085"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tc>
                  <a:txBody>
                    <a:bodyPr/>
                    <a:lstStyle/>
                    <a:p>
                      <a:pPr algn="ctr">
                        <a:spcAft>
                          <a:spcPts val="0"/>
                        </a:spcAft>
                      </a:pPr>
                      <a:r>
                        <a:rPr lang="en-US" sz="2100">
                          <a:effectLst/>
                          <a:latin typeface="Times New Roman" pitchFamily="18" charset="0"/>
                          <a:cs typeface="Times New Roman" pitchFamily="18" charset="0"/>
                        </a:rPr>
                        <a:t> </a:t>
                      </a:r>
                      <a:endParaRPr lang="en-US" sz="2100">
                        <a:effectLst/>
                        <a:latin typeface="Times New Roman" pitchFamily="18" charset="0"/>
                        <a:ea typeface="Times New Roman"/>
                        <a:cs typeface="Times New Roman" pitchFamily="18" charset="0"/>
                      </a:endParaRPr>
                    </a:p>
                  </a:txBody>
                  <a:tcPr marL="45085" marR="45085"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2"/>
                  </a:ext>
                </a:extLst>
              </a:tr>
              <a:tr h="808044">
                <a:tc>
                  <a:txBody>
                    <a:bodyPr/>
                    <a:lstStyle/>
                    <a:p>
                      <a:pPr algn="ctr">
                        <a:spcAft>
                          <a:spcPts val="0"/>
                        </a:spcAft>
                      </a:pPr>
                      <a:r>
                        <a:rPr lang="en-US" sz="2100">
                          <a:effectLst/>
                          <a:latin typeface="Times New Roman" pitchFamily="18" charset="0"/>
                          <a:cs typeface="Times New Roman" pitchFamily="18" charset="0"/>
                        </a:rPr>
                        <a:t>Ví dụ</a:t>
                      </a:r>
                      <a:endParaRPr lang="en-US" sz="2100">
                        <a:effectLst/>
                        <a:latin typeface="Times New Roman" pitchFamily="18" charset="0"/>
                        <a:ea typeface="Times New Roman"/>
                        <a:cs typeface="Times New Roman" pitchFamily="18" charset="0"/>
                      </a:endParaRPr>
                    </a:p>
                  </a:txBody>
                  <a:tcPr marL="45085" marR="45085"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tc>
                  <a:txBody>
                    <a:bodyPr/>
                    <a:lstStyle/>
                    <a:p>
                      <a:pPr algn="ctr">
                        <a:spcAft>
                          <a:spcPts val="0"/>
                        </a:spcAft>
                      </a:pPr>
                      <a:r>
                        <a:rPr lang="en-US" sz="2100">
                          <a:effectLst/>
                          <a:latin typeface="Times New Roman" pitchFamily="18" charset="0"/>
                          <a:cs typeface="Times New Roman" pitchFamily="18" charset="0"/>
                        </a:rPr>
                        <a:t> </a:t>
                      </a:r>
                      <a:endParaRPr lang="en-US" sz="2100">
                        <a:effectLst/>
                        <a:latin typeface="Times New Roman" pitchFamily="18" charset="0"/>
                        <a:ea typeface="Times New Roman"/>
                        <a:cs typeface="Times New Roman" pitchFamily="18" charset="0"/>
                      </a:endParaRPr>
                    </a:p>
                  </a:txBody>
                  <a:tcPr marL="45085" marR="45085"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tc>
                  <a:txBody>
                    <a:bodyPr/>
                    <a:lstStyle/>
                    <a:p>
                      <a:pPr algn="ctr">
                        <a:spcAft>
                          <a:spcPts val="0"/>
                        </a:spcAft>
                      </a:pPr>
                      <a:r>
                        <a:rPr lang="en-US" sz="2100" dirty="0">
                          <a:effectLst/>
                          <a:latin typeface="Times New Roman" pitchFamily="18" charset="0"/>
                          <a:cs typeface="Times New Roman" pitchFamily="18" charset="0"/>
                        </a:rPr>
                        <a:t> </a:t>
                      </a:r>
                      <a:endParaRPr lang="en-US" sz="2100" dirty="0">
                        <a:effectLst/>
                        <a:latin typeface="Times New Roman" pitchFamily="18" charset="0"/>
                        <a:ea typeface="Times New Roman"/>
                        <a:cs typeface="Times New Roman" pitchFamily="18" charset="0"/>
                      </a:endParaRPr>
                    </a:p>
                  </a:txBody>
                  <a:tcPr marL="45085" marR="45085"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4" name="Rectangle 1"/>
          <p:cNvSpPr>
            <a:spLocks noChangeArrowheads="1"/>
          </p:cNvSpPr>
          <p:nvPr/>
        </p:nvSpPr>
        <p:spPr bwMode="auto">
          <a:xfrm>
            <a:off x="2236501" y="769298"/>
            <a:ext cx="48205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20" rIns="91430" bIns="45720" numCol="1" anchor="ctr" anchorCtr="0" compatLnSpc="1">
            <a:prstTxWarp prst="textNoShape">
              <a:avLst/>
            </a:prstTxWarp>
            <a:spAutoFit/>
          </a:bodyPr>
          <a:lstStyle/>
          <a:p>
            <a:pPr algn="ctr" defTabSz="913924" fontAlgn="base">
              <a:spcBef>
                <a:spcPct val="0"/>
              </a:spcBef>
              <a:spcAft>
                <a:spcPct val="0"/>
              </a:spcAft>
            </a:pPr>
            <a:r>
              <a:rPr lang="en-US" sz="2800" i="1" smtClean="0">
                <a:latin typeface="Times New Roman" pitchFamily="18" charset="0"/>
                <a:ea typeface="Times New Roman" pitchFamily="18" charset="0"/>
                <a:cs typeface="Times New Roman" pitchFamily="18" charset="0"/>
              </a:rPr>
              <a:t>Hoàn </a:t>
            </a:r>
            <a:r>
              <a:rPr lang="en-US" sz="2800" i="1" dirty="0" err="1">
                <a:latin typeface="Times New Roman" pitchFamily="18" charset="0"/>
                <a:ea typeface="Times New Roman" pitchFamily="18" charset="0"/>
                <a:cs typeface="Times New Roman" pitchFamily="18" charset="0"/>
              </a:rPr>
              <a:t>thành</a:t>
            </a:r>
            <a:r>
              <a:rPr lang="en-US" sz="2800" i="1" dirty="0">
                <a:latin typeface="Times New Roman" pitchFamily="18" charset="0"/>
                <a:ea typeface="Times New Roman" pitchFamily="18" charset="0"/>
                <a:cs typeface="Times New Roman" pitchFamily="18" charset="0"/>
              </a:rPr>
              <a:t> </a:t>
            </a:r>
            <a:r>
              <a:rPr lang="en-US" sz="2800" i="1" dirty="0" err="1">
                <a:latin typeface="Times New Roman" pitchFamily="18" charset="0"/>
                <a:ea typeface="Times New Roman" pitchFamily="18" charset="0"/>
                <a:cs typeface="Times New Roman" pitchFamily="18" charset="0"/>
              </a:rPr>
              <a:t>phiếu</a:t>
            </a:r>
            <a:r>
              <a:rPr lang="en-US" sz="2800" i="1" dirty="0">
                <a:latin typeface="Times New Roman" pitchFamily="18" charset="0"/>
                <a:ea typeface="Times New Roman" pitchFamily="18" charset="0"/>
                <a:cs typeface="Times New Roman" pitchFamily="18" charset="0"/>
              </a:rPr>
              <a:t> </a:t>
            </a:r>
            <a:r>
              <a:rPr lang="en-US" sz="2800" i="1" dirty="0" err="1">
                <a:latin typeface="Times New Roman" pitchFamily="18" charset="0"/>
                <a:ea typeface="Times New Roman" pitchFamily="18" charset="0"/>
                <a:cs typeface="Times New Roman" pitchFamily="18" charset="0"/>
              </a:rPr>
              <a:t>học</a:t>
            </a:r>
            <a:r>
              <a:rPr lang="en-US" sz="2800" i="1" dirty="0">
                <a:latin typeface="Times New Roman" pitchFamily="18" charset="0"/>
                <a:ea typeface="Times New Roman" pitchFamily="18" charset="0"/>
                <a:cs typeface="Times New Roman" pitchFamily="18" charset="0"/>
              </a:rPr>
              <a:t> </a:t>
            </a:r>
            <a:r>
              <a:rPr lang="en-US" sz="2800" i="1" dirty="0" err="1">
                <a:latin typeface="Times New Roman" pitchFamily="18" charset="0"/>
                <a:ea typeface="Times New Roman" pitchFamily="18" charset="0"/>
                <a:cs typeface="Times New Roman" pitchFamily="18" charset="0"/>
              </a:rPr>
              <a:t>tập</a:t>
            </a:r>
            <a:r>
              <a:rPr lang="en-US" sz="2800" i="1" dirty="0">
                <a:latin typeface="Times New Roman" pitchFamily="18" charset="0"/>
                <a:ea typeface="Times New Roman" pitchFamily="18" charset="0"/>
                <a:cs typeface="Times New Roman" pitchFamily="18" charset="0"/>
              </a:rPr>
              <a:t> </a:t>
            </a:r>
            <a:r>
              <a:rPr lang="en-US" sz="2800" i="1" dirty="0" err="1">
                <a:latin typeface="Times New Roman" pitchFamily="18" charset="0"/>
                <a:ea typeface="Times New Roman" pitchFamily="18" charset="0"/>
                <a:cs typeface="Times New Roman" pitchFamily="18" charset="0"/>
              </a:rPr>
              <a:t>sau</a:t>
            </a:r>
            <a:r>
              <a:rPr lang="en-US" sz="2800" i="1" dirty="0">
                <a:latin typeface="Times New Roman" pitchFamily="18" charset="0"/>
                <a:ea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7781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70042" y="2012669"/>
            <a:ext cx="5497558" cy="1729255"/>
            <a:chOff x="0" y="0"/>
            <a:chExt cx="3328858" cy="1106170"/>
          </a:xfrm>
        </p:grpSpPr>
        <p:sp>
          <p:nvSpPr>
            <p:cNvPr id="3" name="Freeform 3"/>
            <p:cNvSpPr/>
            <p:nvPr/>
          </p:nvSpPr>
          <p:spPr>
            <a:xfrm>
              <a:off x="0" y="0"/>
              <a:ext cx="3330128" cy="1106170"/>
            </a:xfrm>
            <a:custGeom>
              <a:avLst/>
              <a:gdLst/>
              <a:ahLst/>
              <a:cxnLst/>
              <a:rect l="l" t="t" r="r" b="b"/>
              <a:pathLst>
                <a:path w="3330128" h="1106170">
                  <a:moveTo>
                    <a:pt x="2776408" y="1106170"/>
                  </a:moveTo>
                  <a:lnTo>
                    <a:pt x="553720" y="1106170"/>
                  </a:lnTo>
                  <a:cubicBezTo>
                    <a:pt x="247650" y="1106170"/>
                    <a:pt x="0" y="858520"/>
                    <a:pt x="0" y="553720"/>
                  </a:cubicBezTo>
                  <a:cubicBezTo>
                    <a:pt x="0" y="247650"/>
                    <a:pt x="247650" y="0"/>
                    <a:pt x="553720" y="0"/>
                  </a:cubicBezTo>
                  <a:lnTo>
                    <a:pt x="2776408" y="0"/>
                  </a:lnTo>
                  <a:cubicBezTo>
                    <a:pt x="3082478" y="0"/>
                    <a:pt x="3330128" y="247650"/>
                    <a:pt x="3330128" y="553720"/>
                  </a:cubicBezTo>
                  <a:cubicBezTo>
                    <a:pt x="3328858" y="858520"/>
                    <a:pt x="3081208" y="1106170"/>
                    <a:pt x="2776408" y="1106170"/>
                  </a:cubicBezTo>
                  <a:close/>
                </a:path>
              </a:pathLst>
            </a:custGeom>
            <a:solidFill>
              <a:srgbClr val="61B6AF"/>
            </a:solidFill>
          </p:spPr>
        </p:sp>
      </p:grpSp>
      <p:pic>
        <p:nvPicPr>
          <p:cNvPr id="4" name="Picture 4"/>
          <p:cNvPicPr>
            <a:picLocks noChangeAspect="1"/>
          </p:cNvPicPr>
          <p:nvPr/>
        </p:nvPicPr>
        <p:blipFill>
          <a:blip r:embed="rId2"/>
          <a:srcRect/>
          <a:stretch>
            <a:fillRect/>
          </a:stretch>
        </p:blipFill>
        <p:spPr>
          <a:xfrm>
            <a:off x="3804481" y="557450"/>
            <a:ext cx="2138286" cy="1972568"/>
          </a:xfrm>
          <a:prstGeom prst="rect">
            <a:avLst/>
          </a:prstGeom>
        </p:spPr>
      </p:pic>
      <p:pic>
        <p:nvPicPr>
          <p:cNvPr id="5" name="Picture 5"/>
          <p:cNvPicPr>
            <a:picLocks noChangeAspect="1"/>
          </p:cNvPicPr>
          <p:nvPr/>
        </p:nvPicPr>
        <p:blipFill>
          <a:blip r:embed="rId3"/>
          <a:srcRect/>
          <a:stretch>
            <a:fillRect/>
          </a:stretch>
        </p:blipFill>
        <p:spPr>
          <a:xfrm rot="464304">
            <a:off x="-281786" y="2571750"/>
            <a:ext cx="906489" cy="887226"/>
          </a:xfrm>
          <a:prstGeom prst="rect">
            <a:avLst/>
          </a:prstGeom>
        </p:spPr>
      </p:pic>
      <p:sp>
        <p:nvSpPr>
          <p:cNvPr id="6" name="TextBox 6"/>
          <p:cNvSpPr txBox="1"/>
          <p:nvPr/>
        </p:nvSpPr>
        <p:spPr>
          <a:xfrm>
            <a:off x="1970042" y="2661957"/>
            <a:ext cx="5497558" cy="756617"/>
          </a:xfrm>
          <a:prstGeom prst="rect">
            <a:avLst/>
          </a:prstGeom>
        </p:spPr>
        <p:txBody>
          <a:bodyPr wrap="square" lIns="0" tIns="0" rIns="0" bIns="0" rtlCol="0" anchor="t">
            <a:spAutoFit/>
          </a:bodyPr>
          <a:lstStyle/>
          <a:p>
            <a:pPr algn="ctr" defTabSz="511808">
              <a:lnSpc>
                <a:spcPts val="5879"/>
              </a:lnSpc>
              <a:spcBef>
                <a:spcPct val="0"/>
              </a:spcBef>
            </a:pPr>
            <a:r>
              <a:rPr lang="en-US" sz="6600" b="1" dirty="0" err="1">
                <a:solidFill>
                  <a:srgbClr val="FFFF00"/>
                </a:solidFill>
                <a:latin typeface="Times New Roman" pitchFamily="18" charset="0"/>
                <a:cs typeface="Times New Roman" pitchFamily="18" charset="0"/>
              </a:rPr>
              <a:t>Bài</a:t>
            </a:r>
            <a:r>
              <a:rPr lang="en-US" sz="6600" b="1" dirty="0">
                <a:solidFill>
                  <a:srgbClr val="FFFF00"/>
                </a:solidFill>
                <a:latin typeface="Times New Roman" pitchFamily="18" charset="0"/>
                <a:cs typeface="Times New Roman" pitchFamily="18" charset="0"/>
              </a:rPr>
              <a:t> </a:t>
            </a:r>
            <a:r>
              <a:rPr lang="en-US" sz="6600" b="1" dirty="0" err="1">
                <a:solidFill>
                  <a:srgbClr val="FFFF00"/>
                </a:solidFill>
                <a:latin typeface="Times New Roman" pitchFamily="18" charset="0"/>
                <a:cs typeface="Times New Roman" pitchFamily="18" charset="0"/>
              </a:rPr>
              <a:t>tập</a:t>
            </a:r>
            <a:r>
              <a:rPr lang="en-US" sz="6600" b="1" dirty="0">
                <a:solidFill>
                  <a:srgbClr val="FFFF00"/>
                </a:solidFill>
                <a:latin typeface="Times New Roman" pitchFamily="18" charset="0"/>
                <a:cs typeface="Times New Roman" pitchFamily="18" charset="0"/>
              </a:rPr>
              <a:t> </a:t>
            </a:r>
            <a:r>
              <a:rPr lang="en-US" sz="6600" b="1" dirty="0" err="1">
                <a:solidFill>
                  <a:srgbClr val="FFFF00"/>
                </a:solidFill>
                <a:latin typeface="Times New Roman" pitchFamily="18" charset="0"/>
                <a:cs typeface="Times New Roman" pitchFamily="18" charset="0"/>
              </a:rPr>
              <a:t>nhanh</a:t>
            </a:r>
            <a:endParaRPr lang="en-US" sz="6600" b="1" dirty="0">
              <a:solidFill>
                <a:srgbClr val="FFFF00"/>
              </a:solidFill>
              <a:latin typeface="Times New Roman" pitchFamily="18" charset="0"/>
              <a:cs typeface="Times New Roman" pitchFamily="18" charset="0"/>
            </a:endParaRPr>
          </a:p>
        </p:txBody>
      </p:sp>
      <p:pic>
        <p:nvPicPr>
          <p:cNvPr id="7" name="Picture 7"/>
          <p:cNvPicPr>
            <a:picLocks noChangeAspect="1"/>
          </p:cNvPicPr>
          <p:nvPr/>
        </p:nvPicPr>
        <p:blipFill>
          <a:blip r:embed="rId3"/>
          <a:srcRect/>
          <a:stretch>
            <a:fillRect/>
          </a:stretch>
        </p:blipFill>
        <p:spPr>
          <a:xfrm rot="-847503">
            <a:off x="1675603" y="-372592"/>
            <a:ext cx="906489" cy="887226"/>
          </a:xfrm>
          <a:prstGeom prst="rect">
            <a:avLst/>
          </a:prstGeom>
        </p:spPr>
      </p:pic>
      <p:pic>
        <p:nvPicPr>
          <p:cNvPr id="8" name="Picture 8"/>
          <p:cNvPicPr>
            <a:picLocks noChangeAspect="1"/>
          </p:cNvPicPr>
          <p:nvPr/>
        </p:nvPicPr>
        <p:blipFill>
          <a:blip r:embed="rId3"/>
          <a:srcRect/>
          <a:stretch>
            <a:fillRect/>
          </a:stretch>
        </p:blipFill>
        <p:spPr>
          <a:xfrm rot="720059">
            <a:off x="8448665" y="155569"/>
            <a:ext cx="906489" cy="887226"/>
          </a:xfrm>
          <a:prstGeom prst="rect">
            <a:avLst/>
          </a:prstGeom>
        </p:spPr>
      </p:pic>
      <p:pic>
        <p:nvPicPr>
          <p:cNvPr id="9" name="Picture 9"/>
          <p:cNvPicPr>
            <a:picLocks noChangeAspect="1"/>
          </p:cNvPicPr>
          <p:nvPr/>
        </p:nvPicPr>
        <p:blipFill>
          <a:blip r:embed="rId3"/>
          <a:srcRect/>
          <a:stretch>
            <a:fillRect/>
          </a:stretch>
        </p:blipFill>
        <p:spPr>
          <a:xfrm rot="796792">
            <a:off x="8441218" y="3991921"/>
            <a:ext cx="906489" cy="887226"/>
          </a:xfrm>
          <a:prstGeom prst="rect">
            <a:avLst/>
          </a:prstGeom>
        </p:spPr>
      </p:pic>
      <p:pic>
        <p:nvPicPr>
          <p:cNvPr id="10" name="Picture 10"/>
          <p:cNvPicPr>
            <a:picLocks noChangeAspect="1"/>
          </p:cNvPicPr>
          <p:nvPr/>
        </p:nvPicPr>
        <p:blipFill>
          <a:blip r:embed="rId3"/>
          <a:srcRect/>
          <a:stretch>
            <a:fillRect/>
          </a:stretch>
        </p:blipFill>
        <p:spPr>
          <a:xfrm rot="-1038138">
            <a:off x="3358164" y="4699887"/>
            <a:ext cx="906489" cy="887226"/>
          </a:xfrm>
          <a:prstGeom prst="rect">
            <a:avLst/>
          </a:prstGeom>
        </p:spPr>
      </p:pic>
    </p:spTree>
    <p:extLst>
      <p:ext uri="{BB962C8B-B14F-4D97-AF65-F5344CB8AC3E}">
        <p14:creationId xmlns:p14="http://schemas.microsoft.com/office/powerpoint/2010/main" val="2502162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500875" y="298802"/>
            <a:ext cx="1566362" cy="1525245"/>
          </a:xfrm>
          <a:prstGeom prst="rect">
            <a:avLst/>
          </a:prstGeom>
        </p:spPr>
      </p:pic>
      <p:pic>
        <p:nvPicPr>
          <p:cNvPr id="4" name="Picture 4"/>
          <p:cNvPicPr>
            <a:picLocks noChangeAspect="1"/>
          </p:cNvPicPr>
          <p:nvPr/>
        </p:nvPicPr>
        <p:blipFill>
          <a:blip r:embed="rId3"/>
          <a:srcRect/>
          <a:stretch>
            <a:fillRect/>
          </a:stretch>
        </p:blipFill>
        <p:spPr>
          <a:xfrm>
            <a:off x="514358" y="1973043"/>
            <a:ext cx="496215" cy="598751"/>
          </a:xfrm>
          <a:prstGeom prst="rect">
            <a:avLst/>
          </a:prstGeom>
        </p:spPr>
      </p:pic>
      <p:sp>
        <p:nvSpPr>
          <p:cNvPr id="6" name="TextBox 6"/>
          <p:cNvSpPr txBox="1"/>
          <p:nvPr/>
        </p:nvSpPr>
        <p:spPr>
          <a:xfrm>
            <a:off x="2156551" y="1233672"/>
            <a:ext cx="6911247" cy="2769989"/>
          </a:xfrm>
          <a:prstGeom prst="rect">
            <a:avLst/>
          </a:prstGeom>
        </p:spPr>
        <p:txBody>
          <a:bodyPr wrap="square" lIns="0" tIns="0" rIns="0" bIns="0" rtlCol="0" anchor="t">
            <a:spAutoFit/>
          </a:bodyPr>
          <a:lstStyle/>
          <a:p>
            <a:r>
              <a:rPr lang="en-US" sz="3600" b="1" i="1" dirty="0">
                <a:latin typeface="Times New Roman" pitchFamily="18" charset="0"/>
                <a:cs typeface="Times New Roman" pitchFamily="18" charset="0"/>
              </a:rPr>
              <a:t>“</a:t>
            </a:r>
            <a:r>
              <a:rPr lang="en-US" sz="3600" b="1" i="1" dirty="0" err="1">
                <a:latin typeface="Times New Roman" pitchFamily="18" charset="0"/>
                <a:cs typeface="Times New Roman" pitchFamily="18" charset="0"/>
              </a:rPr>
              <a:t>Đêm</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tháng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năm</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chưa</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nằm</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đã</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sáng</a:t>
            </a:r>
            <a:endParaRPr lang="en-US" sz="3600" dirty="0">
              <a:latin typeface="Times New Roman" pitchFamily="18" charset="0"/>
              <a:cs typeface="Times New Roman" pitchFamily="18" charset="0"/>
            </a:endParaRPr>
          </a:p>
          <a:p>
            <a:r>
              <a:rPr lang="en-US" sz="3600" b="1" i="1" dirty="0" err="1">
                <a:latin typeface="Times New Roman" pitchFamily="18" charset="0"/>
                <a:cs typeface="Times New Roman" pitchFamily="18" charset="0"/>
              </a:rPr>
              <a:t>Ngày</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tháng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mười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chưa</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cười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đã</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tối</a:t>
            </a:r>
            <a:r>
              <a:rPr lang="en-US" sz="3600" b="1" i="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Đây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ngữ</a:t>
            </a:r>
            <a:r>
              <a:rPr lang="en-US" sz="3600" dirty="0">
                <a:latin typeface="Times New Roman" pitchFamily="18" charset="0"/>
                <a:cs typeface="Times New Roman" pitchFamily="18" charset="0"/>
              </a:rPr>
              <a:t> hay </a:t>
            </a:r>
            <a:r>
              <a:rPr lang="en-US" sz="3600" dirty="0" err="1">
                <a:latin typeface="Times New Roman" pitchFamily="18" charset="0"/>
                <a:cs typeface="Times New Roman" pitchFamily="18" charset="0"/>
              </a:rPr>
              <a:t>tục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ngữ</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tục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ngữ</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 phi </a:t>
            </a:r>
            <a:r>
              <a:rPr lang="en-US" sz="3600" dirty="0" err="1">
                <a:latin typeface="Times New Roman" pitchFamily="18" charset="0"/>
                <a:cs typeface="Times New Roman" pitchFamily="18" charset="0"/>
              </a:rPr>
              <a:t>thực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tế</a:t>
            </a:r>
            <a:r>
              <a:rPr lang="en-US" sz="3600" dirty="0">
                <a:latin typeface="Times New Roman" pitchFamily="18" charset="0"/>
                <a:cs typeface="Times New Roman" pitchFamily="18" charset="0"/>
              </a:rPr>
              <a:t>?</a:t>
            </a:r>
          </a:p>
        </p:txBody>
      </p:sp>
      <p:pic>
        <p:nvPicPr>
          <p:cNvPr id="8" name="Picture 8"/>
          <p:cNvPicPr>
            <a:picLocks noChangeAspect="1"/>
          </p:cNvPicPr>
          <p:nvPr/>
        </p:nvPicPr>
        <p:blipFill>
          <a:blip r:embed="rId3"/>
          <a:srcRect/>
          <a:stretch>
            <a:fillRect/>
          </a:stretch>
        </p:blipFill>
        <p:spPr>
          <a:xfrm>
            <a:off x="1879030" y="607223"/>
            <a:ext cx="277523" cy="334869"/>
          </a:xfrm>
          <a:prstGeom prst="rect">
            <a:avLst/>
          </a:prstGeom>
        </p:spPr>
      </p:pic>
      <p:pic>
        <p:nvPicPr>
          <p:cNvPr id="9" name="Picture 14"/>
          <p:cNvPicPr>
            <a:picLocks noChangeAspect="1"/>
          </p:cNvPicPr>
          <p:nvPr/>
        </p:nvPicPr>
        <p:blipFill>
          <a:blip r:embed="rId4"/>
          <a:srcRect/>
          <a:stretch>
            <a:fillRect/>
          </a:stretch>
        </p:blipFill>
        <p:spPr>
          <a:xfrm>
            <a:off x="227258" y="3028950"/>
            <a:ext cx="2113635" cy="1771650"/>
          </a:xfrm>
          <a:prstGeom prst="rect">
            <a:avLst/>
          </a:prstGeom>
        </p:spPr>
      </p:pic>
    </p:spTree>
    <p:extLst>
      <p:ext uri="{BB962C8B-B14F-4D97-AF65-F5344CB8AC3E}">
        <p14:creationId xmlns:p14="http://schemas.microsoft.com/office/powerpoint/2010/main" val="365130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arn(inVertical)">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5875" y="325886"/>
            <a:ext cx="8492250" cy="449174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14B"/>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sp>
        <p:nvSpPr>
          <p:cNvPr id="22" name="TextBox 21"/>
          <p:cNvSpPr txBox="1"/>
          <p:nvPr/>
        </p:nvSpPr>
        <p:spPr>
          <a:xfrm>
            <a:off x="1143000" y="214738"/>
            <a:ext cx="5410200" cy="707886"/>
          </a:xfrm>
          <a:prstGeom prst="rect">
            <a:avLst/>
          </a:prstGeom>
          <a:noFill/>
        </p:spPr>
        <p:txBody>
          <a:bodyPr wrap="square" lIns="91430" tIns="45720" rIns="91430" bIns="45720" rtlCol="0">
            <a:spAutoFit/>
          </a:bodyPr>
          <a:lstStyle/>
          <a:p>
            <a:r>
              <a:rPr lang="en-US" sz="4000" b="1" dirty="0" err="1">
                <a:solidFill>
                  <a:srgbClr val="FF0000"/>
                </a:solidFill>
                <a:latin typeface="Times New Roman" pitchFamily="18" charset="0"/>
                <a:cs typeface="Times New Roman" pitchFamily="18" charset="0"/>
              </a:rPr>
              <a:t>I.Tri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thức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tiếng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Việt</a:t>
            </a:r>
            <a:endParaRPr lang="en-US" sz="4000" b="1" dirty="0">
              <a:solidFill>
                <a:srgbClr val="FF0000"/>
              </a:solidFill>
              <a:latin typeface="Times New Roman" pitchFamily="18" charset="0"/>
              <a:cs typeface="Times New Roman" pitchFamily="18" charset="0"/>
            </a:endParaRPr>
          </a:p>
        </p:txBody>
      </p:sp>
      <p:sp>
        <p:nvSpPr>
          <p:cNvPr id="13" name="Rectangle 12"/>
          <p:cNvSpPr/>
          <p:nvPr/>
        </p:nvSpPr>
        <p:spPr>
          <a:xfrm>
            <a:off x="681473" y="1143001"/>
            <a:ext cx="7922215" cy="584775"/>
          </a:xfrm>
          <a:prstGeom prst="rect">
            <a:avLst/>
          </a:prstGeom>
          <a:ln w="57150">
            <a:solidFill>
              <a:srgbClr val="FF0000"/>
            </a:solidFill>
            <a:prstDash val="sysDot"/>
          </a:ln>
        </p:spPr>
        <p:txBody>
          <a:bodyPr wrap="square" lIns="91430" tIns="45720" rIns="91430" bIns="45720">
            <a:spAutoFit/>
          </a:bodyPr>
          <a:lstStyle/>
          <a:p>
            <a:pPr algn="just"/>
            <a:r>
              <a:rPr lang="en-US" sz="3200" b="1" dirty="0">
                <a:solidFill>
                  <a:prstClr val="black"/>
                </a:solidFill>
                <a:latin typeface="Times New Roman" pitchFamily="18" charset="0"/>
                <a:cs typeface="Times New Roman" pitchFamily="18" charset="0"/>
              </a:rPr>
              <a:t>*</a:t>
            </a:r>
            <a:r>
              <a:rPr lang="en-US" sz="3200" b="1" dirty="0" err="1">
                <a:solidFill>
                  <a:prstClr val="black"/>
                </a:solidFill>
                <a:latin typeface="Times New Roman" pitchFamily="18" charset="0"/>
                <a:cs typeface="Times New Roman" pitchFamily="18" charset="0"/>
              </a:rPr>
              <a:t>Nói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quá</a:t>
            </a:r>
            <a:r>
              <a:rPr lang="en-US" sz="3200" b="1"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2865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05800" cy="369332"/>
          </a:xfrm>
          <a:prstGeom prst="rect">
            <a:avLst/>
          </a:prstGeom>
          <a:noFill/>
        </p:spPr>
        <p:txBody>
          <a:bodyPr wrap="square" rtlCol="0">
            <a:spAutoFit/>
          </a:bodyPr>
          <a:lstStyle/>
          <a:p>
            <a:endParaRPr lang="en-US" dirty="0"/>
          </a:p>
        </p:txBody>
      </p:sp>
      <p:sp>
        <p:nvSpPr>
          <p:cNvPr id="5" name="TextBox 4"/>
          <p:cNvSpPr txBox="1"/>
          <p:nvPr/>
        </p:nvSpPr>
        <p:spPr>
          <a:xfrm>
            <a:off x="-4689" y="110952"/>
            <a:ext cx="7696200" cy="646331"/>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II.Suy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ngẫm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hồi</a:t>
            </a:r>
            <a:endParaRPr lang="en-US" sz="3600" dirty="0">
              <a:solidFill>
                <a:srgbClr val="FF0000"/>
              </a:solidFill>
              <a:latin typeface="Times New Roman" pitchFamily="18" charset="0"/>
              <a:cs typeface="Times New Roman" pitchFamily="18" charset="0"/>
            </a:endParaRPr>
          </a:p>
        </p:txBody>
      </p:sp>
      <p:sp>
        <p:nvSpPr>
          <p:cNvPr id="6" name="TextBox 5"/>
          <p:cNvSpPr txBox="1"/>
          <p:nvPr/>
        </p:nvSpPr>
        <p:spPr>
          <a:xfrm>
            <a:off x="81475" y="766731"/>
            <a:ext cx="8763000" cy="584775"/>
          </a:xfrm>
          <a:prstGeom prst="rect">
            <a:avLst/>
          </a:prstGeom>
          <a:noFill/>
        </p:spPr>
        <p:txBody>
          <a:bodyPr wrap="square" rtlCol="0">
            <a:spAutoFit/>
          </a:bodyPr>
          <a:lstStyle/>
          <a:p>
            <a:r>
              <a:rPr lang="vi-VN" sz="3200" dirty="0" smtClean="0">
                <a:solidFill>
                  <a:srgbClr val="00B050"/>
                </a:solidFill>
                <a:latin typeface="Times New Roman" pitchFamily="18" charset="0"/>
                <a:cs typeface="Times New Roman" pitchFamily="18" charset="0"/>
              </a:rPr>
              <a:t>1.Mối quan hệ giữa tục ngữ và sáng tác văn chương</a:t>
            </a:r>
            <a:r>
              <a:rPr lang="vi-VN"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 name="Oval 6"/>
          <p:cNvSpPr/>
          <p:nvPr/>
        </p:nvSpPr>
        <p:spPr>
          <a:xfrm>
            <a:off x="81475" y="1214983"/>
            <a:ext cx="5029200" cy="324271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vi-VN" sz="2400" dirty="0" smtClean="0">
                <a:latin typeface="Times New Roman" pitchFamily="18" charset="0"/>
                <a:cs typeface="Times New Roman" pitchFamily="18" charset="0"/>
              </a:rPr>
              <a:t>* Sau khi đọc truyện Nàng Bân, em hiểu thế nào về cái rét nàng Bân được nhắc đến trong câu tục ngữ Tháng Giêng rét đài, tháng Hai rét lộc, tháng Ba rét nàng Bân?</a:t>
            </a:r>
            <a:endParaRPr lang="en-US" sz="2400" dirty="0">
              <a:latin typeface="Times New Roman" pitchFamily="18" charset="0"/>
              <a:cs typeface="Times New Roman" pitchFamily="18" charset="0"/>
            </a:endParaRPr>
          </a:p>
        </p:txBody>
      </p:sp>
      <p:sp>
        <p:nvSpPr>
          <p:cNvPr id="8" name="Oval 7"/>
          <p:cNvSpPr/>
          <p:nvPr/>
        </p:nvSpPr>
        <p:spPr>
          <a:xfrm>
            <a:off x="4876801" y="2171701"/>
            <a:ext cx="4571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10675" y="1371599"/>
            <a:ext cx="4033325" cy="3200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Times New Roman" pitchFamily="18" charset="0"/>
                <a:cs typeface="Times New Roman" pitchFamily="18" charset="0"/>
              </a:rPr>
              <a:t>* Câu trả lời của tía nuôi nhân vật "tôi" ở cuối văn bản thứ hai giúp em hiểu gi thêm về câu tục ngữ Chim trời cá nước, ai được nấy ăn?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9776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59193">
            <a:off x="657621" y="2501228"/>
            <a:ext cx="529116" cy="519194"/>
          </a:xfrm>
          <a:prstGeom prst="rect">
            <a:avLst/>
          </a:prstGeom>
        </p:spPr>
      </p:pic>
      <p:pic>
        <p:nvPicPr>
          <p:cNvPr id="4" name="Picture 4"/>
          <p:cNvPicPr>
            <a:picLocks noChangeAspect="1"/>
          </p:cNvPicPr>
          <p:nvPr/>
        </p:nvPicPr>
        <p:blipFill>
          <a:blip r:embed="rId3"/>
          <a:srcRect/>
          <a:stretch>
            <a:fillRect/>
          </a:stretch>
        </p:blipFill>
        <p:spPr>
          <a:xfrm rot="547894">
            <a:off x="8027064" y="1475"/>
            <a:ext cx="1219028" cy="1211408"/>
          </a:xfrm>
          <a:prstGeom prst="rect">
            <a:avLst/>
          </a:prstGeom>
        </p:spPr>
      </p:pic>
      <p:pic>
        <p:nvPicPr>
          <p:cNvPr id="5" name="Picture 5"/>
          <p:cNvPicPr>
            <a:picLocks noChangeAspect="1"/>
          </p:cNvPicPr>
          <p:nvPr/>
        </p:nvPicPr>
        <p:blipFill>
          <a:blip r:embed="rId2"/>
          <a:srcRect/>
          <a:stretch>
            <a:fillRect/>
          </a:stretch>
        </p:blipFill>
        <p:spPr>
          <a:xfrm rot="659193">
            <a:off x="8365093" y="2312163"/>
            <a:ext cx="529116" cy="519194"/>
          </a:xfrm>
          <a:prstGeom prst="rect">
            <a:avLst/>
          </a:prstGeom>
        </p:spPr>
      </p:pic>
      <p:pic>
        <p:nvPicPr>
          <p:cNvPr id="6" name="Picture 6"/>
          <p:cNvPicPr>
            <a:picLocks noChangeAspect="1"/>
          </p:cNvPicPr>
          <p:nvPr/>
        </p:nvPicPr>
        <p:blipFill>
          <a:blip r:embed="rId4"/>
          <a:srcRect/>
          <a:stretch>
            <a:fillRect/>
          </a:stretch>
        </p:blipFill>
        <p:spPr>
          <a:xfrm rot="482477">
            <a:off x="170762" y="3894723"/>
            <a:ext cx="1275809" cy="1194476"/>
          </a:xfrm>
          <a:prstGeom prst="rect">
            <a:avLst/>
          </a:prstGeom>
        </p:spPr>
      </p:pic>
      <p:pic>
        <p:nvPicPr>
          <p:cNvPr id="7" name="Picture 7"/>
          <p:cNvPicPr>
            <a:picLocks noChangeAspect="1"/>
          </p:cNvPicPr>
          <p:nvPr/>
        </p:nvPicPr>
        <p:blipFill>
          <a:blip r:embed="rId2"/>
          <a:srcRect/>
          <a:stretch>
            <a:fillRect/>
          </a:stretch>
        </p:blipFill>
        <p:spPr>
          <a:xfrm rot="659193">
            <a:off x="3998260" y="-50505"/>
            <a:ext cx="529116" cy="519194"/>
          </a:xfrm>
          <a:prstGeom prst="rect">
            <a:avLst/>
          </a:prstGeom>
        </p:spPr>
      </p:pic>
      <p:pic>
        <p:nvPicPr>
          <p:cNvPr id="8" name="Picture 8"/>
          <p:cNvPicPr>
            <a:picLocks noChangeAspect="1"/>
          </p:cNvPicPr>
          <p:nvPr/>
        </p:nvPicPr>
        <p:blipFill>
          <a:blip r:embed="rId5"/>
          <a:srcRect/>
          <a:stretch>
            <a:fillRect/>
          </a:stretch>
        </p:blipFill>
        <p:spPr>
          <a:xfrm>
            <a:off x="8083373" y="3838864"/>
            <a:ext cx="1092556" cy="1730782"/>
          </a:xfrm>
          <a:prstGeom prst="rect">
            <a:avLst/>
          </a:prstGeom>
        </p:spPr>
      </p:pic>
      <p:sp>
        <p:nvSpPr>
          <p:cNvPr id="9" name="TextBox 9"/>
          <p:cNvSpPr txBox="1"/>
          <p:nvPr/>
        </p:nvSpPr>
        <p:spPr>
          <a:xfrm>
            <a:off x="2866258" y="607136"/>
            <a:ext cx="3444517" cy="294953"/>
          </a:xfrm>
          <a:prstGeom prst="rect">
            <a:avLst/>
          </a:prstGeom>
        </p:spPr>
        <p:txBody>
          <a:bodyPr wrap="square" lIns="0" tIns="0" rIns="0" bIns="0" rtlCol="0" anchor="t">
            <a:spAutoFit/>
          </a:bodyPr>
          <a:lstStyle/>
          <a:p>
            <a:pPr algn="ctr">
              <a:lnSpc>
                <a:spcPts val="2257"/>
              </a:lnSpc>
            </a:pPr>
            <a:r>
              <a:rPr lang="en-US" sz="4000" b="1" dirty="0" err="1">
                <a:solidFill>
                  <a:srgbClr val="FF0000"/>
                </a:solidFill>
                <a:latin typeface="Times New Roman" pitchFamily="18" charset="0"/>
                <a:cs typeface="Times New Roman" pitchFamily="18" charset="0"/>
              </a:rPr>
              <a:t>Cùng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nào</a:t>
            </a:r>
            <a:r>
              <a:rPr lang="en-US" sz="4000" b="1" dirty="0">
                <a:solidFill>
                  <a:srgbClr val="FF0000"/>
                </a:solidFill>
                <a:latin typeface="Times New Roman" pitchFamily="18" charset="0"/>
                <a:cs typeface="Times New Roman" pitchFamily="18" charset="0"/>
              </a:rPr>
              <a:t>!</a:t>
            </a:r>
          </a:p>
        </p:txBody>
      </p:sp>
      <p:pic>
        <p:nvPicPr>
          <p:cNvPr id="10" name="Picture 10"/>
          <p:cNvPicPr>
            <a:picLocks noChangeAspect="1"/>
          </p:cNvPicPr>
          <p:nvPr/>
        </p:nvPicPr>
        <p:blipFill>
          <a:blip r:embed="rId2"/>
          <a:srcRect/>
          <a:stretch>
            <a:fillRect/>
          </a:stretch>
        </p:blipFill>
        <p:spPr>
          <a:xfrm rot="659193">
            <a:off x="6210160" y="4305051"/>
            <a:ext cx="529116" cy="519194"/>
          </a:xfrm>
          <a:prstGeom prst="rect">
            <a:avLst/>
          </a:prstGeom>
        </p:spPr>
      </p:pic>
      <p:grpSp>
        <p:nvGrpSpPr>
          <p:cNvPr id="12" name="Group 12"/>
          <p:cNvGrpSpPr/>
          <p:nvPr/>
        </p:nvGrpSpPr>
        <p:grpSpPr>
          <a:xfrm>
            <a:off x="2547486" y="4394460"/>
            <a:ext cx="3600184" cy="525956"/>
            <a:chOff x="0" y="0"/>
            <a:chExt cx="4220773" cy="1402551"/>
          </a:xfrm>
        </p:grpSpPr>
        <p:grpSp>
          <p:nvGrpSpPr>
            <p:cNvPr id="13" name="Group 13"/>
            <p:cNvGrpSpPr/>
            <p:nvPr/>
          </p:nvGrpSpPr>
          <p:grpSpPr>
            <a:xfrm>
              <a:off x="0" y="0"/>
              <a:ext cx="4220773" cy="1402551"/>
              <a:chOff x="0" y="0"/>
              <a:chExt cx="3328858" cy="1106170"/>
            </a:xfrm>
          </p:grpSpPr>
          <p:sp>
            <p:nvSpPr>
              <p:cNvPr id="14" name="Freeform 14"/>
              <p:cNvSpPr/>
              <p:nvPr/>
            </p:nvSpPr>
            <p:spPr>
              <a:xfrm>
                <a:off x="0" y="0"/>
                <a:ext cx="3330128" cy="1106170"/>
              </a:xfrm>
              <a:custGeom>
                <a:avLst/>
                <a:gdLst/>
                <a:ahLst/>
                <a:cxnLst/>
                <a:rect l="l" t="t" r="r" b="b"/>
                <a:pathLst>
                  <a:path w="3330128" h="1106170">
                    <a:moveTo>
                      <a:pt x="2776408" y="1106170"/>
                    </a:moveTo>
                    <a:lnTo>
                      <a:pt x="553720" y="1106170"/>
                    </a:lnTo>
                    <a:cubicBezTo>
                      <a:pt x="247650" y="1106170"/>
                      <a:pt x="0" y="858520"/>
                      <a:pt x="0" y="553720"/>
                    </a:cubicBezTo>
                    <a:cubicBezTo>
                      <a:pt x="0" y="247650"/>
                      <a:pt x="247650" y="0"/>
                      <a:pt x="553720" y="0"/>
                    </a:cubicBezTo>
                    <a:lnTo>
                      <a:pt x="2776408" y="0"/>
                    </a:lnTo>
                    <a:cubicBezTo>
                      <a:pt x="3082478" y="0"/>
                      <a:pt x="3330128" y="247650"/>
                      <a:pt x="3330128" y="553720"/>
                    </a:cubicBezTo>
                    <a:cubicBezTo>
                      <a:pt x="3328858" y="858520"/>
                      <a:pt x="3081208" y="1106170"/>
                      <a:pt x="2776408" y="1106170"/>
                    </a:cubicBezTo>
                    <a:close/>
                  </a:path>
                </a:pathLst>
              </a:custGeom>
              <a:solidFill>
                <a:srgbClr val="404040"/>
              </a:solidFill>
            </p:spPr>
          </p:sp>
        </p:grpSp>
        <p:sp>
          <p:nvSpPr>
            <p:cNvPr id="15" name="TextBox 15"/>
            <p:cNvSpPr txBox="1"/>
            <p:nvPr/>
          </p:nvSpPr>
          <p:spPr>
            <a:xfrm>
              <a:off x="930776" y="636526"/>
              <a:ext cx="2359224" cy="547158"/>
            </a:xfrm>
            <a:prstGeom prst="rect">
              <a:avLst/>
            </a:prstGeom>
          </p:spPr>
          <p:txBody>
            <a:bodyPr lIns="0" tIns="0" rIns="0" bIns="0" rtlCol="0" anchor="ctr">
              <a:spAutoFit/>
            </a:bodyPr>
            <a:lstStyle/>
            <a:p>
              <a:pPr algn="r">
                <a:lnSpc>
                  <a:spcPts val="1630"/>
                </a:lnSpc>
              </a:pPr>
              <a:r>
                <a:rPr lang="en-US" sz="3200" b="1">
                  <a:solidFill>
                    <a:srgbClr val="FFFBF8"/>
                  </a:solidFill>
                  <a:latin typeface="Times New Roman" pitchFamily="18" charset="0"/>
                  <a:cs typeface="Times New Roman" pitchFamily="18" charset="0"/>
                </a:rPr>
                <a:t>BẮT ĐẦU </a:t>
              </a:r>
            </a:p>
          </p:txBody>
        </p:sp>
      </p:grpSp>
      <p:sp>
        <p:nvSpPr>
          <p:cNvPr id="17" name="Rectangle 16"/>
          <p:cNvSpPr/>
          <p:nvPr/>
        </p:nvSpPr>
        <p:spPr>
          <a:xfrm>
            <a:off x="1299783" y="986142"/>
            <a:ext cx="7158439" cy="3293209"/>
          </a:xfrm>
          <a:prstGeom prst="rect">
            <a:avLst/>
          </a:prstGeom>
        </p:spPr>
        <p:txBody>
          <a:bodyPr wrap="square" lIns="91430" tIns="45720" rIns="91430" bIns="45720">
            <a:spAutoFit/>
          </a:bodyPr>
          <a:lstStyle/>
          <a:p>
            <a:pPr algn="just"/>
            <a:r>
              <a:rPr lang="en-US" sz="2800" dirty="0" err="1">
                <a:latin typeface="Times New Roman" pitchFamily="18" charset="0"/>
                <a:cs typeface="Times New Roman" pitchFamily="18" charset="0"/>
              </a:rPr>
              <a:t>Điền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a:t>
            </a:r>
          </a:p>
          <a:p>
            <a:pPr algn="just"/>
            <a:r>
              <a:rPr lang="en-US" sz="2800" b="1" i="1" dirty="0">
                <a:latin typeface="Times New Roman" pitchFamily="18" charset="0"/>
                <a:cs typeface="Times New Roman" pitchFamily="18" charset="0"/>
              </a:rPr>
              <a:t>1/</a:t>
            </a:r>
            <a:r>
              <a:rPr lang="en-US" sz="2800" b="1" i="1" dirty="0" err="1">
                <a:latin typeface="Times New Roman" pitchFamily="18" charset="0"/>
                <a:cs typeface="Times New Roman" pitchFamily="18" charset="0"/>
              </a:rPr>
              <a:t>lớn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nhanh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như</a:t>
            </a:r>
            <a:r>
              <a:rPr lang="en-US" sz="2800" b="1"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b="1" i="1" dirty="0">
                <a:latin typeface="Times New Roman" pitchFamily="18" charset="0"/>
                <a:cs typeface="Times New Roman" pitchFamily="18" charset="0"/>
              </a:rPr>
              <a:t>2/</a:t>
            </a:r>
            <a:r>
              <a:rPr lang="en-US" sz="2800" b="1" i="1" dirty="0" err="1">
                <a:latin typeface="Times New Roman" pitchFamily="18" charset="0"/>
                <a:cs typeface="Times New Roman" pitchFamily="18" charset="0"/>
              </a:rPr>
              <a:t>đi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trong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bụng</a:t>
            </a:r>
            <a:endParaRPr lang="en-US" sz="2800" dirty="0">
              <a:latin typeface="Times New Roman" pitchFamily="18" charset="0"/>
              <a:cs typeface="Times New Roman" pitchFamily="18" charset="0"/>
            </a:endParaRPr>
          </a:p>
          <a:p>
            <a:pPr algn="just"/>
            <a:r>
              <a:rPr lang="en-US" sz="2800" b="1" i="1" dirty="0">
                <a:latin typeface="Times New Roman" pitchFamily="18" charset="0"/>
                <a:cs typeface="Times New Roman" pitchFamily="18" charset="0"/>
              </a:rPr>
              <a:t>3/</a:t>
            </a:r>
            <a:r>
              <a:rPr lang="en-US" sz="2800" b="1" i="1" dirty="0" err="1">
                <a:latin typeface="Times New Roman" pitchFamily="18" charset="0"/>
                <a:cs typeface="Times New Roman" pitchFamily="18" charset="0"/>
              </a:rPr>
              <a:t>mình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đồng</a:t>
            </a:r>
            <a:r>
              <a:rPr lang="en-US" sz="2800" b="1" i="1" dirty="0">
                <a:latin typeface="Times New Roman" pitchFamily="18" charset="0"/>
                <a:cs typeface="Times New Roman" pitchFamily="18" charset="0"/>
              </a:rPr>
              <a:t> da ……</a:t>
            </a:r>
            <a:endParaRPr lang="en-US" sz="2800" dirty="0">
              <a:latin typeface="Times New Roman" pitchFamily="18" charset="0"/>
              <a:cs typeface="Times New Roman" pitchFamily="18" charset="0"/>
            </a:endParaRPr>
          </a:p>
          <a:p>
            <a:pPr algn="just"/>
            <a:r>
              <a:rPr lang="en-US" sz="2800" b="1" i="1" dirty="0">
                <a:latin typeface="Times New Roman" pitchFamily="18" charset="0"/>
                <a:cs typeface="Times New Roman" pitchFamily="18" charset="0"/>
              </a:rPr>
              <a:t>4/</a:t>
            </a:r>
            <a:r>
              <a:rPr lang="en-US" sz="2800" b="1" i="1" dirty="0" err="1">
                <a:latin typeface="Times New Roman" pitchFamily="18" charset="0"/>
                <a:cs typeface="Times New Roman" pitchFamily="18" charset="0"/>
              </a:rPr>
              <a:t>một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bước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lên</a:t>
            </a:r>
            <a:r>
              <a:rPr lang="en-US" sz="2800" b="1" i="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just"/>
            <a:r>
              <a:rPr lang="en-US" sz="2800" b="1" i="1" dirty="0">
                <a:latin typeface="Times New Roman" pitchFamily="18" charset="0"/>
                <a:cs typeface="Times New Roman" pitchFamily="18" charset="0"/>
              </a:rPr>
              <a:t>5/ </a:t>
            </a:r>
            <a:r>
              <a:rPr lang="en-US" sz="2800" b="1" i="1" dirty="0" err="1">
                <a:latin typeface="Times New Roman" pitchFamily="18" charset="0"/>
                <a:cs typeface="Times New Roman" pitchFamily="18" charset="0"/>
              </a:rPr>
              <a:t>vắt</a:t>
            </a:r>
            <a:r>
              <a:rPr lang="en-US" sz="2800" b="1" i="1" dirty="0">
                <a:latin typeface="Times New Roman" pitchFamily="18" charset="0"/>
                <a:cs typeface="Times New Roman" pitchFamily="18" charset="0"/>
              </a:rPr>
              <a:t>……..</a:t>
            </a:r>
            <a:r>
              <a:rPr lang="en-US" sz="2800" b="1" i="1" dirty="0" err="1">
                <a:latin typeface="Times New Roman" pitchFamily="18" charset="0"/>
                <a:cs typeface="Times New Roman" pitchFamily="18" charset="0"/>
              </a:rPr>
              <a:t>lên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cổ</a:t>
            </a:r>
            <a:endParaRPr lang="en-US" sz="2800" dirty="0">
              <a:latin typeface="Times New Roman" pitchFamily="18" charset="0"/>
              <a:cs typeface="Times New Roman" pitchFamily="18" charset="0"/>
            </a:endParaRPr>
          </a:p>
          <a:p>
            <a:pPr algn="just"/>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Em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hãy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tìm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từ</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còn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thiếu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trong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mỗi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câu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ngữ</a:t>
            </a:r>
            <a:r>
              <a:rPr lang="en-US" sz="2000"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ngữ</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giống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nhau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về</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cách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thể</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hiện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nội</a:t>
            </a:r>
            <a:r>
              <a:rPr lang="en-US" sz="2000" i="1" dirty="0">
                <a:latin typeface="Times New Roman" pitchFamily="18" charset="0"/>
                <a:cs typeface="Times New Roman" pitchFamily="18" charset="0"/>
              </a:rPr>
              <a:t> dung?</a:t>
            </a:r>
            <a:endParaRPr lang="en-US" sz="2000" dirty="0">
              <a:latin typeface="Times New Roman" pitchFamily="18" charset="0"/>
              <a:cs typeface="Times New Roman" pitchFamily="18" charset="0"/>
            </a:endParaRPr>
          </a:p>
        </p:txBody>
      </p:sp>
      <p:pic>
        <p:nvPicPr>
          <p:cNvPr id="18" name="Picture 11"/>
          <p:cNvPicPr>
            <a:picLocks noChangeAspect="1"/>
          </p:cNvPicPr>
          <p:nvPr/>
        </p:nvPicPr>
        <p:blipFill>
          <a:blip r:embed="rId6"/>
          <a:srcRect/>
          <a:stretch>
            <a:fillRect/>
          </a:stretch>
        </p:blipFill>
        <p:spPr>
          <a:xfrm>
            <a:off x="2530" y="43"/>
            <a:ext cx="1297232" cy="963194"/>
          </a:xfrm>
          <a:prstGeom prst="rect">
            <a:avLst/>
          </a:prstGeom>
        </p:spPr>
      </p:pic>
      <p:sp>
        <p:nvSpPr>
          <p:cNvPr id="3" name="TextBox 2"/>
          <p:cNvSpPr txBox="1"/>
          <p:nvPr/>
        </p:nvSpPr>
        <p:spPr>
          <a:xfrm>
            <a:off x="3969619" y="1423555"/>
            <a:ext cx="1237793" cy="523220"/>
          </a:xfrm>
          <a:prstGeom prst="rect">
            <a:avLst/>
          </a:prstGeom>
          <a:noFill/>
        </p:spPr>
        <p:txBody>
          <a:bodyPr wrap="square" lIns="91430" tIns="45720" rIns="91430" bIns="45720" rtlCol="0">
            <a:spAutoFit/>
          </a:bodyPr>
          <a:lstStyle/>
          <a:p>
            <a:r>
              <a:rPr lang="en-US" sz="2800" b="1" i="1" dirty="0" err="1">
                <a:solidFill>
                  <a:srgbClr val="FF0000"/>
                </a:solidFill>
                <a:latin typeface="Times New Roman" pitchFamily="18" charset="0"/>
                <a:cs typeface="Times New Roman" pitchFamily="18" charset="0"/>
              </a:rPr>
              <a:t>thổi</a:t>
            </a:r>
            <a:endParaRPr lang="en-US" sz="2800" b="1" i="1" dirty="0">
              <a:solidFill>
                <a:srgbClr val="FF0000"/>
              </a:solidFill>
              <a:latin typeface="Times New Roman" pitchFamily="18" charset="0"/>
              <a:cs typeface="Times New Roman" pitchFamily="18" charset="0"/>
            </a:endParaRPr>
          </a:p>
        </p:txBody>
      </p:sp>
      <p:sp>
        <p:nvSpPr>
          <p:cNvPr id="19" name="TextBox 18"/>
          <p:cNvSpPr txBox="1"/>
          <p:nvPr/>
        </p:nvSpPr>
        <p:spPr>
          <a:xfrm>
            <a:off x="2101982" y="1801673"/>
            <a:ext cx="1237793" cy="523220"/>
          </a:xfrm>
          <a:prstGeom prst="rect">
            <a:avLst/>
          </a:prstGeom>
          <a:noFill/>
        </p:spPr>
        <p:txBody>
          <a:bodyPr wrap="square" lIns="91430" tIns="45720" rIns="91430" bIns="45720" rtlCol="0">
            <a:spAutoFit/>
          </a:bodyPr>
          <a:lstStyle/>
          <a:p>
            <a:r>
              <a:rPr lang="en-US" sz="2800" b="1" i="1" dirty="0" err="1">
                <a:solidFill>
                  <a:srgbClr val="FF0000"/>
                </a:solidFill>
                <a:latin typeface="Times New Roman" pitchFamily="18" charset="0"/>
                <a:cs typeface="Times New Roman" pitchFamily="18" charset="0"/>
              </a:rPr>
              <a:t>guốc</a:t>
            </a:r>
            <a:endParaRPr lang="en-US" sz="2800" b="1" i="1" dirty="0">
              <a:solidFill>
                <a:srgbClr val="FF0000"/>
              </a:solidFill>
              <a:latin typeface="Times New Roman" pitchFamily="18" charset="0"/>
              <a:cs typeface="Times New Roman" pitchFamily="18" charset="0"/>
            </a:endParaRPr>
          </a:p>
        </p:txBody>
      </p:sp>
      <p:sp>
        <p:nvSpPr>
          <p:cNvPr id="20" name="TextBox 19"/>
          <p:cNvSpPr txBox="1"/>
          <p:nvPr/>
        </p:nvSpPr>
        <p:spPr>
          <a:xfrm>
            <a:off x="3729426" y="2231452"/>
            <a:ext cx="1237793" cy="523220"/>
          </a:xfrm>
          <a:prstGeom prst="rect">
            <a:avLst/>
          </a:prstGeom>
          <a:noFill/>
        </p:spPr>
        <p:txBody>
          <a:bodyPr wrap="square" lIns="91430" tIns="45720" rIns="91430" bIns="45720" rtlCol="0">
            <a:spAutoFit/>
          </a:bodyPr>
          <a:lstStyle/>
          <a:p>
            <a:r>
              <a:rPr lang="en-US" sz="2800" b="1" i="1" dirty="0" err="1">
                <a:solidFill>
                  <a:srgbClr val="FF0000"/>
                </a:solidFill>
                <a:latin typeface="Times New Roman" pitchFamily="18" charset="0"/>
                <a:cs typeface="Times New Roman" pitchFamily="18" charset="0"/>
              </a:rPr>
              <a:t>sắt</a:t>
            </a:r>
            <a:endParaRPr lang="en-US" sz="2800" b="1" i="1" dirty="0">
              <a:solidFill>
                <a:srgbClr val="FF0000"/>
              </a:solidFill>
              <a:latin typeface="Times New Roman" pitchFamily="18" charset="0"/>
              <a:cs typeface="Times New Roman" pitchFamily="18" charset="0"/>
            </a:endParaRPr>
          </a:p>
        </p:txBody>
      </p:sp>
      <p:sp>
        <p:nvSpPr>
          <p:cNvPr id="21" name="TextBox 20"/>
          <p:cNvSpPr txBox="1"/>
          <p:nvPr/>
        </p:nvSpPr>
        <p:spPr>
          <a:xfrm>
            <a:off x="3643979" y="2663524"/>
            <a:ext cx="1237793" cy="523220"/>
          </a:xfrm>
          <a:prstGeom prst="rect">
            <a:avLst/>
          </a:prstGeom>
          <a:noFill/>
        </p:spPr>
        <p:txBody>
          <a:bodyPr wrap="square" lIns="91430" tIns="45720" rIns="91430" bIns="45720" rtlCol="0">
            <a:spAutoFit/>
          </a:bodyPr>
          <a:lstStyle/>
          <a:p>
            <a:r>
              <a:rPr lang="en-US" sz="2800" b="1" i="1" dirty="0" err="1">
                <a:solidFill>
                  <a:srgbClr val="FF0000"/>
                </a:solidFill>
                <a:latin typeface="Times New Roman" pitchFamily="18" charset="0"/>
                <a:cs typeface="Times New Roman" pitchFamily="18" charset="0"/>
              </a:rPr>
              <a:t>mây</a:t>
            </a:r>
            <a:endParaRPr lang="en-US" sz="2800" b="1" i="1" dirty="0">
              <a:solidFill>
                <a:srgbClr val="FF0000"/>
              </a:solidFill>
              <a:latin typeface="Times New Roman" pitchFamily="18" charset="0"/>
              <a:cs typeface="Times New Roman" pitchFamily="18" charset="0"/>
            </a:endParaRPr>
          </a:p>
        </p:txBody>
      </p:sp>
      <p:sp>
        <p:nvSpPr>
          <p:cNvPr id="22" name="TextBox 21"/>
          <p:cNvSpPr txBox="1"/>
          <p:nvPr/>
        </p:nvSpPr>
        <p:spPr>
          <a:xfrm>
            <a:off x="2185165" y="3066084"/>
            <a:ext cx="1237793" cy="523220"/>
          </a:xfrm>
          <a:prstGeom prst="rect">
            <a:avLst/>
          </a:prstGeom>
          <a:noFill/>
        </p:spPr>
        <p:txBody>
          <a:bodyPr wrap="square" lIns="91430" tIns="45720" rIns="91430" bIns="45720" rtlCol="0">
            <a:spAutoFit/>
          </a:bodyPr>
          <a:lstStyle/>
          <a:p>
            <a:r>
              <a:rPr lang="en-US" sz="2800" b="1" i="1" dirty="0" err="1">
                <a:solidFill>
                  <a:srgbClr val="FF0000"/>
                </a:solidFill>
                <a:latin typeface="Times New Roman" pitchFamily="18" charset="0"/>
                <a:cs typeface="Times New Roman" pitchFamily="18" charset="0"/>
              </a:rPr>
              <a:t>chân</a:t>
            </a:r>
            <a:endParaRPr lang="en-US"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61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xEl>
                                              <p:pRg st="7" end="7"/>
                                            </p:txEl>
                                          </p:spTgt>
                                        </p:tgtEl>
                                        <p:attrNameLst>
                                          <p:attrName>style.visibility</p:attrName>
                                        </p:attrNameLst>
                                      </p:cBhvr>
                                      <p:to>
                                        <p:strVal val="visible"/>
                                      </p:to>
                                    </p:set>
                                    <p:animEffect transition="in" filter="barn(inVertical)">
                                      <p:cBhvr>
                                        <p:cTn id="32"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
          <p:cNvGrpSpPr/>
          <p:nvPr/>
        </p:nvGrpSpPr>
        <p:grpSpPr>
          <a:xfrm>
            <a:off x="1970042" y="2012669"/>
            <a:ext cx="5203941" cy="1729255"/>
            <a:chOff x="0" y="0"/>
            <a:chExt cx="3328858" cy="1106170"/>
          </a:xfrm>
          <a:solidFill>
            <a:schemeClr val="accent2"/>
          </a:solidFill>
        </p:grpSpPr>
        <p:sp>
          <p:nvSpPr>
            <p:cNvPr id="24" name="Freeform 3"/>
            <p:cNvSpPr/>
            <p:nvPr/>
          </p:nvSpPr>
          <p:spPr>
            <a:xfrm>
              <a:off x="0" y="0"/>
              <a:ext cx="3330128" cy="1106170"/>
            </a:xfrm>
            <a:custGeom>
              <a:avLst/>
              <a:gdLst/>
              <a:ahLst/>
              <a:cxnLst/>
              <a:rect l="l" t="t" r="r" b="b"/>
              <a:pathLst>
                <a:path w="3330128" h="1106170">
                  <a:moveTo>
                    <a:pt x="2776408" y="1106170"/>
                  </a:moveTo>
                  <a:lnTo>
                    <a:pt x="553720" y="1106170"/>
                  </a:lnTo>
                  <a:cubicBezTo>
                    <a:pt x="247650" y="1106170"/>
                    <a:pt x="0" y="858520"/>
                    <a:pt x="0" y="553720"/>
                  </a:cubicBezTo>
                  <a:cubicBezTo>
                    <a:pt x="0" y="247650"/>
                    <a:pt x="247650" y="0"/>
                    <a:pt x="553720" y="0"/>
                  </a:cubicBezTo>
                  <a:lnTo>
                    <a:pt x="2776408" y="0"/>
                  </a:lnTo>
                  <a:cubicBezTo>
                    <a:pt x="3082478" y="0"/>
                    <a:pt x="3330128" y="247650"/>
                    <a:pt x="3330128" y="553720"/>
                  </a:cubicBezTo>
                  <a:cubicBezTo>
                    <a:pt x="3328858" y="858520"/>
                    <a:pt x="3081208" y="1106170"/>
                    <a:pt x="2776408" y="1106170"/>
                  </a:cubicBezTo>
                  <a:close/>
                </a:path>
              </a:pathLst>
            </a:custGeom>
            <a:grpFill/>
          </p:spPr>
        </p:sp>
      </p:grpSp>
      <p:pic>
        <p:nvPicPr>
          <p:cNvPr id="2" name="Picture 2"/>
          <p:cNvPicPr>
            <a:picLocks noChangeAspect="1"/>
          </p:cNvPicPr>
          <p:nvPr/>
        </p:nvPicPr>
        <p:blipFill>
          <a:blip r:embed="rId2"/>
          <a:srcRect/>
          <a:stretch>
            <a:fillRect/>
          </a:stretch>
        </p:blipFill>
        <p:spPr>
          <a:xfrm rot="1888872">
            <a:off x="1227591" y="234579"/>
            <a:ext cx="699989" cy="312370"/>
          </a:xfrm>
          <a:prstGeom prst="rect">
            <a:avLst/>
          </a:prstGeom>
        </p:spPr>
      </p:pic>
      <p:sp>
        <p:nvSpPr>
          <p:cNvPr id="3" name="TextBox 3"/>
          <p:cNvSpPr txBox="1"/>
          <p:nvPr/>
        </p:nvSpPr>
        <p:spPr>
          <a:xfrm>
            <a:off x="1893500" y="2464273"/>
            <a:ext cx="5357000" cy="756617"/>
          </a:xfrm>
          <a:prstGeom prst="rect">
            <a:avLst/>
          </a:prstGeom>
        </p:spPr>
        <p:txBody>
          <a:bodyPr lIns="0" tIns="0" rIns="0" bIns="0" rtlCol="0" anchor="t">
            <a:spAutoFit/>
          </a:bodyPr>
          <a:lstStyle/>
          <a:p>
            <a:pPr algn="ctr" defTabSz="511860">
              <a:lnSpc>
                <a:spcPts val="5879"/>
              </a:lnSpc>
              <a:spcBef>
                <a:spcPct val="0"/>
              </a:spcBef>
            </a:pPr>
            <a:r>
              <a:rPr lang="en-US" sz="6000" b="1" dirty="0" err="1">
                <a:solidFill>
                  <a:srgbClr val="FFFF00"/>
                </a:solidFill>
                <a:latin typeface="Times New Roman" pitchFamily="18" charset="0"/>
                <a:cs typeface="Times New Roman" pitchFamily="18" charset="0"/>
              </a:rPr>
              <a:t>Bài</a:t>
            </a:r>
            <a:r>
              <a:rPr lang="en-US" sz="6000" b="1" dirty="0">
                <a:solidFill>
                  <a:srgbClr val="FFFF00"/>
                </a:solidFill>
                <a:latin typeface="Times New Roman" pitchFamily="18" charset="0"/>
                <a:cs typeface="Times New Roman" pitchFamily="18" charset="0"/>
              </a:rPr>
              <a:t> </a:t>
            </a:r>
            <a:r>
              <a:rPr lang="en-US" sz="6000" b="1" dirty="0" err="1">
                <a:solidFill>
                  <a:srgbClr val="FFFF00"/>
                </a:solidFill>
                <a:latin typeface="Times New Roman" pitchFamily="18" charset="0"/>
                <a:cs typeface="Times New Roman" pitchFamily="18" charset="0"/>
              </a:rPr>
              <a:t>tập</a:t>
            </a:r>
            <a:r>
              <a:rPr lang="en-US" sz="6000" b="1" dirty="0">
                <a:solidFill>
                  <a:srgbClr val="FFFF00"/>
                </a:solidFill>
                <a:latin typeface="Times New Roman" pitchFamily="18" charset="0"/>
                <a:cs typeface="Times New Roman" pitchFamily="18" charset="0"/>
              </a:rPr>
              <a:t> </a:t>
            </a:r>
            <a:r>
              <a:rPr lang="en-US" sz="6000" b="1" dirty="0" err="1">
                <a:solidFill>
                  <a:srgbClr val="FFFF00"/>
                </a:solidFill>
                <a:latin typeface="Times New Roman" pitchFamily="18" charset="0"/>
                <a:cs typeface="Times New Roman" pitchFamily="18" charset="0"/>
              </a:rPr>
              <a:t>nhanh</a:t>
            </a:r>
            <a:endParaRPr lang="en-US" sz="6000" b="1" dirty="0">
              <a:solidFill>
                <a:srgbClr val="FFFF00"/>
              </a:solidFill>
              <a:latin typeface="Times New Roman" pitchFamily="18" charset="0"/>
              <a:cs typeface="Times New Roman" pitchFamily="18" charset="0"/>
            </a:endParaRPr>
          </a:p>
        </p:txBody>
      </p:sp>
      <p:pic>
        <p:nvPicPr>
          <p:cNvPr id="4" name="Picture 4"/>
          <p:cNvPicPr>
            <a:picLocks noChangeAspect="1"/>
          </p:cNvPicPr>
          <p:nvPr/>
        </p:nvPicPr>
        <p:blipFill>
          <a:blip r:embed="rId2"/>
          <a:srcRect/>
          <a:stretch>
            <a:fillRect/>
          </a:stretch>
        </p:blipFill>
        <p:spPr>
          <a:xfrm rot="1888872">
            <a:off x="-244763" y="3298467"/>
            <a:ext cx="699989" cy="312370"/>
          </a:xfrm>
          <a:prstGeom prst="rect">
            <a:avLst/>
          </a:prstGeom>
        </p:spPr>
      </p:pic>
      <p:pic>
        <p:nvPicPr>
          <p:cNvPr id="5" name="Picture 5"/>
          <p:cNvPicPr>
            <a:picLocks noChangeAspect="1"/>
          </p:cNvPicPr>
          <p:nvPr/>
        </p:nvPicPr>
        <p:blipFill>
          <a:blip r:embed="rId2"/>
          <a:srcRect/>
          <a:stretch>
            <a:fillRect/>
          </a:stretch>
        </p:blipFill>
        <p:spPr>
          <a:xfrm rot="1888872">
            <a:off x="6529468" y="4473004"/>
            <a:ext cx="699989" cy="312370"/>
          </a:xfrm>
          <a:prstGeom prst="rect">
            <a:avLst/>
          </a:prstGeom>
        </p:spPr>
      </p:pic>
      <p:pic>
        <p:nvPicPr>
          <p:cNvPr id="6" name="Picture 6"/>
          <p:cNvPicPr>
            <a:picLocks noChangeAspect="1"/>
          </p:cNvPicPr>
          <p:nvPr/>
        </p:nvPicPr>
        <p:blipFill>
          <a:blip r:embed="rId2"/>
          <a:srcRect/>
          <a:stretch>
            <a:fillRect/>
          </a:stretch>
        </p:blipFill>
        <p:spPr>
          <a:xfrm rot="1888872">
            <a:off x="7142464" y="550550"/>
            <a:ext cx="699989" cy="312370"/>
          </a:xfrm>
          <a:prstGeom prst="rect">
            <a:avLst/>
          </a:prstGeom>
        </p:spPr>
      </p:pic>
      <p:pic>
        <p:nvPicPr>
          <p:cNvPr id="7" name="Picture 7"/>
          <p:cNvPicPr>
            <a:picLocks noChangeAspect="1"/>
          </p:cNvPicPr>
          <p:nvPr/>
        </p:nvPicPr>
        <p:blipFill>
          <a:blip r:embed="rId2"/>
          <a:srcRect/>
          <a:stretch>
            <a:fillRect/>
          </a:stretch>
        </p:blipFill>
        <p:spPr>
          <a:xfrm rot="1888872">
            <a:off x="8659750" y="2666525"/>
            <a:ext cx="699989" cy="312370"/>
          </a:xfrm>
          <a:prstGeom prst="rect">
            <a:avLst/>
          </a:prstGeom>
        </p:spPr>
      </p:pic>
      <p:pic>
        <p:nvPicPr>
          <p:cNvPr id="8" name="Picture 8"/>
          <p:cNvPicPr>
            <a:picLocks noChangeAspect="1"/>
          </p:cNvPicPr>
          <p:nvPr/>
        </p:nvPicPr>
        <p:blipFill>
          <a:blip r:embed="rId2"/>
          <a:srcRect/>
          <a:stretch>
            <a:fillRect/>
          </a:stretch>
        </p:blipFill>
        <p:spPr>
          <a:xfrm rot="1888872">
            <a:off x="1306736" y="4788974"/>
            <a:ext cx="699989" cy="312370"/>
          </a:xfrm>
          <a:prstGeom prst="rect">
            <a:avLst/>
          </a:prstGeom>
        </p:spPr>
      </p:pic>
      <p:pic>
        <p:nvPicPr>
          <p:cNvPr id="9" name="Picture 9"/>
          <p:cNvPicPr>
            <a:picLocks noChangeAspect="1"/>
          </p:cNvPicPr>
          <p:nvPr/>
        </p:nvPicPr>
        <p:blipFill>
          <a:blip r:embed="rId3"/>
          <a:srcRect/>
          <a:stretch>
            <a:fillRect/>
          </a:stretch>
        </p:blipFill>
        <p:spPr>
          <a:xfrm>
            <a:off x="514350" y="1194706"/>
            <a:ext cx="974754" cy="917487"/>
          </a:xfrm>
          <a:prstGeom prst="rect">
            <a:avLst/>
          </a:prstGeom>
        </p:spPr>
      </p:pic>
      <p:pic>
        <p:nvPicPr>
          <p:cNvPr id="10" name="Picture 10"/>
          <p:cNvPicPr>
            <a:picLocks noChangeAspect="1"/>
          </p:cNvPicPr>
          <p:nvPr/>
        </p:nvPicPr>
        <p:blipFill>
          <a:blip r:embed="rId3"/>
          <a:srcRect/>
          <a:stretch>
            <a:fillRect/>
          </a:stretch>
        </p:blipFill>
        <p:spPr>
          <a:xfrm>
            <a:off x="3280546" y="3770618"/>
            <a:ext cx="974754" cy="917487"/>
          </a:xfrm>
          <a:prstGeom prst="rect">
            <a:avLst/>
          </a:prstGeom>
        </p:spPr>
      </p:pic>
      <p:pic>
        <p:nvPicPr>
          <p:cNvPr id="11" name="Picture 11"/>
          <p:cNvPicPr>
            <a:picLocks noChangeAspect="1"/>
          </p:cNvPicPr>
          <p:nvPr/>
        </p:nvPicPr>
        <p:blipFill>
          <a:blip r:embed="rId3"/>
          <a:srcRect/>
          <a:stretch>
            <a:fillRect/>
          </a:stretch>
        </p:blipFill>
        <p:spPr>
          <a:xfrm>
            <a:off x="4407678" y="-210755"/>
            <a:ext cx="974754" cy="917487"/>
          </a:xfrm>
          <a:prstGeom prst="rect">
            <a:avLst/>
          </a:prstGeom>
        </p:spPr>
      </p:pic>
      <p:pic>
        <p:nvPicPr>
          <p:cNvPr id="12" name="Picture 12"/>
          <p:cNvPicPr>
            <a:picLocks noChangeAspect="1"/>
          </p:cNvPicPr>
          <p:nvPr/>
        </p:nvPicPr>
        <p:blipFill>
          <a:blip r:embed="rId3"/>
          <a:srcRect/>
          <a:stretch>
            <a:fillRect/>
          </a:stretch>
        </p:blipFill>
        <p:spPr>
          <a:xfrm>
            <a:off x="8385059" y="3417512"/>
            <a:ext cx="974754" cy="917487"/>
          </a:xfrm>
          <a:prstGeom prst="rect">
            <a:avLst/>
          </a:prstGeom>
        </p:spPr>
      </p:pic>
      <p:grpSp>
        <p:nvGrpSpPr>
          <p:cNvPr id="13" name="Group 13"/>
          <p:cNvGrpSpPr/>
          <p:nvPr/>
        </p:nvGrpSpPr>
        <p:grpSpPr>
          <a:xfrm>
            <a:off x="5549634" y="4629189"/>
            <a:ext cx="74905" cy="7490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15" name="Group 15"/>
          <p:cNvGrpSpPr/>
          <p:nvPr/>
        </p:nvGrpSpPr>
        <p:grpSpPr>
          <a:xfrm>
            <a:off x="1656717" y="4154495"/>
            <a:ext cx="74905" cy="74905"/>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17" name="Group 17"/>
          <p:cNvGrpSpPr/>
          <p:nvPr/>
        </p:nvGrpSpPr>
        <p:grpSpPr>
          <a:xfrm>
            <a:off x="2982289" y="631833"/>
            <a:ext cx="74905" cy="74905"/>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19" name="Group 19"/>
          <p:cNvGrpSpPr/>
          <p:nvPr/>
        </p:nvGrpSpPr>
        <p:grpSpPr>
          <a:xfrm>
            <a:off x="5954907" y="1194745"/>
            <a:ext cx="74905" cy="74905"/>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21" name="Group 21"/>
          <p:cNvGrpSpPr/>
          <p:nvPr/>
        </p:nvGrpSpPr>
        <p:grpSpPr>
          <a:xfrm>
            <a:off x="8111735" y="1915910"/>
            <a:ext cx="74905" cy="74905"/>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pic>
        <p:nvPicPr>
          <p:cNvPr id="25" name="Picture 18"/>
          <p:cNvPicPr>
            <a:picLocks noChangeAspect="1"/>
          </p:cNvPicPr>
          <p:nvPr/>
        </p:nvPicPr>
        <p:blipFill>
          <a:blip r:embed="rId4"/>
          <a:srcRect/>
          <a:stretch>
            <a:fillRect/>
          </a:stretch>
        </p:blipFill>
        <p:spPr>
          <a:xfrm>
            <a:off x="3280546" y="940515"/>
            <a:ext cx="2449864" cy="1254943"/>
          </a:xfrm>
          <a:prstGeom prst="rect">
            <a:avLst/>
          </a:prstGeom>
        </p:spPr>
      </p:pic>
    </p:spTree>
    <p:extLst>
      <p:ext uri="{BB962C8B-B14F-4D97-AF65-F5344CB8AC3E}">
        <p14:creationId xmlns:p14="http://schemas.microsoft.com/office/powerpoint/2010/main" val="2939469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00" y="400088"/>
            <a:ext cx="4191000" cy="4548952"/>
            <a:chOff x="0" y="0"/>
            <a:chExt cx="2690174" cy="1773312"/>
          </a:xfrm>
        </p:grpSpPr>
        <p:sp>
          <p:nvSpPr>
            <p:cNvPr id="3" name="Freeform 3"/>
            <p:cNvSpPr/>
            <p:nvPr/>
          </p:nvSpPr>
          <p:spPr>
            <a:xfrm>
              <a:off x="0" y="0"/>
              <a:ext cx="2690174" cy="1773312"/>
            </a:xfrm>
            <a:custGeom>
              <a:avLst/>
              <a:gdLst/>
              <a:ahLst/>
              <a:cxnLst/>
              <a:rect l="l" t="t" r="r" b="b"/>
              <a:pathLst>
                <a:path w="2690174" h="1773312">
                  <a:moveTo>
                    <a:pt x="2565714" y="1773312"/>
                  </a:moveTo>
                  <a:lnTo>
                    <a:pt x="124460" y="1773312"/>
                  </a:lnTo>
                  <a:cubicBezTo>
                    <a:pt x="55880" y="1773312"/>
                    <a:pt x="0" y="1717432"/>
                    <a:pt x="0" y="1648852"/>
                  </a:cubicBezTo>
                  <a:lnTo>
                    <a:pt x="0" y="124460"/>
                  </a:lnTo>
                  <a:cubicBezTo>
                    <a:pt x="0" y="55880"/>
                    <a:pt x="55880" y="0"/>
                    <a:pt x="124460" y="0"/>
                  </a:cubicBezTo>
                  <a:lnTo>
                    <a:pt x="2565714" y="0"/>
                  </a:lnTo>
                  <a:cubicBezTo>
                    <a:pt x="2634294" y="0"/>
                    <a:pt x="2690174" y="55880"/>
                    <a:pt x="2690174" y="124460"/>
                  </a:cubicBezTo>
                  <a:lnTo>
                    <a:pt x="2690174" y="1648852"/>
                  </a:lnTo>
                  <a:cubicBezTo>
                    <a:pt x="2690174" y="1717433"/>
                    <a:pt x="2634294" y="1773312"/>
                    <a:pt x="2565714" y="1773312"/>
                  </a:cubicBezTo>
                  <a:close/>
                </a:path>
              </a:pathLst>
            </a:custGeom>
            <a:solidFill>
              <a:srgbClr val="FFF4C2"/>
            </a:solidFill>
          </p:spPr>
        </p:sp>
      </p:grpSp>
      <p:pic>
        <p:nvPicPr>
          <p:cNvPr id="56" name="Picture 56"/>
          <p:cNvPicPr>
            <a:picLocks noChangeAspect="1"/>
          </p:cNvPicPr>
          <p:nvPr/>
        </p:nvPicPr>
        <p:blipFill>
          <a:blip r:embed="rId2"/>
          <a:srcRect/>
          <a:stretch>
            <a:fillRect/>
          </a:stretch>
        </p:blipFill>
        <p:spPr>
          <a:xfrm rot="534470">
            <a:off x="8091703" y="464899"/>
            <a:ext cx="941020" cy="931610"/>
          </a:xfrm>
          <a:prstGeom prst="rect">
            <a:avLst/>
          </a:prstGeom>
        </p:spPr>
      </p:pic>
      <p:pic>
        <p:nvPicPr>
          <p:cNvPr id="109" name="Picture 109"/>
          <p:cNvPicPr>
            <a:picLocks noChangeAspect="1"/>
          </p:cNvPicPr>
          <p:nvPr/>
        </p:nvPicPr>
        <p:blipFill>
          <a:blip r:embed="rId2"/>
          <a:srcRect/>
          <a:stretch>
            <a:fillRect/>
          </a:stretch>
        </p:blipFill>
        <p:spPr>
          <a:xfrm rot="534470">
            <a:off x="6260842" y="459602"/>
            <a:ext cx="669380" cy="662686"/>
          </a:xfrm>
          <a:prstGeom prst="rect">
            <a:avLst/>
          </a:prstGeom>
        </p:spPr>
      </p:pic>
      <p:pic>
        <p:nvPicPr>
          <p:cNvPr id="110" name="Picture 110"/>
          <p:cNvPicPr>
            <a:picLocks noChangeAspect="1"/>
          </p:cNvPicPr>
          <p:nvPr/>
        </p:nvPicPr>
        <p:blipFill>
          <a:blip r:embed="rId2"/>
          <a:srcRect/>
          <a:stretch>
            <a:fillRect/>
          </a:stretch>
        </p:blipFill>
        <p:spPr>
          <a:xfrm>
            <a:off x="7278740" y="-162409"/>
            <a:ext cx="852972" cy="844442"/>
          </a:xfrm>
          <a:prstGeom prst="rect">
            <a:avLst/>
          </a:prstGeom>
        </p:spPr>
      </p:pic>
      <p:pic>
        <p:nvPicPr>
          <p:cNvPr id="111" name="Picture 111"/>
          <p:cNvPicPr>
            <a:picLocks noChangeAspect="1"/>
          </p:cNvPicPr>
          <p:nvPr/>
        </p:nvPicPr>
        <p:blipFill>
          <a:blip r:embed="rId3"/>
          <a:srcRect/>
          <a:stretch>
            <a:fillRect/>
          </a:stretch>
        </p:blipFill>
        <p:spPr>
          <a:xfrm>
            <a:off x="0" y="3466405"/>
            <a:ext cx="1429998" cy="1894037"/>
          </a:xfrm>
          <a:prstGeom prst="rect">
            <a:avLst/>
          </a:prstGeom>
        </p:spPr>
      </p:pic>
      <p:pic>
        <p:nvPicPr>
          <p:cNvPr id="1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445536"/>
            <a:ext cx="3276600" cy="282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Rectangle 129"/>
          <p:cNvSpPr/>
          <p:nvPr/>
        </p:nvSpPr>
        <p:spPr>
          <a:xfrm>
            <a:off x="1330036" y="680731"/>
            <a:ext cx="3866284" cy="3970318"/>
          </a:xfrm>
          <a:prstGeom prst="rect">
            <a:avLst/>
          </a:prstGeom>
        </p:spPr>
        <p:txBody>
          <a:bodyPr wrap="square" lIns="91430" tIns="45720" rIns="91430" bIns="45720">
            <a:spAutoFit/>
          </a:bodyPr>
          <a:lstStyle/>
          <a:p>
            <a:pPr algn="just"/>
            <a:r>
              <a:rPr lang="en-US" sz="2800" dirty="0">
                <a:latin typeface="Times New Roman" pitchFamily="18" charset="0"/>
                <a:cs typeface="Times New Roman" pitchFamily="18" charset="0"/>
              </a:rPr>
              <a:t>Cho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a:t>
            </a:r>
            <a:r>
              <a:rPr lang="en-US" sz="2800" b="1" i="1" dirty="0" err="1">
                <a:latin typeface="Times New Roman" pitchFamily="18" charset="0"/>
                <a:cs typeface="Times New Roman" pitchFamily="18" charset="0"/>
              </a:rPr>
              <a:t>Chẳng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ai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muốn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thấy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một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cao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thủ</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dế</a:t>
            </a:r>
            <a:r>
              <a:rPr lang="en-US" sz="2800" b="1" i="1" dirty="0">
                <a:latin typeface="Times New Roman" pitchFamily="18" charset="0"/>
                <a:cs typeface="Times New Roman" pitchFamily="18" charset="0"/>
              </a:rPr>
              <a:t>” qua </a:t>
            </a:r>
            <a:r>
              <a:rPr lang="en-US" sz="2800" b="1" i="1" dirty="0" err="1">
                <a:latin typeface="Times New Roman" pitchFamily="18" charset="0"/>
                <a:cs typeface="Times New Roman" pitchFamily="18" charset="0"/>
              </a:rPr>
              <a:t>đời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bằng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cách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đó</a:t>
            </a:r>
            <a:r>
              <a:rPr lang="en-US" sz="2800" b="1" i="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a:t>
            </a:r>
            <a:r>
              <a:rPr lang="en-US" sz="2800" b="1" i="1" dirty="0">
                <a:latin typeface="Times New Roman" pitchFamily="18" charset="0"/>
                <a:cs typeface="Times New Roman" pitchFamily="18" charset="0"/>
              </a:rPr>
              <a:t>qua </a:t>
            </a:r>
            <a:r>
              <a:rPr lang="en-US" sz="2800" b="1" i="1"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qua </a:t>
            </a:r>
            <a:r>
              <a:rPr lang="en-US" sz="2800" b="1" i="1"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887111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721305">
            <a:off x="6617923" y="3653079"/>
            <a:ext cx="883241" cy="2060036"/>
          </a:xfrm>
          <a:prstGeom prst="rect">
            <a:avLst/>
          </a:prstGeom>
        </p:spPr>
      </p:pic>
      <p:pic>
        <p:nvPicPr>
          <p:cNvPr id="3" name="Picture 3"/>
          <p:cNvPicPr>
            <a:picLocks noChangeAspect="1"/>
          </p:cNvPicPr>
          <p:nvPr/>
        </p:nvPicPr>
        <p:blipFill>
          <a:blip r:embed="rId3"/>
          <a:srcRect/>
          <a:stretch>
            <a:fillRect/>
          </a:stretch>
        </p:blipFill>
        <p:spPr>
          <a:xfrm rot="612130">
            <a:off x="7916626" y="553676"/>
            <a:ext cx="1683424" cy="1456161"/>
          </a:xfrm>
          <a:prstGeom prst="rect">
            <a:avLst/>
          </a:prstGeom>
        </p:spPr>
      </p:pic>
      <p:pic>
        <p:nvPicPr>
          <p:cNvPr id="4" name="Picture 4"/>
          <p:cNvPicPr>
            <a:picLocks noChangeAspect="1"/>
          </p:cNvPicPr>
          <p:nvPr/>
        </p:nvPicPr>
        <p:blipFill>
          <a:blip r:embed="rId4"/>
          <a:srcRect/>
          <a:stretch>
            <a:fillRect/>
          </a:stretch>
        </p:blipFill>
        <p:spPr>
          <a:xfrm>
            <a:off x="1050358" y="-362951"/>
            <a:ext cx="1158448" cy="1531832"/>
          </a:xfrm>
          <a:prstGeom prst="rect">
            <a:avLst/>
          </a:prstGeom>
        </p:spPr>
      </p:pic>
      <p:pic>
        <p:nvPicPr>
          <p:cNvPr id="5" name="Picture 5"/>
          <p:cNvPicPr>
            <a:picLocks noChangeAspect="1"/>
          </p:cNvPicPr>
          <p:nvPr/>
        </p:nvPicPr>
        <p:blipFill>
          <a:blip r:embed="rId5"/>
          <a:srcRect/>
          <a:stretch>
            <a:fillRect/>
          </a:stretch>
        </p:blipFill>
        <p:spPr>
          <a:xfrm rot="-941037">
            <a:off x="-395177" y="3568709"/>
            <a:ext cx="1412996" cy="1296424"/>
          </a:xfrm>
          <a:prstGeom prst="rect">
            <a:avLst/>
          </a:prstGeom>
        </p:spPr>
      </p:pic>
      <p:pic>
        <p:nvPicPr>
          <p:cNvPr id="6" name="Picture 6"/>
          <p:cNvPicPr>
            <a:picLocks noChangeAspect="1"/>
          </p:cNvPicPr>
          <p:nvPr/>
        </p:nvPicPr>
        <p:blipFill>
          <a:blip r:embed="rId6"/>
          <a:srcRect/>
          <a:stretch>
            <a:fillRect/>
          </a:stretch>
        </p:blipFill>
        <p:spPr>
          <a:xfrm rot="-376648">
            <a:off x="1010355" y="2024826"/>
            <a:ext cx="408049" cy="378976"/>
          </a:xfrm>
          <a:prstGeom prst="rect">
            <a:avLst/>
          </a:prstGeom>
        </p:spPr>
      </p:pic>
      <p:pic>
        <p:nvPicPr>
          <p:cNvPr id="7" name="Picture 7"/>
          <p:cNvPicPr>
            <a:picLocks noChangeAspect="1"/>
          </p:cNvPicPr>
          <p:nvPr/>
        </p:nvPicPr>
        <p:blipFill>
          <a:blip r:embed="rId6"/>
          <a:srcRect/>
          <a:stretch>
            <a:fillRect/>
          </a:stretch>
        </p:blipFill>
        <p:spPr>
          <a:xfrm rot="-1199053">
            <a:off x="3400566" y="4250208"/>
            <a:ext cx="408049" cy="378976"/>
          </a:xfrm>
          <a:prstGeom prst="rect">
            <a:avLst/>
          </a:prstGeom>
        </p:spPr>
      </p:pic>
      <p:pic>
        <p:nvPicPr>
          <p:cNvPr id="8" name="Picture 8"/>
          <p:cNvPicPr>
            <a:picLocks noChangeAspect="1"/>
          </p:cNvPicPr>
          <p:nvPr/>
        </p:nvPicPr>
        <p:blipFill>
          <a:blip r:embed="rId6"/>
          <a:srcRect/>
          <a:stretch>
            <a:fillRect/>
          </a:stretch>
        </p:blipFill>
        <p:spPr>
          <a:xfrm rot="889606">
            <a:off x="8179912" y="3629587"/>
            <a:ext cx="408049" cy="378976"/>
          </a:xfrm>
          <a:prstGeom prst="rect">
            <a:avLst/>
          </a:prstGeom>
        </p:spPr>
      </p:pic>
      <p:pic>
        <p:nvPicPr>
          <p:cNvPr id="12" name="Picture 12"/>
          <p:cNvPicPr>
            <a:picLocks noChangeAspect="1"/>
          </p:cNvPicPr>
          <p:nvPr/>
        </p:nvPicPr>
        <p:blipFill>
          <a:blip r:embed="rId6"/>
          <a:srcRect/>
          <a:stretch>
            <a:fillRect/>
          </a:stretch>
        </p:blipFill>
        <p:spPr>
          <a:xfrm rot="889606">
            <a:off x="5206379" y="324863"/>
            <a:ext cx="408049" cy="378976"/>
          </a:xfrm>
          <a:prstGeom prst="rect">
            <a:avLst/>
          </a:prstGeom>
        </p:spPr>
      </p:pic>
      <p:sp>
        <p:nvSpPr>
          <p:cNvPr id="13" name="AutoShape 2" descr="Soạn Bài: Tuổi Thơ Tôi – Ngữ Văn 6, Sách Chân Trời Sáng Tạo - Việt Nam  Overnight"/>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20" rIns="91430" bIns="45720" numCol="1" anchor="t" anchorCtr="0" compatLnSpc="1">
            <a:prstTxWarp prst="textNoShape">
              <a:avLst/>
            </a:prstTxWarp>
          </a:bodyPr>
          <a:lstStyle/>
          <a:p>
            <a:endParaRPr lang="en-US"/>
          </a:p>
        </p:txBody>
      </p:sp>
      <p:grpSp>
        <p:nvGrpSpPr>
          <p:cNvPr id="15" name="Group 2"/>
          <p:cNvGrpSpPr/>
          <p:nvPr/>
        </p:nvGrpSpPr>
        <p:grpSpPr>
          <a:xfrm>
            <a:off x="1948668" y="2089820"/>
            <a:ext cx="5203941" cy="1729255"/>
            <a:chOff x="0" y="0"/>
            <a:chExt cx="3328858" cy="1106170"/>
          </a:xfrm>
          <a:solidFill>
            <a:srgbClr val="00B050"/>
          </a:solidFill>
        </p:grpSpPr>
        <p:sp>
          <p:nvSpPr>
            <p:cNvPr id="16" name="Freeform 3"/>
            <p:cNvSpPr/>
            <p:nvPr/>
          </p:nvSpPr>
          <p:spPr>
            <a:xfrm>
              <a:off x="0" y="0"/>
              <a:ext cx="3330128" cy="1106170"/>
            </a:xfrm>
            <a:custGeom>
              <a:avLst/>
              <a:gdLst/>
              <a:ahLst/>
              <a:cxnLst/>
              <a:rect l="l" t="t" r="r" b="b"/>
              <a:pathLst>
                <a:path w="3330128" h="1106170">
                  <a:moveTo>
                    <a:pt x="2776408" y="1106170"/>
                  </a:moveTo>
                  <a:lnTo>
                    <a:pt x="553720" y="1106170"/>
                  </a:lnTo>
                  <a:cubicBezTo>
                    <a:pt x="247650" y="1106170"/>
                    <a:pt x="0" y="858520"/>
                    <a:pt x="0" y="553720"/>
                  </a:cubicBezTo>
                  <a:cubicBezTo>
                    <a:pt x="0" y="247650"/>
                    <a:pt x="247650" y="0"/>
                    <a:pt x="553720" y="0"/>
                  </a:cubicBezTo>
                  <a:lnTo>
                    <a:pt x="2776408" y="0"/>
                  </a:lnTo>
                  <a:cubicBezTo>
                    <a:pt x="3082478" y="0"/>
                    <a:pt x="3330128" y="247650"/>
                    <a:pt x="3330128" y="553720"/>
                  </a:cubicBezTo>
                  <a:cubicBezTo>
                    <a:pt x="3328858" y="858520"/>
                    <a:pt x="3081208" y="1106170"/>
                    <a:pt x="2776408" y="1106170"/>
                  </a:cubicBezTo>
                  <a:close/>
                </a:path>
              </a:pathLst>
            </a:custGeom>
            <a:grpFill/>
          </p:spPr>
        </p:sp>
      </p:grpSp>
      <p:sp>
        <p:nvSpPr>
          <p:cNvPr id="17" name="TextBox 3"/>
          <p:cNvSpPr txBox="1"/>
          <p:nvPr/>
        </p:nvSpPr>
        <p:spPr>
          <a:xfrm>
            <a:off x="1873131" y="2307493"/>
            <a:ext cx="5357000" cy="1513235"/>
          </a:xfrm>
          <a:prstGeom prst="rect">
            <a:avLst/>
          </a:prstGeom>
        </p:spPr>
        <p:txBody>
          <a:bodyPr lIns="0" tIns="0" rIns="0" bIns="0" rtlCol="0" anchor="t">
            <a:spAutoFit/>
          </a:bodyPr>
          <a:lstStyle/>
          <a:p>
            <a:pPr algn="ctr" defTabSz="511860">
              <a:lnSpc>
                <a:spcPts val="5879"/>
              </a:lnSpc>
              <a:spcBef>
                <a:spcPct val="0"/>
              </a:spcBef>
            </a:pPr>
            <a:r>
              <a:rPr lang="en-US" sz="6000" b="1" dirty="0" err="1">
                <a:solidFill>
                  <a:srgbClr val="FFFF00"/>
                </a:solidFill>
                <a:latin typeface="Times New Roman" pitchFamily="18" charset="0"/>
                <a:cs typeface="Times New Roman" pitchFamily="18" charset="0"/>
              </a:rPr>
              <a:t>Bài</a:t>
            </a:r>
            <a:r>
              <a:rPr lang="en-US" sz="6000" b="1" dirty="0">
                <a:solidFill>
                  <a:srgbClr val="FFFF00"/>
                </a:solidFill>
                <a:latin typeface="Times New Roman" pitchFamily="18" charset="0"/>
                <a:cs typeface="Times New Roman" pitchFamily="18" charset="0"/>
              </a:rPr>
              <a:t> </a:t>
            </a:r>
            <a:r>
              <a:rPr lang="en-US" sz="6000" b="1" dirty="0" err="1">
                <a:solidFill>
                  <a:srgbClr val="FFFF00"/>
                </a:solidFill>
                <a:latin typeface="Times New Roman" pitchFamily="18" charset="0"/>
                <a:cs typeface="Times New Roman" pitchFamily="18" charset="0"/>
              </a:rPr>
              <a:t>tập</a:t>
            </a:r>
            <a:r>
              <a:rPr lang="en-US" sz="6000" b="1" dirty="0">
                <a:solidFill>
                  <a:srgbClr val="FFFF00"/>
                </a:solidFill>
                <a:latin typeface="Times New Roman" pitchFamily="18" charset="0"/>
                <a:cs typeface="Times New Roman" pitchFamily="18" charset="0"/>
              </a:rPr>
              <a:t> </a:t>
            </a:r>
            <a:r>
              <a:rPr lang="en-US" sz="6000" b="1" dirty="0" err="1">
                <a:solidFill>
                  <a:srgbClr val="FFFF00"/>
                </a:solidFill>
                <a:latin typeface="Times New Roman" pitchFamily="18" charset="0"/>
                <a:cs typeface="Times New Roman" pitchFamily="18" charset="0"/>
              </a:rPr>
              <a:t>nhanh</a:t>
            </a:r>
            <a:endParaRPr lang="en-US" sz="6000" b="1" dirty="0">
              <a:solidFill>
                <a:srgbClr val="FFFF00"/>
              </a:solidFill>
              <a:latin typeface="Times New Roman" pitchFamily="18" charset="0"/>
              <a:cs typeface="Times New Roman" pitchFamily="18" charset="0"/>
            </a:endParaRPr>
          </a:p>
          <a:p>
            <a:pPr algn="ctr" defTabSz="511860">
              <a:lnSpc>
                <a:spcPts val="5879"/>
              </a:lnSpc>
              <a:spcBef>
                <a:spcPct val="0"/>
              </a:spcBef>
            </a:pPr>
            <a:r>
              <a:rPr lang="en-US" sz="4800" b="1" dirty="0">
                <a:solidFill>
                  <a:srgbClr val="FFFF00"/>
                </a:solidFill>
                <a:latin typeface="Times New Roman" pitchFamily="18" charset="0"/>
                <a:cs typeface="Times New Roman" pitchFamily="18" charset="0"/>
              </a:rPr>
              <a:t>BT </a:t>
            </a:r>
            <a:r>
              <a:rPr lang="en-US" sz="4800" b="1" dirty="0" err="1">
                <a:solidFill>
                  <a:srgbClr val="FFFF00"/>
                </a:solidFill>
                <a:latin typeface="Times New Roman" pitchFamily="18" charset="0"/>
                <a:cs typeface="Times New Roman" pitchFamily="18" charset="0"/>
              </a:rPr>
              <a:t>số</a:t>
            </a:r>
            <a:r>
              <a:rPr lang="en-US" sz="4800" b="1" dirty="0">
                <a:solidFill>
                  <a:srgbClr val="FFFF00"/>
                </a:solidFill>
                <a:latin typeface="Times New Roman" pitchFamily="18" charset="0"/>
                <a:cs typeface="Times New Roman" pitchFamily="18" charset="0"/>
              </a:rPr>
              <a:t> 6</a:t>
            </a:r>
          </a:p>
        </p:txBody>
      </p:sp>
      <p:pic>
        <p:nvPicPr>
          <p:cNvPr id="18" name="Picture 25"/>
          <p:cNvPicPr>
            <a:picLocks noChangeAspect="1"/>
          </p:cNvPicPr>
          <p:nvPr/>
        </p:nvPicPr>
        <p:blipFill>
          <a:blip r:embed="rId7"/>
          <a:srcRect/>
          <a:stretch>
            <a:fillRect/>
          </a:stretch>
        </p:blipFill>
        <p:spPr>
          <a:xfrm>
            <a:off x="3429000" y="736688"/>
            <a:ext cx="2243278" cy="1422801"/>
          </a:xfrm>
          <a:prstGeom prst="rect">
            <a:avLst/>
          </a:prstGeom>
        </p:spPr>
      </p:pic>
    </p:spTree>
    <p:extLst>
      <p:ext uri="{BB962C8B-B14F-4D97-AF65-F5344CB8AC3E}">
        <p14:creationId xmlns:p14="http://schemas.microsoft.com/office/powerpoint/2010/main" val="1803928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895109" y="571507"/>
            <a:ext cx="3937168" cy="9374209"/>
          </a:xfrm>
          <a:prstGeom prst="rect">
            <a:avLst/>
          </a:prstGeom>
        </p:spPr>
      </p:pic>
      <p:sp>
        <p:nvSpPr>
          <p:cNvPr id="4" name="Rectangle 3"/>
          <p:cNvSpPr/>
          <p:nvPr/>
        </p:nvSpPr>
        <p:spPr>
          <a:xfrm>
            <a:off x="609600" y="602680"/>
            <a:ext cx="4572000" cy="3785652"/>
          </a:xfrm>
          <a:prstGeom prst="rect">
            <a:avLst/>
          </a:prstGeom>
          <a:ln w="6350">
            <a:solidFill>
              <a:srgbClr val="FF0000"/>
            </a:solidFill>
          </a:ln>
        </p:spPr>
        <p:txBody>
          <a:bodyPr lIns="91430" tIns="45720" rIns="91430" bIns="45720">
            <a:spAutoFit/>
          </a:bodyPr>
          <a:lstStyle/>
          <a:p>
            <a:pPr algn="just"/>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tập</a:t>
            </a:r>
            <a:r>
              <a:rPr lang="en-US" sz="4000" b="1" dirty="0">
                <a:latin typeface="Times New Roman" pitchFamily="18" charset="0"/>
                <a:cs typeface="Times New Roman" pitchFamily="18" charset="0"/>
              </a:rPr>
              <a:t> 6</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diễn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đạt</a:t>
            </a:r>
            <a:r>
              <a:rPr lang="en-US" sz="4000"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về</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với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thượng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đế</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chí</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đoạn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dụng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pháp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dụng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2481669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5875" y="325886"/>
            <a:ext cx="8492250" cy="449174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14B"/>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sp>
        <p:nvSpPr>
          <p:cNvPr id="22" name="TextBox 21"/>
          <p:cNvSpPr txBox="1"/>
          <p:nvPr/>
        </p:nvSpPr>
        <p:spPr>
          <a:xfrm>
            <a:off x="1125682" y="214737"/>
            <a:ext cx="5410200" cy="707886"/>
          </a:xfrm>
          <a:prstGeom prst="rect">
            <a:avLst/>
          </a:prstGeom>
          <a:noFill/>
        </p:spPr>
        <p:txBody>
          <a:bodyPr wrap="square" lIns="91430" tIns="45720" rIns="91430" bIns="45720" rtlCol="0">
            <a:spAutoFit/>
          </a:bodyPr>
          <a:lstStyle/>
          <a:p>
            <a:r>
              <a:rPr lang="en-US" sz="4000" b="1" dirty="0" err="1">
                <a:solidFill>
                  <a:srgbClr val="FF0000"/>
                </a:solidFill>
                <a:latin typeface="Times New Roman" pitchFamily="18" charset="0"/>
                <a:cs typeface="Times New Roman" pitchFamily="18" charset="0"/>
              </a:rPr>
              <a:t>I.Tri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thức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tiếng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Việt</a:t>
            </a:r>
            <a:endParaRPr lang="en-US" sz="4000" b="1" dirty="0">
              <a:solidFill>
                <a:srgbClr val="FF0000"/>
              </a:solidFill>
              <a:latin typeface="Times New Roman" pitchFamily="18" charset="0"/>
              <a:cs typeface="Times New Roman" pitchFamily="18" charset="0"/>
            </a:endParaRPr>
          </a:p>
        </p:txBody>
      </p:sp>
      <p:sp>
        <p:nvSpPr>
          <p:cNvPr id="13" name="Rectangle 12"/>
          <p:cNvSpPr/>
          <p:nvPr/>
        </p:nvSpPr>
        <p:spPr>
          <a:xfrm>
            <a:off x="681473" y="1143002"/>
            <a:ext cx="7922215" cy="3785652"/>
          </a:xfrm>
          <a:prstGeom prst="rect">
            <a:avLst/>
          </a:prstGeom>
          <a:ln w="57150">
            <a:solidFill>
              <a:srgbClr val="FF0000"/>
            </a:solidFill>
            <a:prstDash val="sysDot"/>
          </a:ln>
        </p:spPr>
        <p:txBody>
          <a:bodyPr wrap="square" lIns="91430" tIns="45720" rIns="91430" bIns="45720">
            <a:spAutoFit/>
          </a:bodyPr>
          <a:lstStyle/>
          <a:p>
            <a:pPr algn="just"/>
            <a:r>
              <a:rPr lang="en-US" sz="4800" b="1" dirty="0">
                <a:latin typeface="Times New Roman" pitchFamily="18" charset="0"/>
                <a:cs typeface="Times New Roman" pitchFamily="18" charset="0"/>
              </a:rPr>
              <a:t>*</a:t>
            </a:r>
            <a:r>
              <a:rPr lang="en-US" sz="4800" b="1" dirty="0" err="1">
                <a:latin typeface="Times New Roman" pitchFamily="18" charset="0"/>
                <a:cs typeface="Times New Roman" pitchFamily="18" charset="0"/>
              </a:rPr>
              <a:t>Nói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giảm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nói</a:t>
            </a:r>
            <a:r>
              <a:rPr lang="en-US" sz="4800" b="1" dirty="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tránh</a:t>
            </a:r>
            <a:r>
              <a:rPr lang="en-US" sz="4800" dirty="0">
                <a:latin typeface="Times New Roman" pitchFamily="18" charset="0"/>
                <a:cs typeface="Times New Roman" pitchFamily="18" charset="0"/>
              </a:rPr>
              <a:t> </a:t>
            </a:r>
            <a:r>
              <a:rPr lang="en-US" sz="4800" dirty="0" err="1" smtClean="0">
                <a:latin typeface="Times New Roman" pitchFamily="18" charset="0"/>
                <a:cs typeface="Times New Roman" pitchFamily="18" charset="0"/>
              </a:rPr>
              <a:t>là</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biện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pháp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dùng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cách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diễn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đạt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tế</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nhị</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tránh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gây</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cảm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quá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đau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buồn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ghê</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sợ</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nặng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nề</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tránh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thô</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tục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thiếu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lịch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sự</a:t>
            </a:r>
            <a:r>
              <a:rPr lang="en-US" sz="4800" dirty="0" smtClean="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83513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5875" y="325886"/>
            <a:ext cx="8492250" cy="449174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14B"/>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sp>
        <p:nvSpPr>
          <p:cNvPr id="22" name="TextBox 21"/>
          <p:cNvSpPr txBox="1"/>
          <p:nvPr/>
        </p:nvSpPr>
        <p:spPr>
          <a:xfrm>
            <a:off x="1143000" y="303265"/>
            <a:ext cx="5410200" cy="707886"/>
          </a:xfrm>
          <a:prstGeom prst="rect">
            <a:avLst/>
          </a:prstGeom>
          <a:noFill/>
        </p:spPr>
        <p:txBody>
          <a:bodyPr wrap="square" lIns="91430" tIns="45720" rIns="91430" bIns="45720" rtlCol="0">
            <a:spAutoFit/>
          </a:bodyPr>
          <a:lstStyle/>
          <a:p>
            <a:r>
              <a:rPr lang="en-US" sz="4000" b="1" dirty="0" err="1">
                <a:solidFill>
                  <a:srgbClr val="FF0000"/>
                </a:solidFill>
                <a:latin typeface="Times New Roman" pitchFamily="18" charset="0"/>
                <a:cs typeface="Times New Roman" pitchFamily="18" charset="0"/>
              </a:rPr>
              <a:t>II.Luyện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tập</a:t>
            </a:r>
            <a:endParaRPr lang="en-US" sz="4000" b="1" dirty="0">
              <a:solidFill>
                <a:srgbClr val="FF0000"/>
              </a:solidFill>
              <a:latin typeface="Times New Roman" pitchFamily="18" charset="0"/>
              <a:cs typeface="Times New Roman" pitchFamily="18" charset="0"/>
            </a:endParaRPr>
          </a:p>
        </p:txBody>
      </p:sp>
      <p:sp>
        <p:nvSpPr>
          <p:cNvPr id="12" name="Rectangle 11"/>
          <p:cNvSpPr/>
          <p:nvPr/>
        </p:nvSpPr>
        <p:spPr>
          <a:xfrm>
            <a:off x="1143013" y="834180"/>
            <a:ext cx="1954361" cy="646331"/>
          </a:xfrm>
          <a:prstGeom prst="rect">
            <a:avLst/>
          </a:prstGeom>
        </p:spPr>
        <p:txBody>
          <a:bodyPr wrap="none" lIns="91430" tIns="45720" rIns="91430" bIns="45720">
            <a:spAutoFit/>
          </a:bodyPr>
          <a:lstStyle/>
          <a:p>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tập</a:t>
            </a:r>
            <a:r>
              <a:rPr lang="en-US" sz="3600" b="1" dirty="0">
                <a:latin typeface="Times New Roman" pitchFamily="18" charset="0"/>
                <a:cs typeface="Times New Roman" pitchFamily="18" charset="0"/>
              </a:rPr>
              <a:t> 1</a:t>
            </a:r>
            <a:endParaRPr lang="en-US" sz="3600" dirty="0">
              <a:latin typeface="Times New Roman" pitchFamily="18" charset="0"/>
              <a:cs typeface="Times New Roman" pitchFamily="18" charset="0"/>
            </a:endParaRPr>
          </a:p>
        </p:txBody>
      </p:sp>
      <p:graphicFrame>
        <p:nvGraphicFramePr>
          <p:cNvPr id="14" name="Table 13"/>
          <p:cNvGraphicFramePr>
            <a:graphicFrameLocks noGrp="1"/>
          </p:cNvGraphicFramePr>
          <p:nvPr>
            <p:extLst/>
          </p:nvPr>
        </p:nvGraphicFramePr>
        <p:xfrm>
          <a:off x="586063" y="1828823"/>
          <a:ext cx="7948371" cy="2857501"/>
        </p:xfrm>
        <a:graphic>
          <a:graphicData uri="http://schemas.openxmlformats.org/drawingml/2006/table">
            <a:tbl>
              <a:tblPr firstRow="1" firstCol="1" bandRow="1">
                <a:tableStyleId>{5C22544A-7EE6-4342-B048-85BDC9FD1C3A}</a:tableStyleId>
              </a:tblPr>
              <a:tblGrid>
                <a:gridCol w="1319011">
                  <a:extLst>
                    <a:ext uri="{9D8B030D-6E8A-4147-A177-3AD203B41FA5}">
                      <a16:colId xmlns:a16="http://schemas.microsoft.com/office/drawing/2014/main" val="20000"/>
                    </a:ext>
                  </a:extLst>
                </a:gridCol>
                <a:gridCol w="1777392">
                  <a:extLst>
                    <a:ext uri="{9D8B030D-6E8A-4147-A177-3AD203B41FA5}">
                      <a16:colId xmlns:a16="http://schemas.microsoft.com/office/drawing/2014/main" val="20001"/>
                    </a:ext>
                  </a:extLst>
                </a:gridCol>
                <a:gridCol w="2642701">
                  <a:extLst>
                    <a:ext uri="{9D8B030D-6E8A-4147-A177-3AD203B41FA5}">
                      <a16:colId xmlns:a16="http://schemas.microsoft.com/office/drawing/2014/main" val="20002"/>
                    </a:ext>
                  </a:extLst>
                </a:gridCol>
                <a:gridCol w="2209267">
                  <a:extLst>
                    <a:ext uri="{9D8B030D-6E8A-4147-A177-3AD203B41FA5}">
                      <a16:colId xmlns:a16="http://schemas.microsoft.com/office/drawing/2014/main" val="20003"/>
                    </a:ext>
                  </a:extLst>
                </a:gridCol>
              </a:tblGrid>
              <a:tr h="909838">
                <a:tc>
                  <a:txBody>
                    <a:bodyPr/>
                    <a:lstStyle/>
                    <a:p>
                      <a:pPr algn="ctr">
                        <a:spcAft>
                          <a:spcPts val="0"/>
                        </a:spcAft>
                      </a:pPr>
                      <a:r>
                        <a:rPr lang="en-US" sz="2100" dirty="0" err="1">
                          <a:effectLst/>
                          <a:latin typeface="Times New Roman" pitchFamily="18" charset="0"/>
                          <a:cs typeface="Times New Roman" pitchFamily="18" charset="0"/>
                        </a:rPr>
                        <a:t>Câu</a:t>
                      </a:r>
                      <a:endParaRPr lang="en-US" sz="2100" dirty="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100">
                          <a:effectLst/>
                          <a:latin typeface="Times New Roman" pitchFamily="18" charset="0"/>
                          <a:cs typeface="Times New Roman" pitchFamily="18" charset="0"/>
                        </a:rPr>
                        <a:t>Thành ngữ</a:t>
                      </a:r>
                      <a:endParaRPr lang="en-US" sz="210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100">
                          <a:effectLst/>
                          <a:latin typeface="Times New Roman" pitchFamily="18" charset="0"/>
                          <a:cs typeface="Times New Roman" pitchFamily="18" charset="0"/>
                        </a:rPr>
                        <a:t>Thuộc thành phần</a:t>
                      </a:r>
                      <a:endParaRPr lang="en-US" sz="210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100" dirty="0" err="1">
                          <a:effectLst/>
                          <a:latin typeface="Times New Roman" pitchFamily="18" charset="0"/>
                          <a:cs typeface="Times New Roman" pitchFamily="18" charset="0"/>
                        </a:rPr>
                        <a:t>Tác</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dụng</a:t>
                      </a:r>
                      <a:r>
                        <a:rPr lang="en-US" sz="2100" dirty="0">
                          <a:effectLst/>
                          <a:latin typeface="Times New Roman" pitchFamily="18" charset="0"/>
                          <a:cs typeface="Times New Roman" pitchFamily="18" charset="0"/>
                        </a:rPr>
                        <a:t>/</a:t>
                      </a:r>
                    </a:p>
                    <a:p>
                      <a:pPr algn="ctr">
                        <a:spcAft>
                          <a:spcPts val="0"/>
                        </a:spcAft>
                      </a:pPr>
                      <a:r>
                        <a:rPr lang="en-US" sz="2100" dirty="0">
                          <a:effectLst/>
                          <a:latin typeface="Times New Roman" pitchFamily="18" charset="0"/>
                          <a:cs typeface="Times New Roman" pitchFamily="18" charset="0"/>
                        </a:rPr>
                        <a:t>Ý </a:t>
                      </a:r>
                      <a:r>
                        <a:rPr lang="en-US" sz="2100" dirty="0" err="1">
                          <a:effectLst/>
                          <a:latin typeface="Times New Roman" pitchFamily="18" charset="0"/>
                          <a:cs typeface="Times New Roman" pitchFamily="18" charset="0"/>
                        </a:rPr>
                        <a:t>nghĩa</a:t>
                      </a:r>
                      <a:endParaRPr lang="en-US" sz="2100" dirty="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9221">
                <a:tc>
                  <a:txBody>
                    <a:bodyPr/>
                    <a:lstStyle/>
                    <a:p>
                      <a:pPr algn="ctr">
                        <a:spcAft>
                          <a:spcPts val="0"/>
                        </a:spcAft>
                      </a:pPr>
                      <a:r>
                        <a:rPr lang="en-US" sz="2100">
                          <a:effectLst/>
                          <a:latin typeface="Times New Roman" pitchFamily="18" charset="0"/>
                          <a:cs typeface="Times New Roman" pitchFamily="18" charset="0"/>
                        </a:rPr>
                        <a:t>a)</a:t>
                      </a:r>
                      <a:endParaRPr lang="en-US" sz="210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100">
                          <a:effectLst/>
                          <a:latin typeface="Times New Roman" pitchFamily="18" charset="0"/>
                          <a:cs typeface="Times New Roman" pitchFamily="18" charset="0"/>
                        </a:rPr>
                        <a:t> </a:t>
                      </a:r>
                      <a:endParaRPr lang="en-US" sz="210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100">
                          <a:effectLst/>
                          <a:latin typeface="Times New Roman" pitchFamily="18" charset="0"/>
                          <a:cs typeface="Times New Roman" pitchFamily="18" charset="0"/>
                        </a:rPr>
                        <a:t> </a:t>
                      </a:r>
                      <a:endParaRPr lang="en-US" sz="210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100">
                          <a:effectLst/>
                          <a:latin typeface="Times New Roman" pitchFamily="18" charset="0"/>
                          <a:cs typeface="Times New Roman" pitchFamily="18" charset="0"/>
                        </a:rPr>
                        <a:t> </a:t>
                      </a:r>
                      <a:endParaRPr lang="en-US" sz="210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9221">
                <a:tc>
                  <a:txBody>
                    <a:bodyPr/>
                    <a:lstStyle/>
                    <a:p>
                      <a:pPr algn="ctr">
                        <a:spcAft>
                          <a:spcPts val="0"/>
                        </a:spcAft>
                      </a:pPr>
                      <a:r>
                        <a:rPr lang="en-US" sz="2100">
                          <a:effectLst/>
                          <a:latin typeface="Times New Roman" pitchFamily="18" charset="0"/>
                          <a:cs typeface="Times New Roman" pitchFamily="18" charset="0"/>
                        </a:rPr>
                        <a:t>b)</a:t>
                      </a:r>
                      <a:endParaRPr lang="en-US" sz="210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100">
                          <a:effectLst/>
                          <a:latin typeface="Times New Roman" pitchFamily="18" charset="0"/>
                          <a:cs typeface="Times New Roman" pitchFamily="18" charset="0"/>
                        </a:rPr>
                        <a:t> </a:t>
                      </a:r>
                      <a:endParaRPr lang="en-US" sz="210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100">
                          <a:effectLst/>
                          <a:latin typeface="Times New Roman" pitchFamily="18" charset="0"/>
                          <a:cs typeface="Times New Roman" pitchFamily="18" charset="0"/>
                        </a:rPr>
                        <a:t> </a:t>
                      </a:r>
                      <a:endParaRPr lang="en-US" sz="210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100">
                          <a:effectLst/>
                          <a:latin typeface="Times New Roman" pitchFamily="18" charset="0"/>
                          <a:cs typeface="Times New Roman" pitchFamily="18" charset="0"/>
                        </a:rPr>
                        <a:t> </a:t>
                      </a:r>
                      <a:endParaRPr lang="en-US" sz="210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9221">
                <a:tc>
                  <a:txBody>
                    <a:bodyPr/>
                    <a:lstStyle/>
                    <a:p>
                      <a:pPr algn="ctr">
                        <a:spcAft>
                          <a:spcPts val="0"/>
                        </a:spcAft>
                      </a:pPr>
                      <a:r>
                        <a:rPr lang="en-US" sz="2100">
                          <a:effectLst/>
                          <a:latin typeface="Times New Roman" pitchFamily="18" charset="0"/>
                          <a:cs typeface="Times New Roman" pitchFamily="18" charset="0"/>
                        </a:rPr>
                        <a:t>c)</a:t>
                      </a:r>
                      <a:endParaRPr lang="en-US" sz="210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100" dirty="0">
                          <a:effectLst/>
                          <a:latin typeface="Times New Roman" pitchFamily="18" charset="0"/>
                          <a:cs typeface="Times New Roman" pitchFamily="18" charset="0"/>
                        </a:rPr>
                        <a:t> </a:t>
                      </a:r>
                      <a:endParaRPr lang="en-US" sz="2100" dirty="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100">
                          <a:effectLst/>
                          <a:latin typeface="Times New Roman" pitchFamily="18" charset="0"/>
                          <a:cs typeface="Times New Roman" pitchFamily="18" charset="0"/>
                        </a:rPr>
                        <a:t> </a:t>
                      </a:r>
                      <a:endParaRPr lang="en-US" sz="210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100" dirty="0">
                          <a:effectLst/>
                          <a:latin typeface="Times New Roman" pitchFamily="18" charset="0"/>
                          <a:cs typeface="Times New Roman" pitchFamily="18" charset="0"/>
                        </a:rPr>
                        <a:t> </a:t>
                      </a:r>
                      <a:endParaRPr lang="en-US" sz="2100" dirty="0">
                        <a:effectLst/>
                        <a:latin typeface="Times New Roman" pitchFamily="18" charset="0"/>
                        <a:ea typeface="Times New Roman"/>
                        <a:cs typeface="Times New Roman" pitchFamily="18" charset="0"/>
                      </a:endParaRPr>
                    </a:p>
                  </a:txBody>
                  <a:tcPr marL="68580" marR="68580" marT="0" marB="0">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5" name="Rectangle 1"/>
          <p:cNvSpPr>
            <a:spLocks noChangeArrowheads="1"/>
          </p:cNvSpPr>
          <p:nvPr/>
        </p:nvSpPr>
        <p:spPr bwMode="auto">
          <a:xfrm>
            <a:off x="3466482" y="1166827"/>
            <a:ext cx="35445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20" rIns="91430" bIns="45720" numCol="1" anchor="ctr" anchorCtr="0" compatLnSpc="1">
            <a:prstTxWarp prst="textNoShape">
              <a:avLst/>
            </a:prstTxWarp>
            <a:spAutoFit/>
          </a:bodyPr>
          <a:lstStyle/>
          <a:p>
            <a:pPr algn="ctr" defTabSz="914169" fontAlgn="base">
              <a:spcBef>
                <a:spcPct val="0"/>
              </a:spcBef>
              <a:spcAft>
                <a:spcPct val="0"/>
              </a:spcAft>
            </a:pPr>
            <a:r>
              <a:rPr lang="en-US" sz="3600" b="1" i="1" dirty="0">
                <a:latin typeface="Times New Roman" pitchFamily="18" charset="0"/>
                <a:ea typeface="Arial" pitchFamily="34" charset="0"/>
                <a:cs typeface="Times New Roman" pitchFamily="18" charset="0"/>
              </a:rPr>
              <a:t>PHIẾU BÀI TẬP</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28340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4"/>
          <p:cNvGrpSpPr/>
          <p:nvPr/>
        </p:nvGrpSpPr>
        <p:grpSpPr>
          <a:xfrm>
            <a:off x="5449132" y="2673082"/>
            <a:ext cx="264415" cy="265480"/>
            <a:chOff x="0" y="0"/>
            <a:chExt cx="1913890" cy="1921595"/>
          </a:xfrm>
        </p:grpSpPr>
        <p:sp>
          <p:nvSpPr>
            <p:cNvPr id="65" name="Freeform 6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66" name="Group 66"/>
          <p:cNvGrpSpPr/>
          <p:nvPr/>
        </p:nvGrpSpPr>
        <p:grpSpPr>
          <a:xfrm>
            <a:off x="5767197" y="2673082"/>
            <a:ext cx="264415" cy="265480"/>
            <a:chOff x="0" y="0"/>
            <a:chExt cx="1913890" cy="1921595"/>
          </a:xfrm>
        </p:grpSpPr>
        <p:sp>
          <p:nvSpPr>
            <p:cNvPr id="67" name="Freeform 6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68" name="Group 68"/>
          <p:cNvGrpSpPr/>
          <p:nvPr/>
        </p:nvGrpSpPr>
        <p:grpSpPr>
          <a:xfrm>
            <a:off x="6085261" y="2673082"/>
            <a:ext cx="264415" cy="265480"/>
            <a:chOff x="0" y="0"/>
            <a:chExt cx="1913890" cy="1921595"/>
          </a:xfrm>
        </p:grpSpPr>
        <p:sp>
          <p:nvSpPr>
            <p:cNvPr id="69" name="Freeform 6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70" name="Group 70"/>
          <p:cNvGrpSpPr/>
          <p:nvPr/>
        </p:nvGrpSpPr>
        <p:grpSpPr>
          <a:xfrm>
            <a:off x="6403325" y="2673082"/>
            <a:ext cx="264415" cy="265480"/>
            <a:chOff x="0" y="0"/>
            <a:chExt cx="1913890" cy="1921595"/>
          </a:xfrm>
        </p:grpSpPr>
        <p:sp>
          <p:nvSpPr>
            <p:cNvPr id="71" name="Freeform 71"/>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74" name="Group 74"/>
          <p:cNvGrpSpPr/>
          <p:nvPr/>
        </p:nvGrpSpPr>
        <p:grpSpPr>
          <a:xfrm>
            <a:off x="5449132" y="3279321"/>
            <a:ext cx="264415" cy="265480"/>
            <a:chOff x="0" y="0"/>
            <a:chExt cx="1913890" cy="1921595"/>
          </a:xfrm>
        </p:grpSpPr>
        <p:sp>
          <p:nvSpPr>
            <p:cNvPr id="75" name="Freeform 7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76" name="Group 76"/>
          <p:cNvGrpSpPr/>
          <p:nvPr/>
        </p:nvGrpSpPr>
        <p:grpSpPr>
          <a:xfrm>
            <a:off x="6085261" y="3279321"/>
            <a:ext cx="264415" cy="265480"/>
            <a:chOff x="0" y="0"/>
            <a:chExt cx="1913890" cy="1921595"/>
          </a:xfrm>
        </p:grpSpPr>
        <p:sp>
          <p:nvSpPr>
            <p:cNvPr id="77" name="Freeform 7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78" name="Group 78"/>
          <p:cNvGrpSpPr/>
          <p:nvPr/>
        </p:nvGrpSpPr>
        <p:grpSpPr>
          <a:xfrm>
            <a:off x="6403325" y="3279321"/>
            <a:ext cx="264415" cy="265480"/>
            <a:chOff x="0" y="0"/>
            <a:chExt cx="1913890" cy="1921595"/>
          </a:xfrm>
        </p:grpSpPr>
        <p:sp>
          <p:nvSpPr>
            <p:cNvPr id="79" name="Freeform 7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82" name="Group 82"/>
          <p:cNvGrpSpPr/>
          <p:nvPr/>
        </p:nvGrpSpPr>
        <p:grpSpPr>
          <a:xfrm>
            <a:off x="5449132" y="2976201"/>
            <a:ext cx="264415" cy="265480"/>
            <a:chOff x="0" y="0"/>
            <a:chExt cx="1913890" cy="1921595"/>
          </a:xfrm>
        </p:grpSpPr>
        <p:sp>
          <p:nvSpPr>
            <p:cNvPr id="83" name="Freeform 8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84" name="Group 84"/>
          <p:cNvGrpSpPr/>
          <p:nvPr/>
        </p:nvGrpSpPr>
        <p:grpSpPr>
          <a:xfrm>
            <a:off x="5767197" y="2976201"/>
            <a:ext cx="264415" cy="265480"/>
            <a:chOff x="0" y="0"/>
            <a:chExt cx="1913890" cy="1921595"/>
          </a:xfrm>
        </p:grpSpPr>
        <p:sp>
          <p:nvSpPr>
            <p:cNvPr id="85" name="Freeform 8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86" name="Group 86"/>
          <p:cNvGrpSpPr/>
          <p:nvPr/>
        </p:nvGrpSpPr>
        <p:grpSpPr>
          <a:xfrm>
            <a:off x="6085261" y="2976201"/>
            <a:ext cx="264415" cy="265480"/>
            <a:chOff x="0" y="0"/>
            <a:chExt cx="1913890" cy="1921595"/>
          </a:xfrm>
        </p:grpSpPr>
        <p:sp>
          <p:nvSpPr>
            <p:cNvPr id="87" name="Freeform 8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88" name="Group 88"/>
          <p:cNvGrpSpPr/>
          <p:nvPr/>
        </p:nvGrpSpPr>
        <p:grpSpPr>
          <a:xfrm>
            <a:off x="6403325" y="2976201"/>
            <a:ext cx="264415" cy="265480"/>
            <a:chOff x="0" y="0"/>
            <a:chExt cx="1913890" cy="1921595"/>
          </a:xfrm>
        </p:grpSpPr>
        <p:sp>
          <p:nvSpPr>
            <p:cNvPr id="89" name="Freeform 8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92" name="Group 92"/>
          <p:cNvGrpSpPr/>
          <p:nvPr/>
        </p:nvGrpSpPr>
        <p:grpSpPr>
          <a:xfrm>
            <a:off x="5449132" y="3885558"/>
            <a:ext cx="264415" cy="265480"/>
            <a:chOff x="0" y="0"/>
            <a:chExt cx="1913890" cy="1921595"/>
          </a:xfrm>
        </p:grpSpPr>
        <p:sp>
          <p:nvSpPr>
            <p:cNvPr id="93" name="Freeform 9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94" name="Group 94"/>
          <p:cNvGrpSpPr/>
          <p:nvPr/>
        </p:nvGrpSpPr>
        <p:grpSpPr>
          <a:xfrm>
            <a:off x="5767197" y="3885558"/>
            <a:ext cx="264415" cy="265480"/>
            <a:chOff x="0" y="0"/>
            <a:chExt cx="1913890" cy="1921595"/>
          </a:xfrm>
        </p:grpSpPr>
        <p:sp>
          <p:nvSpPr>
            <p:cNvPr id="95" name="Freeform 9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96" name="Group 96"/>
          <p:cNvGrpSpPr/>
          <p:nvPr/>
        </p:nvGrpSpPr>
        <p:grpSpPr>
          <a:xfrm>
            <a:off x="6085261" y="3885558"/>
            <a:ext cx="264415" cy="265480"/>
            <a:chOff x="0" y="0"/>
            <a:chExt cx="1913890" cy="1921595"/>
          </a:xfrm>
        </p:grpSpPr>
        <p:sp>
          <p:nvSpPr>
            <p:cNvPr id="97" name="Freeform 9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98" name="Group 98"/>
          <p:cNvGrpSpPr/>
          <p:nvPr/>
        </p:nvGrpSpPr>
        <p:grpSpPr>
          <a:xfrm>
            <a:off x="6403325" y="3885558"/>
            <a:ext cx="264415" cy="265480"/>
            <a:chOff x="0" y="0"/>
            <a:chExt cx="1913890" cy="1921595"/>
          </a:xfrm>
        </p:grpSpPr>
        <p:sp>
          <p:nvSpPr>
            <p:cNvPr id="99" name="Freeform 9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02" name="Group 102"/>
          <p:cNvGrpSpPr/>
          <p:nvPr/>
        </p:nvGrpSpPr>
        <p:grpSpPr>
          <a:xfrm>
            <a:off x="5449132" y="3582439"/>
            <a:ext cx="264415" cy="265480"/>
            <a:chOff x="0" y="0"/>
            <a:chExt cx="1913890" cy="1921595"/>
          </a:xfrm>
        </p:grpSpPr>
        <p:sp>
          <p:nvSpPr>
            <p:cNvPr id="103" name="Freeform 10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04" name="Group 104"/>
          <p:cNvGrpSpPr/>
          <p:nvPr/>
        </p:nvGrpSpPr>
        <p:grpSpPr>
          <a:xfrm>
            <a:off x="5767197" y="3582439"/>
            <a:ext cx="264415" cy="265480"/>
            <a:chOff x="0" y="0"/>
            <a:chExt cx="1913890" cy="1921595"/>
          </a:xfrm>
        </p:grpSpPr>
        <p:sp>
          <p:nvSpPr>
            <p:cNvPr id="105" name="Freeform 10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06" name="Group 106"/>
          <p:cNvGrpSpPr/>
          <p:nvPr/>
        </p:nvGrpSpPr>
        <p:grpSpPr>
          <a:xfrm>
            <a:off x="6085261" y="3582439"/>
            <a:ext cx="264415" cy="265480"/>
            <a:chOff x="0" y="0"/>
            <a:chExt cx="1913890" cy="1921595"/>
          </a:xfrm>
        </p:grpSpPr>
        <p:sp>
          <p:nvSpPr>
            <p:cNvPr id="107" name="Freeform 10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08" name="Group 108"/>
          <p:cNvGrpSpPr/>
          <p:nvPr/>
        </p:nvGrpSpPr>
        <p:grpSpPr>
          <a:xfrm>
            <a:off x="6403325" y="3582439"/>
            <a:ext cx="264415" cy="265480"/>
            <a:chOff x="0" y="0"/>
            <a:chExt cx="1913890" cy="1921595"/>
          </a:xfrm>
        </p:grpSpPr>
        <p:sp>
          <p:nvSpPr>
            <p:cNvPr id="109" name="Freeform 10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10" name="Group 110"/>
          <p:cNvGrpSpPr/>
          <p:nvPr/>
        </p:nvGrpSpPr>
        <p:grpSpPr>
          <a:xfrm>
            <a:off x="5767197" y="3279321"/>
            <a:ext cx="264415" cy="265480"/>
            <a:chOff x="0" y="0"/>
            <a:chExt cx="1913890" cy="1921595"/>
          </a:xfrm>
        </p:grpSpPr>
        <p:sp>
          <p:nvSpPr>
            <p:cNvPr id="111" name="Freeform 111"/>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16" name="Group 116"/>
          <p:cNvGrpSpPr/>
          <p:nvPr/>
        </p:nvGrpSpPr>
        <p:grpSpPr>
          <a:xfrm>
            <a:off x="7325098" y="2673082"/>
            <a:ext cx="264415" cy="265480"/>
            <a:chOff x="0" y="0"/>
            <a:chExt cx="1913890" cy="1921595"/>
          </a:xfrm>
        </p:grpSpPr>
        <p:sp>
          <p:nvSpPr>
            <p:cNvPr id="117" name="Freeform 11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18" name="Group 118"/>
          <p:cNvGrpSpPr/>
          <p:nvPr/>
        </p:nvGrpSpPr>
        <p:grpSpPr>
          <a:xfrm>
            <a:off x="7643164" y="2673082"/>
            <a:ext cx="264415" cy="265480"/>
            <a:chOff x="0" y="0"/>
            <a:chExt cx="1913890" cy="1921595"/>
          </a:xfrm>
        </p:grpSpPr>
        <p:sp>
          <p:nvSpPr>
            <p:cNvPr id="119" name="Freeform 11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20" name="Group 120"/>
          <p:cNvGrpSpPr/>
          <p:nvPr/>
        </p:nvGrpSpPr>
        <p:grpSpPr>
          <a:xfrm>
            <a:off x="7961228" y="2673082"/>
            <a:ext cx="264415" cy="265480"/>
            <a:chOff x="0" y="0"/>
            <a:chExt cx="1913890" cy="1921595"/>
          </a:xfrm>
        </p:grpSpPr>
        <p:sp>
          <p:nvSpPr>
            <p:cNvPr id="121" name="Freeform 121"/>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22" name="Group 122"/>
          <p:cNvGrpSpPr/>
          <p:nvPr/>
        </p:nvGrpSpPr>
        <p:grpSpPr>
          <a:xfrm>
            <a:off x="8279293" y="2673082"/>
            <a:ext cx="264415" cy="265480"/>
            <a:chOff x="0" y="0"/>
            <a:chExt cx="1913890" cy="1921595"/>
          </a:xfrm>
        </p:grpSpPr>
        <p:sp>
          <p:nvSpPr>
            <p:cNvPr id="123" name="Freeform 12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24" name="Group 124"/>
          <p:cNvGrpSpPr/>
          <p:nvPr/>
        </p:nvGrpSpPr>
        <p:grpSpPr>
          <a:xfrm>
            <a:off x="7007035" y="3279321"/>
            <a:ext cx="264415" cy="265480"/>
            <a:chOff x="0" y="0"/>
            <a:chExt cx="1913890" cy="1921595"/>
          </a:xfrm>
        </p:grpSpPr>
        <p:sp>
          <p:nvSpPr>
            <p:cNvPr id="125" name="Freeform 12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26" name="Group 126"/>
          <p:cNvGrpSpPr/>
          <p:nvPr/>
        </p:nvGrpSpPr>
        <p:grpSpPr>
          <a:xfrm>
            <a:off x="7325098" y="3279321"/>
            <a:ext cx="264415" cy="265480"/>
            <a:chOff x="0" y="0"/>
            <a:chExt cx="1913890" cy="1921595"/>
          </a:xfrm>
        </p:grpSpPr>
        <p:sp>
          <p:nvSpPr>
            <p:cNvPr id="127" name="Freeform 12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28" name="Group 128"/>
          <p:cNvGrpSpPr/>
          <p:nvPr/>
        </p:nvGrpSpPr>
        <p:grpSpPr>
          <a:xfrm>
            <a:off x="7961228" y="3279321"/>
            <a:ext cx="264415" cy="265480"/>
            <a:chOff x="0" y="0"/>
            <a:chExt cx="1913890" cy="1921595"/>
          </a:xfrm>
        </p:grpSpPr>
        <p:sp>
          <p:nvSpPr>
            <p:cNvPr id="129" name="Freeform 12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30" name="Group 130"/>
          <p:cNvGrpSpPr/>
          <p:nvPr/>
        </p:nvGrpSpPr>
        <p:grpSpPr>
          <a:xfrm>
            <a:off x="8279293" y="3279321"/>
            <a:ext cx="264415" cy="265480"/>
            <a:chOff x="0" y="0"/>
            <a:chExt cx="1913890" cy="1921595"/>
          </a:xfrm>
        </p:grpSpPr>
        <p:sp>
          <p:nvSpPr>
            <p:cNvPr id="131" name="Freeform 131"/>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32" name="Group 132"/>
          <p:cNvGrpSpPr/>
          <p:nvPr/>
        </p:nvGrpSpPr>
        <p:grpSpPr>
          <a:xfrm>
            <a:off x="7007035" y="2976201"/>
            <a:ext cx="264415" cy="265480"/>
            <a:chOff x="0" y="0"/>
            <a:chExt cx="1913890" cy="1921595"/>
          </a:xfrm>
        </p:grpSpPr>
        <p:sp>
          <p:nvSpPr>
            <p:cNvPr id="133" name="Freeform 13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36" name="Group 136"/>
          <p:cNvGrpSpPr/>
          <p:nvPr/>
        </p:nvGrpSpPr>
        <p:grpSpPr>
          <a:xfrm>
            <a:off x="7643164" y="2976201"/>
            <a:ext cx="264415" cy="265480"/>
            <a:chOff x="0" y="0"/>
            <a:chExt cx="1913890" cy="1921595"/>
          </a:xfrm>
        </p:grpSpPr>
        <p:sp>
          <p:nvSpPr>
            <p:cNvPr id="137" name="Freeform 13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38" name="Group 138"/>
          <p:cNvGrpSpPr/>
          <p:nvPr/>
        </p:nvGrpSpPr>
        <p:grpSpPr>
          <a:xfrm>
            <a:off x="7961228" y="2976201"/>
            <a:ext cx="264415" cy="265480"/>
            <a:chOff x="0" y="0"/>
            <a:chExt cx="1913890" cy="1921595"/>
          </a:xfrm>
        </p:grpSpPr>
        <p:sp>
          <p:nvSpPr>
            <p:cNvPr id="139" name="Freeform 13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40" name="Group 140"/>
          <p:cNvGrpSpPr/>
          <p:nvPr/>
        </p:nvGrpSpPr>
        <p:grpSpPr>
          <a:xfrm>
            <a:off x="8279293" y="2976201"/>
            <a:ext cx="264415" cy="265480"/>
            <a:chOff x="0" y="0"/>
            <a:chExt cx="1913890" cy="1921595"/>
          </a:xfrm>
        </p:grpSpPr>
        <p:sp>
          <p:nvSpPr>
            <p:cNvPr id="141" name="Freeform 141"/>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42" name="Group 142"/>
          <p:cNvGrpSpPr/>
          <p:nvPr/>
        </p:nvGrpSpPr>
        <p:grpSpPr>
          <a:xfrm>
            <a:off x="7007035" y="3885558"/>
            <a:ext cx="264415" cy="265480"/>
            <a:chOff x="0" y="0"/>
            <a:chExt cx="1913890" cy="1921595"/>
          </a:xfrm>
        </p:grpSpPr>
        <p:sp>
          <p:nvSpPr>
            <p:cNvPr id="143" name="Freeform 14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44" name="Group 144"/>
          <p:cNvGrpSpPr/>
          <p:nvPr/>
        </p:nvGrpSpPr>
        <p:grpSpPr>
          <a:xfrm>
            <a:off x="7325098" y="3885558"/>
            <a:ext cx="264415" cy="265480"/>
            <a:chOff x="0" y="0"/>
            <a:chExt cx="1913890" cy="1921595"/>
          </a:xfrm>
        </p:grpSpPr>
        <p:sp>
          <p:nvSpPr>
            <p:cNvPr id="145" name="Freeform 14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46" name="Group 146"/>
          <p:cNvGrpSpPr/>
          <p:nvPr/>
        </p:nvGrpSpPr>
        <p:grpSpPr>
          <a:xfrm>
            <a:off x="7643164" y="3885558"/>
            <a:ext cx="264415" cy="265480"/>
            <a:chOff x="0" y="0"/>
            <a:chExt cx="1913890" cy="1921595"/>
          </a:xfrm>
        </p:grpSpPr>
        <p:sp>
          <p:nvSpPr>
            <p:cNvPr id="147" name="Freeform 14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48" name="Group 148"/>
          <p:cNvGrpSpPr/>
          <p:nvPr/>
        </p:nvGrpSpPr>
        <p:grpSpPr>
          <a:xfrm>
            <a:off x="7961228" y="3885558"/>
            <a:ext cx="264415" cy="265480"/>
            <a:chOff x="0" y="0"/>
            <a:chExt cx="1913890" cy="1921595"/>
          </a:xfrm>
        </p:grpSpPr>
        <p:sp>
          <p:nvSpPr>
            <p:cNvPr id="149" name="Freeform 14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52" name="Group 152"/>
          <p:cNvGrpSpPr/>
          <p:nvPr/>
        </p:nvGrpSpPr>
        <p:grpSpPr>
          <a:xfrm>
            <a:off x="7007035" y="3582439"/>
            <a:ext cx="264415" cy="265480"/>
            <a:chOff x="0" y="0"/>
            <a:chExt cx="1913890" cy="1921595"/>
          </a:xfrm>
        </p:grpSpPr>
        <p:sp>
          <p:nvSpPr>
            <p:cNvPr id="153" name="Freeform 15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54" name="Group 154"/>
          <p:cNvGrpSpPr/>
          <p:nvPr/>
        </p:nvGrpSpPr>
        <p:grpSpPr>
          <a:xfrm>
            <a:off x="7325098" y="3582439"/>
            <a:ext cx="264415" cy="265480"/>
            <a:chOff x="0" y="0"/>
            <a:chExt cx="1913890" cy="1921595"/>
          </a:xfrm>
        </p:grpSpPr>
        <p:sp>
          <p:nvSpPr>
            <p:cNvPr id="155" name="Freeform 15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56" name="Group 156"/>
          <p:cNvGrpSpPr/>
          <p:nvPr/>
        </p:nvGrpSpPr>
        <p:grpSpPr>
          <a:xfrm>
            <a:off x="7643164" y="3582439"/>
            <a:ext cx="264415" cy="265480"/>
            <a:chOff x="0" y="0"/>
            <a:chExt cx="1913890" cy="1921595"/>
          </a:xfrm>
        </p:grpSpPr>
        <p:sp>
          <p:nvSpPr>
            <p:cNvPr id="157" name="Freeform 15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60" name="Group 160"/>
          <p:cNvGrpSpPr/>
          <p:nvPr/>
        </p:nvGrpSpPr>
        <p:grpSpPr>
          <a:xfrm>
            <a:off x="8279293" y="3582439"/>
            <a:ext cx="264415" cy="265480"/>
            <a:chOff x="0" y="0"/>
            <a:chExt cx="1913890" cy="1921595"/>
          </a:xfrm>
        </p:grpSpPr>
        <p:sp>
          <p:nvSpPr>
            <p:cNvPr id="161" name="Freeform 161"/>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pic>
        <p:nvPicPr>
          <p:cNvPr id="164" name="Picture 164"/>
          <p:cNvPicPr>
            <a:picLocks noChangeAspect="1"/>
          </p:cNvPicPr>
          <p:nvPr/>
        </p:nvPicPr>
        <p:blipFill>
          <a:blip r:embed="rId2"/>
          <a:srcRect/>
          <a:stretch>
            <a:fillRect/>
          </a:stretch>
        </p:blipFill>
        <p:spPr>
          <a:xfrm rot="315598">
            <a:off x="-65275" y="248713"/>
            <a:ext cx="2474377" cy="5121845"/>
          </a:xfrm>
          <a:prstGeom prst="rect">
            <a:avLst/>
          </a:prstGeom>
        </p:spPr>
      </p:pic>
      <p:pic>
        <p:nvPicPr>
          <p:cNvPr id="165" name="Picture 165"/>
          <p:cNvPicPr>
            <a:picLocks noChangeAspect="1"/>
          </p:cNvPicPr>
          <p:nvPr/>
        </p:nvPicPr>
        <p:blipFill>
          <a:blip r:embed="rId3"/>
          <a:srcRect/>
          <a:stretch>
            <a:fillRect/>
          </a:stretch>
        </p:blipFill>
        <p:spPr>
          <a:xfrm rot="583289">
            <a:off x="2138231" y="1358359"/>
            <a:ext cx="648616" cy="642130"/>
          </a:xfrm>
          <a:prstGeom prst="rect">
            <a:avLst/>
          </a:prstGeom>
        </p:spPr>
      </p:pic>
      <p:pic>
        <p:nvPicPr>
          <p:cNvPr id="186" name="Picture 29"/>
          <p:cNvPicPr>
            <a:picLocks noChangeAspect="1"/>
          </p:cNvPicPr>
          <p:nvPr/>
        </p:nvPicPr>
        <p:blipFill>
          <a:blip r:embed="rId4"/>
          <a:srcRect/>
          <a:stretch>
            <a:fillRect/>
          </a:stretch>
        </p:blipFill>
        <p:spPr>
          <a:xfrm>
            <a:off x="5973703" y="20800"/>
            <a:ext cx="3063020" cy="1690667"/>
          </a:xfrm>
          <a:prstGeom prst="rect">
            <a:avLst/>
          </a:prstGeom>
        </p:spPr>
      </p:pic>
      <p:sp>
        <p:nvSpPr>
          <p:cNvPr id="187" name="Rectangle 186"/>
          <p:cNvSpPr/>
          <p:nvPr/>
        </p:nvSpPr>
        <p:spPr>
          <a:xfrm>
            <a:off x="2261996" y="2079306"/>
            <a:ext cx="7010400" cy="258532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Chào</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tạm</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biệt</a:t>
            </a:r>
            <a:r>
              <a:rPr lang="en-US" sz="54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và</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pPr algn="ct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chúc</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các</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em</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pPr algn="ct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học</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tốt</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a:t>
            </a:r>
            <a:endParaRPr lang="en-US" sz="54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340488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 y="110952"/>
            <a:ext cx="7696200" cy="646331"/>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II.Suy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ngẫm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hồi</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81475" y="766731"/>
            <a:ext cx="8763000" cy="584775"/>
          </a:xfrm>
          <a:prstGeom prst="rect">
            <a:avLst/>
          </a:prstGeom>
          <a:noFill/>
        </p:spPr>
        <p:txBody>
          <a:bodyPr wrap="square" rtlCol="0">
            <a:spAutoFit/>
          </a:bodyPr>
          <a:lstStyle/>
          <a:p>
            <a:r>
              <a:rPr lang="vi-VN" sz="3200" dirty="0" smtClean="0">
                <a:solidFill>
                  <a:srgbClr val="00B050"/>
                </a:solidFill>
                <a:latin typeface="Times New Roman" pitchFamily="18" charset="0"/>
                <a:cs typeface="Times New Roman" pitchFamily="18" charset="0"/>
              </a:rPr>
              <a:t>1.Mối quan hệ giữa tục ngữ và sáng tác văn chương</a:t>
            </a:r>
            <a:r>
              <a:rPr lang="vi-VN"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347588" y="1314450"/>
            <a:ext cx="8458200" cy="1409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smtClean="0">
                <a:latin typeface="Times New Roman" pitchFamily="18" charset="0"/>
                <a:cs typeface="Times New Roman" pitchFamily="18" charset="0"/>
              </a:rPr>
              <a:t>- Nhân dân ta đã mượn hình ảnh nàng Bân may áo rét cho chồng để nói về cái rét. Đó là cái rét cuối cùng của mùa đông xảy ra vào tháng 3, khi mà thời tiết đột nhiên trở lạnh ngay giữa những ngày nắng liên tiếp.</a:t>
            </a:r>
          </a:p>
        </p:txBody>
      </p:sp>
      <p:sp>
        <p:nvSpPr>
          <p:cNvPr id="7" name="Rectangle 6"/>
          <p:cNvSpPr/>
          <p:nvPr/>
        </p:nvSpPr>
        <p:spPr>
          <a:xfrm>
            <a:off x="340661" y="2876550"/>
            <a:ext cx="8458200" cy="10953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smtClean="0">
                <a:latin typeface="Times New Roman" pitchFamily="18" charset="0"/>
                <a:cs typeface="Times New Roman" pitchFamily="18" charset="0"/>
              </a:rPr>
              <a:t>- Câu </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Chim trời cá nước, ai được nấy ăn</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được hiểu theo nghĩa là của cải thiên nhiên ban tặng không của riêng ai, sự chiếm hữu là không hạn chế</a:t>
            </a:r>
            <a:r>
              <a:rPr lang="vi-VN" sz="2400" dirty="0" smtClean="0"/>
              <a:t>.</a:t>
            </a:r>
            <a:endParaRPr lang="en-US" sz="2400" dirty="0"/>
          </a:p>
        </p:txBody>
      </p:sp>
      <p:sp>
        <p:nvSpPr>
          <p:cNvPr id="10" name="Right Arrow 9"/>
          <p:cNvSpPr/>
          <p:nvPr/>
        </p:nvSpPr>
        <p:spPr>
          <a:xfrm>
            <a:off x="152400" y="4300536"/>
            <a:ext cx="871612"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20548" y="4229099"/>
            <a:ext cx="8043787"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smtClean="0">
                <a:latin typeface="Times New Roman" pitchFamily="18" charset="0"/>
                <a:cs typeface="Times New Roman" pitchFamily="18" charset="0"/>
              </a:rPr>
              <a:t>Tác dụng: tăng sự thuyết phục về một nhận thức của con người</a:t>
            </a:r>
            <a:r>
              <a:rPr lang="vi-VN" sz="2400" dirty="0" smtClean="0"/>
              <a:t>.</a:t>
            </a:r>
            <a:endParaRPr lang="en-US" sz="2400" dirty="0"/>
          </a:p>
        </p:txBody>
      </p:sp>
    </p:spTree>
    <p:extLst>
      <p:ext uri="{BB962C8B-B14F-4D97-AF65-F5344CB8AC3E}">
        <p14:creationId xmlns:p14="http://schemas.microsoft.com/office/powerpoint/2010/main" val="16974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 y="110952"/>
            <a:ext cx="7696200" cy="646331"/>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II.Suy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ngẫm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hồi</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81475" y="766731"/>
            <a:ext cx="8763000" cy="584775"/>
          </a:xfrm>
          <a:prstGeom prst="rect">
            <a:avLst/>
          </a:prstGeom>
          <a:noFill/>
        </p:spPr>
        <p:txBody>
          <a:bodyPr wrap="square" rtlCol="0">
            <a:spAutoFit/>
          </a:bodyPr>
          <a:lstStyle/>
          <a:p>
            <a:r>
              <a:rPr lang="en-US" sz="3200" dirty="0" smtClean="0">
                <a:solidFill>
                  <a:srgbClr val="00B050"/>
                </a:solidFill>
                <a:latin typeface="Times New Roman" pitchFamily="18" charset="0"/>
                <a:cs typeface="Times New Roman" pitchFamily="18" charset="0"/>
              </a:rPr>
              <a:t>2.Những </a:t>
            </a:r>
            <a:r>
              <a:rPr lang="en-US" sz="3200" dirty="0" err="1" smtClean="0">
                <a:solidFill>
                  <a:srgbClr val="00B050"/>
                </a:solidFill>
                <a:latin typeface="Times New Roman" pitchFamily="18" charset="0"/>
                <a:cs typeface="Times New Roman" pitchFamily="18" charset="0"/>
              </a:rPr>
              <a:t>lưu</a:t>
            </a:r>
            <a:r>
              <a:rPr lang="en-US" sz="3200" dirty="0" smtClean="0">
                <a:solidFill>
                  <a:srgbClr val="00B050"/>
                </a:solidFill>
                <a:latin typeface="Times New Roman" pitchFamily="18" charset="0"/>
                <a:cs typeface="Times New Roman" pitchFamily="18" charset="0"/>
              </a:rPr>
              <a:t> ý </a:t>
            </a:r>
            <a:r>
              <a:rPr lang="en-US" sz="3200" dirty="0" err="1" smtClean="0">
                <a:solidFill>
                  <a:srgbClr val="00B050"/>
                </a:solidFill>
                <a:latin typeface="Times New Roman" pitchFamily="18" charset="0"/>
                <a:cs typeface="Times New Roman" pitchFamily="18" charset="0"/>
              </a:rPr>
              <a:t>khi</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đọc</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và</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sử</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dụng</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tục</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ngữ</a:t>
            </a:r>
            <a:r>
              <a:rPr lang="vi-VN"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Oval 5"/>
          <p:cNvSpPr/>
          <p:nvPr/>
        </p:nvSpPr>
        <p:spPr>
          <a:xfrm>
            <a:off x="-4689" y="1314450"/>
            <a:ext cx="9148689" cy="1790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itchFamily="18" charset="0"/>
                <a:cs typeface="Times New Roman" pitchFamily="18" charset="0"/>
              </a:rPr>
              <a:t>Đọc văn bản Nàng Bân, "Chim trời, cá nước..." - xưa và nay, em rút ra được những lưu ý gì khi đọc hiểu và sử dụng tục ngữ?</a:t>
            </a:r>
            <a:endParaRPr lang="en-US" sz="2800" dirty="0">
              <a:latin typeface="Times New Roman" pitchFamily="18" charset="0"/>
              <a:cs typeface="Times New Roman" pitchFamily="18" charset="0"/>
            </a:endParaRPr>
          </a:p>
        </p:txBody>
      </p:sp>
      <p:sp>
        <p:nvSpPr>
          <p:cNvPr id="7" name="TextBox 6"/>
          <p:cNvSpPr txBox="1"/>
          <p:nvPr/>
        </p:nvSpPr>
        <p:spPr>
          <a:xfrm>
            <a:off x="81475" y="3310793"/>
            <a:ext cx="9062526"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dirty="0" smtClean="0"/>
              <a:t>-</a:t>
            </a:r>
            <a:r>
              <a:rPr lang="vi-VN" sz="3200" dirty="0" smtClean="0">
                <a:latin typeface="Times New Roman" pitchFamily="18" charset="0"/>
                <a:cs typeface="Times New Roman" pitchFamily="18" charset="0"/>
              </a:rPr>
              <a:t>Cần sử dụng đúng ngữ cảnh, đúng ý nghĩa về câu chuyện được nói đến trong văn bản.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6414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 y="110952"/>
            <a:ext cx="7696200" cy="646331"/>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rPr>
              <a:t>III. </a:t>
            </a:r>
            <a:r>
              <a:rPr lang="en-US" sz="3600" dirty="0" err="1" smtClean="0">
                <a:solidFill>
                  <a:srgbClr val="FF0000"/>
                </a:solidFill>
                <a:latin typeface="Times New Roman" pitchFamily="18" charset="0"/>
                <a:cs typeface="Times New Roman" pitchFamily="18" charset="0"/>
              </a:rPr>
              <a:t>Luyện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5" name="Oval 4"/>
          <p:cNvSpPr/>
          <p:nvPr/>
        </p:nvSpPr>
        <p:spPr>
          <a:xfrm>
            <a:off x="1981200" y="536773"/>
            <a:ext cx="6019800" cy="18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Times New Roman" pitchFamily="18" charset="0"/>
                <a:cs typeface="Times New Roman" pitchFamily="18" charset="0"/>
              </a:rPr>
              <a:t>Tìm một số câu tục ngữ được sử dụng trong tác phẩm văn chương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Oval 5"/>
          <p:cNvSpPr/>
          <p:nvPr/>
        </p:nvSpPr>
        <p:spPr>
          <a:xfrm>
            <a:off x="-4689" y="2495550"/>
            <a:ext cx="9148689" cy="264795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vi-VN" sz="2000" dirty="0" smtClean="0">
                <a:latin typeface="Times New Roman" pitchFamily="18" charset="0"/>
                <a:cs typeface="Times New Roman" pitchFamily="18" charset="0"/>
              </a:rPr>
              <a:t>- Một số câu tục ngữ được sử dụng trong tác phẩm văn chương:</a:t>
            </a:r>
          </a:p>
          <a:p>
            <a:pPr algn="just"/>
            <a:r>
              <a:rPr lang="vi-VN" sz="2000" dirty="0" smtClean="0">
                <a:latin typeface="Times New Roman" pitchFamily="18" charset="0"/>
                <a:cs typeface="Times New Roman" pitchFamily="18" charset="0"/>
              </a:rPr>
              <a:t>•	“Bảy nổi ba chìm với nước non” (Bánh trôi nước).</a:t>
            </a:r>
          </a:p>
          <a:p>
            <a:pPr algn="just"/>
            <a:r>
              <a:rPr lang="vi-VN" sz="2000" dirty="0" smtClean="0">
                <a:latin typeface="Times New Roman" pitchFamily="18" charset="0"/>
                <a:cs typeface="Times New Roman" pitchFamily="18" charset="0"/>
              </a:rPr>
              <a:t>•	“Đừng xanh như lá bạc như vôi” (Mời trầu).</a:t>
            </a:r>
          </a:p>
          <a:p>
            <a:pPr algn="just"/>
            <a:r>
              <a:rPr lang="vi-VN" sz="2000" dirty="0" smtClean="0">
                <a:latin typeface="Times New Roman" pitchFamily="18" charset="0"/>
                <a:cs typeface="Times New Roman" pitchFamily="18" charset="0"/>
              </a:rPr>
              <a:t>•	“Cố đấm ăn xôi xôi lại hẩm” (Làm lẽ).</a:t>
            </a:r>
          </a:p>
          <a:p>
            <a:pPr algn="just"/>
            <a:r>
              <a:rPr lang="vi-VN" sz="2000" dirty="0" smtClean="0"/>
              <a:t>•	...</a:t>
            </a:r>
            <a:endParaRPr lang="en-US" sz="2000" dirty="0"/>
          </a:p>
        </p:txBody>
      </p:sp>
    </p:spTree>
    <p:extLst>
      <p:ext uri="{BB962C8B-B14F-4D97-AF65-F5344CB8AC3E}">
        <p14:creationId xmlns:p14="http://schemas.microsoft.com/office/powerpoint/2010/main" val="29640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 y="110952"/>
            <a:ext cx="7696200" cy="646331"/>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rPr>
              <a:t>IV. </a:t>
            </a:r>
            <a:r>
              <a:rPr lang="en-US" sz="3600" dirty="0" err="1" smtClean="0">
                <a:solidFill>
                  <a:srgbClr val="FF0000"/>
                </a:solidFill>
                <a:latin typeface="Times New Roman" pitchFamily="18" charset="0"/>
                <a:cs typeface="Times New Roman" pitchFamily="18" charset="0"/>
              </a:rPr>
              <a:t>Vận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dụng</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228600" y="1143000"/>
            <a:ext cx="88392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3200" dirty="0" smtClean="0">
                <a:latin typeface="Times New Roman" pitchFamily="18" charset="0"/>
                <a:cs typeface="Times New Roman" pitchFamily="18" charset="0"/>
              </a:rPr>
              <a:t>Viết đoạn văn theo chủ đề tự chọn trong đó sử dụng một câu tục ngữ trong bài học.</a:t>
            </a:r>
            <a:endParaRPr lang="en-US" sz="3200" dirty="0" smtClean="0">
              <a:latin typeface="Times New Roman" pitchFamily="18" charset="0"/>
              <a:cs typeface="Times New Roman" pitchFamily="18" charset="0"/>
            </a:endParaRPr>
          </a:p>
        </p:txBody>
      </p:sp>
      <p:sp>
        <p:nvSpPr>
          <p:cNvPr id="6" name="Oval 5"/>
          <p:cNvSpPr/>
          <p:nvPr/>
        </p:nvSpPr>
        <p:spPr>
          <a:xfrm>
            <a:off x="76200" y="2876550"/>
            <a:ext cx="8991600" cy="19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a:t>
            </a:r>
          </a:p>
          <a:p>
            <a:pPr algn="ct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a:t>
            </a:r>
          </a:p>
          <a:p>
            <a:pPr algn="ct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loát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2026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657350"/>
            <a:ext cx="8442178"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vi-VN" sz="2000" cap="all" dirty="0" smtClean="0">
                <a:ln w="0"/>
                <a:solidFill>
                  <a:srgbClr val="FFC000"/>
                </a:solidFill>
                <a:effectLst>
                  <a:reflection blurRad="12700" stA="50000" endPos="50000" dist="5000" dir="5400000" sy="-100000" rotWithShape="0"/>
                </a:effectLst>
                <a:latin typeface="+mj-lt"/>
              </a:rPr>
              <a:t>Đọc mở rộng theo </a:t>
            </a:r>
            <a:r>
              <a:rPr lang="vi-VN" sz="2000" cap="all" smtClean="0">
                <a:ln w="0"/>
                <a:solidFill>
                  <a:srgbClr val="FFC000"/>
                </a:solidFill>
                <a:effectLst>
                  <a:reflection blurRad="12700" stA="50000" endPos="50000" dist="5000" dir="5400000" sy="-100000" rotWithShape="0"/>
                </a:effectLst>
                <a:latin typeface="+mj-lt"/>
              </a:rPr>
              <a:t>thể </a:t>
            </a:r>
            <a:r>
              <a:rPr lang="vi-VN" sz="2000" cap="all" smtClean="0">
                <a:ln w="0"/>
                <a:solidFill>
                  <a:srgbClr val="FFC000"/>
                </a:solidFill>
                <a:effectLst>
                  <a:reflection blurRad="12700" stA="50000" endPos="50000" dist="5000" dir="5400000" sy="-100000" rotWithShape="0"/>
                </a:effectLst>
                <a:latin typeface="+mj-lt"/>
              </a:rPr>
              <a:t>loại</a:t>
            </a:r>
            <a:endParaRPr lang="en-US" sz="2000" cap="all" smtClean="0">
              <a:ln w="0"/>
              <a:solidFill>
                <a:srgbClr val="FFC000"/>
              </a:solidFill>
              <a:effectLst>
                <a:reflection blurRad="12700" stA="50000" endPos="50000" dist="5000" dir="5400000" sy="-100000" rotWithShape="0"/>
              </a:effectLst>
              <a:latin typeface="+mj-lt"/>
            </a:endParaRPr>
          </a:p>
          <a:p>
            <a:endParaRPr lang="vi-VN" sz="2000" cap="all" dirty="0" smtClean="0">
              <a:ln w="0"/>
              <a:solidFill>
                <a:srgbClr val="FFC000"/>
              </a:solidFill>
              <a:effectLst>
                <a:reflection blurRad="12700" stA="50000" endPos="50000" dist="5000" dir="5400000" sy="-100000" rotWithShape="0"/>
              </a:effectLst>
              <a:latin typeface="+mj-lt"/>
            </a:endParaRPr>
          </a:p>
          <a:p>
            <a:pPr algn="ctr"/>
            <a:r>
              <a:rPr lang="vi-VN"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mj-lt"/>
              </a:rPr>
              <a:t>NHỮNG KINH NGHIỆM DÂN GIAN VỀ CON NGƯỜI VÀ XÃ HỘI</a:t>
            </a:r>
            <a:endParaRPr lang="vi-VN"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mj-lt"/>
            </a:endParaRPr>
          </a:p>
        </p:txBody>
      </p:sp>
    </p:spTree>
    <p:extLst>
      <p:ext uri="{BB962C8B-B14F-4D97-AF65-F5344CB8AC3E}">
        <p14:creationId xmlns:p14="http://schemas.microsoft.com/office/powerpoint/2010/main" val="237990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0" y="71600"/>
            <a:ext cx="9144000" cy="899950"/>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lIns="91430" tIns="45720" rIns="91430" bIns="45720" spcCol="0" rtlCol="0" anchor="ctr"/>
          <a:lstStyle/>
          <a:p>
            <a:pPr algn="ctr"/>
            <a:r>
              <a:rPr lang="vi-VN" sz="3200" dirty="0" smtClean="0">
                <a:latin typeface="Times New Roman" pitchFamily="18" charset="0"/>
                <a:cs typeface="Times New Roman" pitchFamily="18" charset="0"/>
              </a:rPr>
              <a:t>Tìm và đọc các câu tục ngữ  liên quan đến con người hoặc xã hội mà em đã biết, giải nghĩa sơ lược?</a:t>
            </a:r>
            <a:endParaRPr lang="en-US" sz="3200" dirty="0">
              <a:latin typeface="Times New Roman" pitchFamily="18" charset="0"/>
              <a:cs typeface="Times New Roman" pitchFamily="18" charset="0"/>
            </a:endParaRPr>
          </a:p>
        </p:txBody>
      </p:sp>
      <p:sp>
        <p:nvSpPr>
          <p:cNvPr id="24" name="TextBox 23"/>
          <p:cNvSpPr txBox="1"/>
          <p:nvPr/>
        </p:nvSpPr>
        <p:spPr>
          <a:xfrm>
            <a:off x="3090781" y="1147043"/>
            <a:ext cx="3724422"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nhớ</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endParaRPr lang="en-US" sz="2400" dirty="0">
              <a:latin typeface="Times New Roman" pitchFamily="18" charset="0"/>
              <a:cs typeface="Times New Roman" pitchFamily="18" charset="0"/>
            </a:endParaRPr>
          </a:p>
        </p:txBody>
      </p:sp>
      <p:sp>
        <p:nvSpPr>
          <p:cNvPr id="25" name="TextBox 24"/>
          <p:cNvSpPr txBox="1"/>
          <p:nvPr/>
        </p:nvSpPr>
        <p:spPr>
          <a:xfrm>
            <a:off x="3083791" y="1657350"/>
            <a:ext cx="3581400"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endParaRPr lang="en-US" sz="2400" dirty="0">
              <a:latin typeface="Times New Roman" pitchFamily="18" charset="0"/>
              <a:cs typeface="Times New Roman" pitchFamily="18" charset="0"/>
            </a:endParaRPr>
          </a:p>
        </p:txBody>
      </p:sp>
      <p:sp>
        <p:nvSpPr>
          <p:cNvPr id="28" name="TextBox 27"/>
          <p:cNvSpPr txBox="1"/>
          <p:nvPr/>
        </p:nvSpPr>
        <p:spPr>
          <a:xfrm>
            <a:off x="2556253" y="2244145"/>
            <a:ext cx="4636477"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endParaRPr lang="en-US" sz="2400" dirty="0">
              <a:latin typeface="Times New Roman" pitchFamily="18" charset="0"/>
              <a:cs typeface="Times New Roman" pitchFamily="18" charset="0"/>
            </a:endParaRPr>
          </a:p>
        </p:txBody>
      </p:sp>
      <p:sp>
        <p:nvSpPr>
          <p:cNvPr id="31" name="TextBox 30"/>
          <p:cNvSpPr txBox="1"/>
          <p:nvPr/>
        </p:nvSpPr>
        <p:spPr>
          <a:xfrm>
            <a:off x="3090782" y="3821907"/>
            <a:ext cx="4153093"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fr-FR" sz="2400" dirty="0" err="1" smtClean="0">
                <a:latin typeface="Times New Roman" pitchFamily="18" charset="0"/>
                <a:cs typeface="Times New Roman" pitchFamily="18" charset="0"/>
              </a:rPr>
              <a:t>Người</a:t>
            </a:r>
            <a:r>
              <a:rPr lang="fr-FR" sz="2400" dirty="0" smtClean="0">
                <a:latin typeface="Times New Roman" pitchFamily="18" charset="0"/>
                <a:cs typeface="Times New Roman" pitchFamily="18" charset="0"/>
              </a:rPr>
              <a:t> ta là </a:t>
            </a:r>
            <a:r>
              <a:rPr lang="fr-FR" sz="2400" dirty="0" err="1" smtClean="0">
                <a:latin typeface="Times New Roman" pitchFamily="18" charset="0"/>
                <a:cs typeface="Times New Roman" pitchFamily="18" charset="0"/>
              </a:rPr>
              <a:t>hoa</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đất</a:t>
            </a:r>
            <a:r>
              <a:rPr lang="fr-FR"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9" name="TextBox 38"/>
          <p:cNvSpPr txBox="1"/>
          <p:nvPr/>
        </p:nvSpPr>
        <p:spPr>
          <a:xfrm>
            <a:off x="2556253" y="3087774"/>
            <a:ext cx="4636477" cy="461665"/>
          </a:xfrm>
          <a:prstGeom prst="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30" tIns="45720" rIns="91430" bIns="45720" rtlCol="0">
            <a:spAutoFit/>
          </a:bodyPr>
          <a:lstStyle/>
          <a:p>
            <a:r>
              <a:rPr lang="vi-VN" sz="2400" dirty="0" smtClean="0">
                <a:latin typeface="Times New Roman" pitchFamily="18" charset="0"/>
                <a:cs typeface="Times New Roman" pitchFamily="18" charset="0"/>
              </a:rPr>
              <a:t>Một mặt người bằng mười mặt của.</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205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8" grpId="0" animBg="1"/>
      <p:bldP spid="31"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
            <a:ext cx="7696200" cy="646331"/>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II.Suy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ngẫm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hồi</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152400" y="522230"/>
            <a:ext cx="662940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vi-VN" sz="2800" dirty="0" smtClean="0">
                <a:solidFill>
                  <a:schemeClr val="tx2"/>
                </a:solidFill>
                <a:latin typeface="+mj-lt"/>
              </a:rPr>
              <a:t>1. Đặc điểm  nghệ thuật của tục ngữ. </a:t>
            </a:r>
            <a:endParaRPr lang="en-US" sz="2800" dirty="0">
              <a:solidFill>
                <a:schemeClr val="tx2"/>
              </a:solidFill>
              <a:latin typeface="+mj-lt"/>
            </a:endParaRPr>
          </a:p>
        </p:txBody>
      </p:sp>
      <p:graphicFrame>
        <p:nvGraphicFramePr>
          <p:cNvPr id="9" name="Table 8"/>
          <p:cNvGraphicFramePr>
            <a:graphicFrameLocks noGrp="1"/>
          </p:cNvGraphicFramePr>
          <p:nvPr>
            <p:extLst/>
          </p:nvPr>
        </p:nvGraphicFramePr>
        <p:xfrm>
          <a:off x="0" y="1200150"/>
          <a:ext cx="4495800" cy="1600200"/>
        </p:xfrm>
        <a:graphic>
          <a:graphicData uri="http://schemas.openxmlformats.org/drawingml/2006/table">
            <a:tbl>
              <a:tblPr firstRow="1" firstCol="1" bandRow="1">
                <a:tableStyleId>{5C22544A-7EE6-4342-B048-85BDC9FD1C3A}</a:tableStyleId>
              </a:tblPr>
              <a:tblGrid>
                <a:gridCol w="813786">
                  <a:extLst>
                    <a:ext uri="{9D8B030D-6E8A-4147-A177-3AD203B41FA5}">
                      <a16:colId xmlns:a16="http://schemas.microsoft.com/office/drawing/2014/main" val="20000"/>
                    </a:ext>
                  </a:extLst>
                </a:gridCol>
                <a:gridCol w="1514976">
                  <a:extLst>
                    <a:ext uri="{9D8B030D-6E8A-4147-A177-3AD203B41FA5}">
                      <a16:colId xmlns:a16="http://schemas.microsoft.com/office/drawing/2014/main" val="20001"/>
                    </a:ext>
                  </a:extLst>
                </a:gridCol>
                <a:gridCol w="1083054">
                  <a:extLst>
                    <a:ext uri="{9D8B030D-6E8A-4147-A177-3AD203B41FA5}">
                      <a16:colId xmlns:a16="http://schemas.microsoft.com/office/drawing/2014/main" val="20002"/>
                    </a:ext>
                  </a:extLst>
                </a:gridCol>
                <a:gridCol w="1083984">
                  <a:extLst>
                    <a:ext uri="{9D8B030D-6E8A-4147-A177-3AD203B41FA5}">
                      <a16:colId xmlns:a16="http://schemas.microsoft.com/office/drawing/2014/main" val="20003"/>
                    </a:ext>
                  </a:extLst>
                </a:gridCol>
              </a:tblGrid>
              <a:tr h="341757">
                <a:tc>
                  <a:txBody>
                    <a:bodyPr/>
                    <a:lstStyle/>
                    <a:p>
                      <a:pPr>
                        <a:lnSpc>
                          <a:spcPct val="115000"/>
                        </a:lnSpc>
                        <a:spcAft>
                          <a:spcPts val="0"/>
                        </a:spcAft>
                      </a:pPr>
                      <a:r>
                        <a:rPr lang="en-US" sz="1000" dirty="0" err="1">
                          <a:effectLst/>
                          <a:latin typeface="Times New Roman" pitchFamily="18" charset="0"/>
                          <a:cs typeface="Times New Roman" pitchFamily="18" charset="0"/>
                        </a:rPr>
                        <a:t>Câu</a:t>
                      </a:r>
                      <a:r>
                        <a:rPr lang="en-US" sz="1000" dirty="0">
                          <a:effectLst/>
                          <a:latin typeface="Times New Roman" pitchFamily="18" charset="0"/>
                          <a:cs typeface="Times New Roman" pitchFamily="18" charset="0"/>
                        </a:rPr>
                        <a:t> </a:t>
                      </a:r>
                      <a:r>
                        <a:rPr lang="en-US" sz="1000" dirty="0" err="1">
                          <a:effectLst/>
                          <a:latin typeface="Times New Roman" pitchFamily="18" charset="0"/>
                          <a:cs typeface="Times New Roman" pitchFamily="18" charset="0"/>
                        </a:rPr>
                        <a:t>tục</a:t>
                      </a:r>
                      <a:r>
                        <a:rPr lang="en-US" sz="1000" dirty="0">
                          <a:effectLst/>
                          <a:latin typeface="Times New Roman" pitchFamily="18" charset="0"/>
                          <a:cs typeface="Times New Roman" pitchFamily="18" charset="0"/>
                        </a:rPr>
                        <a:t> </a:t>
                      </a:r>
                      <a:r>
                        <a:rPr lang="en-US" sz="1000" dirty="0" err="1" smtClean="0">
                          <a:effectLst/>
                          <a:latin typeface="Times New Roman" pitchFamily="18" charset="0"/>
                          <a:cs typeface="Times New Roman" pitchFamily="18" charset="0"/>
                        </a:rPr>
                        <a:t>ngữ</a:t>
                      </a:r>
                      <a:endParaRPr lang="en-US" sz="8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dirty="0" err="1">
                          <a:effectLst/>
                          <a:latin typeface="Times New Roman" pitchFamily="18" charset="0"/>
                          <a:cs typeface="Times New Roman" pitchFamily="18" charset="0"/>
                        </a:rPr>
                        <a:t>Số</a:t>
                      </a:r>
                      <a:r>
                        <a:rPr lang="en-US" sz="1000" dirty="0">
                          <a:effectLst/>
                          <a:latin typeface="Times New Roman" pitchFamily="18" charset="0"/>
                          <a:cs typeface="Times New Roman" pitchFamily="18" charset="0"/>
                        </a:rPr>
                        <a:t> </a:t>
                      </a:r>
                      <a:r>
                        <a:rPr lang="en-US" sz="1000" dirty="0" err="1">
                          <a:effectLst/>
                          <a:latin typeface="Times New Roman" pitchFamily="18" charset="0"/>
                          <a:cs typeface="Times New Roman" pitchFamily="18" charset="0"/>
                        </a:rPr>
                        <a:t>chữ</a:t>
                      </a:r>
                      <a:endParaRPr lang="en-US" sz="8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Số dòng</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dirty="0" err="1">
                          <a:effectLst/>
                          <a:latin typeface="Times New Roman" pitchFamily="18" charset="0"/>
                          <a:cs typeface="Times New Roman" pitchFamily="18" charset="0"/>
                        </a:rPr>
                        <a:t>Số</a:t>
                      </a:r>
                      <a:r>
                        <a:rPr lang="en-US" sz="1000" dirty="0">
                          <a:effectLst/>
                          <a:latin typeface="Times New Roman" pitchFamily="18" charset="0"/>
                          <a:cs typeface="Times New Roman" pitchFamily="18" charset="0"/>
                        </a:rPr>
                        <a:t> </a:t>
                      </a:r>
                      <a:r>
                        <a:rPr lang="en-US" sz="1000" dirty="0" err="1">
                          <a:effectLst/>
                          <a:latin typeface="Times New Roman" pitchFamily="18" charset="0"/>
                          <a:cs typeface="Times New Roman" pitchFamily="18" charset="0"/>
                        </a:rPr>
                        <a:t>vế</a:t>
                      </a:r>
                      <a:endParaRPr lang="en-US" sz="8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274320">
                <a:tc>
                  <a:txBody>
                    <a:bodyPr/>
                    <a:lstStyle/>
                    <a:p>
                      <a:pPr>
                        <a:lnSpc>
                          <a:spcPct val="115000"/>
                        </a:lnSpc>
                        <a:spcAft>
                          <a:spcPts val="0"/>
                        </a:spcAft>
                      </a:pPr>
                      <a:r>
                        <a:rPr lang="en-US" sz="1000">
                          <a:effectLst/>
                          <a:latin typeface="Times New Roman" pitchFamily="18" charset="0"/>
                          <a:cs typeface="Times New Roman" pitchFamily="18" charset="0"/>
                        </a:rPr>
                        <a:t>1</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dirty="0">
                          <a:effectLst/>
                          <a:latin typeface="Times New Roman" pitchFamily="18" charset="0"/>
                          <a:cs typeface="Times New Roman" pitchFamily="18" charset="0"/>
                        </a:rPr>
                        <a:t> </a:t>
                      </a:r>
                      <a:endParaRPr lang="en-US" sz="8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274320">
                <a:tc>
                  <a:txBody>
                    <a:bodyPr/>
                    <a:lstStyle/>
                    <a:p>
                      <a:pPr>
                        <a:lnSpc>
                          <a:spcPct val="115000"/>
                        </a:lnSpc>
                        <a:spcAft>
                          <a:spcPts val="0"/>
                        </a:spcAft>
                      </a:pPr>
                      <a:r>
                        <a:rPr lang="en-US" sz="1000">
                          <a:effectLst/>
                          <a:latin typeface="Times New Roman" pitchFamily="18" charset="0"/>
                          <a:cs typeface="Times New Roman" pitchFamily="18" charset="0"/>
                        </a:rPr>
                        <a:t>6</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274320">
                <a:tc>
                  <a:txBody>
                    <a:bodyPr/>
                    <a:lstStyle/>
                    <a:p>
                      <a:pPr>
                        <a:lnSpc>
                          <a:spcPct val="115000"/>
                        </a:lnSpc>
                        <a:spcAft>
                          <a:spcPts val="0"/>
                        </a:spcAft>
                      </a:pPr>
                      <a:r>
                        <a:rPr lang="en-US" sz="1000">
                          <a:effectLst/>
                          <a:latin typeface="Times New Roman" pitchFamily="18" charset="0"/>
                          <a:cs typeface="Times New Roman" pitchFamily="18" charset="0"/>
                        </a:rPr>
                        <a:t>8</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dirty="0">
                          <a:effectLst/>
                          <a:latin typeface="Times New Roman" pitchFamily="18" charset="0"/>
                          <a:cs typeface="Times New Roman" pitchFamily="18" charset="0"/>
                        </a:rPr>
                        <a:t> </a:t>
                      </a:r>
                      <a:endParaRPr lang="en-US" sz="8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435483">
                <a:tc>
                  <a:txBody>
                    <a:bodyPr/>
                    <a:lstStyle/>
                    <a:p>
                      <a:pPr>
                        <a:lnSpc>
                          <a:spcPct val="115000"/>
                        </a:lnSpc>
                        <a:spcAft>
                          <a:spcPts val="0"/>
                        </a:spcAft>
                      </a:pPr>
                      <a:r>
                        <a:rPr lang="en-US" sz="1000">
                          <a:effectLst/>
                          <a:latin typeface="Times New Roman" pitchFamily="18" charset="0"/>
                          <a:cs typeface="Times New Roman" pitchFamily="18" charset="0"/>
                        </a:rPr>
                        <a:t>9</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dirty="0">
                          <a:effectLst/>
                          <a:latin typeface="Times New Roman" pitchFamily="18" charset="0"/>
                          <a:cs typeface="Times New Roman" pitchFamily="18" charset="0"/>
                        </a:rPr>
                        <a:t> </a:t>
                      </a:r>
                      <a:endParaRPr lang="en-US" sz="8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nvPr>
        </p:nvGraphicFramePr>
        <p:xfrm>
          <a:off x="4686299" y="1123950"/>
          <a:ext cx="4419601" cy="1657350"/>
        </p:xfrm>
        <a:graphic>
          <a:graphicData uri="http://schemas.openxmlformats.org/drawingml/2006/table">
            <a:tbl>
              <a:tblPr firstRow="1" firstCol="1" bandRow="1">
                <a:tableStyleId>{5C22544A-7EE6-4342-B048-85BDC9FD1C3A}</a:tableStyleId>
              </a:tblPr>
              <a:tblGrid>
                <a:gridCol w="1424778">
                  <a:extLst>
                    <a:ext uri="{9D8B030D-6E8A-4147-A177-3AD203B41FA5}">
                      <a16:colId xmlns:a16="http://schemas.microsoft.com/office/drawing/2014/main" val="20000"/>
                    </a:ext>
                  </a:extLst>
                </a:gridCol>
                <a:gridCol w="1547023">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276225">
                <a:tc>
                  <a:txBody>
                    <a:bodyPr/>
                    <a:lstStyle/>
                    <a:p>
                      <a:pPr>
                        <a:lnSpc>
                          <a:spcPct val="115000"/>
                        </a:lnSpc>
                        <a:spcAft>
                          <a:spcPts val="0"/>
                        </a:spcAft>
                      </a:pPr>
                      <a:r>
                        <a:rPr lang="en-US" sz="1000" dirty="0" err="1">
                          <a:effectLst/>
                          <a:latin typeface="Times New Roman" pitchFamily="18" charset="0"/>
                          <a:cs typeface="Times New Roman" pitchFamily="18" charset="0"/>
                        </a:rPr>
                        <a:t>Câu</a:t>
                      </a:r>
                      <a:r>
                        <a:rPr lang="en-US" sz="1000" dirty="0">
                          <a:effectLst/>
                          <a:latin typeface="Times New Roman" pitchFamily="18" charset="0"/>
                          <a:cs typeface="Times New Roman" pitchFamily="18" charset="0"/>
                        </a:rPr>
                        <a:t> </a:t>
                      </a:r>
                      <a:r>
                        <a:rPr lang="en-US" sz="1000" dirty="0" err="1">
                          <a:effectLst/>
                          <a:latin typeface="Times New Roman" pitchFamily="18" charset="0"/>
                          <a:cs typeface="Times New Roman" pitchFamily="18" charset="0"/>
                        </a:rPr>
                        <a:t>tục</a:t>
                      </a:r>
                      <a:r>
                        <a:rPr lang="en-US" sz="1000" dirty="0">
                          <a:effectLst/>
                          <a:latin typeface="Times New Roman" pitchFamily="18" charset="0"/>
                          <a:cs typeface="Times New Roman" pitchFamily="18" charset="0"/>
                        </a:rPr>
                        <a:t> </a:t>
                      </a:r>
                      <a:r>
                        <a:rPr lang="en-US" sz="1000" dirty="0" err="1">
                          <a:effectLst/>
                          <a:latin typeface="Times New Roman" pitchFamily="18" charset="0"/>
                          <a:cs typeface="Times New Roman" pitchFamily="18" charset="0"/>
                        </a:rPr>
                        <a:t>ngữ</a:t>
                      </a:r>
                      <a:endParaRPr lang="en-US" sz="8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Cặp vần</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Loại vần</a:t>
                      </a:r>
                      <a:endParaRPr lang="en-US" sz="8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276225">
                <a:tc>
                  <a:txBody>
                    <a:bodyPr/>
                    <a:lstStyle/>
                    <a:p>
                      <a:pPr>
                        <a:lnSpc>
                          <a:spcPct val="115000"/>
                        </a:lnSpc>
                        <a:spcAft>
                          <a:spcPts val="0"/>
                        </a:spcAft>
                      </a:pPr>
                      <a:r>
                        <a:rPr lang="en-US" sz="1000">
                          <a:effectLst/>
                          <a:latin typeface="Times New Roman" pitchFamily="18" charset="0"/>
                          <a:cs typeface="Times New Roman" pitchFamily="18" charset="0"/>
                        </a:rPr>
                        <a:t>3</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dirty="0">
                          <a:effectLst/>
                          <a:latin typeface="Times New Roman" pitchFamily="18" charset="0"/>
                          <a:cs typeface="Times New Roman" pitchFamily="18" charset="0"/>
                        </a:rPr>
                        <a:t> </a:t>
                      </a:r>
                      <a:endParaRPr lang="en-US" sz="8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276225">
                <a:tc>
                  <a:txBody>
                    <a:bodyPr/>
                    <a:lstStyle/>
                    <a:p>
                      <a:pPr>
                        <a:lnSpc>
                          <a:spcPct val="115000"/>
                        </a:lnSpc>
                        <a:spcAft>
                          <a:spcPts val="0"/>
                        </a:spcAft>
                      </a:pPr>
                      <a:r>
                        <a:rPr lang="en-US" sz="1000">
                          <a:effectLst/>
                          <a:latin typeface="Times New Roman" pitchFamily="18" charset="0"/>
                          <a:cs typeface="Times New Roman" pitchFamily="18" charset="0"/>
                        </a:rPr>
                        <a:t>4</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276225">
                <a:tc>
                  <a:txBody>
                    <a:bodyPr/>
                    <a:lstStyle/>
                    <a:p>
                      <a:pPr>
                        <a:lnSpc>
                          <a:spcPct val="115000"/>
                        </a:lnSpc>
                        <a:spcAft>
                          <a:spcPts val="0"/>
                        </a:spcAft>
                      </a:pPr>
                      <a:r>
                        <a:rPr lang="en-US" sz="1000">
                          <a:effectLst/>
                          <a:latin typeface="Times New Roman" pitchFamily="18" charset="0"/>
                          <a:cs typeface="Times New Roman" pitchFamily="18" charset="0"/>
                        </a:rPr>
                        <a:t>5</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276225">
                <a:tc>
                  <a:txBody>
                    <a:bodyPr/>
                    <a:lstStyle/>
                    <a:p>
                      <a:pPr>
                        <a:lnSpc>
                          <a:spcPct val="115000"/>
                        </a:lnSpc>
                        <a:spcAft>
                          <a:spcPts val="0"/>
                        </a:spcAft>
                      </a:pPr>
                      <a:r>
                        <a:rPr lang="en-US" sz="1000">
                          <a:effectLst/>
                          <a:latin typeface="Times New Roman" pitchFamily="18" charset="0"/>
                          <a:cs typeface="Times New Roman" pitchFamily="18" charset="0"/>
                        </a:rPr>
                        <a:t>7</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276225">
                <a:tc>
                  <a:txBody>
                    <a:bodyPr/>
                    <a:lstStyle/>
                    <a:p>
                      <a:pPr>
                        <a:lnSpc>
                          <a:spcPct val="115000"/>
                        </a:lnSpc>
                        <a:spcAft>
                          <a:spcPts val="0"/>
                        </a:spcAft>
                      </a:pPr>
                      <a:r>
                        <a:rPr lang="en-US" sz="1000">
                          <a:effectLst/>
                          <a:latin typeface="Times New Roman" pitchFamily="18" charset="0"/>
                          <a:cs typeface="Times New Roman" pitchFamily="18" charset="0"/>
                        </a:rPr>
                        <a:t>8</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dirty="0">
                          <a:effectLst/>
                          <a:latin typeface="Times New Roman" pitchFamily="18" charset="0"/>
                          <a:cs typeface="Times New Roman" pitchFamily="18" charset="0"/>
                        </a:rPr>
                        <a:t> </a:t>
                      </a:r>
                      <a:endParaRPr lang="en-US" sz="8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nvPr>
        </p:nvGraphicFramePr>
        <p:xfrm>
          <a:off x="0" y="2800350"/>
          <a:ext cx="9067800" cy="2269617"/>
        </p:xfrm>
        <a:graphic>
          <a:graphicData uri="http://schemas.openxmlformats.org/drawingml/2006/table">
            <a:tbl>
              <a:tblPr firstRow="1" firstCol="1" bandRow="1">
                <a:tableStyleId>{5C22544A-7EE6-4342-B048-85BDC9FD1C3A}</a:tableStyleId>
              </a:tblPr>
              <a:tblGrid>
                <a:gridCol w="1435735">
                  <a:extLst>
                    <a:ext uri="{9D8B030D-6E8A-4147-A177-3AD203B41FA5}">
                      <a16:colId xmlns:a16="http://schemas.microsoft.com/office/drawing/2014/main" val="20000"/>
                    </a:ext>
                  </a:extLst>
                </a:gridCol>
                <a:gridCol w="1510331">
                  <a:extLst>
                    <a:ext uri="{9D8B030D-6E8A-4147-A177-3AD203B41FA5}">
                      <a16:colId xmlns:a16="http://schemas.microsoft.com/office/drawing/2014/main" val="20001"/>
                    </a:ext>
                  </a:extLst>
                </a:gridCol>
                <a:gridCol w="6121734">
                  <a:extLst>
                    <a:ext uri="{9D8B030D-6E8A-4147-A177-3AD203B41FA5}">
                      <a16:colId xmlns:a16="http://schemas.microsoft.com/office/drawing/2014/main" val="20002"/>
                    </a:ext>
                  </a:extLst>
                </a:gridCol>
              </a:tblGrid>
              <a:tr h="170879">
                <a:tc>
                  <a:txBody>
                    <a:bodyPr/>
                    <a:lstStyle/>
                    <a:p>
                      <a:pPr>
                        <a:lnSpc>
                          <a:spcPct val="115000"/>
                        </a:lnSpc>
                        <a:spcAft>
                          <a:spcPts val="0"/>
                        </a:spcAft>
                      </a:pPr>
                      <a:r>
                        <a:rPr lang="en-US" sz="1000" dirty="0" err="1">
                          <a:effectLst/>
                          <a:latin typeface="Times New Roman" pitchFamily="18" charset="0"/>
                          <a:cs typeface="Times New Roman" pitchFamily="18" charset="0"/>
                        </a:rPr>
                        <a:t>Từ</a:t>
                      </a:r>
                      <a:r>
                        <a:rPr lang="en-US" sz="1000" dirty="0">
                          <a:effectLst/>
                          <a:latin typeface="Times New Roman" pitchFamily="18" charset="0"/>
                          <a:cs typeface="Times New Roman" pitchFamily="18" charset="0"/>
                        </a:rPr>
                        <a:t> </a:t>
                      </a:r>
                      <a:r>
                        <a:rPr lang="en-US" sz="1000" dirty="0" err="1">
                          <a:effectLst/>
                          <a:latin typeface="Times New Roman" pitchFamily="18" charset="0"/>
                          <a:cs typeface="Times New Roman" pitchFamily="18" charset="0"/>
                        </a:rPr>
                        <a:t>ngữ</a:t>
                      </a:r>
                      <a:endParaRPr lang="en-US" sz="8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Biện pháp tu từ</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dirty="0" err="1">
                          <a:effectLst/>
                          <a:latin typeface="Times New Roman" pitchFamily="18" charset="0"/>
                          <a:cs typeface="Times New Roman" pitchFamily="18" charset="0"/>
                        </a:rPr>
                        <a:t>Tác</a:t>
                      </a:r>
                      <a:r>
                        <a:rPr lang="en-US" sz="1000" dirty="0">
                          <a:effectLst/>
                          <a:latin typeface="Times New Roman" pitchFamily="18" charset="0"/>
                          <a:cs typeface="Times New Roman" pitchFamily="18" charset="0"/>
                        </a:rPr>
                        <a:t> </a:t>
                      </a:r>
                      <a:r>
                        <a:rPr lang="en-US" sz="1000" dirty="0" err="1">
                          <a:effectLst/>
                          <a:latin typeface="Times New Roman" pitchFamily="18" charset="0"/>
                          <a:cs typeface="Times New Roman" pitchFamily="18" charset="0"/>
                        </a:rPr>
                        <a:t>dụng</a:t>
                      </a:r>
                      <a:endParaRPr lang="en-US" sz="8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170879">
                <a:tc>
                  <a:txBody>
                    <a:bodyPr/>
                    <a:lstStyle/>
                    <a:p>
                      <a:pPr>
                        <a:lnSpc>
                          <a:spcPct val="115000"/>
                        </a:lnSpc>
                        <a:spcAft>
                          <a:spcPts val="0"/>
                        </a:spcAft>
                      </a:pPr>
                      <a:r>
                        <a:rPr lang="en-US" sz="1000">
                          <a:effectLst/>
                          <a:latin typeface="Times New Roman" pitchFamily="18" charset="0"/>
                          <a:cs typeface="Times New Roman" pitchFamily="18" charset="0"/>
                        </a:rPr>
                        <a:t>“Ăn quả”</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rowSpan="5">
                  <a:txBody>
                    <a:bodyPr/>
                    <a:lstStyle/>
                    <a:p>
                      <a:pPr>
                        <a:lnSpc>
                          <a:spcPct val="115000"/>
                        </a:lnSpc>
                        <a:spcAft>
                          <a:spcPts val="0"/>
                        </a:spcAft>
                      </a:pPr>
                      <a:r>
                        <a:rPr lang="en-US" sz="1000" dirty="0">
                          <a:effectLst/>
                          <a:latin typeface="Times New Roman" pitchFamily="18" charset="0"/>
                          <a:cs typeface="Times New Roman" pitchFamily="18" charset="0"/>
                        </a:rPr>
                        <a:t> </a:t>
                      </a:r>
                      <a:endParaRPr lang="en-US" sz="8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341757">
                <a:tc>
                  <a:txBody>
                    <a:bodyPr/>
                    <a:lstStyle/>
                    <a:p>
                      <a:pPr>
                        <a:lnSpc>
                          <a:spcPct val="115000"/>
                        </a:lnSpc>
                        <a:spcAft>
                          <a:spcPts val="0"/>
                        </a:spcAft>
                      </a:pPr>
                      <a:r>
                        <a:rPr lang="en-US" sz="1000">
                          <a:effectLst/>
                          <a:latin typeface="Times New Roman" pitchFamily="18" charset="0"/>
                          <a:cs typeface="Times New Roman" pitchFamily="18" charset="0"/>
                        </a:rPr>
                        <a:t>“Nhớ kẻ trồng cây”</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2"/>
                  </a:ext>
                </a:extLst>
              </a:tr>
              <a:tr h="170879">
                <a:tc>
                  <a:txBody>
                    <a:bodyPr/>
                    <a:lstStyle/>
                    <a:p>
                      <a:pPr>
                        <a:lnSpc>
                          <a:spcPct val="115000"/>
                        </a:lnSpc>
                        <a:spcAft>
                          <a:spcPts val="0"/>
                        </a:spcAft>
                      </a:pPr>
                      <a:r>
                        <a:rPr lang="en-US" sz="1000">
                          <a:effectLst/>
                          <a:latin typeface="Times New Roman" pitchFamily="18" charset="0"/>
                          <a:cs typeface="Times New Roman" pitchFamily="18" charset="0"/>
                        </a:rPr>
                        <a:t>“Sóng cả”</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3"/>
                  </a:ext>
                </a:extLst>
              </a:tr>
              <a:tr h="170879">
                <a:tc>
                  <a:txBody>
                    <a:bodyPr/>
                    <a:lstStyle/>
                    <a:p>
                      <a:pPr>
                        <a:lnSpc>
                          <a:spcPct val="115000"/>
                        </a:lnSpc>
                        <a:spcAft>
                          <a:spcPts val="0"/>
                        </a:spcAft>
                      </a:pPr>
                      <a:r>
                        <a:rPr lang="en-US" sz="1000">
                          <a:effectLst/>
                          <a:latin typeface="Times New Roman" pitchFamily="18" charset="0"/>
                          <a:cs typeface="Times New Roman" pitchFamily="18" charset="0"/>
                        </a:rPr>
                        <a:t>“Ngã tay chèo”</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4"/>
                  </a:ext>
                </a:extLst>
              </a:tr>
              <a:tr h="1196150">
                <a:tc>
                  <a:txBody>
                    <a:bodyPr/>
                    <a:lstStyle/>
                    <a:p>
                      <a:pPr>
                        <a:lnSpc>
                          <a:spcPct val="115000"/>
                        </a:lnSpc>
                        <a:spcAft>
                          <a:spcPts val="0"/>
                        </a:spcAft>
                      </a:pPr>
                      <a:r>
                        <a:rPr lang="en-US" sz="1000">
                          <a:effectLst/>
                          <a:latin typeface="Times New Roman" pitchFamily="18" charset="0"/>
                          <a:cs typeface="Times New Roman" pitchFamily="18" charset="0"/>
                        </a:rPr>
                        <a:t>“Mài sắt”</a:t>
                      </a:r>
                      <a:endParaRPr lang="en-US" sz="800">
                        <a:effectLst/>
                        <a:latin typeface="Times New Roman" pitchFamily="18" charset="0"/>
                        <a:cs typeface="Times New Roman" pitchFamily="18" charset="0"/>
                      </a:endParaRPr>
                    </a:p>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cs typeface="Times New Roman" pitchFamily="18" charset="0"/>
                      </a:endParaRPr>
                    </a:p>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cs typeface="Times New Roman" pitchFamily="18" charset="0"/>
                      </a:endParaRPr>
                    </a:p>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cs typeface="Times New Roman" pitchFamily="18" charset="0"/>
                      </a:endParaRPr>
                    </a:p>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cs typeface="Times New Roman" pitchFamily="18" charset="0"/>
                      </a:endParaRPr>
                    </a:p>
                    <a:p>
                      <a:pPr>
                        <a:lnSpc>
                          <a:spcPct val="115000"/>
                        </a:lnSpc>
                        <a:spcAft>
                          <a:spcPts val="0"/>
                        </a:spcAft>
                      </a:pPr>
                      <a:r>
                        <a:rPr lang="en-US" sz="1000">
                          <a:effectLst/>
                          <a:latin typeface="Times New Roman" pitchFamily="18" charset="0"/>
                          <a:cs typeface="Times New Roman" pitchFamily="18" charset="0"/>
                        </a:rPr>
                        <a:t> </a:t>
                      </a:r>
                      <a:endParaRPr lang="en-US" sz="800">
                        <a:effectLst/>
                        <a:latin typeface="Times New Roman" pitchFamily="18" charset="0"/>
                        <a:cs typeface="Times New Roman" pitchFamily="18" charset="0"/>
                      </a:endParaRPr>
                    </a:p>
                    <a:p>
                      <a:pPr>
                        <a:lnSpc>
                          <a:spcPct val="115000"/>
                        </a:lnSpc>
                        <a:spcAft>
                          <a:spcPts val="0"/>
                        </a:spcAft>
                      </a:pPr>
                      <a:r>
                        <a:rPr lang="en-US" sz="1000">
                          <a:effectLst/>
                          <a:latin typeface="Times New Roman" pitchFamily="18" charset="0"/>
                          <a:cs typeface="Times New Roman" pitchFamily="18" charset="0"/>
                        </a:rPr>
                        <a:t>“Nên kim”</a:t>
                      </a:r>
                      <a:endParaRPr lang="en-US" sz="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000" dirty="0">
                          <a:effectLst/>
                          <a:latin typeface="Times New Roman" pitchFamily="18" charset="0"/>
                          <a:cs typeface="Times New Roman" pitchFamily="18" charset="0"/>
                        </a:rPr>
                        <a:t> </a:t>
                      </a:r>
                      <a:endParaRPr lang="en-US" sz="800"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0909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1131</Words>
  <Application>Microsoft Office PowerPoint</Application>
  <PresentationFormat>On-screen Show (16:9)</PresentationFormat>
  <Paragraphs>195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ADMIN</cp:lastModifiedBy>
  <cp:revision>16</cp:revision>
  <dcterms:created xsi:type="dcterms:W3CDTF">2022-06-27T08:22:04Z</dcterms:created>
  <dcterms:modified xsi:type="dcterms:W3CDTF">2023-03-11T11:50:38Z</dcterms:modified>
</cp:coreProperties>
</file>