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  <p:sldMasterId id="2147483686" r:id="rId4"/>
  </p:sldMasterIdLst>
  <p:notesMasterIdLst>
    <p:notesMasterId r:id="rId12"/>
  </p:notesMasterIdLst>
  <p:sldIdLst>
    <p:sldId id="602" r:id="rId5"/>
    <p:sldId id="598" r:id="rId6"/>
    <p:sldId id="615" r:id="rId7"/>
    <p:sldId id="618" r:id="rId8"/>
    <p:sldId id="619" r:id="rId9"/>
    <p:sldId id="620" r:id="rId10"/>
    <p:sldId id="62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7B9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9F2B5B-73BC-434E-BE61-B0F084C9D3B4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D03F92-1099-41D2-9E8E-88ADAE2EA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74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A89A12-CFDC-4BA7-B24C-ADE30BA1B34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23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A89A12-CFDC-4BA7-B24C-ADE30BA1B34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591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A89A12-CFDC-4BA7-B24C-ADE30BA1B34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2544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5D157-518B-44CA-94AB-8D16D1EAE6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CC320C-AA0B-4800-9B92-1C826FFA70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BAE35-4AF4-4519-A968-806D9E597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E806-824E-41C9-8D3A-2E5D3B8BCB4A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0F181-54CC-4240-97D6-B8AC6C8C2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DA0BF-1124-4995-8D7D-2D3557D2D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40BB4-3EB6-4C20-8E89-2F2EF3C78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13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B7C11-9EAD-42A0-A8BE-85D346FF4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55EFF9-EE96-4C19-B03C-FE9A28668E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2234C-D72C-46F3-A2D6-204753634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E806-824E-41C9-8D3A-2E5D3B8BCB4A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340F49-9C6F-44DB-8AF5-39731B3DC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7E9F29-BF6A-4E0D-A817-D387F093C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40BB4-3EB6-4C20-8E89-2F2EF3C78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868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F9E335-9E86-406E-88CF-229C428492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B2DF44-7807-42C3-B45C-39B1AB516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F1474C-DCAD-411B-AF4D-0CBD9EB5A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E806-824E-41C9-8D3A-2E5D3B8BCB4A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44AC9-BFDD-4681-902E-24E5DD8F0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734CA-8B43-4BB6-9744-C92F5CB04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40BB4-3EB6-4C20-8E89-2F2EF3C78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511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1166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980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5138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9888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60111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58928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17120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9069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FF40A-1DAE-43F8-BA32-CAF918587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5CD23-2796-433C-80EA-65C75667C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BF9D9-3D85-4F50-B482-2799AAE5F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E806-824E-41C9-8D3A-2E5D3B8BCB4A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3DC3AB-397B-4A12-846A-453D1C823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C9440-768E-49EC-BF2B-83838A481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40BB4-3EB6-4C20-8E89-2F2EF3C78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881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185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86119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50682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EC9864-7CD8-4531-AE9D-6C0EE12BC52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4632502"/>
      </p:ext>
    </p:extLst>
  </p:cSld>
  <p:clrMapOvr>
    <a:masterClrMapping/>
  </p:clrMapOvr>
  <p:transition>
    <p:circl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63667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00407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92850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54066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13988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8178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492BE-C4E6-4517-8DA0-E56FDDD5E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8B670C-8AF1-44FA-8660-783E4B27CD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3A1BC-566C-4269-B685-26C4AC628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E806-824E-41C9-8D3A-2E5D3B8BCB4A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DFB6B-BB99-4E36-AC48-2CC7B8F17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7AF69-81E7-402B-B436-1C70A767C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40BB4-3EB6-4C20-8E89-2F2EF3C78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6168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19279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75826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87752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41322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229141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EC9864-7CD8-4531-AE9D-6C0EE12BC52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7083379"/>
      </p:ext>
    </p:extLst>
  </p:cSld>
  <p:clrMapOvr>
    <a:masterClrMapping/>
  </p:clrMapOvr>
  <p:transition>
    <p:circl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85660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02330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097007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3791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982DE-10B1-4082-875D-2BBD734EB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BE3BE-E398-4A2B-B8C3-B79F853BC5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829FC3-CB4B-41BF-B155-2677B42576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7F8F2B-E362-45E2-B396-CFC8EB4F7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E806-824E-41C9-8D3A-2E5D3B8BCB4A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1FE8E6-1D28-4799-92E2-538B00F9A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1C9735-2415-4A35-97B0-3B7D3FAD0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40BB4-3EB6-4C20-8E89-2F2EF3C78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59850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070552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974442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159624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766831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99228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69707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690570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EC9864-7CD8-4531-AE9D-6C0EE12BC52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3158284"/>
      </p:ext>
    </p:extLst>
  </p:cSld>
  <p:clrMapOvr>
    <a:masterClrMapping/>
  </p:clrMapOvr>
  <p:transition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4C968-1569-471A-A09E-26BBEF817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D3683D-C799-4EE5-9D42-9362D9C5D7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E86C35-7E50-41B8-863C-6DA7D7FE6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DD0A66-B78E-4F40-95DF-1FA0D49D7D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DBC4FF-08E2-4837-B335-529AE2AB38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EEBED0-D2D7-4417-B306-837209F71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E806-824E-41C9-8D3A-2E5D3B8BCB4A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762310-7F3A-4E80-96D9-40C377BED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136530-96DF-41DC-A31C-770B8D04A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40BB4-3EB6-4C20-8E89-2F2EF3C78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721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CD278-D095-4D41-8E72-19B52F12E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BD0591-0175-4144-9CB8-C26C7CBBC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E806-824E-41C9-8D3A-2E5D3B8BCB4A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C68B6-2E68-4513-8731-C3093623C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35A993-7865-4559-A295-FDE044356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40BB4-3EB6-4C20-8E89-2F2EF3C78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04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011306-E80E-441B-B8D0-DE38E9DEE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E806-824E-41C9-8D3A-2E5D3B8BCB4A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23B839-D2DB-4DCF-9B12-F91126C1C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8D39CA-01E1-4C12-899B-8FEE58386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40BB4-3EB6-4C20-8E89-2F2EF3C78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4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2B6C7-768F-47C9-B89D-8E2346397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624F3-B141-4011-9FD3-E51C98771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12BA4C-CA5B-4219-9622-93558AAEED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6DB210-35C4-4084-BFF3-9038B00CC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E806-824E-41C9-8D3A-2E5D3B8BCB4A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F15426-6DF9-4213-A601-D7B9EF811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652964-011A-4664-A30A-DAA6F1257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40BB4-3EB6-4C20-8E89-2F2EF3C78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57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CE8E-A834-4B5F-AE0D-4EC0F9426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CB4759-2AEC-4339-B329-F735180A99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1613B-4BB2-488D-8A73-7F75CEADA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931A0F-212A-4FDB-9B0E-F87E996D8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E806-824E-41C9-8D3A-2E5D3B8BCB4A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841533-1595-48A7-93AE-5298BC62A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3F93AC-F598-4691-9A54-B4F1D5AAE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40BB4-3EB6-4C20-8E89-2F2EF3C78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614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225115-4321-4C30-A9B3-52B08CD52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08A963-8047-4156-8CD7-A29DF9D94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68BDF-58C6-44EC-91D3-4AAFB0AF1C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6E806-824E-41C9-8D3A-2E5D3B8BCB4A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19779-A4BD-4DBE-8F1E-3299841D49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999600-D4B6-47BC-A711-56C07DBED8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40BB4-3EB6-4C20-8E89-2F2EF3C78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735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9929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1969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B8568-79F8-4F4D-98E6-F06748B4EB5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E2231-FA6E-401D-ADB6-FBD8C0494A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2709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7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NGUY&#202;N%20NH&#194;N%20G&#194;Y%20BI&#7870;N%20&#272;&#7892;I%20KH&#205;%20H&#7852;U.doc" TargetMode="External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7" Type="http://schemas.openxmlformats.org/officeDocument/2006/relationships/image" Target="../media/image14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7.xml"/><Relationship Id="rId6" Type="http://schemas.openxmlformats.org/officeDocument/2006/relationships/image" Target="../media/image13.jpg"/><Relationship Id="rId5" Type="http://schemas.openxmlformats.org/officeDocument/2006/relationships/image" Target="../media/image12.jpeg"/><Relationship Id="rId4" Type="http://schemas.openxmlformats.org/officeDocument/2006/relationships/image" Target="../media/image11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83FA766D-3260-4E0A-9E7F-A2C93DFF19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46518"/>
            <a:ext cx="4100079" cy="6194580"/>
          </a:xfrm>
          <a:custGeom>
            <a:avLst/>
            <a:gdLst>
              <a:gd name="connsiteX0" fmla="*/ 1002789 w 4100079"/>
              <a:gd name="connsiteY0" fmla="*/ 0 h 6194580"/>
              <a:gd name="connsiteX1" fmla="*/ 4100079 w 4100079"/>
              <a:gd name="connsiteY1" fmla="*/ 3097290 h 6194580"/>
              <a:gd name="connsiteX2" fmla="*/ 1002789 w 4100079"/>
              <a:gd name="connsiteY2" fmla="*/ 6194580 h 6194580"/>
              <a:gd name="connsiteX3" fmla="*/ 81750 w 4100079"/>
              <a:gd name="connsiteY3" fmla="*/ 6055332 h 6194580"/>
              <a:gd name="connsiteX4" fmla="*/ 0 w 4100079"/>
              <a:gd name="connsiteY4" fmla="*/ 6025411 h 6194580"/>
              <a:gd name="connsiteX5" fmla="*/ 0 w 4100079"/>
              <a:gd name="connsiteY5" fmla="*/ 169169 h 6194580"/>
              <a:gd name="connsiteX6" fmla="*/ 81750 w 4100079"/>
              <a:gd name="connsiteY6" fmla="*/ 139248 h 6194580"/>
              <a:gd name="connsiteX7" fmla="*/ 1002789 w 4100079"/>
              <a:gd name="connsiteY7" fmla="*/ 0 h 6194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0079" h="6194580">
                <a:moveTo>
                  <a:pt x="1002789" y="0"/>
                </a:moveTo>
                <a:cubicBezTo>
                  <a:pt x="2713375" y="0"/>
                  <a:pt x="4100079" y="1386704"/>
                  <a:pt x="4100079" y="3097290"/>
                </a:cubicBezTo>
                <a:cubicBezTo>
                  <a:pt x="4100079" y="4807876"/>
                  <a:pt x="2713375" y="6194580"/>
                  <a:pt x="1002789" y="6194580"/>
                </a:cubicBezTo>
                <a:cubicBezTo>
                  <a:pt x="682054" y="6194580"/>
                  <a:pt x="372706" y="6145829"/>
                  <a:pt x="81750" y="6055332"/>
                </a:cubicBezTo>
                <a:lnTo>
                  <a:pt x="0" y="6025411"/>
                </a:lnTo>
                <a:lnTo>
                  <a:pt x="0" y="169169"/>
                </a:lnTo>
                <a:lnTo>
                  <a:pt x="81750" y="139248"/>
                </a:lnTo>
                <a:cubicBezTo>
                  <a:pt x="372706" y="48751"/>
                  <a:pt x="682054" y="0"/>
                  <a:pt x="1002789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CB435A06-5FFD-4CF8-BE06-3796EC4200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53543" y="0"/>
            <a:ext cx="3566160" cy="3159748"/>
          </a:xfrm>
          <a:custGeom>
            <a:avLst/>
            <a:gdLst>
              <a:gd name="connsiteX0" fmla="*/ 649888 w 3566160"/>
              <a:gd name="connsiteY0" fmla="*/ 0 h 3159748"/>
              <a:gd name="connsiteX1" fmla="*/ 2916273 w 3566160"/>
              <a:gd name="connsiteY1" fmla="*/ 0 h 3159748"/>
              <a:gd name="connsiteX2" fmla="*/ 2917285 w 3566160"/>
              <a:gd name="connsiteY2" fmla="*/ 757 h 3159748"/>
              <a:gd name="connsiteX3" fmla="*/ 3566160 w 3566160"/>
              <a:gd name="connsiteY3" fmla="*/ 1376668 h 3159748"/>
              <a:gd name="connsiteX4" fmla="*/ 1783080 w 3566160"/>
              <a:gd name="connsiteY4" fmla="*/ 3159748 h 3159748"/>
              <a:gd name="connsiteX5" fmla="*/ 0 w 3566160"/>
              <a:gd name="connsiteY5" fmla="*/ 1376668 h 3159748"/>
              <a:gd name="connsiteX6" fmla="*/ 648876 w 3566160"/>
              <a:gd name="connsiteY6" fmla="*/ 757 h 3159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66160" h="3159748">
                <a:moveTo>
                  <a:pt x="649888" y="0"/>
                </a:moveTo>
                <a:lnTo>
                  <a:pt x="2916273" y="0"/>
                </a:lnTo>
                <a:lnTo>
                  <a:pt x="2917285" y="757"/>
                </a:lnTo>
                <a:cubicBezTo>
                  <a:pt x="3313569" y="327800"/>
                  <a:pt x="3566160" y="822736"/>
                  <a:pt x="3566160" y="1376668"/>
                </a:cubicBezTo>
                <a:cubicBezTo>
                  <a:pt x="3566160" y="2361436"/>
                  <a:pt x="2767848" y="3159748"/>
                  <a:pt x="1783080" y="3159748"/>
                </a:cubicBezTo>
                <a:cubicBezTo>
                  <a:pt x="798312" y="3159748"/>
                  <a:pt x="0" y="2361436"/>
                  <a:pt x="0" y="1376668"/>
                </a:cubicBezTo>
                <a:cubicBezTo>
                  <a:pt x="0" y="822736"/>
                  <a:pt x="252591" y="327800"/>
                  <a:pt x="648876" y="75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5E10DA6E-C3FF-4539-BF84-4775BB7EC4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4396" y="2042"/>
            <a:ext cx="3387604" cy="4183848"/>
          </a:xfrm>
          <a:custGeom>
            <a:avLst/>
            <a:gdLst>
              <a:gd name="connsiteX0" fmla="*/ 420128 w 3387604"/>
              <a:gd name="connsiteY0" fmla="*/ 0 h 4183848"/>
              <a:gd name="connsiteX1" fmla="*/ 3387604 w 3387604"/>
              <a:gd name="connsiteY1" fmla="*/ 0 h 4183848"/>
              <a:gd name="connsiteX2" fmla="*/ 3387604 w 3387604"/>
              <a:gd name="connsiteY2" fmla="*/ 4101530 h 4183848"/>
              <a:gd name="connsiteX3" fmla="*/ 3283372 w 3387604"/>
              <a:gd name="connsiteY3" fmla="*/ 4128330 h 4183848"/>
              <a:gd name="connsiteX4" fmla="*/ 2732648 w 3387604"/>
              <a:gd name="connsiteY4" fmla="*/ 4183848 h 4183848"/>
              <a:gd name="connsiteX5" fmla="*/ 0 w 3387604"/>
              <a:gd name="connsiteY5" fmla="*/ 1451200 h 4183848"/>
              <a:gd name="connsiteX6" fmla="*/ 329816 w 3387604"/>
              <a:gd name="connsiteY6" fmla="*/ 148658 h 4183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87604" h="4183848">
                <a:moveTo>
                  <a:pt x="420128" y="0"/>
                </a:moveTo>
                <a:lnTo>
                  <a:pt x="3387604" y="0"/>
                </a:lnTo>
                <a:lnTo>
                  <a:pt x="3387604" y="4101530"/>
                </a:lnTo>
                <a:lnTo>
                  <a:pt x="3283372" y="4128330"/>
                </a:lnTo>
                <a:cubicBezTo>
                  <a:pt x="3105483" y="4164732"/>
                  <a:pt x="2921298" y="4183848"/>
                  <a:pt x="2732648" y="4183848"/>
                </a:cubicBezTo>
                <a:cubicBezTo>
                  <a:pt x="1223448" y="4183848"/>
                  <a:pt x="0" y="2960400"/>
                  <a:pt x="0" y="1451200"/>
                </a:cubicBezTo>
                <a:cubicBezTo>
                  <a:pt x="0" y="979575"/>
                  <a:pt x="119477" y="535856"/>
                  <a:pt x="329816" y="148658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0CF2BFF-CFE7-408C-9C05-9B930B019C93}"/>
              </a:ext>
            </a:extLst>
          </p:cNvPr>
          <p:cNvSpPr txBox="1"/>
          <p:nvPr/>
        </p:nvSpPr>
        <p:spPr>
          <a:xfrm>
            <a:off x="3360160" y="3387753"/>
            <a:ext cx="7398327" cy="212365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14. BIÊN ĐỔI KHÍ HẬU </a:t>
            </a:r>
          </a:p>
          <a:p>
            <a:pPr algn="ctr"/>
            <a:r>
              <a:rPr lang="en-US" sz="4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ỨNG PHÓ VỚI BIÊN ĐỔI KHÍ HẬU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-62807" y="729673"/>
            <a:ext cx="2815243" cy="5116945"/>
            <a:chOff x="-62807" y="522387"/>
            <a:chExt cx="2986116" cy="5324231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2807" y="522387"/>
              <a:ext cx="2986116" cy="2761140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2807" y="3283527"/>
              <a:ext cx="2986116" cy="2563091"/>
            </a:xfrm>
            <a:prstGeom prst="rect">
              <a:avLst/>
            </a:prstGeom>
          </p:spPr>
        </p:pic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7418" y="246518"/>
            <a:ext cx="2899855" cy="23858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975" y="27709"/>
            <a:ext cx="2867025" cy="3255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6239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0F717289-1E76-48ED-9C32-6BF148DAB4B2}"/>
              </a:ext>
            </a:extLst>
          </p:cNvPr>
          <p:cNvGrpSpPr/>
          <p:nvPr/>
        </p:nvGrpSpPr>
        <p:grpSpPr>
          <a:xfrm>
            <a:off x="152399" y="0"/>
            <a:ext cx="12039600" cy="988142"/>
            <a:chOff x="152399" y="0"/>
            <a:chExt cx="12039600" cy="988142"/>
          </a:xfrm>
        </p:grpSpPr>
        <p:sp>
          <p:nvSpPr>
            <p:cNvPr id="4" name="Lưu đồ: Điểm Kết Thúc 147">
              <a:extLst>
                <a:ext uri="{FF2B5EF4-FFF2-40B4-BE49-F238E27FC236}">
                  <a16:creationId xmlns:a16="http://schemas.microsoft.com/office/drawing/2014/main" id="{8241EFF1-7BCE-40E9-B684-C464CAAAB43A}"/>
                </a:ext>
              </a:extLst>
            </p:cNvPr>
            <p:cNvSpPr/>
            <p:nvPr/>
          </p:nvSpPr>
          <p:spPr>
            <a:xfrm>
              <a:off x="1648690" y="0"/>
              <a:ext cx="10543309" cy="988142"/>
            </a:xfrm>
            <a:prstGeom prst="flowChartTerminator">
              <a:avLst/>
            </a:prstGeom>
            <a:solidFill>
              <a:srgbClr val="37B988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400" b="1" dirty="0">
                  <a:solidFill>
                    <a:srgbClr val="FFFF00"/>
                  </a:solidFill>
                  <a:latin typeface="#9Slide03 SVN-PF Din Text Pro C" panose="02000506020000020004" pitchFamily="2" charset="0"/>
                </a:rPr>
                <a:t> </a:t>
              </a:r>
              <a:endParaRPr lang="en-US" sz="4000" b="1" dirty="0">
                <a:solidFill>
                  <a:srgbClr val="FFFF00"/>
                </a:solidFill>
                <a:latin typeface="#9Slide03 SVN-PF Din Text Pro C" panose="02000506020000020004" pitchFamily="2" charset="0"/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B935A062-47B7-42BB-BB7B-714029B5C449}"/>
                </a:ext>
              </a:extLst>
            </p:cNvPr>
            <p:cNvSpPr/>
            <p:nvPr/>
          </p:nvSpPr>
          <p:spPr>
            <a:xfrm>
              <a:off x="152399" y="0"/>
              <a:ext cx="1496291" cy="988142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4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vi-VN" sz="54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2272144" y="-50767"/>
            <a:ext cx="856210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14. BIÊN ĐỔI KHÍ HẬU </a:t>
            </a:r>
          </a:p>
          <a:p>
            <a:pPr algn="ctr"/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ỨNG PHÓ VỚI BIÊN ĐỔI KHÍ HẬU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331527" y="1026451"/>
            <a:ext cx="55418" cy="5831549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1672" y="1246908"/>
            <a:ext cx="30299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Biến đổi khí hậu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31527" y="1026451"/>
            <a:ext cx="58604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: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14.1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14.2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Cho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14.1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14.2.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387249" y="2191388"/>
            <a:ext cx="3352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i="1" dirty="0">
                <a:solidFill>
                  <a:srgbClr val="FF0000"/>
                </a:solidFill>
              </a:rPr>
              <a:t>Em hiểu biến đổi khí hậu là gì?</a:t>
            </a:r>
            <a:endParaRPr lang="en-US" i="1" dirty="0">
              <a:solidFill>
                <a:srgbClr val="FF0000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509" y="2709994"/>
            <a:ext cx="3934692" cy="385706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96981" y="1723457"/>
            <a:ext cx="5860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82270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0F717289-1E76-48ED-9C32-6BF148DAB4B2}"/>
              </a:ext>
            </a:extLst>
          </p:cNvPr>
          <p:cNvGrpSpPr/>
          <p:nvPr/>
        </p:nvGrpSpPr>
        <p:grpSpPr>
          <a:xfrm>
            <a:off x="152399" y="0"/>
            <a:ext cx="12039600" cy="988142"/>
            <a:chOff x="152399" y="0"/>
            <a:chExt cx="12039600" cy="988142"/>
          </a:xfrm>
        </p:grpSpPr>
        <p:sp>
          <p:nvSpPr>
            <p:cNvPr id="4" name="Lưu đồ: Điểm Kết Thúc 147">
              <a:extLst>
                <a:ext uri="{FF2B5EF4-FFF2-40B4-BE49-F238E27FC236}">
                  <a16:creationId xmlns:a16="http://schemas.microsoft.com/office/drawing/2014/main" id="{8241EFF1-7BCE-40E9-B684-C464CAAAB43A}"/>
                </a:ext>
              </a:extLst>
            </p:cNvPr>
            <p:cNvSpPr/>
            <p:nvPr/>
          </p:nvSpPr>
          <p:spPr>
            <a:xfrm>
              <a:off x="1648690" y="0"/>
              <a:ext cx="10543309" cy="988142"/>
            </a:xfrm>
            <a:prstGeom prst="flowChartTerminator">
              <a:avLst/>
            </a:prstGeom>
            <a:solidFill>
              <a:srgbClr val="37B988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#9Slide03 SVN-PF Din Text Pro C" panose="02000506020000020004" pitchFamily="2" charset="0"/>
                  <a:ea typeface="+mn-ea"/>
                  <a:cs typeface="+mn-cs"/>
                </a:rPr>
                <a:t> </a:t>
              </a: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#9Slide03 SVN-PF Din Text Pro C" panose="02000506020000020004" pitchFamily="2" charset="0"/>
                <a:ea typeface="+mn-ea"/>
                <a:cs typeface="+mn-cs"/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B935A062-47B7-42BB-BB7B-714029B5C449}"/>
                </a:ext>
              </a:extLst>
            </p:cNvPr>
            <p:cNvSpPr/>
            <p:nvPr/>
          </p:nvSpPr>
          <p:spPr>
            <a:xfrm>
              <a:off x="152399" y="0"/>
              <a:ext cx="1496291" cy="988142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1</a:t>
              </a:r>
              <a:r>
                <a:rPr kumimoji="0" lang="vi-VN" sz="5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4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2272144" y="-50767"/>
            <a:ext cx="856210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 14. BIÊN ĐỔI KHÍ HẬU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 ỨNG PHÓ VỚI BIÊN ĐỔI KHÍ HẬU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1672" y="1246908"/>
            <a:ext cx="30299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I. Biến đổi khí hậu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0" y="1770128"/>
            <a:ext cx="3865418" cy="4977036"/>
            <a:chOff x="0" y="1770128"/>
            <a:chExt cx="3865418" cy="4977036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" y="1770128"/>
              <a:ext cx="3713018" cy="2691036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4461164"/>
              <a:ext cx="3463636" cy="2286000"/>
            </a:xfrm>
            <a:prstGeom prst="rect">
              <a:avLst/>
            </a:prstGeom>
          </p:spPr>
        </p:pic>
      </p:grp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033870"/>
              </p:ext>
            </p:extLst>
          </p:nvPr>
        </p:nvGraphicFramePr>
        <p:xfrm>
          <a:off x="3865418" y="2632371"/>
          <a:ext cx="4261947" cy="41425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2060">
                  <a:extLst>
                    <a:ext uri="{9D8B030D-6E8A-4147-A177-3AD203B41FA5}">
                      <a16:colId xmlns:a16="http://schemas.microsoft.com/office/drawing/2014/main" val="2990658750"/>
                    </a:ext>
                  </a:extLst>
                </a:gridCol>
                <a:gridCol w="1322283">
                  <a:extLst>
                    <a:ext uri="{9D8B030D-6E8A-4147-A177-3AD203B41FA5}">
                      <a16:colId xmlns:a16="http://schemas.microsoft.com/office/drawing/2014/main" val="3891317313"/>
                    </a:ext>
                  </a:extLst>
                </a:gridCol>
                <a:gridCol w="1337604">
                  <a:extLst>
                    <a:ext uri="{9D8B030D-6E8A-4147-A177-3AD203B41FA5}">
                      <a16:colId xmlns:a16="http://schemas.microsoft.com/office/drawing/2014/main" val="948650192"/>
                    </a:ext>
                  </a:extLst>
                </a:gridCol>
              </a:tblGrid>
              <a:tr h="8489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Yếu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tố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Biến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đổi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khí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hậu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trên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thế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giới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Biến đổi khí hậu ở Việt Nam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3132848"/>
                  </a:ext>
                </a:extLst>
              </a:tr>
              <a:tr h="4116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Nhiệt độ không khí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6834427"/>
                  </a:ext>
                </a:extLst>
              </a:tr>
              <a:tr h="4116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Lượng mưa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9088905"/>
                  </a:ext>
                </a:extLst>
              </a:tr>
              <a:tr h="4116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Băng trên núi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3636030"/>
                  </a:ext>
                </a:extLst>
              </a:tr>
              <a:tr h="4116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Băng ở cực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0523812"/>
                  </a:ext>
                </a:extLst>
              </a:tr>
              <a:tr h="4116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Nước biển dâng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2386436"/>
                  </a:ext>
                </a:extLst>
              </a:tr>
              <a:tr h="4116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Thời tiết cực đoan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1693565"/>
                  </a:ext>
                </a:extLst>
              </a:tr>
              <a:tr h="4116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Ảnh hưởng các loài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6492746"/>
                  </a:ext>
                </a:extLst>
              </a:tr>
              <a:tr h="4116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Tác động tích cực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9717227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918359" y="2047219"/>
            <a:ext cx="2416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PHIẾU HỌC TẬP SỐ 1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8570711" y="1118531"/>
            <a:ext cx="3441181" cy="5739469"/>
            <a:chOff x="8570711" y="1118531"/>
            <a:chExt cx="3441181" cy="5739469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70711" y="1118531"/>
              <a:ext cx="3269672" cy="1857375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3674" y="3067986"/>
              <a:ext cx="3408218" cy="1919650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70712" y="5079716"/>
              <a:ext cx="3441180" cy="17782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638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-66239" y="1059352"/>
            <a:ext cx="3555116" cy="457200"/>
          </a:xfrm>
        </p:spPr>
        <p:txBody>
          <a:bodyPr/>
          <a:lstStyle/>
          <a:p>
            <a:pPr marL="609600" indent="-609600">
              <a:spcBef>
                <a:spcPct val="50000"/>
              </a:spcBef>
              <a:buNone/>
            </a:pPr>
            <a:r>
              <a:rPr lang="vi-VN" alt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altLang="en-US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Biến đổi khí hậu</a:t>
            </a:r>
            <a:endParaRPr lang="en-US" altLang="en-US" sz="2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30037" y="2380635"/>
            <a:ext cx="95042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 sát </a:t>
            </a:r>
            <a:r>
              <a:rPr lang="vi-VN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 hình</a:t>
            </a:r>
            <a:r>
              <a:rPr kumimoji="0" lang="nl-NL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nl-N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 dựa vào nội dung SGK mục </a:t>
            </a:r>
            <a:r>
              <a:rPr lang="vi-VN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nl-NL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nl-N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 thành bài tập sau: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25908" y="3076790"/>
            <a:ext cx="2540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PHIẾU HỌC TẬP SỐ 2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152143"/>
              </p:ext>
            </p:extLst>
          </p:nvPr>
        </p:nvGraphicFramePr>
        <p:xfrm>
          <a:off x="1579418" y="3548409"/>
          <a:ext cx="8368146" cy="2803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83263">
                  <a:extLst>
                    <a:ext uri="{9D8B030D-6E8A-4147-A177-3AD203B41FA5}">
                      <a16:colId xmlns:a16="http://schemas.microsoft.com/office/drawing/2014/main" val="1044474444"/>
                    </a:ext>
                  </a:extLst>
                </a:gridCol>
                <a:gridCol w="4184883">
                  <a:extLst>
                    <a:ext uri="{9D8B030D-6E8A-4147-A177-3AD203B41FA5}">
                      <a16:colId xmlns:a16="http://schemas.microsoft.com/office/drawing/2014/main" val="1237938396"/>
                    </a:ext>
                  </a:extLst>
                </a:gridCol>
              </a:tblGrid>
              <a:tr h="7007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 nhân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2845275"/>
                  </a:ext>
                </a:extLst>
              </a:tr>
              <a:tr h="7007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 hiện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6079382"/>
                  </a:ext>
                </a:extLst>
              </a:tr>
              <a:tr h="7007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Hậu quả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9840300"/>
                  </a:ext>
                </a:extLst>
              </a:tr>
              <a:tr h="7007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 pháp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1848337"/>
                  </a:ext>
                </a:extLst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152399" y="0"/>
            <a:ext cx="12039600" cy="1030974"/>
            <a:chOff x="152399" y="0"/>
            <a:chExt cx="12039600" cy="1030974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0F717289-1E76-48ED-9C32-6BF148DAB4B2}"/>
                </a:ext>
              </a:extLst>
            </p:cNvPr>
            <p:cNvGrpSpPr/>
            <p:nvPr/>
          </p:nvGrpSpPr>
          <p:grpSpPr>
            <a:xfrm>
              <a:off x="152399" y="0"/>
              <a:ext cx="12039600" cy="988142"/>
              <a:chOff x="152399" y="0"/>
              <a:chExt cx="12039600" cy="988142"/>
            </a:xfrm>
          </p:grpSpPr>
          <p:sp>
            <p:nvSpPr>
              <p:cNvPr id="8" name="Lưu đồ: Điểm Kết Thúc 147">
                <a:extLst>
                  <a:ext uri="{FF2B5EF4-FFF2-40B4-BE49-F238E27FC236}">
                    <a16:creationId xmlns:a16="http://schemas.microsoft.com/office/drawing/2014/main" id="{8241EFF1-7BCE-40E9-B684-C464CAAAB43A}"/>
                  </a:ext>
                </a:extLst>
              </p:cNvPr>
              <p:cNvSpPr/>
              <p:nvPr/>
            </p:nvSpPr>
            <p:spPr>
              <a:xfrm>
                <a:off x="1648690" y="0"/>
                <a:ext cx="10543309" cy="988142"/>
              </a:xfrm>
              <a:prstGeom prst="flowChartTerminator">
                <a:avLst/>
              </a:prstGeom>
              <a:solidFill>
                <a:srgbClr val="37B988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5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latin typeface="#9Slide03 SVN-PF Din Text Pro C" panose="02000506020000020004" pitchFamily="2" charset="0"/>
                    <a:ea typeface="+mn-ea"/>
                    <a:cs typeface="+mn-cs"/>
                  </a:rPr>
                  <a:t> </a:t>
                </a:r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#9Slide03 SVN-PF Din Text Pro C" panose="02000506020000020004" pitchFamily="2" charset="0"/>
                  <a:ea typeface="+mn-ea"/>
                  <a:cs typeface="+mn-cs"/>
                </a:endParaRPr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B935A062-47B7-42BB-BB7B-714029B5C449}"/>
                  </a:ext>
                </a:extLst>
              </p:cNvPr>
              <p:cNvSpPr/>
              <p:nvPr/>
            </p:nvSpPr>
            <p:spPr>
              <a:xfrm>
                <a:off x="152399" y="0"/>
                <a:ext cx="1496291" cy="988142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54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1</a:t>
                </a:r>
                <a:r>
                  <a:rPr kumimoji="0" lang="vi-VN" sz="54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4</a:t>
                </a:r>
                <a:endPara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" name="Rectangle 1"/>
            <p:cNvSpPr/>
            <p:nvPr/>
          </p:nvSpPr>
          <p:spPr>
            <a:xfrm>
              <a:off x="1971675" y="76867"/>
              <a:ext cx="9086849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 14. BIÊN ĐỔI KHÍ HẬU </a:t>
              </a:r>
            </a:p>
            <a:p>
              <a:pPr lvl="0" algn="ctr">
                <a:defRPr/>
              </a:pPr>
              <a:r>
                <a:rPr 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 ỨNG PHÓ VỚI BIÊN ĐỔI KHÍ HẬU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482962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113872" y="1407441"/>
            <a:ext cx="3555116" cy="457200"/>
          </a:xfrm>
        </p:spPr>
        <p:txBody>
          <a:bodyPr/>
          <a:lstStyle/>
          <a:p>
            <a:pPr marL="609600" indent="-609600">
              <a:spcBef>
                <a:spcPct val="50000"/>
              </a:spcBef>
              <a:buNone/>
            </a:pPr>
            <a:r>
              <a:rPr lang="vi-VN" altLang="en-US" sz="2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altLang="en-US" sz="23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Biến đổi khí hậu</a:t>
            </a:r>
            <a:endParaRPr lang="en-US" altLang="en-US" sz="23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382817"/>
              </p:ext>
            </p:extLst>
          </p:nvPr>
        </p:nvGraphicFramePr>
        <p:xfrm>
          <a:off x="207818" y="1856508"/>
          <a:ext cx="11734800" cy="48629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1044474444"/>
                    </a:ext>
                  </a:extLst>
                </a:gridCol>
                <a:gridCol w="8077200">
                  <a:extLst>
                    <a:ext uri="{9D8B030D-6E8A-4147-A177-3AD203B41FA5}">
                      <a16:colId xmlns:a16="http://schemas.microsoft.com/office/drawing/2014/main" val="1237938396"/>
                    </a:ext>
                  </a:extLst>
                </a:gridCol>
              </a:tblGrid>
              <a:tr h="1215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 action="ppaction://hlinkfile"/>
                        </a:rPr>
                        <a:t>Nguyên nhân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2845275"/>
                  </a:ext>
                </a:extLst>
              </a:tr>
              <a:tr h="1215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 hiện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6079382"/>
                  </a:ext>
                </a:extLst>
              </a:tr>
              <a:tr h="1215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Hậu quả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9840300"/>
                  </a:ext>
                </a:extLst>
              </a:tr>
              <a:tr h="1215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 pháp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1848337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837709" y="2184867"/>
            <a:ext cx="8104909" cy="9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 nhiều nguyên nhân nhưng chủ yếu là do tăng nhanh của khí CO2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52399" y="69275"/>
            <a:ext cx="12039600" cy="1030974"/>
            <a:chOff x="152399" y="0"/>
            <a:chExt cx="12039600" cy="1030974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0F717289-1E76-48ED-9C32-6BF148DAB4B2}"/>
                </a:ext>
              </a:extLst>
            </p:cNvPr>
            <p:cNvGrpSpPr/>
            <p:nvPr/>
          </p:nvGrpSpPr>
          <p:grpSpPr>
            <a:xfrm>
              <a:off x="152399" y="0"/>
              <a:ext cx="12039600" cy="988142"/>
              <a:chOff x="152399" y="0"/>
              <a:chExt cx="12039600" cy="988142"/>
            </a:xfrm>
          </p:grpSpPr>
          <p:sp>
            <p:nvSpPr>
              <p:cNvPr id="12" name="Lưu đồ: Điểm Kết Thúc 147">
                <a:extLst>
                  <a:ext uri="{FF2B5EF4-FFF2-40B4-BE49-F238E27FC236}">
                    <a16:creationId xmlns:a16="http://schemas.microsoft.com/office/drawing/2014/main" id="{8241EFF1-7BCE-40E9-B684-C464CAAAB43A}"/>
                  </a:ext>
                </a:extLst>
              </p:cNvPr>
              <p:cNvSpPr/>
              <p:nvPr/>
            </p:nvSpPr>
            <p:spPr>
              <a:xfrm>
                <a:off x="1648690" y="0"/>
                <a:ext cx="10543309" cy="988142"/>
              </a:xfrm>
              <a:prstGeom prst="flowChartTerminator">
                <a:avLst/>
              </a:prstGeom>
              <a:solidFill>
                <a:srgbClr val="37B988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5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latin typeface="#9Slide03 SVN-PF Din Text Pro C" panose="02000506020000020004" pitchFamily="2" charset="0"/>
                    <a:ea typeface="+mn-ea"/>
                    <a:cs typeface="+mn-cs"/>
                  </a:rPr>
                  <a:t> </a:t>
                </a:r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#9Slide03 SVN-PF Din Text Pro C" panose="02000506020000020004" pitchFamily="2" charset="0"/>
                  <a:ea typeface="+mn-ea"/>
                  <a:cs typeface="+mn-cs"/>
                </a:endParaRPr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B935A062-47B7-42BB-BB7B-714029B5C449}"/>
                  </a:ext>
                </a:extLst>
              </p:cNvPr>
              <p:cNvSpPr/>
              <p:nvPr/>
            </p:nvSpPr>
            <p:spPr>
              <a:xfrm>
                <a:off x="152399" y="0"/>
                <a:ext cx="1496291" cy="988142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54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1</a:t>
                </a:r>
                <a:r>
                  <a:rPr kumimoji="0" lang="vi-VN" sz="54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4</a:t>
                </a:r>
                <a:endPara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1971675" y="76867"/>
              <a:ext cx="9086849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 14. BIÊN ĐỔI KHÍ HẬU </a:t>
              </a:r>
            </a:p>
            <a:p>
              <a:pPr lvl="0" algn="ctr">
                <a:defRPr/>
              </a:pPr>
              <a:r>
                <a:rPr 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 ỨNG PHÓ VỚI BIÊN ĐỔI KHÍ HẬU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9050354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06210" y="955964"/>
            <a:ext cx="3828473" cy="3036608"/>
            <a:chOff x="50800" y="703274"/>
            <a:chExt cx="3828473" cy="3171256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00" y="703274"/>
              <a:ext cx="3828473" cy="2774220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1565561" y="3505198"/>
              <a:ext cx="9188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Núi lửa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017818" y="897240"/>
            <a:ext cx="3962400" cy="3198964"/>
            <a:chOff x="4017818" y="703274"/>
            <a:chExt cx="3962400" cy="3198964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7818" y="703274"/>
              <a:ext cx="3962400" cy="277422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5763491" y="3532906"/>
              <a:ext cx="9989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Khí thải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80109" y="3929946"/>
            <a:ext cx="3699164" cy="2992586"/>
            <a:chOff x="180109" y="3929946"/>
            <a:chExt cx="3699164" cy="2992586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109" y="3929946"/>
              <a:ext cx="3699164" cy="254012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637301" y="6553200"/>
              <a:ext cx="26940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Thay đổi  của quĩ đạo TĐ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156364" y="3957650"/>
            <a:ext cx="3962400" cy="2937171"/>
            <a:chOff x="4156364" y="3957650"/>
            <a:chExt cx="3962400" cy="2937171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6364" y="3957650"/>
              <a:ext cx="3962400" cy="2512423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5417127" y="6525489"/>
              <a:ext cx="1111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Phá rừng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8509778" y="849025"/>
            <a:ext cx="3516570" cy="3140899"/>
            <a:chOff x="8509778" y="710477"/>
            <a:chExt cx="3516570" cy="3140899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09778" y="710477"/>
              <a:ext cx="3516570" cy="2794721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9573486" y="3482044"/>
              <a:ext cx="1973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Rác thải sinh hoạt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8509778" y="3874530"/>
            <a:ext cx="3801622" cy="2973797"/>
            <a:chOff x="8509778" y="3874530"/>
            <a:chExt cx="3801622" cy="2973797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09778" y="3874530"/>
              <a:ext cx="3634329" cy="2542136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9490365" y="6478995"/>
              <a:ext cx="28210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Khí thải 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52399" y="69275"/>
            <a:ext cx="12039600" cy="928252"/>
            <a:chOff x="152399" y="0"/>
            <a:chExt cx="12039600" cy="1190953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0F717289-1E76-48ED-9C32-6BF148DAB4B2}"/>
                </a:ext>
              </a:extLst>
            </p:cNvPr>
            <p:cNvGrpSpPr/>
            <p:nvPr/>
          </p:nvGrpSpPr>
          <p:grpSpPr>
            <a:xfrm>
              <a:off x="152399" y="0"/>
              <a:ext cx="12039600" cy="1190953"/>
              <a:chOff x="152399" y="0"/>
              <a:chExt cx="12039600" cy="1190953"/>
            </a:xfrm>
          </p:grpSpPr>
          <p:sp>
            <p:nvSpPr>
              <p:cNvPr id="28" name="Lưu đồ: Điểm Kết Thúc 147">
                <a:extLst>
                  <a:ext uri="{FF2B5EF4-FFF2-40B4-BE49-F238E27FC236}">
                    <a16:creationId xmlns:a16="http://schemas.microsoft.com/office/drawing/2014/main" id="{8241EFF1-7BCE-40E9-B684-C464CAAAB43A}"/>
                  </a:ext>
                </a:extLst>
              </p:cNvPr>
              <p:cNvSpPr/>
              <p:nvPr/>
            </p:nvSpPr>
            <p:spPr>
              <a:xfrm>
                <a:off x="1648690" y="0"/>
                <a:ext cx="10543309" cy="1190953"/>
              </a:xfrm>
              <a:prstGeom prst="flowChartTerminator">
                <a:avLst/>
              </a:prstGeom>
              <a:solidFill>
                <a:srgbClr val="37B988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5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latin typeface="#9Slide03 SVN-PF Din Text Pro C" panose="02000506020000020004" pitchFamily="2" charset="0"/>
                    <a:ea typeface="+mn-ea"/>
                    <a:cs typeface="+mn-cs"/>
                  </a:rPr>
                  <a:t> </a:t>
                </a:r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#9Slide03 SVN-PF Din Text Pro C" panose="02000506020000020004" pitchFamily="2" charset="0"/>
                  <a:ea typeface="+mn-ea"/>
                  <a:cs typeface="+mn-cs"/>
                </a:endParaRPr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B935A062-47B7-42BB-BB7B-714029B5C449}"/>
                  </a:ext>
                </a:extLst>
              </p:cNvPr>
              <p:cNvSpPr/>
              <p:nvPr/>
            </p:nvSpPr>
            <p:spPr>
              <a:xfrm>
                <a:off x="152399" y="0"/>
                <a:ext cx="1496291" cy="988142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54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1</a:t>
                </a:r>
                <a:r>
                  <a:rPr kumimoji="0" lang="vi-VN" sz="54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4</a:t>
                </a:r>
                <a:endPara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7" name="Rectangle 26"/>
            <p:cNvSpPr/>
            <p:nvPr/>
          </p:nvSpPr>
          <p:spPr>
            <a:xfrm>
              <a:off x="1971675" y="76867"/>
              <a:ext cx="9086849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 14. BIÊN ĐỔI KHÍ HẬU </a:t>
              </a:r>
            </a:p>
            <a:p>
              <a:pPr lvl="0" algn="ctr">
                <a:defRPr/>
              </a:pPr>
              <a:r>
                <a:rPr 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 ỨNG PHÓ VỚI BIÊN ĐỔI KHÍ HẬU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8055532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0F717289-1E76-48ED-9C32-6BF148DAB4B2}"/>
              </a:ext>
            </a:extLst>
          </p:cNvPr>
          <p:cNvGrpSpPr/>
          <p:nvPr/>
        </p:nvGrpSpPr>
        <p:grpSpPr>
          <a:xfrm>
            <a:off x="152399" y="0"/>
            <a:ext cx="12039600" cy="988142"/>
            <a:chOff x="152399" y="0"/>
            <a:chExt cx="12039600" cy="988142"/>
          </a:xfrm>
        </p:grpSpPr>
        <p:sp>
          <p:nvSpPr>
            <p:cNvPr id="4" name="Lưu đồ: Điểm Kết Thúc 147">
              <a:extLst>
                <a:ext uri="{FF2B5EF4-FFF2-40B4-BE49-F238E27FC236}">
                  <a16:creationId xmlns:a16="http://schemas.microsoft.com/office/drawing/2014/main" id="{8241EFF1-7BCE-40E9-B684-C464CAAAB43A}"/>
                </a:ext>
              </a:extLst>
            </p:cNvPr>
            <p:cNvSpPr/>
            <p:nvPr/>
          </p:nvSpPr>
          <p:spPr>
            <a:xfrm>
              <a:off x="1648690" y="0"/>
              <a:ext cx="10543309" cy="988142"/>
            </a:xfrm>
            <a:prstGeom prst="flowChartTerminator">
              <a:avLst/>
            </a:prstGeom>
            <a:solidFill>
              <a:srgbClr val="37B988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#9Slide03 SVN-PF Din Text Pro C" panose="02000506020000020004" pitchFamily="2" charset="0"/>
                  <a:ea typeface="+mn-ea"/>
                  <a:cs typeface="+mn-cs"/>
                </a:rPr>
                <a:t> </a:t>
              </a: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#9Slide03 SVN-PF Din Text Pro C" panose="02000506020000020004" pitchFamily="2" charset="0"/>
                <a:ea typeface="+mn-ea"/>
                <a:cs typeface="+mn-cs"/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B935A062-47B7-42BB-BB7B-714029B5C449}"/>
                </a:ext>
              </a:extLst>
            </p:cNvPr>
            <p:cNvSpPr/>
            <p:nvPr/>
          </p:nvSpPr>
          <p:spPr>
            <a:xfrm>
              <a:off x="152399" y="0"/>
              <a:ext cx="1496291" cy="988142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1</a:t>
              </a:r>
              <a:r>
                <a:rPr kumimoji="0" lang="vi-VN" sz="5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4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2272144" y="-50767"/>
            <a:ext cx="856210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 14. BIÊN ĐỔI KHÍ HẬU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 ỨNG PHÓ VỚI BIÊN ĐỔI KHÍ HẬU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331527" y="1026451"/>
            <a:ext cx="55418" cy="5831549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1672" y="1246908"/>
            <a:ext cx="30299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I. Biến đổi khí hậu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562" y="1765019"/>
            <a:ext cx="62896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Phòng tránh thiên tai và ứng phó với biến đổi khí hậu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372" y="1100123"/>
            <a:ext cx="57626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Dựa vào thông tin trong bài, bảng 14.1 và hình 14.3, em hãy: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Trình bày khái niệm thiên tai.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Cho biết bản thân em có thế thực hiện được biện pháp phòng tránh thiên tai nào?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Giải thích tại sao các hoạt động trong hình 14.3 sẽ giúp chúng ta ứng phó với biến đổi khí hậu?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058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3645</TotalTime>
  <Words>414</Words>
  <Application>Microsoft Office PowerPoint</Application>
  <PresentationFormat>Widescreen</PresentationFormat>
  <Paragraphs>87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#9Slide03 SVN-PF Din Text Pro C</vt:lpstr>
      <vt:lpstr>Arial</vt:lpstr>
      <vt:lpstr>Calibri</vt:lpstr>
      <vt:lpstr>Calibri Light</vt:lpstr>
      <vt:lpstr>Times New Roman</vt:lpstr>
      <vt:lpstr>Office Theme</vt:lpstr>
      <vt:lpstr>1_Office Theme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Phạm Trang</dc:creator>
  <cp:lastModifiedBy>Admin</cp:lastModifiedBy>
  <cp:revision>50</cp:revision>
  <dcterms:created xsi:type="dcterms:W3CDTF">2021-07-21T02:55:04Z</dcterms:created>
  <dcterms:modified xsi:type="dcterms:W3CDTF">2022-11-25T05:54:30Z</dcterms:modified>
</cp:coreProperties>
</file>