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7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8087-471E-434E-AEEA-E3F45495B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2A11F-4346-4833-9439-DA3DB31BA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BBD20-251F-4DA7-9C87-F7A1C213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D0E74-7B43-4395-994D-6BC09FBC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4748A-CCD7-4361-AEA3-EBEFA387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51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ECE1-2EBD-4CA1-BD9C-CD2DEF92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E7012-BCC2-4CD1-A89D-22DB7FBA6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C6514-9193-4B02-8250-07FBFE1D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F10DB-5789-4010-B69A-FE076C90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02D6-626B-4AE4-B18C-CB55FABD8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6113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DBD994-6C3C-40E0-9AFA-0010169A7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62AC5-8C03-4C07-9033-BA36143F9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FE02F-8A8C-4630-BA75-FC249A30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41872-1BEC-4357-B28F-7AE1562A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AB5FF-4B03-4AE8-BF3C-D67EE308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00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2FBF-35A4-4FB5-AEDE-EFAB2C21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9A6B3-B036-42DC-BE13-139AC8BF2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9265A-B540-480C-862E-76DC7E3B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029D9-1577-4F94-AB44-C24E3C34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E86C7-BCD0-4FA9-AC13-F2D83491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036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899DA-3400-4195-8126-353137AB8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54E16-A6E9-4611-A3E4-DEAD54D35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BE403-0ACA-4FE3-917A-453C84FB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43397-849C-4D5A-9D65-A4574C57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F377E-C32A-42F5-A8B0-0BE97557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004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CD69-57CF-415F-8C85-B16C3AAA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8208-677F-4ABE-AD37-5AA8B4117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F9167-876B-495E-8DBA-7E2F5CA7F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D70A0-41FE-4234-9E59-4D4E040D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B6654-6FAC-44CA-A229-112D5892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D6839-2590-438D-AB5D-CD5C3359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016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FA903-3763-48B7-ACF5-0ABEE2A0F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2558D-45F8-491E-87E4-84B102F09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E4770-FAB8-4A75-B627-7C2D45837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64CE85-D25A-49D0-98DB-C99540BA1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2E5718-3807-4B26-ADD8-C4C01645D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3D3737-46B0-4DDF-A888-79209FEC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384CC7-A772-40BD-A092-32697438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B84FE-A3B2-471B-BD1D-4C1B9069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39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85DC-BE73-4EA8-927C-92EAB02A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40698-9300-4F8E-95F3-C78C3884D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28965-F31F-4E13-BEBD-BDA1ED77D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C072F-1982-4F08-BED5-F04F21BB8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982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B88E1-7F62-4B6D-956C-7551110B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84503-8F3B-4E82-8F10-9B5B1BA2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1D8E2-B46C-4A4D-BF1B-CC9EC8A7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462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B271-B781-4CC9-AD0C-5CE4B167F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FCCE9-3377-4568-A81E-0DF476076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30003-0EBF-4D7B-8ABB-1ECA5F09D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AA295-37B4-402B-8C63-25D809322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4255B-2119-4A21-A22C-162AAEC4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ABEF5-0DAA-498C-994A-08A29E8FC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56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E8DE-FE7D-438C-9828-1B0262B1A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5BC3B0-BBC0-4361-974A-DD6F85514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65248-91EE-4ECE-9214-EA26A9F56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68BE0-68F4-4C45-80FE-26C79A61F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83357-4066-41B8-856B-FC6F0519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06633-EA35-4317-8887-B49FFB13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317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36F980-5ED9-436D-86E0-D2C94AE1B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AB77B-1635-463D-8902-A56146093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E439-A063-46A6-B444-A4750E786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1C9A4-AD84-474F-96F5-C3BC24D22A7D}" type="datetimeFigureOut">
              <a:rPr lang="vi-VN" smtClean="0"/>
              <a:t>25/11/2022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B5FC1-C512-457F-BD5B-5DA5A8623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F9776-E77D-4D56-AB83-A7F31F7F9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7EC1-79A0-4FD1-A4E8-D6C6D0CE6D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916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6F4E8558-8F87-4F21-81E2-8F7B61859673}"/>
              </a:ext>
            </a:extLst>
          </p:cNvPr>
          <p:cNvGrpSpPr/>
          <p:nvPr/>
        </p:nvGrpSpPr>
        <p:grpSpPr>
          <a:xfrm>
            <a:off x="0" y="2883876"/>
            <a:ext cx="12192000" cy="3974124"/>
            <a:chOff x="0" y="3324225"/>
            <a:chExt cx="12192000" cy="353377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3E357DA-A408-4BBC-B0BC-0EA507ED1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1028" y="3324225"/>
              <a:ext cx="6020972" cy="353377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BA0C107-F850-4352-8823-EB1A7D28B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324225"/>
              <a:ext cx="6171028" cy="35337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365F909-DF96-4978-9E74-0F63677A857B}"/>
              </a:ext>
            </a:extLst>
          </p:cNvPr>
          <p:cNvSpPr/>
          <p:nvPr/>
        </p:nvSpPr>
        <p:spPr>
          <a:xfrm>
            <a:off x="558018" y="700259"/>
            <a:ext cx="11226019" cy="1481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13. THỜI TIẾT VÀ KHÍ HẬU. 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ĐỚI KHÍ HẬU TRÊN TRÁI ĐẤT.</a:t>
            </a:r>
            <a:endParaRPr lang="vi-VN" sz="280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33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D22E78-47BE-4201-9785-5B2C182C4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967079"/>
              </p:ext>
            </p:extLst>
          </p:nvPr>
        </p:nvGraphicFramePr>
        <p:xfrm>
          <a:off x="619433" y="2114453"/>
          <a:ext cx="10810567" cy="4492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3266">
                  <a:extLst>
                    <a:ext uri="{9D8B030D-6E8A-4147-A177-3AD203B41FA5}">
                      <a16:colId xmlns:a16="http://schemas.microsoft.com/office/drawing/2014/main" val="3020952583"/>
                    </a:ext>
                  </a:extLst>
                </a:gridCol>
                <a:gridCol w="6427301">
                  <a:extLst>
                    <a:ext uri="{9D8B030D-6E8A-4147-A177-3AD203B41FA5}">
                      <a16:colId xmlns:a16="http://schemas.microsoft.com/office/drawing/2014/main" val="193369187"/>
                    </a:ext>
                  </a:extLst>
                </a:gridCol>
              </a:tblGrid>
              <a:tr h="5262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2000008"/>
                  </a:ext>
                </a:extLst>
              </a:tr>
              <a:tr h="5262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970409"/>
                  </a:ext>
                </a:extLst>
              </a:tr>
              <a:tr h="7959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khí có nhiệt độ vì: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780556"/>
                  </a:ext>
                </a:extLst>
              </a:tr>
              <a:tr h="5262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 cụ đo nhiệt độ không khí: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272841"/>
                  </a:ext>
                </a:extLst>
              </a:tr>
              <a:tr h="5262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 cụ hình 13.2 chỉ số độ là: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9848362"/>
                  </a:ext>
                </a:extLst>
              </a:tr>
              <a:tr h="7959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Số lần đo nhiệt độ không khí trong ngày: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Thời điểm đo: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823544"/>
                  </a:ext>
                </a:extLst>
              </a:tr>
              <a:tr h="7959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012114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3CE5714-355A-4519-BB6B-469D730124D4}"/>
              </a:ext>
            </a:extLst>
          </p:cNvPr>
          <p:cNvSpPr/>
          <p:nvPr/>
        </p:nvSpPr>
        <p:spPr>
          <a:xfrm>
            <a:off x="722671" y="495423"/>
            <a:ext cx="103681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alt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altLang="vi-VN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 sát hình 13.2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thông tin k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vi-VN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 chữ 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vi-VN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trang 162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vi-VN" sz="20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41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599D9B-4E86-465C-AD05-41310F65D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48295"/>
              </p:ext>
            </p:extLst>
          </p:nvPr>
        </p:nvGraphicFramePr>
        <p:xfrm>
          <a:off x="890955" y="1119812"/>
          <a:ext cx="10663310" cy="5430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7898">
                  <a:extLst>
                    <a:ext uri="{9D8B030D-6E8A-4147-A177-3AD203B41FA5}">
                      <a16:colId xmlns:a16="http://schemas.microsoft.com/office/drawing/2014/main" val="2856751312"/>
                    </a:ext>
                  </a:extLst>
                </a:gridCol>
                <a:gridCol w="7165412">
                  <a:extLst>
                    <a:ext uri="{9D8B030D-6E8A-4147-A177-3AD203B41FA5}">
                      <a16:colId xmlns:a16="http://schemas.microsoft.com/office/drawing/2014/main" val="1540333899"/>
                    </a:ext>
                  </a:extLst>
                </a:gridCol>
              </a:tblGrid>
              <a:tr h="4804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 độ không khí là:</a:t>
                      </a:r>
                      <a:endParaRPr lang="vi-VN" sz="2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 nóng hay lạnh của không khí.</a:t>
                      </a:r>
                      <a:endParaRPr lang="vi-VN" sz="2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7152298"/>
                  </a:ext>
                </a:extLst>
              </a:tr>
              <a:tr h="985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240797"/>
                  </a:ext>
                </a:extLst>
              </a:tr>
              <a:tr h="5698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khí có nhiệt độ vì:</a:t>
                      </a:r>
                      <a:endParaRPr lang="vi-VN" sz="2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9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72375"/>
                  </a:ext>
                </a:extLst>
              </a:tr>
              <a:tr h="9857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 cụ đo nhiệt độ không khí là:</a:t>
                      </a:r>
                      <a:endParaRPr lang="vi-VN" sz="2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8307051"/>
                  </a:ext>
                </a:extLst>
              </a:tr>
              <a:tr h="9857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 cụ hình 13.2 chỉ số độ là:</a:t>
                      </a:r>
                      <a:endParaRPr lang="vi-VN" sz="2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25</a:t>
                      </a:r>
                      <a:r>
                        <a:rPr lang="en-US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354445"/>
                  </a:ext>
                </a:extLst>
              </a:tr>
              <a:tr h="10788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 tính nhiệt độ không khí trung bình ngày:</a:t>
                      </a:r>
                      <a:endParaRPr lang="vi-VN" sz="2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98716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00DC986-E6A9-4ABE-9CCE-8E01B7FE51D1}"/>
              </a:ext>
            </a:extLst>
          </p:cNvPr>
          <p:cNvSpPr/>
          <p:nvPr/>
        </p:nvSpPr>
        <p:spPr>
          <a:xfrm>
            <a:off x="890955" y="396698"/>
            <a:ext cx="4347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Kết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quả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1.</a:t>
            </a:r>
            <a:endParaRPr lang="vi-VN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50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89CCB2-59D0-49FA-9E4E-26D3BAB95024}"/>
              </a:ext>
            </a:extLst>
          </p:cNvPr>
          <p:cNvSpPr/>
          <p:nvPr/>
        </p:nvSpPr>
        <p:spPr>
          <a:xfrm>
            <a:off x="360453" y="472723"/>
            <a:ext cx="10203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II.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Sự thay đổi nhiệt độ không khí trên bề mặt trái đất theo vĩ độ </a:t>
            </a:r>
            <a:endParaRPr lang="vi-VN" sz="2800" dirty="0">
              <a:solidFill>
                <a:srgbClr val="FFFF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54558-AD38-4985-B30C-AA9A1948F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871" y="1364603"/>
            <a:ext cx="5988148" cy="334798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3E47386-5767-465E-9BA2-46F94785E0F6}"/>
              </a:ext>
            </a:extLst>
          </p:cNvPr>
          <p:cNvSpPr/>
          <p:nvPr/>
        </p:nvSpPr>
        <p:spPr>
          <a:xfrm>
            <a:off x="593558" y="1050388"/>
            <a:ext cx="5050366" cy="85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Dựa vào 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 số liệu 13.1 và thông tin kênh chữ SGK trang 163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3DA2DF-2FAF-4E6A-B203-00FCAE81EF33}"/>
              </a:ext>
            </a:extLst>
          </p:cNvPr>
          <p:cNvSpPr/>
          <p:nvPr/>
        </p:nvSpPr>
        <p:spPr>
          <a:xfrm>
            <a:off x="593558" y="1960901"/>
            <a:ext cx="5182713" cy="85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sánh nhiệt độ trung bình năm của một số địa điểm trên thế giới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099242C-9DC8-4908-9F21-6DED1815B1B5}"/>
              </a:ext>
            </a:extLst>
          </p:cNvPr>
          <p:cNvSpPr/>
          <p:nvPr/>
        </p:nvSpPr>
        <p:spPr>
          <a:xfrm>
            <a:off x="371599" y="2518049"/>
            <a:ext cx="5828283" cy="2039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 xét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 sự thay đổi nhiệt độ không khí trên bề mặt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2400" dirty="0"/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8C6766F9-7711-44E0-8BBB-E5732FED05CB}"/>
              </a:ext>
            </a:extLst>
          </p:cNvPr>
          <p:cNvSpPr/>
          <p:nvPr/>
        </p:nvSpPr>
        <p:spPr>
          <a:xfrm>
            <a:off x="593558" y="4333820"/>
            <a:ext cx="5384366" cy="1988837"/>
          </a:xfrm>
          <a:prstGeom prst="cloudCallout">
            <a:avLst>
              <a:gd name="adj1" fmla="val 36459"/>
              <a:gd name="adj2" fmla="val 129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không khí trên bề mặt Trái 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vĩ 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9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9" grpId="1"/>
      <p:bldP spid="12" grpId="0" animBg="1"/>
      <p:bldP spid="12" grpId="1" animBg="1"/>
      <p:bldP spid="12" grpId="2" animBg="1"/>
      <p:bldP spid="16" grpId="0" animBg="1"/>
      <p:bldP spid="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782F74-28B6-4D9A-9026-984C71037ABB}"/>
              </a:ext>
            </a:extLst>
          </p:cNvPr>
          <p:cNvSpPr/>
          <p:nvPr/>
        </p:nvSpPr>
        <p:spPr>
          <a:xfrm>
            <a:off x="705145" y="515201"/>
            <a:ext cx="5630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III.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Độ ẩm không khí. Mây và mưa </a:t>
            </a:r>
            <a:endParaRPr lang="vi-VN" sz="2800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D42E5F-0CEC-4607-8472-0E6112959EB0}"/>
              </a:ext>
            </a:extLst>
          </p:cNvPr>
          <p:cNvSpPr txBox="1"/>
          <p:nvPr/>
        </p:nvSpPr>
        <p:spPr>
          <a:xfrm>
            <a:off x="705145" y="1326982"/>
            <a:ext cx="9988062" cy="378565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vào bảng số liệu 13.2 và thông tin kênh chữ SGK trang 164, cho biết: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Độ ẩm không khí là gì? 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Dụng cụ và đơn vị độ ẩm của không khí là gì? 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Nhận xét độ ẩm không khí ở các mức nhiệt độ khác nhau (bảng 13.2)? 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Hãy mô tả sự hình thành mây và mưa theo gợi ý sau: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Hơi nước trong không khí được cung cấp từ những nguồn nào?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nào hơi nước ngưng tụ thành mây?</a:t>
            </a:r>
          </a:p>
          <a:p>
            <a:pPr>
              <a:lnSpc>
                <a:spcPct val="125000"/>
              </a:lnSpc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nào mây tạo thành mưa?</a:t>
            </a:r>
          </a:p>
        </p:txBody>
      </p:sp>
    </p:spTree>
    <p:extLst>
      <p:ext uri="{BB962C8B-B14F-4D97-AF65-F5344CB8AC3E}">
        <p14:creationId xmlns:p14="http://schemas.microsoft.com/office/powerpoint/2010/main" val="1142966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69BC2-CD7A-4D28-A01B-74139A1753CA}"/>
              </a:ext>
            </a:extLst>
          </p:cNvPr>
          <p:cNvSpPr/>
          <p:nvPr/>
        </p:nvSpPr>
        <p:spPr>
          <a:xfrm>
            <a:off x="493643" y="332321"/>
            <a:ext cx="4374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V. Các đới khí hậu trên Trái đất</a:t>
            </a:r>
            <a:endParaRPr lang="vi-VN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22E8E3-4974-47F0-9836-92F0E80E3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435" y="615404"/>
            <a:ext cx="6297442" cy="58376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C9DBAC-4F1C-45FA-ADCE-FFDC7EBDDE9E}"/>
              </a:ext>
            </a:extLst>
          </p:cNvPr>
          <p:cNvSpPr txBox="1"/>
          <p:nvPr/>
        </p:nvSpPr>
        <p:spPr>
          <a:xfrm>
            <a:off x="786029" y="966652"/>
            <a:ext cx="3549370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C202D06B-1D14-424F-A017-D2204FEE0D79}"/>
              </a:ext>
            </a:extLst>
          </p:cNvPr>
          <p:cNvSpPr/>
          <p:nvPr/>
        </p:nvSpPr>
        <p:spPr>
          <a:xfrm>
            <a:off x="0" y="1683096"/>
            <a:ext cx="5551714" cy="1381084"/>
          </a:xfrm>
          <a:prstGeom prst="cloudCallout">
            <a:avLst>
              <a:gd name="adj1" fmla="val 39772"/>
              <a:gd name="adj2" fmla="val 1020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Kể tên các đới khí hậu trên Trái Đất?</a:t>
            </a:r>
            <a:endParaRPr lang="vi-V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980D1800-35AA-4A5C-BDF0-BD3A1E047606}"/>
              </a:ext>
            </a:extLst>
          </p:cNvPr>
          <p:cNvSpPr/>
          <p:nvPr/>
        </p:nvSpPr>
        <p:spPr>
          <a:xfrm>
            <a:off x="-108255" y="4950664"/>
            <a:ext cx="5730434" cy="1716982"/>
          </a:xfrm>
          <a:prstGeom prst="cloudCallout">
            <a:avLst>
              <a:gd name="adj1" fmla="val 32344"/>
              <a:gd name="adj2" fmla="val 9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Times New Roman" panose="02020603050405020304" pitchFamily="18" charset="0"/>
                <a:ea typeface="Arial" panose="020B0604020202020204" pitchFamily="34" charset="0"/>
              </a:rPr>
              <a:t>Xác định giới hạn của mỗi đới khí hậu trên Trái Đất</a:t>
            </a:r>
            <a:endParaRPr lang="vi-VN" sz="2400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59FDB496-6132-4A71-A1BB-6548F44DC84C}"/>
              </a:ext>
            </a:extLst>
          </p:cNvPr>
          <p:cNvSpPr/>
          <p:nvPr/>
        </p:nvSpPr>
        <p:spPr>
          <a:xfrm>
            <a:off x="208363" y="3386661"/>
            <a:ext cx="5134988" cy="12415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ì sao bề mặt Trái Đất được phân chia thành các đới khí hậu khác nhau?</a:t>
            </a:r>
            <a:endParaRPr lang="vi-VN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7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496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273</cp:revision>
  <dcterms:created xsi:type="dcterms:W3CDTF">2021-08-17T01:45:15Z</dcterms:created>
  <dcterms:modified xsi:type="dcterms:W3CDTF">2022-11-25T05:50:29Z</dcterms:modified>
</cp:coreProperties>
</file>