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9"/>
  </p:notesMasterIdLst>
  <p:sldIdLst>
    <p:sldId id="256" r:id="rId2"/>
    <p:sldId id="275" r:id="rId3"/>
    <p:sldId id="295" r:id="rId4"/>
    <p:sldId id="296" r:id="rId5"/>
    <p:sldId id="279" r:id="rId6"/>
    <p:sldId id="297" r:id="rId7"/>
    <p:sldId id="280" r:id="rId8"/>
    <p:sldId id="281" r:id="rId9"/>
    <p:sldId id="284" r:id="rId10"/>
    <p:sldId id="285" r:id="rId11"/>
    <p:sldId id="286" r:id="rId12"/>
    <p:sldId id="287" r:id="rId13"/>
    <p:sldId id="298" r:id="rId14"/>
    <p:sldId id="289" r:id="rId15"/>
    <p:sldId id="299" r:id="rId16"/>
    <p:sldId id="301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4" autoAdjust="0"/>
    <p:restoredTop sz="91474" autoAdjust="0"/>
  </p:normalViewPr>
  <p:slideViewPr>
    <p:cSldViewPr snapToGrid="0">
      <p:cViewPr varScale="1">
        <p:scale>
          <a:sx n="67" d="100"/>
          <a:sy n="67" d="100"/>
        </p:scale>
        <p:origin x="7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E19E94-C820-4AA6-B461-9C3C19494E46}" type="doc">
      <dgm:prSet loTypeId="urn:microsoft.com/office/officeart/2005/8/layout/cycle8" loCatId="cycle" qsTypeId="urn:microsoft.com/office/officeart/2005/8/quickstyle/3d1" qsCatId="3D" csTypeId="urn:microsoft.com/office/officeart/2005/8/colors/colorful5" csCatId="colorful" phldr="1"/>
      <dgm:spPr/>
    </dgm:pt>
    <dgm:pt modelId="{9529D82D-168E-46F3-9D18-2E666BB5DECC}">
      <dgm:prSet phldrT="[Text]"/>
      <dgm:spPr/>
      <dgm:t>
        <a:bodyPr/>
        <a:lstStyle/>
        <a:p>
          <a:r>
            <a:rPr lang="en-US" smtClean="0">
              <a:latin typeface="Arial" pitchFamily="34" charset="0"/>
              <a:cs typeface="Arial" pitchFamily="34" charset="0"/>
            </a:rPr>
            <a:t>Chuẩn bị bài mới</a:t>
          </a:r>
          <a:endParaRPr lang="en-US">
            <a:latin typeface="Arial" pitchFamily="34" charset="0"/>
            <a:cs typeface="Arial" pitchFamily="34" charset="0"/>
          </a:endParaRPr>
        </a:p>
      </dgm:t>
    </dgm:pt>
    <dgm:pt modelId="{0A5182AF-2F5D-4626-AFAF-2DF9994A81E8}" type="parTrans" cxnId="{CF9FD6DA-6B8A-42C6-ACA5-F62E210A7FD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D01CF91-AB8D-4060-9F4D-9067F87FD7EF}" type="sibTrans" cxnId="{CF9FD6DA-6B8A-42C6-ACA5-F62E210A7FD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97F9E255-CB3A-48C9-BC2B-81A88EF622F9}">
      <dgm:prSet phldrT="[Text]"/>
      <dgm:spPr/>
      <dgm:t>
        <a:bodyPr/>
        <a:lstStyle/>
        <a:p>
          <a:r>
            <a:rPr lang="en-US" smtClean="0">
              <a:latin typeface="Arial" pitchFamily="34" charset="0"/>
              <a:cs typeface="Arial" pitchFamily="34" charset="0"/>
            </a:rPr>
            <a:t>Chú ý nghe giảng-tương tác-ghi chép</a:t>
          </a:r>
          <a:endParaRPr lang="en-US">
            <a:latin typeface="Arial" pitchFamily="34" charset="0"/>
            <a:cs typeface="Arial" pitchFamily="34" charset="0"/>
          </a:endParaRPr>
        </a:p>
      </dgm:t>
    </dgm:pt>
    <dgm:pt modelId="{8378A460-73A7-46AE-8EF9-FB39C562FACF}" type="parTrans" cxnId="{3760DB34-D0FB-4928-9E73-EFC2C9C420F5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4B4A6BF6-3C81-4468-BD36-728C4531F252}" type="sibTrans" cxnId="{3760DB34-D0FB-4928-9E73-EFC2C9C420F5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69525F33-906D-4B01-88F5-AB5E108FBE6D}">
      <dgm:prSet phldrT="[Text]"/>
      <dgm:spPr/>
      <dgm:t>
        <a:bodyPr/>
        <a:lstStyle/>
        <a:p>
          <a:r>
            <a:rPr lang="en-US" smtClean="0">
              <a:latin typeface="Arial" pitchFamily="34" charset="0"/>
              <a:cs typeface="Arial" pitchFamily="34" charset="0"/>
            </a:rPr>
            <a:t>Làm bài tập vận dụng</a:t>
          </a:r>
          <a:endParaRPr lang="en-US">
            <a:latin typeface="Arial" pitchFamily="34" charset="0"/>
            <a:cs typeface="Arial" pitchFamily="34" charset="0"/>
          </a:endParaRPr>
        </a:p>
      </dgm:t>
    </dgm:pt>
    <dgm:pt modelId="{798429D0-3E16-431B-8416-185586D4D429}" type="parTrans" cxnId="{4970789B-9E33-4EC4-B827-D4D7F20CCB8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D5E9FDBD-0E9B-41E2-A2C1-C1C50A568DC7}" type="sibTrans" cxnId="{4970789B-9E33-4EC4-B827-D4D7F20CCB82}">
      <dgm:prSet/>
      <dgm:spPr/>
      <dgm:t>
        <a:bodyPr/>
        <a:lstStyle/>
        <a:p>
          <a:endParaRPr lang="en-US">
            <a:latin typeface="Arial" pitchFamily="34" charset="0"/>
            <a:cs typeface="Arial" pitchFamily="34" charset="0"/>
          </a:endParaRPr>
        </a:p>
      </dgm:t>
    </dgm:pt>
    <dgm:pt modelId="{54A928B2-E71C-441E-BB67-DC5846911EED}" type="pres">
      <dgm:prSet presAssocID="{D1E19E94-C820-4AA6-B461-9C3C19494E46}" presName="compositeShape" presStyleCnt="0">
        <dgm:presLayoutVars>
          <dgm:chMax val="7"/>
          <dgm:dir/>
          <dgm:resizeHandles val="exact"/>
        </dgm:presLayoutVars>
      </dgm:prSet>
      <dgm:spPr/>
    </dgm:pt>
    <dgm:pt modelId="{7FC1FAD8-2217-4F46-BF24-46350CA8E455}" type="pres">
      <dgm:prSet presAssocID="{D1E19E94-C820-4AA6-B461-9C3C19494E46}" presName="wedge1" presStyleLbl="node1" presStyleIdx="0" presStyleCnt="3" custLinFactNeighborY="1500"/>
      <dgm:spPr/>
      <dgm:t>
        <a:bodyPr/>
        <a:lstStyle/>
        <a:p>
          <a:endParaRPr lang="en-US"/>
        </a:p>
      </dgm:t>
    </dgm:pt>
    <dgm:pt modelId="{9DAEECCF-3112-4486-AD5D-26673ED15528}" type="pres">
      <dgm:prSet presAssocID="{D1E19E94-C820-4AA6-B461-9C3C19494E46}" presName="dummy1a" presStyleCnt="0"/>
      <dgm:spPr/>
    </dgm:pt>
    <dgm:pt modelId="{997264FA-B1B2-40F1-A68D-2DCCB8EC5DF4}" type="pres">
      <dgm:prSet presAssocID="{D1E19E94-C820-4AA6-B461-9C3C19494E46}" presName="dummy1b" presStyleCnt="0"/>
      <dgm:spPr/>
    </dgm:pt>
    <dgm:pt modelId="{D67707FD-A7CA-4860-BCEA-85ACEA7F3BF6}" type="pres">
      <dgm:prSet presAssocID="{D1E19E94-C820-4AA6-B461-9C3C19494E4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8CCF0-BB71-486A-A293-1765C8D47284}" type="pres">
      <dgm:prSet presAssocID="{D1E19E94-C820-4AA6-B461-9C3C19494E46}" presName="wedge2" presStyleLbl="node1" presStyleIdx="1" presStyleCnt="3"/>
      <dgm:spPr/>
      <dgm:t>
        <a:bodyPr/>
        <a:lstStyle/>
        <a:p>
          <a:endParaRPr lang="en-US"/>
        </a:p>
      </dgm:t>
    </dgm:pt>
    <dgm:pt modelId="{730F1B94-665A-41F1-BDE0-A5737790B7FD}" type="pres">
      <dgm:prSet presAssocID="{D1E19E94-C820-4AA6-B461-9C3C19494E46}" presName="dummy2a" presStyleCnt="0"/>
      <dgm:spPr/>
    </dgm:pt>
    <dgm:pt modelId="{A0D61BB3-6BEB-4733-AC1D-08F92810E9D3}" type="pres">
      <dgm:prSet presAssocID="{D1E19E94-C820-4AA6-B461-9C3C19494E46}" presName="dummy2b" presStyleCnt="0"/>
      <dgm:spPr/>
    </dgm:pt>
    <dgm:pt modelId="{48851FA1-7C12-4337-82F3-D3DE194C0ECC}" type="pres">
      <dgm:prSet presAssocID="{D1E19E94-C820-4AA6-B461-9C3C19494E4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197AD-0698-4598-B8A9-FD9BE833C1D9}" type="pres">
      <dgm:prSet presAssocID="{D1E19E94-C820-4AA6-B461-9C3C19494E46}" presName="wedge3" presStyleLbl="node1" presStyleIdx="2" presStyleCnt="3"/>
      <dgm:spPr/>
      <dgm:t>
        <a:bodyPr/>
        <a:lstStyle/>
        <a:p>
          <a:endParaRPr lang="en-US"/>
        </a:p>
      </dgm:t>
    </dgm:pt>
    <dgm:pt modelId="{5DE48E80-9F08-474F-838B-DBE2D1E1F090}" type="pres">
      <dgm:prSet presAssocID="{D1E19E94-C820-4AA6-B461-9C3C19494E46}" presName="dummy3a" presStyleCnt="0"/>
      <dgm:spPr/>
    </dgm:pt>
    <dgm:pt modelId="{9956D39C-A3B6-4306-A335-557109EBC8C8}" type="pres">
      <dgm:prSet presAssocID="{D1E19E94-C820-4AA6-B461-9C3C19494E46}" presName="dummy3b" presStyleCnt="0"/>
      <dgm:spPr/>
    </dgm:pt>
    <dgm:pt modelId="{149D2FF9-FBA2-4F35-9E3D-64A58862AB3E}" type="pres">
      <dgm:prSet presAssocID="{D1E19E94-C820-4AA6-B461-9C3C19494E4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B9B30-51E3-44D7-B47D-FF3296EDE3E0}" type="pres">
      <dgm:prSet presAssocID="{9D01CF91-AB8D-4060-9F4D-9067F87FD7EF}" presName="arrowWedge1" presStyleLbl="fgSibTrans2D1" presStyleIdx="0" presStyleCnt="3"/>
      <dgm:spPr/>
    </dgm:pt>
    <dgm:pt modelId="{0114E800-E7C8-4F60-8525-5E5BE5BCE7AF}" type="pres">
      <dgm:prSet presAssocID="{4B4A6BF6-3C81-4468-BD36-728C4531F252}" presName="arrowWedge2" presStyleLbl="fgSibTrans2D1" presStyleIdx="1" presStyleCnt="3"/>
      <dgm:spPr/>
    </dgm:pt>
    <dgm:pt modelId="{8B6047C2-F5EE-4859-9498-38949080B713}" type="pres">
      <dgm:prSet presAssocID="{D5E9FDBD-0E9B-41E2-A2C1-C1C50A568DC7}" presName="arrowWedge3" presStyleLbl="fgSibTrans2D1" presStyleIdx="2" presStyleCnt="3"/>
      <dgm:spPr/>
    </dgm:pt>
  </dgm:ptLst>
  <dgm:cxnLst>
    <dgm:cxn modelId="{1A0AC78E-D7D2-4489-B1F9-198DC3FAC498}" type="presOf" srcId="{9529D82D-168E-46F3-9D18-2E666BB5DECC}" destId="{7FC1FAD8-2217-4F46-BF24-46350CA8E455}" srcOrd="0" destOrd="0" presId="urn:microsoft.com/office/officeart/2005/8/layout/cycle8"/>
    <dgm:cxn modelId="{CC397D9B-92C7-4D54-9CAB-B5F599AA9022}" type="presOf" srcId="{9529D82D-168E-46F3-9D18-2E666BB5DECC}" destId="{D67707FD-A7CA-4860-BCEA-85ACEA7F3BF6}" srcOrd="1" destOrd="0" presId="urn:microsoft.com/office/officeart/2005/8/layout/cycle8"/>
    <dgm:cxn modelId="{6BB797DA-4EC4-4064-9B20-41B4B0E25BAE}" type="presOf" srcId="{97F9E255-CB3A-48C9-BC2B-81A88EF622F9}" destId="{8BD8CCF0-BB71-486A-A293-1765C8D47284}" srcOrd="0" destOrd="0" presId="urn:microsoft.com/office/officeart/2005/8/layout/cycle8"/>
    <dgm:cxn modelId="{61A8EE22-68F0-4905-AEB8-19282781A353}" type="presOf" srcId="{69525F33-906D-4B01-88F5-AB5E108FBE6D}" destId="{915197AD-0698-4598-B8A9-FD9BE833C1D9}" srcOrd="0" destOrd="0" presId="urn:microsoft.com/office/officeart/2005/8/layout/cycle8"/>
    <dgm:cxn modelId="{CF9FD6DA-6B8A-42C6-ACA5-F62E210A7FD2}" srcId="{D1E19E94-C820-4AA6-B461-9C3C19494E46}" destId="{9529D82D-168E-46F3-9D18-2E666BB5DECC}" srcOrd="0" destOrd="0" parTransId="{0A5182AF-2F5D-4626-AFAF-2DF9994A81E8}" sibTransId="{9D01CF91-AB8D-4060-9F4D-9067F87FD7EF}"/>
    <dgm:cxn modelId="{0E455C5A-1489-4157-93BE-1FDFE24F8616}" type="presOf" srcId="{97F9E255-CB3A-48C9-BC2B-81A88EF622F9}" destId="{48851FA1-7C12-4337-82F3-D3DE194C0ECC}" srcOrd="1" destOrd="0" presId="urn:microsoft.com/office/officeart/2005/8/layout/cycle8"/>
    <dgm:cxn modelId="{3760DB34-D0FB-4928-9E73-EFC2C9C420F5}" srcId="{D1E19E94-C820-4AA6-B461-9C3C19494E46}" destId="{97F9E255-CB3A-48C9-BC2B-81A88EF622F9}" srcOrd="1" destOrd="0" parTransId="{8378A460-73A7-46AE-8EF9-FB39C562FACF}" sibTransId="{4B4A6BF6-3C81-4468-BD36-728C4531F252}"/>
    <dgm:cxn modelId="{9C6F59F0-288D-46ED-B7A8-D371038B5C5B}" type="presOf" srcId="{D1E19E94-C820-4AA6-B461-9C3C19494E46}" destId="{54A928B2-E71C-441E-BB67-DC5846911EED}" srcOrd="0" destOrd="0" presId="urn:microsoft.com/office/officeart/2005/8/layout/cycle8"/>
    <dgm:cxn modelId="{4970789B-9E33-4EC4-B827-D4D7F20CCB82}" srcId="{D1E19E94-C820-4AA6-B461-9C3C19494E46}" destId="{69525F33-906D-4B01-88F5-AB5E108FBE6D}" srcOrd="2" destOrd="0" parTransId="{798429D0-3E16-431B-8416-185586D4D429}" sibTransId="{D5E9FDBD-0E9B-41E2-A2C1-C1C50A568DC7}"/>
    <dgm:cxn modelId="{F9BBF60F-227C-4094-BCC8-7BEAC08512EF}" type="presOf" srcId="{69525F33-906D-4B01-88F5-AB5E108FBE6D}" destId="{149D2FF9-FBA2-4F35-9E3D-64A58862AB3E}" srcOrd="1" destOrd="0" presId="urn:microsoft.com/office/officeart/2005/8/layout/cycle8"/>
    <dgm:cxn modelId="{57F2FB33-30E0-486C-A975-09A8B852EF7B}" type="presParOf" srcId="{54A928B2-E71C-441E-BB67-DC5846911EED}" destId="{7FC1FAD8-2217-4F46-BF24-46350CA8E455}" srcOrd="0" destOrd="0" presId="urn:microsoft.com/office/officeart/2005/8/layout/cycle8"/>
    <dgm:cxn modelId="{D5A07AE6-4810-404A-B2ED-92A8B53F0B06}" type="presParOf" srcId="{54A928B2-E71C-441E-BB67-DC5846911EED}" destId="{9DAEECCF-3112-4486-AD5D-26673ED15528}" srcOrd="1" destOrd="0" presId="urn:microsoft.com/office/officeart/2005/8/layout/cycle8"/>
    <dgm:cxn modelId="{A24CCFCF-6E4A-413F-96EC-C7E0D9DF5758}" type="presParOf" srcId="{54A928B2-E71C-441E-BB67-DC5846911EED}" destId="{997264FA-B1B2-40F1-A68D-2DCCB8EC5DF4}" srcOrd="2" destOrd="0" presId="urn:microsoft.com/office/officeart/2005/8/layout/cycle8"/>
    <dgm:cxn modelId="{3283BF55-72C9-45F2-B44F-0A09CBE0C620}" type="presParOf" srcId="{54A928B2-E71C-441E-BB67-DC5846911EED}" destId="{D67707FD-A7CA-4860-BCEA-85ACEA7F3BF6}" srcOrd="3" destOrd="0" presId="urn:microsoft.com/office/officeart/2005/8/layout/cycle8"/>
    <dgm:cxn modelId="{F25007FF-EA59-4611-88CA-213E9454DB07}" type="presParOf" srcId="{54A928B2-E71C-441E-BB67-DC5846911EED}" destId="{8BD8CCF0-BB71-486A-A293-1765C8D47284}" srcOrd="4" destOrd="0" presId="urn:microsoft.com/office/officeart/2005/8/layout/cycle8"/>
    <dgm:cxn modelId="{34BF8818-AC76-41E5-9524-1C83AC43D3DF}" type="presParOf" srcId="{54A928B2-E71C-441E-BB67-DC5846911EED}" destId="{730F1B94-665A-41F1-BDE0-A5737790B7FD}" srcOrd="5" destOrd="0" presId="urn:microsoft.com/office/officeart/2005/8/layout/cycle8"/>
    <dgm:cxn modelId="{A7447567-E4B4-4A77-B639-2ECBF96138C0}" type="presParOf" srcId="{54A928B2-E71C-441E-BB67-DC5846911EED}" destId="{A0D61BB3-6BEB-4733-AC1D-08F92810E9D3}" srcOrd="6" destOrd="0" presId="urn:microsoft.com/office/officeart/2005/8/layout/cycle8"/>
    <dgm:cxn modelId="{C0244BD1-49F7-4312-8189-BE18A7786790}" type="presParOf" srcId="{54A928B2-E71C-441E-BB67-DC5846911EED}" destId="{48851FA1-7C12-4337-82F3-D3DE194C0ECC}" srcOrd="7" destOrd="0" presId="urn:microsoft.com/office/officeart/2005/8/layout/cycle8"/>
    <dgm:cxn modelId="{BC5BD1B3-63CB-447E-8295-9BC3FA754772}" type="presParOf" srcId="{54A928B2-E71C-441E-BB67-DC5846911EED}" destId="{915197AD-0698-4598-B8A9-FD9BE833C1D9}" srcOrd="8" destOrd="0" presId="urn:microsoft.com/office/officeart/2005/8/layout/cycle8"/>
    <dgm:cxn modelId="{67D86B1E-653F-4AD0-A759-97DE43026526}" type="presParOf" srcId="{54A928B2-E71C-441E-BB67-DC5846911EED}" destId="{5DE48E80-9F08-474F-838B-DBE2D1E1F090}" srcOrd="9" destOrd="0" presId="urn:microsoft.com/office/officeart/2005/8/layout/cycle8"/>
    <dgm:cxn modelId="{85C4D9D0-CB49-4037-A75A-2A58AA2C94C6}" type="presParOf" srcId="{54A928B2-E71C-441E-BB67-DC5846911EED}" destId="{9956D39C-A3B6-4306-A335-557109EBC8C8}" srcOrd="10" destOrd="0" presId="urn:microsoft.com/office/officeart/2005/8/layout/cycle8"/>
    <dgm:cxn modelId="{D06B68F5-F64B-4C72-A2F9-D3938957BFA2}" type="presParOf" srcId="{54A928B2-E71C-441E-BB67-DC5846911EED}" destId="{149D2FF9-FBA2-4F35-9E3D-64A58862AB3E}" srcOrd="11" destOrd="0" presId="urn:microsoft.com/office/officeart/2005/8/layout/cycle8"/>
    <dgm:cxn modelId="{CE3AF8D0-7EFF-43B8-A169-58DA087F9CF2}" type="presParOf" srcId="{54A928B2-E71C-441E-BB67-DC5846911EED}" destId="{61EB9B30-51E3-44D7-B47D-FF3296EDE3E0}" srcOrd="12" destOrd="0" presId="urn:microsoft.com/office/officeart/2005/8/layout/cycle8"/>
    <dgm:cxn modelId="{05583DE2-22EA-401E-ACAA-5676CFFDDC81}" type="presParOf" srcId="{54A928B2-E71C-441E-BB67-DC5846911EED}" destId="{0114E800-E7C8-4F60-8525-5E5BE5BCE7AF}" srcOrd="13" destOrd="0" presId="urn:microsoft.com/office/officeart/2005/8/layout/cycle8"/>
    <dgm:cxn modelId="{929C670E-110B-42AE-BAFC-1A09E1BC1352}" type="presParOf" srcId="{54A928B2-E71C-441E-BB67-DC5846911EED}" destId="{8B6047C2-F5EE-4859-9498-38949080B71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1FAD8-2217-4F46-BF24-46350CA8E455}">
      <dsp:nvSpPr>
        <dsp:cNvPr id="0" name=""/>
        <dsp:cNvSpPr/>
      </dsp:nvSpPr>
      <dsp:spPr>
        <a:xfrm>
          <a:off x="1881902" y="420488"/>
          <a:ext cx="4551680" cy="455168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Arial" pitchFamily="34" charset="0"/>
              <a:cs typeface="Arial" pitchFamily="34" charset="0"/>
            </a:rPr>
            <a:t>Chuẩn bị bài mới</a:t>
          </a:r>
          <a:endParaRPr lang="en-US" sz="2800" kern="1200">
            <a:latin typeface="Arial" pitchFamily="34" charset="0"/>
            <a:cs typeface="Arial" pitchFamily="34" charset="0"/>
          </a:endParaRPr>
        </a:p>
      </dsp:txBody>
      <dsp:txXfrm>
        <a:off x="4280746" y="1385011"/>
        <a:ext cx="1625600" cy="1354666"/>
      </dsp:txXfrm>
    </dsp:sp>
    <dsp:sp modelId="{8BD8CCF0-BB71-486A-A293-1765C8D47284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Arial" pitchFamily="34" charset="0"/>
              <a:cs typeface="Arial" pitchFamily="34" charset="0"/>
            </a:rPr>
            <a:t>Chú ý nghe giảng-tương tác-ghi chép</a:t>
          </a:r>
          <a:endParaRPr lang="en-US" sz="2800" kern="1200">
            <a:latin typeface="Arial" pitchFamily="34" charset="0"/>
            <a:cs typeface="Arial" pitchFamily="34" charset="0"/>
          </a:endParaRPr>
        </a:p>
      </dsp:txBody>
      <dsp:txXfrm>
        <a:off x="2871893" y="3467946"/>
        <a:ext cx="2438400" cy="1192106"/>
      </dsp:txXfrm>
    </dsp:sp>
    <dsp:sp modelId="{915197AD-0698-4598-B8A9-FD9BE833C1D9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latin typeface="Arial" pitchFamily="34" charset="0"/>
              <a:cs typeface="Arial" pitchFamily="34" charset="0"/>
            </a:rPr>
            <a:t>Làm bài tập vận dụng</a:t>
          </a:r>
          <a:endParaRPr lang="en-US" sz="2800" kern="1200">
            <a:latin typeface="Arial" pitchFamily="34" charset="0"/>
            <a:cs typeface="Arial" pitchFamily="34" charset="0"/>
          </a:endParaRPr>
        </a:p>
      </dsp:txBody>
      <dsp:txXfrm>
        <a:off x="2221653" y="1316736"/>
        <a:ext cx="1625600" cy="1354666"/>
      </dsp:txXfrm>
    </dsp:sp>
    <dsp:sp modelId="{61EB9B30-51E3-44D7-B47D-FF3296EDE3E0}">
      <dsp:nvSpPr>
        <dsp:cNvPr id="0" name=""/>
        <dsp:cNvSpPr/>
      </dsp:nvSpPr>
      <dsp:spPr>
        <a:xfrm>
          <a:off x="1600507" y="138717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14E800-E7C8-4F60-8525-5E5BE5BCE7AF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6047C2-F5EE-4859-9498-38949080B713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40D33-C189-46B8-B57E-6AC5D87213E3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21E0C-E8BA-43B0-B886-4484B36F2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8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21E0C-E8BA-43B0-B886-4484B36F2C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7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21E0C-E8BA-43B0-B886-4484B36F2C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6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21E0C-E8BA-43B0-B886-4484B36F2C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25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5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1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9ED79F4-EEDC-4E7C-8747-4F6AB495B3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60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9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00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96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9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5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949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846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368D-99BD-4EF9-BCCA-8FF40EB49026}" type="datetimeFigureOut">
              <a:rPr lang="en-GB" smtClean="0"/>
              <a:t>05/09/2021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253E-94AB-4B06-8E3D-85507F38B0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90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F4FD5038-1742-4381-A24D-6FDEFD51E522}"/>
              </a:ext>
            </a:extLst>
          </p:cNvPr>
          <p:cNvSpPr txBox="1">
            <a:spLocks/>
          </p:cNvSpPr>
          <p:nvPr/>
        </p:nvSpPr>
        <p:spPr>
          <a:xfrm>
            <a:off x="1154398" y="2022765"/>
            <a:ext cx="10053931" cy="3136395"/>
          </a:xfrm>
          <a:prstGeom prst="rect">
            <a:avLst/>
          </a:prstGeom>
        </p:spPr>
        <p:txBody>
          <a:bodyPr vert="horz" lIns="91440" tIns="45720" rIns="91440" bIns="45720" numCol="1" rtlCol="0">
            <a:prstTxWarp prst="textCanUp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4800" b="1"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 </a:t>
            </a:r>
            <a:r>
              <a:rPr lang="en-US" sz="4800" b="1" smtClean="0"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b="1" dirty="0"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HỌC SINH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40836" y="896036"/>
            <a:ext cx="42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SINH HỌC 8</a:t>
            </a:r>
            <a:endParaRPr lang="en-US" sz="36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946" y="482302"/>
            <a:ext cx="3484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TRƯỜNG THCS TÂN XUÂN</a:t>
            </a: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TỔ KHTN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3109" y="1225776"/>
            <a:ext cx="5780917" cy="853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2. Các hệ cơ quan và chức năng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17441" y="2234461"/>
            <a:ext cx="5312255" cy="1921903"/>
          </a:xfrm>
          <a:prstGeom prst="wedgeRoundRectCallout">
            <a:avLst>
              <a:gd name="adj1" fmla="val -37906"/>
              <a:gd name="adj2" fmla="val 770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 sát hình ảnh, hãy </a:t>
            </a:r>
            <a:r>
              <a:rPr lang="en-US" sz="2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ghi tên các cơ quan có trong thành phần của mỗi hệ cơ quan và chức năng chính của mỗi hệ cơ quan vào bảng </a:t>
            </a:r>
            <a:r>
              <a:rPr lang="en-US" sz="2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 hoàn thành vào bảng sau:</a:t>
            </a:r>
          </a:p>
          <a:p>
            <a:pPr algn="ctr"/>
            <a:endParaRPr lang="en-US" sz="2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1" y="4684785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97" y="442714"/>
            <a:ext cx="6226776" cy="620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21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III. Khái quát về cấu tạo cơ thể người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48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815" name="Group 7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97467441"/>
              </p:ext>
            </p:extLst>
          </p:nvPr>
        </p:nvGraphicFramePr>
        <p:xfrm>
          <a:off x="0" y="633187"/>
          <a:ext cx="12192000" cy="555979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5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8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501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cơ quan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Các cơ quan trong từng hệ cơ quan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Chức năng của hệ cơ quan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vận động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18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tiêu hoá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31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tuần hoàn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8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hô hấp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59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bài tiết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171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thần kinh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6778" name="Text Box 42"/>
          <p:cNvSpPr txBox="1">
            <a:spLocks noChangeArrowheads="1"/>
          </p:cNvSpPr>
          <p:nvPr/>
        </p:nvSpPr>
        <p:spPr bwMode="auto">
          <a:xfrm>
            <a:off x="711200" y="136528"/>
            <a:ext cx="1066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i="1">
                <a:solidFill>
                  <a:srgbClr val="FF0000"/>
                </a:solidFill>
              </a:rPr>
              <a:t>Bảng</a:t>
            </a:r>
            <a:r>
              <a:rPr lang="en-US" sz="2000" b="1" i="1">
                <a:solidFill>
                  <a:srgbClr val="FF0000"/>
                </a:solidFill>
              </a:rPr>
              <a:t> 2. Thành phần chức năng của các hệ cơ quan</a:t>
            </a:r>
          </a:p>
        </p:txBody>
      </p:sp>
      <p:sp>
        <p:nvSpPr>
          <p:cNvPr id="116781" name="Text Box 45"/>
          <p:cNvSpPr txBox="1">
            <a:spLocks noChangeArrowheads="1"/>
          </p:cNvSpPr>
          <p:nvPr/>
        </p:nvSpPr>
        <p:spPr bwMode="auto">
          <a:xfrm>
            <a:off x="2438401" y="1477964"/>
            <a:ext cx="38946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Cơ và xương</a:t>
            </a:r>
          </a:p>
        </p:txBody>
      </p:sp>
      <p:sp>
        <p:nvSpPr>
          <p:cNvPr id="116785" name="Text Box 49"/>
          <p:cNvSpPr txBox="1">
            <a:spLocks noChangeArrowheads="1"/>
          </p:cNvSpPr>
          <p:nvPr/>
        </p:nvSpPr>
        <p:spPr bwMode="auto">
          <a:xfrm>
            <a:off x="6705600" y="1477964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Giúp cơ thể vận động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786" name="Text Box 50"/>
          <p:cNvSpPr txBox="1">
            <a:spLocks noChangeArrowheads="1"/>
          </p:cNvSpPr>
          <p:nvPr/>
        </p:nvSpPr>
        <p:spPr bwMode="auto">
          <a:xfrm>
            <a:off x="2556934" y="2036623"/>
            <a:ext cx="3051464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Miệng, ống tiêu hoá và các tuyến tiêu hoá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789" name="Text Box 53"/>
          <p:cNvSpPr txBox="1">
            <a:spLocks noChangeArrowheads="1"/>
          </p:cNvSpPr>
          <p:nvPr/>
        </p:nvSpPr>
        <p:spPr bwMode="auto">
          <a:xfrm>
            <a:off x="2451099" y="3706094"/>
            <a:ext cx="41232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 dẫn khí (mũi, họng, thanh quản, khí quản, phế quản) và hai lá phổi</a:t>
            </a:r>
          </a:p>
        </p:txBody>
      </p:sp>
      <p:sp>
        <p:nvSpPr>
          <p:cNvPr id="116790" name="Text Box 54"/>
          <p:cNvSpPr txBox="1">
            <a:spLocks noChangeArrowheads="1"/>
          </p:cNvSpPr>
          <p:nvPr/>
        </p:nvSpPr>
        <p:spPr bwMode="auto">
          <a:xfrm>
            <a:off x="2451099" y="4743789"/>
            <a:ext cx="386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Thận, ống dẫn nước tiểu và bóng đái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791" name="Text Box 55"/>
          <p:cNvSpPr txBox="1">
            <a:spLocks noChangeArrowheads="1"/>
          </p:cNvSpPr>
          <p:nvPr/>
        </p:nvSpPr>
        <p:spPr bwMode="auto">
          <a:xfrm>
            <a:off x="2510365" y="5471172"/>
            <a:ext cx="413173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Não, tuỷ sống, dây thần kinh và hạch thần kinh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793" name="Text Box 57"/>
          <p:cNvSpPr txBox="1">
            <a:spLocks noChangeArrowheads="1"/>
          </p:cNvSpPr>
          <p:nvPr/>
        </p:nvSpPr>
        <p:spPr bwMode="auto">
          <a:xfrm>
            <a:off x="6574366" y="2030412"/>
            <a:ext cx="50969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Tiếp nhận và biến đổi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thức ăn,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hấp thụ chất dinh dưỡng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796" name="Text Box 60"/>
          <p:cNvSpPr txBox="1">
            <a:spLocks noChangeArrowheads="1"/>
          </p:cNvSpPr>
          <p:nvPr/>
        </p:nvSpPr>
        <p:spPr bwMode="auto">
          <a:xfrm>
            <a:off x="6574366" y="3706094"/>
            <a:ext cx="5080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Thực hiện trao đổi khí O2, CO2 giữa cơ thể với môi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trường, tạo năng lượng cho cơ thể hoạt động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798" name="Text Box 62"/>
          <p:cNvSpPr txBox="1">
            <a:spLocks noChangeArrowheads="1"/>
          </p:cNvSpPr>
          <p:nvPr/>
        </p:nvSpPr>
        <p:spPr bwMode="auto">
          <a:xfrm>
            <a:off x="6664036" y="4705225"/>
            <a:ext cx="55033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Lọc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 chất cặn bã trong máu và tạo thành nước tiểu 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800" name="Text Box 64"/>
          <p:cNvSpPr txBox="1">
            <a:spLocks noChangeArrowheads="1"/>
          </p:cNvSpPr>
          <p:nvPr/>
        </p:nvSpPr>
        <p:spPr bwMode="auto">
          <a:xfrm>
            <a:off x="6765636" y="5454206"/>
            <a:ext cx="487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Điều hoà, điều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khiển, phối hợp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hoạt động của các cơ quan trong cơ thể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807" name="Text Box 71"/>
          <p:cNvSpPr txBox="1">
            <a:spLocks noChangeArrowheads="1"/>
          </p:cNvSpPr>
          <p:nvPr/>
        </p:nvSpPr>
        <p:spPr bwMode="auto">
          <a:xfrm>
            <a:off x="2510366" y="3139849"/>
            <a:ext cx="406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và hệ mạch</a:t>
            </a:r>
            <a:endParaRPr lang="en-US" sz="2000">
              <a:solidFill>
                <a:srgbClr val="0070C0"/>
              </a:solidFill>
            </a:endParaRPr>
          </a:p>
        </p:txBody>
      </p:sp>
      <p:sp>
        <p:nvSpPr>
          <p:cNvPr id="116809" name="Text Box 73"/>
          <p:cNvSpPr txBox="1">
            <a:spLocks noChangeArrowheads="1"/>
          </p:cNvSpPr>
          <p:nvPr/>
        </p:nvSpPr>
        <p:spPr bwMode="auto">
          <a:xfrm>
            <a:off x="6523565" y="2757179"/>
            <a:ext cx="5486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Vận chuyển chất dinh dưỡng, oxi tới các tế bào và vận chuyển các chất thải, CO2 từ tế bào tới cơ quan bài tiết</a:t>
            </a:r>
            <a:endParaRPr lang="en-US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1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1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81" grpId="0"/>
      <p:bldP spid="116785" grpId="0"/>
      <p:bldP spid="116786" grpId="0"/>
      <p:bldP spid="116789" grpId="0"/>
      <p:bldP spid="116790" grpId="0"/>
      <p:bldP spid="116791" grpId="0"/>
      <p:bldP spid="116793" grpId="0"/>
      <p:bldP spid="116796" grpId="0"/>
      <p:bldP spid="116798" grpId="0"/>
      <p:bldP spid="116800" grpId="0"/>
      <p:bldP spid="116807" grpId="0"/>
      <p:bldP spid="11680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825"/>
            <a:ext cx="12192000" cy="736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01600" y="4457157"/>
            <a:ext cx="5791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endParaRPr lang="en-US" sz="2400" b="1">
              <a:solidFill>
                <a:srgbClr val="FF00FF"/>
              </a:solidFill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Ngoài các cơ quan nêu trên thì trong cơ thể  còn có da, các giác quan, hệ nội tiết và hệ sinh dục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5437"/>
            <a:ext cx="6224587" cy="62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872836" y="2116715"/>
            <a:ext cx="4918364" cy="1470042"/>
          </a:xfrm>
          <a:prstGeom prst="wedgeRoundRectCallout">
            <a:avLst>
              <a:gd name="adj1" fmla="val -37778"/>
              <a:gd name="adj2" fmla="val 783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Ngoài các hệ cơ quan trên thì trong cơ thể còn các hệ cơ quan nào?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1" y="3586757"/>
            <a:ext cx="1549904" cy="1397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44138" y="1150734"/>
            <a:ext cx="5851862" cy="853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2.Các hệ cơ quan và chức năng 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III. Khái quát về cấu tạo cơ thể người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1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815" name="Group 7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07762210"/>
              </p:ext>
            </p:extLst>
          </p:nvPr>
        </p:nvGraphicFramePr>
        <p:xfrm>
          <a:off x="1809689" y="1064525"/>
          <a:ext cx="8066616" cy="571363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8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09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cơ quan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Chức năng của hệ cơ quan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556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vận động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18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tiêu hoá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31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tuần hoàn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80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hô hấp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59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bài tiết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1711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thần kinh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61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Hệ sinh dục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6785" name="Text Box 49"/>
          <p:cNvSpPr txBox="1">
            <a:spLocks noChangeArrowheads="1"/>
          </p:cNvSpPr>
          <p:nvPr/>
        </p:nvSpPr>
        <p:spPr bwMode="auto">
          <a:xfrm>
            <a:off x="4391816" y="1519767"/>
            <a:ext cx="548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Giúp cơ thể vận động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93" name="Text Box 57"/>
          <p:cNvSpPr txBox="1">
            <a:spLocks noChangeArrowheads="1"/>
          </p:cNvSpPr>
          <p:nvPr/>
        </p:nvSpPr>
        <p:spPr bwMode="auto">
          <a:xfrm>
            <a:off x="4302146" y="2030412"/>
            <a:ext cx="50969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Tiếp nhận và biến đổi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thức ăn,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hấp thụ chất dinh dưỡng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96" name="Text Box 60"/>
          <p:cNvSpPr txBox="1">
            <a:spLocks noChangeArrowheads="1"/>
          </p:cNvSpPr>
          <p:nvPr/>
        </p:nvSpPr>
        <p:spPr bwMode="auto">
          <a:xfrm>
            <a:off x="4302146" y="3706094"/>
            <a:ext cx="5080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Thực hiện trao đổi khí O2, CO2 giữa cơ thể với môi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trường, tạo năng lượng cho cơ thể hoạt động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798" name="Text Box 62"/>
          <p:cNvSpPr txBox="1">
            <a:spLocks noChangeArrowheads="1"/>
          </p:cNvSpPr>
          <p:nvPr/>
        </p:nvSpPr>
        <p:spPr bwMode="auto">
          <a:xfrm>
            <a:off x="4302146" y="4705225"/>
            <a:ext cx="55033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Lọc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các chất cặn bã trong máu và tạo thành nước tiểu 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800" name="Text Box 64"/>
          <p:cNvSpPr txBox="1">
            <a:spLocks noChangeArrowheads="1"/>
          </p:cNvSpPr>
          <p:nvPr/>
        </p:nvSpPr>
        <p:spPr bwMode="auto">
          <a:xfrm>
            <a:off x="4302146" y="5449721"/>
            <a:ext cx="487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Điều hoà, điều </a:t>
            </a:r>
            <a:r>
              <a:rPr lang="en-US" sz="200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khiển, phối hợp 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hoạt động của các cơ quan trong cơ thể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809" name="Text Box 73"/>
          <p:cNvSpPr txBox="1">
            <a:spLocks noChangeArrowheads="1"/>
          </p:cNvSpPr>
          <p:nvPr/>
        </p:nvSpPr>
        <p:spPr bwMode="auto">
          <a:xfrm>
            <a:off x="4251345" y="2757179"/>
            <a:ext cx="5486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Vận chuyển chất dinh dưỡng, oxi tới các tế bào và vận chuyển các chất thải, CO2 từ tế bào tới cơ quan bài tiết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4391816" y="6297975"/>
            <a:ext cx="487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chemeClr val="bg1"/>
              </a:buClr>
              <a:buSzPct val="60000"/>
              <a:buFont typeface="Wingdings" pitchFamily="2" charset="2"/>
              <a:buNone/>
            </a:pPr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Duy trì, phát triển nòi giống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288" y="320222"/>
            <a:ext cx="1480547" cy="139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Tổng hợp 5000 ảnh động tuyển chọn cực đẹp cho Powerpoint | CTU - Cộng đồng  Sinh viên Đại học Cần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959629" y="371787"/>
            <a:ext cx="5780917" cy="853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smtClean="0">
                <a:latin typeface="Arial" pitchFamily="34" charset="0"/>
                <a:cs typeface="Arial" pitchFamily="34" charset="0"/>
              </a:rPr>
              <a:t>2. Các hệ cơ quan và chức năng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1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85" grpId="0"/>
      <p:bldP spid="116793" grpId="0"/>
      <p:bldP spid="116796" grpId="0"/>
      <p:bldP spid="116798" grpId="0"/>
      <p:bldP spid="116800" grpId="0"/>
      <p:bldP spid="11680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0" y="426244"/>
            <a:ext cx="1219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0000FF"/>
                </a:solidFill>
              </a:rPr>
              <a:t>SỰ </a:t>
            </a:r>
            <a:r>
              <a:rPr lang="en-US" sz="2800" b="1">
                <a:solidFill>
                  <a:srgbClr val="0000FF"/>
                </a:solidFill>
              </a:rPr>
              <a:t>PHỐI HỢP HOẠT ĐỘNG CỦA CÁC CƠ QUAN </a:t>
            </a:r>
          </a:p>
        </p:txBody>
      </p:sp>
      <p:sp>
        <p:nvSpPr>
          <p:cNvPr id="120864" name="Text Box 32"/>
          <p:cNvSpPr txBox="1">
            <a:spLocks noChangeArrowheads="1"/>
          </p:cNvSpPr>
          <p:nvPr/>
        </p:nvSpPr>
        <p:spPr bwMode="auto">
          <a:xfrm>
            <a:off x="2009422" y="976747"/>
            <a:ext cx="896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>
                <a:latin typeface="Arial" pitchFamily="34" charset="0"/>
                <a:cs typeface="Arial" pitchFamily="34" charset="0"/>
              </a:rPr>
              <a:t> Sự phối hợp hoạt động của các hệ cơ quan trong cơ thể người dưới sự điều khiển của hệ thần kinh và hệ nội tiết.</a:t>
            </a:r>
          </a:p>
        </p:txBody>
      </p:sp>
      <p:grpSp>
        <p:nvGrpSpPr>
          <p:cNvPr id="120966" name="Group 134"/>
          <p:cNvGrpSpPr>
            <a:grpSpLocks/>
          </p:cNvGrpSpPr>
          <p:nvPr/>
        </p:nvGrpSpPr>
        <p:grpSpPr bwMode="auto">
          <a:xfrm>
            <a:off x="762000" y="2682878"/>
            <a:ext cx="10668000" cy="3033713"/>
            <a:chOff x="288" y="1929"/>
            <a:chExt cx="5184" cy="1911"/>
          </a:xfrm>
        </p:grpSpPr>
        <p:sp>
          <p:nvSpPr>
            <p:cNvPr id="120967" name="Line 135"/>
            <p:cNvSpPr>
              <a:spLocks noChangeShapeType="1"/>
            </p:cNvSpPr>
            <p:nvPr/>
          </p:nvSpPr>
          <p:spPr bwMode="auto">
            <a:xfrm flipH="1">
              <a:off x="2976" y="2160"/>
              <a:ext cx="1584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0968" name="Group 136"/>
            <p:cNvGrpSpPr>
              <a:grpSpLocks/>
            </p:cNvGrpSpPr>
            <p:nvPr/>
          </p:nvGrpSpPr>
          <p:grpSpPr bwMode="auto">
            <a:xfrm>
              <a:off x="288" y="1929"/>
              <a:ext cx="5184" cy="1911"/>
              <a:chOff x="288" y="1929"/>
              <a:chExt cx="5184" cy="1911"/>
            </a:xfrm>
          </p:grpSpPr>
          <p:sp>
            <p:nvSpPr>
              <p:cNvPr id="120969" name="Text Box 137"/>
              <p:cNvSpPr txBox="1">
                <a:spLocks noChangeArrowheads="1"/>
              </p:cNvSpPr>
              <p:nvPr/>
            </p:nvSpPr>
            <p:spPr bwMode="auto">
              <a:xfrm>
                <a:off x="3505" y="1929"/>
                <a:ext cx="1967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/>
                  <a:t>Hệ thần kinh và hệ nội tiết</a:t>
                </a:r>
              </a:p>
            </p:txBody>
          </p:sp>
          <p:sp>
            <p:nvSpPr>
              <p:cNvPr id="120970" name="Text Box 138"/>
              <p:cNvSpPr txBox="1">
                <a:spLocks noChangeArrowheads="1"/>
              </p:cNvSpPr>
              <p:nvPr/>
            </p:nvSpPr>
            <p:spPr bwMode="auto">
              <a:xfrm>
                <a:off x="3888" y="2985"/>
                <a:ext cx="1296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/>
                  <a:t>Hệ bài tiết</a:t>
                </a:r>
              </a:p>
            </p:txBody>
          </p:sp>
          <p:sp>
            <p:nvSpPr>
              <p:cNvPr id="120971" name="Text Box 139"/>
              <p:cNvSpPr txBox="1">
                <a:spLocks noChangeArrowheads="1"/>
              </p:cNvSpPr>
              <p:nvPr/>
            </p:nvSpPr>
            <p:spPr bwMode="auto">
              <a:xfrm>
                <a:off x="2016" y="2352"/>
                <a:ext cx="960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/>
                  <a:t>Hệ tiêu hoá</a:t>
                </a:r>
              </a:p>
            </p:txBody>
          </p:sp>
          <p:sp>
            <p:nvSpPr>
              <p:cNvPr id="120972" name="Text Box 140"/>
              <p:cNvSpPr txBox="1">
                <a:spLocks noChangeArrowheads="1"/>
              </p:cNvSpPr>
              <p:nvPr/>
            </p:nvSpPr>
            <p:spPr bwMode="auto">
              <a:xfrm>
                <a:off x="288" y="2985"/>
                <a:ext cx="1152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/>
                  <a:t>Hệ hô hấp</a:t>
                </a:r>
              </a:p>
            </p:txBody>
          </p:sp>
          <p:sp>
            <p:nvSpPr>
              <p:cNvPr id="120973" name="Text Box 141"/>
              <p:cNvSpPr txBox="1">
                <a:spLocks noChangeArrowheads="1"/>
              </p:cNvSpPr>
              <p:nvPr/>
            </p:nvSpPr>
            <p:spPr bwMode="auto">
              <a:xfrm>
                <a:off x="1967" y="2985"/>
                <a:ext cx="1106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/>
                  <a:t>Hệ tuần hoàn</a:t>
                </a:r>
              </a:p>
            </p:txBody>
          </p:sp>
          <p:sp>
            <p:nvSpPr>
              <p:cNvPr id="120974" name="Text Box 142"/>
              <p:cNvSpPr txBox="1">
                <a:spLocks noChangeArrowheads="1"/>
              </p:cNvSpPr>
              <p:nvPr/>
            </p:nvSpPr>
            <p:spPr bwMode="auto">
              <a:xfrm>
                <a:off x="1967" y="3609"/>
                <a:ext cx="1057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b="1"/>
                  <a:t>Hệ vận động</a:t>
                </a:r>
              </a:p>
            </p:txBody>
          </p:sp>
          <p:sp>
            <p:nvSpPr>
              <p:cNvPr id="120975" name="Line 143"/>
              <p:cNvSpPr>
                <a:spLocks noChangeShapeType="1"/>
              </p:cNvSpPr>
              <p:nvPr/>
            </p:nvSpPr>
            <p:spPr bwMode="auto">
              <a:xfrm>
                <a:off x="4560" y="2160"/>
                <a:ext cx="0" cy="80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76" name="Line 144"/>
              <p:cNvSpPr>
                <a:spLocks noChangeShapeType="1"/>
              </p:cNvSpPr>
              <p:nvPr/>
            </p:nvSpPr>
            <p:spPr bwMode="auto">
              <a:xfrm flipH="1">
                <a:off x="3072" y="2160"/>
                <a:ext cx="1488" cy="9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77" name="Freeform 145"/>
              <p:cNvSpPr>
                <a:spLocks/>
              </p:cNvSpPr>
              <p:nvPr/>
            </p:nvSpPr>
            <p:spPr bwMode="auto">
              <a:xfrm>
                <a:off x="768" y="2064"/>
                <a:ext cx="2736" cy="893"/>
              </a:xfrm>
              <a:custGeom>
                <a:avLst/>
                <a:gdLst>
                  <a:gd name="T0" fmla="*/ 2736 w 2736"/>
                  <a:gd name="T1" fmla="*/ 0 h 893"/>
                  <a:gd name="T2" fmla="*/ 0 w 2736"/>
                  <a:gd name="T3" fmla="*/ 0 h 893"/>
                  <a:gd name="T4" fmla="*/ 0 w 2736"/>
                  <a:gd name="T5" fmla="*/ 893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36" h="893">
                    <a:moveTo>
                      <a:pt x="2736" y="0"/>
                    </a:moveTo>
                    <a:lnTo>
                      <a:pt x="0" y="0"/>
                    </a:lnTo>
                    <a:lnTo>
                      <a:pt x="0" y="893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78" name="Freeform 146"/>
              <p:cNvSpPr>
                <a:spLocks/>
              </p:cNvSpPr>
              <p:nvPr/>
            </p:nvSpPr>
            <p:spPr bwMode="auto">
              <a:xfrm>
                <a:off x="864" y="2150"/>
                <a:ext cx="2592" cy="826"/>
              </a:xfrm>
              <a:custGeom>
                <a:avLst/>
                <a:gdLst>
                  <a:gd name="T0" fmla="*/ 2736 w 2736"/>
                  <a:gd name="T1" fmla="*/ 0 h 893"/>
                  <a:gd name="T2" fmla="*/ 0 w 2736"/>
                  <a:gd name="T3" fmla="*/ 0 h 893"/>
                  <a:gd name="T4" fmla="*/ 0 w 2736"/>
                  <a:gd name="T5" fmla="*/ 893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36" h="893">
                    <a:moveTo>
                      <a:pt x="2736" y="0"/>
                    </a:moveTo>
                    <a:lnTo>
                      <a:pt x="0" y="0"/>
                    </a:lnTo>
                    <a:lnTo>
                      <a:pt x="0" y="893"/>
                    </a:lnTo>
                  </a:path>
                </a:pathLst>
              </a:custGeom>
              <a:noFill/>
              <a:ln w="38100" cap="flat">
                <a:solidFill>
                  <a:srgbClr val="FF0000"/>
                </a:solidFill>
                <a:prstDash val="dash"/>
                <a:round/>
                <a:headEnd type="stealth" w="lg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79" name="Line 147"/>
              <p:cNvSpPr>
                <a:spLocks noChangeShapeType="1"/>
              </p:cNvSpPr>
              <p:nvPr/>
            </p:nvSpPr>
            <p:spPr bwMode="auto">
              <a:xfrm>
                <a:off x="1440" y="3072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0" name="Line 148"/>
              <p:cNvSpPr>
                <a:spLocks noChangeShapeType="1"/>
              </p:cNvSpPr>
              <p:nvPr/>
            </p:nvSpPr>
            <p:spPr bwMode="auto">
              <a:xfrm>
                <a:off x="1440" y="3168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1" name="Line 149"/>
              <p:cNvSpPr>
                <a:spLocks noChangeShapeType="1"/>
              </p:cNvSpPr>
              <p:nvPr/>
            </p:nvSpPr>
            <p:spPr bwMode="auto">
              <a:xfrm>
                <a:off x="3072" y="3120"/>
                <a:ext cx="81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2" name="Freeform 150"/>
              <p:cNvSpPr>
                <a:spLocks/>
              </p:cNvSpPr>
              <p:nvPr/>
            </p:nvSpPr>
            <p:spPr bwMode="auto">
              <a:xfrm flipH="1" flipV="1">
                <a:off x="3072" y="2160"/>
                <a:ext cx="2352" cy="1632"/>
              </a:xfrm>
              <a:custGeom>
                <a:avLst/>
                <a:gdLst>
                  <a:gd name="T0" fmla="*/ 2736 w 2736"/>
                  <a:gd name="T1" fmla="*/ 0 h 893"/>
                  <a:gd name="T2" fmla="*/ 0 w 2736"/>
                  <a:gd name="T3" fmla="*/ 0 h 893"/>
                  <a:gd name="T4" fmla="*/ 0 w 2736"/>
                  <a:gd name="T5" fmla="*/ 893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36" h="893">
                    <a:moveTo>
                      <a:pt x="2736" y="0"/>
                    </a:moveTo>
                    <a:lnTo>
                      <a:pt x="0" y="0"/>
                    </a:lnTo>
                    <a:lnTo>
                      <a:pt x="0" y="893"/>
                    </a:lnTo>
                  </a:path>
                </a:pathLst>
              </a:custGeom>
              <a:noFill/>
              <a:ln w="38100" cap="flat">
                <a:solidFill>
                  <a:srgbClr val="FF0000"/>
                </a:solidFill>
                <a:prstDash val="solid"/>
                <a:round/>
                <a:headEnd type="stealth" w="lg" len="lg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3" name="Freeform 151"/>
              <p:cNvSpPr>
                <a:spLocks/>
              </p:cNvSpPr>
              <p:nvPr/>
            </p:nvSpPr>
            <p:spPr bwMode="auto">
              <a:xfrm flipH="1" flipV="1">
                <a:off x="3024" y="2160"/>
                <a:ext cx="2256" cy="1536"/>
              </a:xfrm>
              <a:custGeom>
                <a:avLst/>
                <a:gdLst>
                  <a:gd name="T0" fmla="*/ 2736 w 2736"/>
                  <a:gd name="T1" fmla="*/ 0 h 893"/>
                  <a:gd name="T2" fmla="*/ 0 w 2736"/>
                  <a:gd name="T3" fmla="*/ 0 h 893"/>
                  <a:gd name="T4" fmla="*/ 0 w 2736"/>
                  <a:gd name="T5" fmla="*/ 893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36" h="893">
                    <a:moveTo>
                      <a:pt x="2736" y="0"/>
                    </a:moveTo>
                    <a:lnTo>
                      <a:pt x="0" y="0"/>
                    </a:lnTo>
                    <a:lnTo>
                      <a:pt x="0" y="893"/>
                    </a:lnTo>
                  </a:path>
                </a:pathLst>
              </a:custGeom>
              <a:noFill/>
              <a:ln w="38100" cap="flat">
                <a:solidFill>
                  <a:srgbClr val="FF0000"/>
                </a:solidFill>
                <a:prstDash val="dash"/>
                <a:round/>
                <a:headEnd type="none" w="lg" len="lg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4" name="Line 152"/>
              <p:cNvSpPr>
                <a:spLocks noChangeShapeType="1"/>
              </p:cNvSpPr>
              <p:nvPr/>
            </p:nvSpPr>
            <p:spPr bwMode="auto">
              <a:xfrm flipV="1">
                <a:off x="3024" y="3216"/>
                <a:ext cx="1296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5" name="Line 153"/>
              <p:cNvSpPr>
                <a:spLocks noChangeShapeType="1"/>
              </p:cNvSpPr>
              <p:nvPr/>
            </p:nvSpPr>
            <p:spPr bwMode="auto">
              <a:xfrm flipV="1">
                <a:off x="3024" y="2160"/>
                <a:ext cx="528" cy="76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6" name="Line 154"/>
              <p:cNvSpPr>
                <a:spLocks noChangeShapeType="1"/>
              </p:cNvSpPr>
              <p:nvPr/>
            </p:nvSpPr>
            <p:spPr bwMode="auto">
              <a:xfrm flipV="1">
                <a:off x="2976" y="2160"/>
                <a:ext cx="528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7" name="Line 155"/>
              <p:cNvSpPr>
                <a:spLocks noChangeShapeType="1"/>
              </p:cNvSpPr>
              <p:nvPr/>
            </p:nvSpPr>
            <p:spPr bwMode="auto">
              <a:xfrm>
                <a:off x="2256" y="2592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8" name="Line 156"/>
              <p:cNvSpPr>
                <a:spLocks noChangeShapeType="1"/>
              </p:cNvSpPr>
              <p:nvPr/>
            </p:nvSpPr>
            <p:spPr bwMode="auto">
              <a:xfrm>
                <a:off x="2256" y="3216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89" name="Line 157"/>
              <p:cNvSpPr>
                <a:spLocks noChangeShapeType="1"/>
              </p:cNvSpPr>
              <p:nvPr/>
            </p:nvSpPr>
            <p:spPr bwMode="auto">
              <a:xfrm>
                <a:off x="2400" y="2592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90" name="Line 158"/>
              <p:cNvSpPr>
                <a:spLocks noChangeShapeType="1"/>
              </p:cNvSpPr>
              <p:nvPr/>
            </p:nvSpPr>
            <p:spPr bwMode="auto">
              <a:xfrm>
                <a:off x="2400" y="3216"/>
                <a:ext cx="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308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2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/>
      <p:bldP spid="1208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6995" r="14229" b="8559"/>
          <a:stretch/>
        </p:blipFill>
        <p:spPr>
          <a:xfrm>
            <a:off x="450375" y="2777319"/>
            <a:ext cx="3138985" cy="3780430"/>
          </a:xfrm>
        </p:spPr>
      </p:pic>
      <p:sp>
        <p:nvSpPr>
          <p:cNvPr id="6" name="Oval Callout 5"/>
          <p:cNvSpPr/>
          <p:nvPr/>
        </p:nvSpPr>
        <p:spPr>
          <a:xfrm>
            <a:off x="1460310" y="764274"/>
            <a:ext cx="3630305" cy="199257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/>
              <a:t>Em có thể làm gì để giúp cơ thể khỏe mạnh 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43" y="3643953"/>
            <a:ext cx="4916399" cy="297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193" y="221032"/>
            <a:ext cx="4398650" cy="3079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0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Dặn dò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Học bài cũ</a:t>
            </a:r>
          </a:p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Đọc bài mới, bài 3 và 4 SGK 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6995" r="14229" b="8559"/>
          <a:stretch/>
        </p:blipFill>
        <p:spPr>
          <a:xfrm>
            <a:off x="709682" y="2777319"/>
            <a:ext cx="3138985" cy="3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2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A61768-C0FA-493F-A9C1-309626126708}"/>
              </a:ext>
            </a:extLst>
          </p:cNvPr>
          <p:cNvSpPr txBox="1"/>
          <p:nvPr/>
        </p:nvSpPr>
        <p:spPr>
          <a:xfrm>
            <a:off x="868989" y="821525"/>
            <a:ext cx="10427111" cy="1799468"/>
          </a:xfrm>
          <a:prstGeom prst="rect">
            <a:avLst/>
          </a:prstGeom>
          <a:noFill/>
        </p:spPr>
        <p:txBody>
          <a:bodyPr wrap="square" rtlCol="0">
            <a:prstTxWarp prst="textCanUp">
              <a:avLst>
                <a:gd name="adj" fmla="val 70765"/>
              </a:avLst>
            </a:prstTxWarp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MỞ ĐẦU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65BA0-E2B7-4420-A7D7-EB590F9CF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6"/>
          <a:stretch/>
        </p:blipFill>
        <p:spPr>
          <a:xfrm>
            <a:off x="9976514" y="2784765"/>
            <a:ext cx="1778757" cy="38026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18F8F-A0DA-4B05-A187-D4ACFF50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7"/>
          <a:stretch/>
        </p:blipFill>
        <p:spPr>
          <a:xfrm>
            <a:off x="471961" y="2784765"/>
            <a:ext cx="1827895" cy="3634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65" y="277412"/>
            <a:ext cx="3484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TRƯỜNG THCS TÂN XUÂN</a:t>
            </a:r>
          </a:p>
          <a:p>
            <a:r>
              <a:rPr lang="en-US" sz="2000" smtClean="0">
                <a:latin typeface="Arial" pitchFamily="34" charset="0"/>
                <a:cs typeface="Arial" pitchFamily="34" charset="0"/>
              </a:rPr>
              <a:t>TỔ KHTN</a:t>
            </a:r>
            <a:endParaRPr lang="en-US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598" y="3064822"/>
            <a:ext cx="3838764" cy="307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4527" r="6753" b="3277"/>
          <a:stretch/>
        </p:blipFill>
        <p:spPr bwMode="auto">
          <a:xfrm>
            <a:off x="3051106" y="3460501"/>
            <a:ext cx="2136283" cy="28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7389" y="175194"/>
            <a:ext cx="2414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/>
              <a:t>Tiết 1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196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74779" y="820176"/>
            <a:ext cx="203323" cy="44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37" name="AutoShape 26"/>
          <p:cNvSpPr>
            <a:spLocks noChangeArrowheads="1"/>
          </p:cNvSpPr>
          <p:nvPr/>
        </p:nvSpPr>
        <p:spPr bwMode="gray">
          <a:xfrm>
            <a:off x="722001" y="1740200"/>
            <a:ext cx="4070350" cy="4070350"/>
          </a:xfrm>
          <a:custGeom>
            <a:avLst/>
            <a:gdLst>
              <a:gd name="G0" fmla="+- 1950 0 0"/>
              <a:gd name="G1" fmla="+- 21600 0 1950"/>
              <a:gd name="G2" fmla="+- 21600 0 195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50" y="10800"/>
                </a:moveTo>
                <a:cubicBezTo>
                  <a:pt x="1950" y="15688"/>
                  <a:pt x="5912" y="19650"/>
                  <a:pt x="10800" y="19650"/>
                </a:cubicBezTo>
                <a:cubicBezTo>
                  <a:pt x="15688" y="19650"/>
                  <a:pt x="19650" y="15688"/>
                  <a:pt x="19650" y="10800"/>
                </a:cubicBezTo>
                <a:cubicBezTo>
                  <a:pt x="19650" y="5912"/>
                  <a:pt x="15688" y="1950"/>
                  <a:pt x="10800" y="1950"/>
                </a:cubicBezTo>
                <a:cubicBezTo>
                  <a:pt x="5912" y="1950"/>
                  <a:pt x="1950" y="5912"/>
                  <a:pt x="195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alpha val="60001"/>
                </a:schemeClr>
              </a:gs>
              <a:gs pos="50000">
                <a:schemeClr val="accent1">
                  <a:gamma/>
                  <a:tint val="31765"/>
                  <a:invGamma/>
                  <a:alpha val="60001"/>
                </a:schemeClr>
              </a:gs>
              <a:gs pos="100000">
                <a:schemeClr val="accent1">
                  <a:alpha val="60001"/>
                </a:schemeClr>
              </a:gs>
            </a:gsLst>
            <a:lin ang="18900000" scaled="1"/>
          </a:gradFill>
          <a:ln w="76200">
            <a:solidFill>
              <a:srgbClr val="5F5F5F">
                <a:alpha val="2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black">
          <a:xfrm>
            <a:off x="1277626" y="2905425"/>
            <a:ext cx="2895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</a:rPr>
              <a:t>MỞ ĐẦU</a:t>
            </a:r>
          </a:p>
          <a:p>
            <a:pPr algn="ctr" eaLnBrk="0" hangingPunct="0"/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</a:rPr>
              <a:t>KHÁI QUÁT VỀ TỔ CHỨC CƠ THỂ NGƯỜI</a:t>
            </a:r>
            <a:endParaRPr lang="en-US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Text Box 28"/>
          <p:cNvSpPr txBox="1">
            <a:spLocks noChangeArrowheads="1"/>
          </p:cNvSpPr>
          <p:nvPr/>
        </p:nvSpPr>
        <p:spPr bwMode="black">
          <a:xfrm>
            <a:off x="4561551" y="2381065"/>
            <a:ext cx="52283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smtClean="0"/>
              <a:t>GIỚI THIỆU MÔN HỌC</a:t>
            </a:r>
            <a:endParaRPr lang="en-US" sz="2800" b="1"/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black">
          <a:xfrm>
            <a:off x="4681820" y="3509733"/>
            <a:ext cx="64610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smtClean="0"/>
              <a:t>PHƯƠNG PHÁP HỌC TẬP BỘ MÔN</a:t>
            </a:r>
            <a:endParaRPr lang="en-US" sz="2800" b="1"/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black">
          <a:xfrm>
            <a:off x="4517516" y="4683259"/>
            <a:ext cx="7424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b="1" smtClean="0"/>
              <a:t>KHÁI QUÁT VỀ CẤU TẠO CƠ THỂ NGƯỜI</a:t>
            </a:r>
            <a:endParaRPr lang="en-US" sz="2800" b="1"/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4042652" y="2403718"/>
            <a:ext cx="482600" cy="473075"/>
            <a:chOff x="480" y="1200"/>
            <a:chExt cx="1042" cy="1019"/>
          </a:xfrm>
        </p:grpSpPr>
        <p:grpSp>
          <p:nvGrpSpPr>
            <p:cNvPr id="65" name="Group 64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67" name="Picture 66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Oval 67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55000"/>
                    </a:schemeClr>
                  </a:gs>
                  <a:gs pos="50000">
                    <a:schemeClr val="fol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folHlink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66" name="Picture 65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251013" y="3531325"/>
            <a:ext cx="482600" cy="473075"/>
            <a:chOff x="480" y="1200"/>
            <a:chExt cx="1042" cy="1019"/>
          </a:xfrm>
        </p:grpSpPr>
        <p:grpSp>
          <p:nvGrpSpPr>
            <p:cNvPr id="61" name="Group 60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63" name="Picture 62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Oval 63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55000"/>
                    </a:schemeClr>
                  </a:gs>
                  <a:gs pos="5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hlink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62" name="Picture 61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116805" y="4700538"/>
            <a:ext cx="482600" cy="473075"/>
            <a:chOff x="480" y="1200"/>
            <a:chExt cx="1042" cy="1019"/>
          </a:xfrm>
        </p:grpSpPr>
        <p:grpSp>
          <p:nvGrpSpPr>
            <p:cNvPr id="57" name="Group 5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59" name="Picture 58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55000"/>
                    </a:schemeClr>
                  </a:gs>
                  <a:gs pos="50000">
                    <a:schemeClr val="accent2">
                      <a:gamma/>
                      <a:shade val="46275"/>
                      <a:invGamma/>
                      <a:alpha val="89999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5400000" scaled="1"/>
              </a:gradFill>
              <a:ln w="50800" algn="ctr">
                <a:solidFill>
                  <a:srgbClr val="5F5F5F">
                    <a:alpha val="20000"/>
                  </a:srgb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58" name="Picture 57" descr="Pictur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53" descr="Pic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332518" y="5040916"/>
            <a:ext cx="381171" cy="16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 Box 56">
            <a:extLst>
              <a:ext uri="{FF2B5EF4-FFF2-40B4-BE49-F238E27FC236}">
                <a16:creationId xmlns:a16="http://schemas.microsoft.com/office/drawing/2014/main" id="{1EB07746-EF04-4B9D-BE45-C9430A3F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951" y="2293065"/>
            <a:ext cx="836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 Box 56">
            <a:extLst>
              <a:ext uri="{FF2B5EF4-FFF2-40B4-BE49-F238E27FC236}">
                <a16:creationId xmlns:a16="http://schemas.microsoft.com/office/drawing/2014/main" id="{1EB07746-EF04-4B9D-BE45-C9430A3F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101" y="3474778"/>
            <a:ext cx="836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 Box 56">
            <a:extLst>
              <a:ext uri="{FF2B5EF4-FFF2-40B4-BE49-F238E27FC236}">
                <a16:creationId xmlns:a16="http://schemas.microsoft.com/office/drawing/2014/main" id="{1EB07746-EF04-4B9D-BE45-C9430A3F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866" y="4644687"/>
            <a:ext cx="8360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00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69" grpId="0"/>
      <p:bldP spid="70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320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I. Giới thiệu môn học cơ thể người và sức khỏe</a:t>
              </a: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1" y="2766003"/>
            <a:ext cx="2147454" cy="214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/>
          <p:cNvSpPr>
            <a:spLocks/>
          </p:cNvSpPr>
          <p:nvPr/>
        </p:nvSpPr>
        <p:spPr bwMode="gray">
          <a:xfrm rot="3046289" flipH="1">
            <a:off x="2694119" y="704743"/>
            <a:ext cx="1828800" cy="2921000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33725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gray">
          <a:xfrm rot="18473053">
            <a:off x="2693709" y="4227845"/>
            <a:ext cx="1828800" cy="2910429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gray">
          <a:xfrm>
            <a:off x="2905615" y="1550116"/>
            <a:ext cx="16573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smtClean="0">
                <a:latin typeface="Calibri" pitchFamily="34" charset="0"/>
              </a:rPr>
              <a:t>Mục đích của môn học này là gì ?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12" name="Text Box 47"/>
          <p:cNvSpPr txBox="1">
            <a:spLocks noChangeArrowheads="1"/>
          </p:cNvSpPr>
          <p:nvPr/>
        </p:nvSpPr>
        <p:spPr bwMode="gray">
          <a:xfrm>
            <a:off x="2726945" y="5021339"/>
            <a:ext cx="16573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smtClean="0">
                <a:latin typeface="Calibri" pitchFamily="34" charset="0"/>
              </a:rPr>
              <a:t>Chúng ta sẽ được lợi ích gì từ môn học ?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gray">
          <a:xfrm rot="5735227" flipH="1">
            <a:off x="3346203" y="2527657"/>
            <a:ext cx="1806575" cy="2882900"/>
          </a:xfrm>
          <a:custGeom>
            <a:avLst/>
            <a:gdLst>
              <a:gd name="T0" fmla="*/ 1467 w 1470"/>
              <a:gd name="T1" fmla="*/ 1246 h 2346"/>
              <a:gd name="T2" fmla="*/ 1444 w 1470"/>
              <a:gd name="T3" fmla="*/ 1390 h 2346"/>
              <a:gd name="T4" fmla="*/ 1400 w 1470"/>
              <a:gd name="T5" fmla="*/ 1529 h 2346"/>
              <a:gd name="T6" fmla="*/ 1339 w 1470"/>
              <a:gd name="T7" fmla="*/ 1662 h 2346"/>
              <a:gd name="T8" fmla="*/ 1267 w 1470"/>
              <a:gd name="T9" fmla="*/ 1784 h 2346"/>
              <a:gd name="T10" fmla="*/ 1187 w 1470"/>
              <a:gd name="T11" fmla="*/ 1898 h 2346"/>
              <a:gd name="T12" fmla="*/ 1102 w 1470"/>
              <a:gd name="T13" fmla="*/ 2002 h 2346"/>
              <a:gd name="T14" fmla="*/ 1019 w 1470"/>
              <a:gd name="T15" fmla="*/ 2094 h 2346"/>
              <a:gd name="T16" fmla="*/ 939 w 1470"/>
              <a:gd name="T17" fmla="*/ 2174 h 2346"/>
              <a:gd name="T18" fmla="*/ 866 w 1470"/>
              <a:gd name="T19" fmla="*/ 2239 h 2346"/>
              <a:gd name="T20" fmla="*/ 806 w 1470"/>
              <a:gd name="T21" fmla="*/ 2290 h 2346"/>
              <a:gd name="T22" fmla="*/ 763 w 1470"/>
              <a:gd name="T23" fmla="*/ 2325 h 2346"/>
              <a:gd name="T24" fmla="*/ 739 w 1470"/>
              <a:gd name="T25" fmla="*/ 2343 h 2346"/>
              <a:gd name="T26" fmla="*/ 732 w 1470"/>
              <a:gd name="T27" fmla="*/ 2343 h 2346"/>
              <a:gd name="T28" fmla="*/ 709 w 1470"/>
              <a:gd name="T29" fmla="*/ 2325 h 2346"/>
              <a:gd name="T30" fmla="*/ 665 w 1470"/>
              <a:gd name="T31" fmla="*/ 2290 h 2346"/>
              <a:gd name="T32" fmla="*/ 604 w 1470"/>
              <a:gd name="T33" fmla="*/ 2239 h 2346"/>
              <a:gd name="T34" fmla="*/ 532 w 1470"/>
              <a:gd name="T35" fmla="*/ 2174 h 2346"/>
              <a:gd name="T36" fmla="*/ 452 w 1470"/>
              <a:gd name="T37" fmla="*/ 2094 h 2346"/>
              <a:gd name="T38" fmla="*/ 367 w 1470"/>
              <a:gd name="T39" fmla="*/ 2002 h 2346"/>
              <a:gd name="T40" fmla="*/ 284 w 1470"/>
              <a:gd name="T41" fmla="*/ 1898 h 2346"/>
              <a:gd name="T42" fmla="*/ 204 w 1470"/>
              <a:gd name="T43" fmla="*/ 1784 h 2346"/>
              <a:gd name="T44" fmla="*/ 131 w 1470"/>
              <a:gd name="T45" fmla="*/ 1662 h 2346"/>
              <a:gd name="T46" fmla="*/ 71 w 1470"/>
              <a:gd name="T47" fmla="*/ 1529 h 2346"/>
              <a:gd name="T48" fmla="*/ 27 w 1470"/>
              <a:gd name="T49" fmla="*/ 1390 h 2346"/>
              <a:gd name="T50" fmla="*/ 4 w 1470"/>
              <a:gd name="T51" fmla="*/ 1246 h 2346"/>
              <a:gd name="T52" fmla="*/ 4 w 1470"/>
              <a:gd name="T53" fmla="*/ 1098 h 2346"/>
              <a:gd name="T54" fmla="*/ 27 w 1470"/>
              <a:gd name="T55" fmla="*/ 954 h 2346"/>
              <a:gd name="T56" fmla="*/ 71 w 1470"/>
              <a:gd name="T57" fmla="*/ 815 h 2346"/>
              <a:gd name="T58" fmla="*/ 131 w 1470"/>
              <a:gd name="T59" fmla="*/ 684 h 2346"/>
              <a:gd name="T60" fmla="*/ 204 w 1470"/>
              <a:gd name="T61" fmla="*/ 560 h 2346"/>
              <a:gd name="T62" fmla="*/ 284 w 1470"/>
              <a:gd name="T63" fmla="*/ 446 h 2346"/>
              <a:gd name="T64" fmla="*/ 367 w 1470"/>
              <a:gd name="T65" fmla="*/ 343 h 2346"/>
              <a:gd name="T66" fmla="*/ 452 w 1470"/>
              <a:gd name="T67" fmla="*/ 251 h 2346"/>
              <a:gd name="T68" fmla="*/ 532 w 1470"/>
              <a:gd name="T69" fmla="*/ 170 h 2346"/>
              <a:gd name="T70" fmla="*/ 604 w 1470"/>
              <a:gd name="T71" fmla="*/ 105 h 2346"/>
              <a:gd name="T72" fmla="*/ 665 w 1470"/>
              <a:gd name="T73" fmla="*/ 55 h 2346"/>
              <a:gd name="T74" fmla="*/ 709 w 1470"/>
              <a:gd name="T75" fmla="*/ 19 h 2346"/>
              <a:gd name="T76" fmla="*/ 732 w 1470"/>
              <a:gd name="T77" fmla="*/ 1 h 2346"/>
              <a:gd name="T78" fmla="*/ 739 w 1470"/>
              <a:gd name="T79" fmla="*/ 1 h 2346"/>
              <a:gd name="T80" fmla="*/ 763 w 1470"/>
              <a:gd name="T81" fmla="*/ 19 h 2346"/>
              <a:gd name="T82" fmla="*/ 806 w 1470"/>
              <a:gd name="T83" fmla="*/ 55 h 2346"/>
              <a:gd name="T84" fmla="*/ 866 w 1470"/>
              <a:gd name="T85" fmla="*/ 105 h 2346"/>
              <a:gd name="T86" fmla="*/ 939 w 1470"/>
              <a:gd name="T87" fmla="*/ 170 h 2346"/>
              <a:gd name="T88" fmla="*/ 1019 w 1470"/>
              <a:gd name="T89" fmla="*/ 251 h 2346"/>
              <a:gd name="T90" fmla="*/ 1102 w 1470"/>
              <a:gd name="T91" fmla="*/ 343 h 2346"/>
              <a:gd name="T92" fmla="*/ 1187 w 1470"/>
              <a:gd name="T93" fmla="*/ 446 h 2346"/>
              <a:gd name="T94" fmla="*/ 1267 w 1470"/>
              <a:gd name="T95" fmla="*/ 560 h 2346"/>
              <a:gd name="T96" fmla="*/ 1339 w 1470"/>
              <a:gd name="T97" fmla="*/ 684 h 2346"/>
              <a:gd name="T98" fmla="*/ 1400 w 1470"/>
              <a:gd name="T99" fmla="*/ 815 h 2346"/>
              <a:gd name="T100" fmla="*/ 1444 w 1470"/>
              <a:gd name="T101" fmla="*/ 954 h 2346"/>
              <a:gd name="T102" fmla="*/ 1467 w 1470"/>
              <a:gd name="T103" fmla="*/ 1098 h 2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33725"/>
                  <a:invGamma/>
                </a:schemeClr>
              </a:gs>
            </a:gsLst>
            <a:lin ang="18900000" scaled="1"/>
          </a:gra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Text Box 46"/>
          <p:cNvSpPr txBox="1">
            <a:spLocks noChangeArrowheads="1"/>
          </p:cNvSpPr>
          <p:nvPr/>
        </p:nvSpPr>
        <p:spPr bwMode="gray">
          <a:xfrm>
            <a:off x="3371598" y="3489763"/>
            <a:ext cx="16573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smtClean="0">
                <a:latin typeface="Calibri" pitchFamily="34" charset="0"/>
              </a:rPr>
              <a:t>Nhiệm vụ của môn học là gì ?</a:t>
            </a:r>
            <a:endParaRPr lang="en-US" sz="2000" b="1">
              <a:latin typeface="Calibri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22" y="945713"/>
            <a:ext cx="3559926" cy="285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54" y="3997594"/>
            <a:ext cx="3559627" cy="263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7" y="1483542"/>
            <a:ext cx="3367151" cy="2245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320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I. Giới thiệu môn học cơ thể người và sức khỏe</a:t>
              </a: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78871" y="1440818"/>
            <a:ext cx="109866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smtClean="0">
                <a:latin typeface="Arial" pitchFamily="34" charset="0"/>
                <a:cs typeface="Arial" pitchFamily="34" charset="0"/>
              </a:rPr>
              <a:t>Mục đích của môn học: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Nghiên cứu về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 dạng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cấu tạo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và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chức năng sinh lý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của cơ thể người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Thấy được mối liên quan giữa môn học với các ngành nghề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 quan đến sức khỏe con người</a:t>
            </a:r>
          </a:p>
          <a:p>
            <a:r>
              <a:rPr lang="en-US" sz="2400" b="1" smtClean="0">
                <a:latin typeface="Arial" pitchFamily="34" charset="0"/>
                <a:cs typeface="Arial" pitchFamily="34" charset="0"/>
              </a:rPr>
              <a:t>2. Nhiệm vụ của môn học: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Hiểu rõ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 trí - nguồn gốc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của con người trong tự nhiên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Tìm hiểu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đặc điểm, cấu tạo và chức năng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của cơ thể người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Có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ý thức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bảo vệ cơ thể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Biết được các ngành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khoa học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có liên quan đến môn học</a:t>
            </a:r>
          </a:p>
          <a:p>
            <a:r>
              <a:rPr lang="en-US" sz="2400" b="1" smtClean="0">
                <a:latin typeface="Arial" pitchFamily="34" charset="0"/>
                <a:cs typeface="Arial" pitchFamily="34" charset="0"/>
              </a:rPr>
              <a:t>3. Lợi ích của môn học: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Giúp học sinh hiểu biết về phòng chống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 tật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và có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biện pháp rèn luyện cơ thể </a:t>
            </a:r>
          </a:p>
          <a:p>
            <a:pPr marL="285750" indent="-285750">
              <a:buFontTx/>
              <a:buChar char="-"/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Định hướng chọn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ngành nghề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cho tương lai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745" y="271669"/>
            <a:ext cx="100647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5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II. Phương pháp học tập bộ môn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53710717"/>
              </p:ext>
            </p:extLst>
          </p:nvPr>
        </p:nvGraphicFramePr>
        <p:xfrm>
          <a:off x="2024663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90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III. Khái quát về cấu tạo cơ thể người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27" y="1225776"/>
            <a:ext cx="4756791" cy="511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65"/>
          <p:cNvGrpSpPr>
            <a:grpSpLocks/>
          </p:cNvGrpSpPr>
          <p:nvPr/>
        </p:nvGrpSpPr>
        <p:grpSpPr bwMode="auto">
          <a:xfrm>
            <a:off x="1248035" y="2211835"/>
            <a:ext cx="5027613" cy="923925"/>
            <a:chOff x="1255" y="1050"/>
            <a:chExt cx="3167" cy="582"/>
          </a:xfrm>
        </p:grpSpPr>
        <p:sp>
          <p:nvSpPr>
            <p:cNvPr id="15" name="AutoShape 66"/>
            <p:cNvSpPr>
              <a:spLocks noChangeArrowheads="1"/>
            </p:cNvSpPr>
            <p:nvPr/>
          </p:nvSpPr>
          <p:spPr bwMode="gray">
            <a:xfrm>
              <a:off x="1255" y="1050"/>
              <a:ext cx="3167" cy="58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scene3d>
              <a:camera prst="legacyPerspectiveBottom"/>
              <a:lightRig rig="legacyNormal3" dir="r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80808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" name="Line 67"/>
            <p:cNvSpPr>
              <a:spLocks noChangeShapeType="1"/>
            </p:cNvSpPr>
            <p:nvPr/>
          </p:nvSpPr>
          <p:spPr bwMode="gray">
            <a:xfrm>
              <a:off x="1392" y="1632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68"/>
            <p:cNvSpPr>
              <a:spLocks noChangeShapeType="1"/>
            </p:cNvSpPr>
            <p:nvPr/>
          </p:nvSpPr>
          <p:spPr bwMode="gray">
            <a:xfrm>
              <a:off x="1392" y="1052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25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4"/>
          <p:cNvSpPr txBox="1">
            <a:spLocks noChangeArrowheads="1"/>
          </p:cNvSpPr>
          <p:nvPr/>
        </p:nvSpPr>
        <p:spPr bwMode="gray">
          <a:xfrm>
            <a:off x="1568420" y="2400281"/>
            <a:ext cx="4570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2800" i="0" smtClean="0">
                <a:solidFill>
                  <a:srgbClr val="F8F8F8"/>
                </a:solidFill>
                <a:cs typeface="Arial" charset="0"/>
              </a:rPr>
              <a:t>Các phần của cơ thể</a:t>
            </a:r>
            <a:endParaRPr lang="en-US" sz="2800" i="0">
              <a:solidFill>
                <a:srgbClr val="F8F8F8"/>
              </a:solidFill>
              <a:cs typeface="Arial" charset="0"/>
            </a:endParaRPr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432060" y="2043560"/>
            <a:ext cx="1238250" cy="1236663"/>
            <a:chOff x="802" y="845"/>
            <a:chExt cx="827" cy="826"/>
          </a:xfrm>
        </p:grpSpPr>
        <p:sp>
          <p:nvSpPr>
            <p:cNvPr id="20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dir="54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i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21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i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i="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533875" y="2452156"/>
            <a:ext cx="1082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i="0" smtClean="0">
                <a:solidFill>
                  <a:srgbClr val="080808"/>
                </a:solidFill>
                <a:cs typeface="Arial" charset="0"/>
              </a:rPr>
              <a:t>1</a:t>
            </a:r>
            <a:endParaRPr lang="en-US" sz="2800" b="1" i="0">
              <a:solidFill>
                <a:srgbClr val="080808"/>
              </a:solidFill>
              <a:cs typeface="Arial" charset="0"/>
            </a:endParaRPr>
          </a:p>
        </p:txBody>
      </p:sp>
      <p:grpSp>
        <p:nvGrpSpPr>
          <p:cNvPr id="24" name="Group 53"/>
          <p:cNvGrpSpPr>
            <a:grpSpLocks/>
          </p:cNvGrpSpPr>
          <p:nvPr/>
        </p:nvGrpSpPr>
        <p:grpSpPr bwMode="auto">
          <a:xfrm>
            <a:off x="1225520" y="3525385"/>
            <a:ext cx="5056188" cy="923925"/>
            <a:chOff x="1267" y="2532"/>
            <a:chExt cx="3185" cy="582"/>
          </a:xfrm>
        </p:grpSpPr>
        <p:sp>
          <p:nvSpPr>
            <p:cNvPr id="25" name="AutoShape 54"/>
            <p:cNvSpPr>
              <a:spLocks noChangeArrowheads="1"/>
            </p:cNvSpPr>
            <p:nvPr/>
          </p:nvSpPr>
          <p:spPr bwMode="gray">
            <a:xfrm>
              <a:off x="1267" y="2532"/>
              <a:ext cx="3185" cy="582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gray">
            <a:xfrm>
              <a:off x="1412" y="3111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14999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6"/>
            <p:cNvSpPr>
              <a:spLocks noChangeShapeType="1"/>
            </p:cNvSpPr>
            <p:nvPr/>
          </p:nvSpPr>
          <p:spPr bwMode="gray">
            <a:xfrm>
              <a:off x="1418" y="2532"/>
              <a:ext cx="2950" cy="0"/>
            </a:xfrm>
            <a:prstGeom prst="line">
              <a:avLst/>
            </a:prstGeom>
            <a:noFill/>
            <a:ln w="3175">
              <a:solidFill>
                <a:srgbClr val="FFFFFF">
                  <a:alpha val="25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 Box 18"/>
          <p:cNvSpPr txBox="1">
            <a:spLocks noChangeArrowheads="1"/>
          </p:cNvSpPr>
          <p:nvPr/>
        </p:nvSpPr>
        <p:spPr bwMode="gray">
          <a:xfrm>
            <a:off x="1515908" y="3610922"/>
            <a:ext cx="4570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en-US" sz="2400" i="0" smtClean="0">
                <a:solidFill>
                  <a:srgbClr val="F8F8F8"/>
                </a:solidFill>
                <a:cs typeface="Arial" charset="0"/>
              </a:rPr>
              <a:t>Các hệ cơ quan và chức năng của các hệ cơ quan</a:t>
            </a:r>
            <a:endParaRPr lang="en-US" sz="2400" i="0">
              <a:solidFill>
                <a:srgbClr val="F8F8F8"/>
              </a:solidFill>
              <a:cs typeface="Arial" charset="0"/>
            </a:endParaRPr>
          </a:p>
        </p:txBody>
      </p:sp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380970" y="3374573"/>
            <a:ext cx="1238250" cy="1236662"/>
            <a:chOff x="802" y="845"/>
            <a:chExt cx="827" cy="826"/>
          </a:xfrm>
        </p:grpSpPr>
        <p:sp>
          <p:nvSpPr>
            <p:cNvPr id="30" name="Oval 20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i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31" name="Oval 21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i="0">
                <a:latin typeface="Calibri" pitchFamily="34" charset="0"/>
                <a:cs typeface="Arial" charset="0"/>
              </a:endParaRPr>
            </a:p>
          </p:txBody>
        </p:sp>
        <p:sp>
          <p:nvSpPr>
            <p:cNvPr id="32" name="Oval 22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i="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33" name="Text Box 23"/>
          <p:cNvSpPr txBox="1">
            <a:spLocks noChangeArrowheads="1"/>
          </p:cNvSpPr>
          <p:nvPr/>
        </p:nvSpPr>
        <p:spPr bwMode="gray">
          <a:xfrm>
            <a:off x="452408" y="3694959"/>
            <a:ext cx="1082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0" smtClean="0">
                <a:solidFill>
                  <a:srgbClr val="080808"/>
                </a:solidFill>
                <a:cs typeface="Arial" charset="0"/>
              </a:rPr>
              <a:t>2</a:t>
            </a:r>
            <a:endParaRPr lang="en-US" sz="3200" b="1" i="0">
              <a:solidFill>
                <a:srgbClr val="080808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0310" y="1571244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Nội dung</a:t>
            </a:r>
            <a:endParaRPr lang="en-US" sz="28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23" grpId="0"/>
      <p:bldP spid="28" grpId="0"/>
      <p:bldP spid="33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00" y="118854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latin typeface="Arial" pitchFamily="34" charset="0"/>
                <a:cs typeface="Arial" pitchFamily="34" charset="0"/>
              </a:rPr>
              <a:t>1. Các phần của cơ thể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244138" y="214250"/>
            <a:ext cx="6156662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175516" y="350126"/>
            <a:ext cx="6682484" cy="838420"/>
            <a:chOff x="153771" y="-2107596"/>
            <a:chExt cx="6682483" cy="83842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71" y="-2107596"/>
              <a:ext cx="668248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III. Khái quát về cấu tạo cơ thể người</a:t>
              </a:r>
              <a:endParaRPr lang="en-US" sz="2400" b="1">
                <a:latin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Picture 6" descr="Human-anatomy-zygo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949"/>
            <a:ext cx="5181600" cy="662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3"/>
          <p:cNvSpPr>
            <a:spLocks noChangeArrowheads="1"/>
          </p:cNvSpPr>
          <p:nvPr/>
        </p:nvSpPr>
        <p:spPr bwMode="auto">
          <a:xfrm>
            <a:off x="1006475" y="4383481"/>
            <a:ext cx="572907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endParaRPr lang="en-US" sz="1000" b="1" u="sng">
              <a:latin typeface="Arial" pitchFamily="34" charset="0"/>
              <a:cs typeface="Arial" pitchFamily="34" charset="0"/>
            </a:endParaRPr>
          </a:p>
          <a:p>
            <a:endParaRPr lang="en-US" sz="1000" b="1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>
                <a:latin typeface="Arial" pitchFamily="34" charset="0"/>
                <a:cs typeface="Arial" pitchFamily="34" charset="0"/>
              </a:rPr>
              <a:t>- Cơ thể người được chia làm 3 phần: </a:t>
            </a:r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đầu, thân và tay chân.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712000" y="1735435"/>
            <a:ext cx="4585855" cy="1439092"/>
          </a:xfrm>
          <a:prstGeom prst="wedgeRoundRectCallout">
            <a:avLst>
              <a:gd name="adj1" fmla="val -43114"/>
              <a:gd name="adj2" fmla="val 6552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Cơ thể người gồm mấy phần? Kể tên các phần đó?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0" y="3174527"/>
            <a:ext cx="1427018" cy="949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968"/>
            <a:ext cx="100647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77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461817" y="4283824"/>
            <a:ext cx="5994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Khoang ngực và khoang bụng được ngăn cách bởi cơ hoành</a:t>
            </a:r>
          </a:p>
          <a:p>
            <a:pPr algn="just"/>
            <a:endParaRPr lang="en-US" sz="10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Khoang ngực chứa tim, phổi</a:t>
            </a:r>
          </a:p>
          <a:p>
            <a:pPr algn="just"/>
            <a:endParaRPr lang="en-US" sz="10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Khoang bụng chứa dạ dày, ruột, gan, tụy, thận, bóng đái và cơ quan sinh dục</a:t>
            </a:r>
          </a:p>
        </p:txBody>
      </p:sp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" r="4688" b="5405"/>
          <a:stretch>
            <a:fillRect/>
          </a:stretch>
        </p:blipFill>
        <p:spPr bwMode="auto">
          <a:xfrm>
            <a:off x="6456217" y="823218"/>
            <a:ext cx="538941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Ghim của Hermelazemichael Gebregiorgsh trên G.draw | Hình nền, Hình ảnh,  H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460376" y="1648691"/>
            <a:ext cx="6439188" cy="1673338"/>
          </a:xfrm>
          <a:prstGeom prst="wedgeRoundRectCallout">
            <a:avLst>
              <a:gd name="adj1" fmla="val -37120"/>
              <a:gd name="adj2" fmla="val 62485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smtClean="0">
                <a:latin typeface="Arial" pitchFamily="34" charset="0"/>
                <a:cs typeface="Arial" pitchFamily="34" charset="0"/>
              </a:rPr>
              <a:t>-</a:t>
            </a:r>
            <a:r>
              <a:rPr lang="vi-VN" sz="2200">
                <a:latin typeface="Arial" pitchFamily="34" charset="0"/>
                <a:cs typeface="Arial" pitchFamily="34" charset="0"/>
              </a:rPr>
              <a:t>Khoang ngực ngăn cách với khoang bụng nhờ cơ quan nào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?</a:t>
            </a:r>
            <a:endParaRPr lang="en-US" sz="2200" smtClean="0">
              <a:latin typeface="Arial" pitchFamily="34" charset="0"/>
              <a:cs typeface="Arial" pitchFamily="34" charset="0"/>
            </a:endParaRPr>
          </a:p>
          <a:p>
            <a:r>
              <a:rPr lang="vi-VN" sz="2200" smtClean="0">
                <a:latin typeface="Arial" pitchFamily="34" charset="0"/>
                <a:cs typeface="Arial" pitchFamily="34" charset="0"/>
              </a:rPr>
              <a:t>- </a:t>
            </a:r>
            <a:r>
              <a:rPr lang="vi-VN" sz="2200">
                <a:latin typeface="Arial" pitchFamily="34" charset="0"/>
                <a:cs typeface="Arial" pitchFamily="34" charset="0"/>
              </a:rPr>
              <a:t>Những cơ quan nào nằm trong khoang ngực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?</a:t>
            </a:r>
            <a:endParaRPr lang="vi-VN" sz="2200">
              <a:latin typeface="Arial" pitchFamily="34" charset="0"/>
              <a:cs typeface="Arial" pitchFamily="34" charset="0"/>
            </a:endParaRPr>
          </a:p>
          <a:p>
            <a:r>
              <a:rPr lang="vi-VN" sz="2200">
                <a:latin typeface="Arial" pitchFamily="34" charset="0"/>
                <a:cs typeface="Arial" pitchFamily="34" charset="0"/>
              </a:rPr>
              <a:t>- Những cơ quan nào nằm trong khoang bụng?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8" y="3334208"/>
            <a:ext cx="1427018" cy="949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CBB643-17D9-41E4-8BD8-E291AF2F0631}"/>
              </a:ext>
            </a:extLst>
          </p:cNvPr>
          <p:cNvSpPr/>
          <p:nvPr/>
        </p:nvSpPr>
        <p:spPr bwMode="auto">
          <a:xfrm>
            <a:off x="1898073" y="186540"/>
            <a:ext cx="9490363" cy="786664"/>
          </a:xfrm>
          <a:prstGeom prst="rect">
            <a:avLst/>
          </a:prstGeom>
          <a:solidFill>
            <a:srgbClr val="60B5CC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0E8349-E596-44C6-B190-A415266CFC23}"/>
              </a:ext>
            </a:extLst>
          </p:cNvPr>
          <p:cNvGrpSpPr/>
          <p:nvPr/>
        </p:nvGrpSpPr>
        <p:grpSpPr>
          <a:xfrm>
            <a:off x="2024663" y="271669"/>
            <a:ext cx="8719015" cy="956739"/>
            <a:chOff x="84614" y="-1855613"/>
            <a:chExt cx="5775284" cy="58643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3FA724-AB8C-46C2-BB41-F2809FFF09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3237" y="-1269176"/>
              <a:ext cx="5418040" cy="0"/>
            </a:xfrm>
            <a:prstGeom prst="line">
              <a:avLst/>
            </a:prstGeom>
            <a:noFill/>
            <a:ln w="12700" cap="flat" cmpd="sng" algn="ctr">
              <a:solidFill>
                <a:srgbClr val="60B5CC"/>
              </a:solidFill>
              <a:prstDash val="dash"/>
            </a:ln>
            <a:effectLst/>
          </p:spPr>
        </p:cxnSp>
        <p:sp>
          <p:nvSpPr>
            <p:cNvPr id="17" name="Rectangle 39">
              <a:extLst>
                <a:ext uri="{FF2B5EF4-FFF2-40B4-BE49-F238E27FC236}">
                  <a16:creationId xmlns:a16="http://schemas.microsoft.com/office/drawing/2014/main" id="{AA96FFC1-7BE5-4594-A3A9-FBCAD4EE3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14" y="-1855613"/>
              <a:ext cx="5775284" cy="58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III. Khái quát về cấu tạo cơ thể người</a:t>
              </a:r>
              <a:endParaRPr lang="en-US" sz="2800" b="1">
                <a:latin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0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978</Words>
  <Application>Microsoft Office PowerPoint</Application>
  <PresentationFormat>Widescreen</PresentationFormat>
  <Paragraphs>121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Chinh</dc:creator>
  <cp:lastModifiedBy>Aadmin</cp:lastModifiedBy>
  <cp:revision>108</cp:revision>
  <dcterms:created xsi:type="dcterms:W3CDTF">2020-11-01T07:34:16Z</dcterms:created>
  <dcterms:modified xsi:type="dcterms:W3CDTF">2021-09-05T03:07:10Z</dcterms:modified>
</cp:coreProperties>
</file>