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56" r:id="rId1"/>
  </p:sldMasterIdLst>
  <p:notesMasterIdLst>
    <p:notesMasterId r:id="rId21"/>
  </p:notesMasterIdLst>
  <p:handoutMasterIdLst>
    <p:handoutMasterId r:id="rId22"/>
  </p:handoutMasterIdLst>
  <p:sldIdLst>
    <p:sldId id="258" r:id="rId2"/>
    <p:sldId id="343" r:id="rId3"/>
    <p:sldId id="263" r:id="rId4"/>
    <p:sldId id="344" r:id="rId5"/>
    <p:sldId id="345" r:id="rId6"/>
    <p:sldId id="347" r:id="rId7"/>
    <p:sldId id="348" r:id="rId8"/>
    <p:sldId id="349" r:id="rId9"/>
    <p:sldId id="346" r:id="rId10"/>
    <p:sldId id="350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27" r:id="rId20"/>
  </p:sldIdLst>
  <p:sldSz cx="12192000" cy="6858000"/>
  <p:notesSz cx="6858000" cy="9144000"/>
  <p:embeddedFontLst>
    <p:embeddedFont>
      <p:font typeface=".VnTime" panose="020B7200000000000000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Roboto Condensed" panose="02000000000000000000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66"/>
    <a:srgbClr val="008080"/>
    <a:srgbClr val="003399"/>
    <a:srgbClr val="336699"/>
    <a:srgbClr val="FF6600"/>
    <a:srgbClr val="CC0066"/>
    <a:srgbClr val="FBF9A5"/>
    <a:srgbClr val="F7ADA7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6" autoAdjust="0"/>
    <p:restoredTop sz="94724" autoAdjust="0"/>
  </p:normalViewPr>
  <p:slideViewPr>
    <p:cSldViewPr snapToGrid="0">
      <p:cViewPr varScale="1">
        <p:scale>
          <a:sx n="69" d="100"/>
          <a:sy n="69" d="100"/>
        </p:scale>
        <p:origin x="102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A93F4C2-BE50-2183-D7A5-7910C284C4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NI-Helve-Condense" pitchFamily="2" charset="0"/>
              </a:defRPr>
            </a:lvl1pPr>
          </a:lstStyle>
          <a:p>
            <a:pPr>
              <a:defRPr/>
            </a:pPr>
            <a:endParaRPr lang="en-US">
              <a:latin typeface="Roboto Condensed" panose="02000000000000000000" pitchFamily="2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37432B6-0970-C4CB-B686-C2180447E77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VNI-Helve-Condense" pitchFamily="2" charset="0"/>
              </a:defRPr>
            </a:lvl1pPr>
          </a:lstStyle>
          <a:p>
            <a:pPr>
              <a:defRPr/>
            </a:pPr>
            <a:fld id="{706EACAF-4317-427C-89BF-AC201BA10653}" type="datetime1">
              <a:rPr lang="en-US">
                <a:latin typeface="Roboto Condensed" panose="02000000000000000000" pitchFamily="2" charset="0"/>
              </a:rPr>
              <a:pPr>
                <a:defRPr/>
              </a:pPr>
              <a:t>2/23/2023</a:t>
            </a:fld>
            <a:endParaRPr lang="en-US">
              <a:latin typeface="Roboto Condensed" panose="02000000000000000000" pitchFamily="2" charset="0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198CCE0-2E43-40EC-8A61-74C420FD32E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NI-Helve-Condense" pitchFamily="2" charset="0"/>
              </a:defRPr>
            </a:lvl1pPr>
          </a:lstStyle>
          <a:p>
            <a:pPr>
              <a:defRPr/>
            </a:pPr>
            <a:endParaRPr lang="en-US">
              <a:latin typeface="Roboto Condensed" panose="02000000000000000000" pitchFamily="2" charset="0"/>
            </a:endParaRP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2E40DB1-6E3C-8C4D-7116-F2ECCE58309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VNI-Helve-Condense" pitchFamily="2" charset="0"/>
              </a:defRPr>
            </a:lvl1pPr>
          </a:lstStyle>
          <a:p>
            <a:fld id="{D399CE75-3621-408E-A934-21931AE7F5B4}" type="slidenum">
              <a:rPr lang="en-US" altLang="en-US">
                <a:latin typeface="Roboto Condensed" panose="02000000000000000000" pitchFamily="2" charset="0"/>
              </a:rPr>
              <a:pPr/>
              <a:t>‹#›</a:t>
            </a:fld>
            <a:endParaRPr lang="en-US" altLang="en-US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>
            <a:extLst>
              <a:ext uri="{FF2B5EF4-FFF2-40B4-BE49-F238E27FC236}">
                <a16:creationId xmlns:a16="http://schemas.microsoft.com/office/drawing/2014/main" id="{0803A947-CB3F-E170-823F-CB9C77E88F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Roboto Condensed" panose="02000000000000000000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9">
            <a:extLst>
              <a:ext uri="{FF2B5EF4-FFF2-40B4-BE49-F238E27FC236}">
                <a16:creationId xmlns:a16="http://schemas.microsoft.com/office/drawing/2014/main" id="{DCEEFB69-CB05-6311-2BD0-C3FFE7143063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E4D04FBE-6AA3-37A8-16A1-A14F1E2E85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5E43FE77-A56A-9D60-3A83-77A7D551794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Roboto Condensed" panose="02000000000000000000" pitchFamily="2" charset="0"/>
              </a:defRPr>
            </a:lvl1pPr>
          </a:lstStyle>
          <a:p>
            <a:pPr>
              <a:defRPr/>
            </a:pPr>
            <a:fld id="{D3989469-34C3-4313-9706-F68D75AB06BB}" type="datetime1">
              <a:rPr lang="en-US" smtClean="0"/>
              <a:pPr>
                <a:defRPr/>
              </a:pPr>
              <a:t>2/23/2023</a:t>
            </a:fld>
            <a:endParaRPr lang="en-US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1EFBA80F-1A3C-9996-46DD-E85523B4C0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Roboto Condensed" panose="02000000000000000000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41AE190E-5852-D3D6-4CC9-8248D7202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Roboto Condensed" panose="02000000000000000000" pitchFamily="2" charset="0"/>
              </a:defRPr>
            </a:lvl1pPr>
          </a:lstStyle>
          <a:p>
            <a:fld id="{B2715A27-ACEF-4B22-82BE-C13D6305695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D65B36-45FF-8D53-32D2-22A4E99B9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C510E2-34E2-91A8-9E24-EE945818A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2A59DF-6507-DB73-98B9-4106BFFA5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BEE92-92D1-4D99-804F-62AB2BF008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07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CD2D34-78B2-8951-E44F-B4CC4D553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CFD44E-FC9F-61E6-B078-CF175783E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28F4D7-61BC-7056-FF3A-46F426012A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48423-DCDE-4B68-A669-355818ABB6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18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B8267C-0331-4790-B7FB-C9DDDA717F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D12C0E-76F8-30A2-0068-D454A1B9C5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D37097-8E5C-EB6E-8421-7EADAC174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7D9DD-E5A1-4693-9723-E47F465F4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54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B660901-CE7E-9A68-6EA9-AAF889F63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3FFC83-9228-5E16-B925-C29471A4A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8FE9685-CD7B-2B71-9CDA-8CFF3F9CDE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74DB7E-8B37-4F70-9902-42AE300725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06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F0B331-045D-47A7-EB74-346241F449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F24D37-8055-58C5-C3BD-38ADCEEA6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8852AE-A565-97C0-DE55-C1F09FCF2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1360B-BD2E-4E92-9F35-7A05D221E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319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6A5078E-0EB9-B2A9-B01C-C778D92A6A5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EF90961B-BB61-A519-6283-308483E5075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020C58-C5BC-4029-9B2A-C66A40C47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99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ABA494-69BE-CA61-3F9D-BB5F09A1B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DC5EDC-27F6-9B29-15D2-0E50CDC11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03941F-F99C-732B-3989-EC94ADF5E0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9D3D4-ED48-45D8-BA83-D63112D86F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60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5D2C8F-8516-05F3-1D16-3F52F8F642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F3AE4-E90B-0237-7178-DABFAAE80E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034B6-46AA-C95A-1574-E0EEB5E00F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C19D1-61B7-42FF-A44B-5B68B150C3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77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ABE4C-3185-B4D3-9667-0CD2A7700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01C2A9-5936-749F-44C0-AE07985B9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B6D296-C29F-453A-5196-A05869508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80FFF-7486-4B1D-8833-A2CF2CF8CD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62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9B1B3B-5767-40D9-6517-024397303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042293-DB36-6199-EF4D-E3250FBC3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9E038B-FF32-307A-E883-977ED8594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567B05-904C-4EDF-898B-CAE9BB9EB6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40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1C6CAB-DEC1-0352-42AF-41D3A57E3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AA4E13-9718-A456-8A01-D008D8637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A950CD-B66D-360E-55C4-643B08F99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7CE24-14F7-45F1-84F8-41AAAB31C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80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2A71D4-82EA-7444-6A04-08C118DB1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4ACE1F-49AF-BC32-421E-D39C90592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321641-BBE7-D97B-5A3E-E51105AFE5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2BA31-12A3-4D47-828E-1C2F6449CE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30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F47C2-E7CE-EAEF-C2B8-0B5DEF8FD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F6A1FD-E299-4536-ED62-CCD82ADB91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8DFF3-1CCF-B57B-9EF0-7F0E43DC6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1FDBF-5071-4046-9943-1E60BA1E4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94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167F62-74C8-A5CF-C08B-0B919725E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C6AFA-781D-C464-546C-E5CA505C7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E0C72B-2A1E-0906-B711-FFC716AE8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F043A-EB61-439B-97CE-A0B944DE28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45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34FB1FD-AC25-5889-3D89-8000452F87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BB7EDDB-F23E-0199-652B-509F4CF176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id="{E28D17CB-7167-2600-6F1A-4CDD2E5686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Roboto Condensed" panose="02000000000000000000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C56AA120-A44F-7EFC-6015-85D002842D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Roboto Condensed" panose="02000000000000000000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4" name="Rectangle 6">
            <a:extLst>
              <a:ext uri="{FF2B5EF4-FFF2-40B4-BE49-F238E27FC236}">
                <a16:creationId xmlns:a16="http://schemas.microsoft.com/office/drawing/2014/main" id="{58B8D42E-F3DC-8FEC-6643-CC9F3226EE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Roboto Condensed" panose="02000000000000000000" pitchFamily="2" charset="0"/>
              </a:defRPr>
            </a:lvl1pPr>
          </a:lstStyle>
          <a:p>
            <a:fld id="{1CD34623-2657-4F8C-84EF-0D34CF856A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boto Condensed" panose="02000000000000000000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Roboto Condensed" panose="02000000000000000000" pitchFamily="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Roboto Condensed" panose="02000000000000000000" pitchFamily="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Roboto Condensed" panose="02000000000000000000" pitchFamily="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Roboto Condensed" panose="02000000000000000000" pitchFamily="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8BD1CD57-4DC9-8A4A-3CC5-23F642888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68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                                            </a:t>
            </a: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1320225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ĐỒ DÙNG LOẠI ĐIỆN – NHIỆT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124" name="Rectangle 35">
            <a:extLst>
              <a:ext uri="{FF2B5EF4-FFF2-40B4-BE49-F238E27FC236}">
                <a16:creationId xmlns:a16="http://schemas.microsoft.com/office/drawing/2014/main" id="{94180293-54D2-839C-E184-4686626A5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106740"/>
            <a:ext cx="72199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vi-VN" altLang="en-US" sz="3200" b="1" u="sng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CHỦ ĐỀ: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ĐỒ DÙNG LOẠI ĐIỆN –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NHIỆT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/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BÀN LÀ ĐIỆN, NỒI CƠM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1805134"/>
            <a:ext cx="1035107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1. Nguyên lý làm việc</a:t>
            </a:r>
          </a:p>
          <a:p>
            <a:r>
              <a:rPr lang="vi-VN" altLang="en-US" sz="3200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Chuyển hóa điện năng thành nhiệt năng, dựa trên tác dụng nhiệt của dòng điện.</a:t>
            </a:r>
          </a:p>
          <a:p>
            <a:r>
              <a:rPr lang="vi-VN" altLang="en-US" sz="3200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Bộ phận chính là dây đốt nóng.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1143000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F16CF0-1520-B508-A692-B76316E20E9E}"/>
              </a:ext>
            </a:extLst>
          </p:cNvPr>
          <p:cNvSpPr/>
          <p:nvPr/>
        </p:nvSpPr>
        <p:spPr>
          <a:xfrm>
            <a:off x="4890655" y="4494736"/>
            <a:ext cx="2410690" cy="102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/>
              <a:t>Dây đốt nóng</a:t>
            </a:r>
            <a:endParaRPr lang="en-US" sz="280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661C28-878B-51ED-AD96-5A59A33F36F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2064327" y="5007354"/>
            <a:ext cx="2826328" cy="0"/>
          </a:xfrm>
          <a:prstGeom prst="straightConnector1">
            <a:avLst/>
          </a:prstGeom>
          <a:ln w="117475" cap="sq" cmpd="tri">
            <a:miter lim="800000"/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FE04E0-2E31-D7B4-4246-2A171BED0A8B}"/>
              </a:ext>
            </a:extLst>
          </p:cNvPr>
          <p:cNvSpPr txBox="1"/>
          <p:nvPr/>
        </p:nvSpPr>
        <p:spPr>
          <a:xfrm>
            <a:off x="2108461" y="4323180"/>
            <a:ext cx="241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latin typeface="+mj-lt"/>
              </a:rPr>
              <a:t>Điện năng</a:t>
            </a:r>
            <a:endParaRPr lang="en-US" sz="280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101C98-E1CB-D76B-2527-9649CA98E454}"/>
              </a:ext>
            </a:extLst>
          </p:cNvPr>
          <p:cNvCxnSpPr>
            <a:cxnSpLocks/>
          </p:cNvCxnSpPr>
          <p:nvPr/>
        </p:nvCxnSpPr>
        <p:spPr>
          <a:xfrm>
            <a:off x="7517880" y="5021768"/>
            <a:ext cx="2826328" cy="0"/>
          </a:xfrm>
          <a:prstGeom prst="straightConnector1">
            <a:avLst/>
          </a:prstGeom>
          <a:ln w="117475" cap="sq" cmpd="tri">
            <a:miter lim="800000"/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26E2789-3D9A-305E-7D8C-51EBC7D00686}"/>
              </a:ext>
            </a:extLst>
          </p:cNvPr>
          <p:cNvSpPr txBox="1"/>
          <p:nvPr/>
        </p:nvSpPr>
        <p:spPr>
          <a:xfrm>
            <a:off x="7517880" y="4323180"/>
            <a:ext cx="241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latin typeface="+mj-lt"/>
              </a:rPr>
              <a:t>Nhiệt năng</a:t>
            </a:r>
            <a:endParaRPr lang="en-US" sz="28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9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9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32" grpId="1"/>
      <p:bldP spid="99389" grpId="0"/>
      <p:bldP spid="99389" grpId="1" uiExpand="1" build="p"/>
      <p:bldP spid="99409" grpId="0"/>
      <p:bldP spid="99409" grpId="1"/>
      <p:bldP spid="99409" grpId="2"/>
      <p:bldP spid="2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BÀN LÀ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2. Nguyên lý làm việc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pic>
        <p:nvPicPr>
          <p:cNvPr id="8" name="Bài 41 - Nguyên lý hoạt động của bàn là">
            <a:hlinkClick r:id="" action="ppaction://media"/>
            <a:extLst>
              <a:ext uri="{FF2B5EF4-FFF2-40B4-BE49-F238E27FC236}">
                <a16:creationId xmlns:a16="http://schemas.microsoft.com/office/drawing/2014/main" id="{F621C6F7-9D9B-65E3-8D9E-AC36E01F8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759" y="1489358"/>
            <a:ext cx="9544253" cy="53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9989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BÀN LÀ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3. Số liệu kĩ thuật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543E7-6920-DDEC-6143-44910597AAB6}"/>
              </a:ext>
            </a:extLst>
          </p:cNvPr>
          <p:cNvSpPr txBox="1"/>
          <p:nvPr/>
        </p:nvSpPr>
        <p:spPr>
          <a:xfrm>
            <a:off x="1265959" y="1489358"/>
            <a:ext cx="860416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Điện áp định mức: 127 V, 220 V</a:t>
            </a:r>
          </a:p>
          <a:p>
            <a:r>
              <a:rPr lang="vi-VN" sz="3000">
                <a:latin typeface="+mj-lt"/>
              </a:rPr>
              <a:t>Công suất: 300W – 2000W</a:t>
            </a:r>
            <a:endParaRPr lang="en-US" sz="3400">
              <a:latin typeface="+mj-lt"/>
            </a:endParaRPr>
          </a:p>
        </p:txBody>
      </p:sp>
      <p:pic>
        <p:nvPicPr>
          <p:cNvPr id="6148" name="Picture 4" descr="Iron Pass Steam Clothes Light 5 Temperatures Elgin 127v - Electric Irons -  AliExpress">
            <a:extLst>
              <a:ext uri="{FF2B5EF4-FFF2-40B4-BE49-F238E27FC236}">
                <a16:creationId xmlns:a16="http://schemas.microsoft.com/office/drawing/2014/main" id="{EDA3317C-C2DC-40BA-E32C-42549947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54" y="1353318"/>
            <a:ext cx="5504682" cy="55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74C65-D365-85C6-2B00-0C710272A7A4}"/>
              </a:ext>
            </a:extLst>
          </p:cNvPr>
          <p:cNvSpPr txBox="1"/>
          <p:nvPr/>
        </p:nvSpPr>
        <p:spPr>
          <a:xfrm>
            <a:off x="1309641" y="4506867"/>
            <a:ext cx="751275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800" i="1">
                <a:latin typeface="+mj-lt"/>
              </a:rPr>
              <a:t>VD: Bàn là hơi nước Elgin</a:t>
            </a:r>
          </a:p>
          <a:p>
            <a:r>
              <a:rPr lang="vi-VN" sz="2800" i="1">
                <a:latin typeface="+mj-lt"/>
              </a:rPr>
              <a:t>Điện áp định mức: 127V</a:t>
            </a:r>
          </a:p>
          <a:p>
            <a:r>
              <a:rPr lang="vi-VN" sz="2800" i="1">
                <a:latin typeface="+mj-lt"/>
              </a:rPr>
              <a:t>Công suất: 1200W</a:t>
            </a:r>
          </a:p>
          <a:p>
            <a:r>
              <a:rPr lang="vi-VN" sz="2800" i="1">
                <a:latin typeface="+mj-lt"/>
              </a:rPr>
              <a:t>Khối lượng: 0,8 kg</a:t>
            </a:r>
            <a:endParaRPr lang="en-US" sz="2800" i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85383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  <p:bldP spid="2" grpId="0" build="p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BÀN LÀ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3. Số liệu kĩ thuật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543E7-6920-DDEC-6143-44910597AAB6}"/>
              </a:ext>
            </a:extLst>
          </p:cNvPr>
          <p:cNvSpPr txBox="1"/>
          <p:nvPr/>
        </p:nvSpPr>
        <p:spPr>
          <a:xfrm>
            <a:off x="1265959" y="1489358"/>
            <a:ext cx="860416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Điện áp định mức: 127 V, 220 V</a:t>
            </a:r>
          </a:p>
          <a:p>
            <a:r>
              <a:rPr lang="vi-VN" sz="3000">
                <a:latin typeface="+mj-lt"/>
              </a:rPr>
              <a:t>Công suất: 300W – 2000W</a:t>
            </a:r>
            <a:endParaRPr lang="en-US" sz="34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74C65-D365-85C6-2B00-0C710272A7A4}"/>
              </a:ext>
            </a:extLst>
          </p:cNvPr>
          <p:cNvSpPr txBox="1"/>
          <p:nvPr/>
        </p:nvSpPr>
        <p:spPr>
          <a:xfrm>
            <a:off x="830670" y="4445313"/>
            <a:ext cx="751275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800" i="1">
                <a:latin typeface="+mj-lt"/>
              </a:rPr>
              <a:t>VD: Bàn là khô Philips HD1172</a:t>
            </a:r>
          </a:p>
          <a:p>
            <a:r>
              <a:rPr lang="vi-VN" sz="2800" i="1">
                <a:latin typeface="+mj-lt"/>
              </a:rPr>
              <a:t>Điện áp định mức: 220V</a:t>
            </a:r>
          </a:p>
          <a:p>
            <a:r>
              <a:rPr lang="vi-VN" sz="2800" i="1">
                <a:latin typeface="+mj-lt"/>
              </a:rPr>
              <a:t>Công suất: 1100W</a:t>
            </a:r>
          </a:p>
          <a:p>
            <a:r>
              <a:rPr lang="vi-VN" sz="2800" i="1">
                <a:latin typeface="+mj-lt"/>
              </a:rPr>
              <a:t>Khối lượng: 0,9 kg</a:t>
            </a:r>
            <a:endParaRPr lang="en-US" sz="2800" i="1">
              <a:latin typeface="+mj-lt"/>
            </a:endParaRPr>
          </a:p>
        </p:txBody>
      </p:sp>
      <p:pic>
        <p:nvPicPr>
          <p:cNvPr id="7172" name="Picture 4" descr="Bàn ủi khô Philips HD1172 1100W">
            <a:extLst>
              <a:ext uri="{FF2B5EF4-FFF2-40B4-BE49-F238E27FC236}">
                <a16:creationId xmlns:a16="http://schemas.microsoft.com/office/drawing/2014/main" id="{B2431794-E333-01B7-67BF-3C4E0B0E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99" y="2245057"/>
            <a:ext cx="6890051" cy="459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9947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409" grpId="0"/>
      <p:bldP spid="99409" grpId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àn ủi khô Philips HD1172 1100W">
            <a:extLst>
              <a:ext uri="{FF2B5EF4-FFF2-40B4-BE49-F238E27FC236}">
                <a16:creationId xmlns:a16="http://schemas.microsoft.com/office/drawing/2014/main" id="{D5A63534-0C94-B2F3-5C32-861147381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63" b="55821"/>
          <a:stretch/>
        </p:blipFill>
        <p:spPr bwMode="auto">
          <a:xfrm>
            <a:off x="4630057" y="2229690"/>
            <a:ext cx="7561943" cy="462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BÀN LÀ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4. Sử dụng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543E7-6920-DDEC-6143-44910597AAB6}"/>
              </a:ext>
            </a:extLst>
          </p:cNvPr>
          <p:cNvSpPr txBox="1"/>
          <p:nvPr/>
        </p:nvSpPr>
        <p:spPr>
          <a:xfrm>
            <a:off x="1265959" y="1489358"/>
            <a:ext cx="9532670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- Sử dụng đúng điện áp định mức</a:t>
            </a:r>
          </a:p>
          <a:p>
            <a:r>
              <a:rPr lang="vi-VN" sz="3000">
                <a:latin typeface="+mj-lt"/>
              </a:rPr>
              <a:t>- Điều chỉnh nhiệt độ phù hợp, dựng bàn là khi tạm nghỉ</a:t>
            </a:r>
          </a:p>
          <a:p>
            <a:r>
              <a:rPr lang="vi-VN" sz="3000">
                <a:latin typeface="+mj-lt"/>
              </a:rPr>
              <a:t>- Giữ vệ sinh bàn là</a:t>
            </a:r>
          </a:p>
          <a:p>
            <a:r>
              <a:rPr lang="vi-VN" sz="3000">
                <a:latin typeface="+mj-lt"/>
              </a:rPr>
              <a:t>- Đảm bảo an toàn điện</a:t>
            </a:r>
            <a:endParaRPr lang="en-US" sz="3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18795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NỒI CƠM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1. Cấu tạo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pic>
        <p:nvPicPr>
          <p:cNvPr id="3" name="Picture 4" descr="THUY 5">
            <a:extLst>
              <a:ext uri="{FF2B5EF4-FFF2-40B4-BE49-F238E27FC236}">
                <a16:creationId xmlns:a16="http://schemas.microsoft.com/office/drawing/2014/main" id="{FEB38FCF-648F-50E2-3F4E-BA0633FC4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2"/>
          <a:stretch/>
        </p:blipFill>
        <p:spPr bwMode="auto">
          <a:xfrm>
            <a:off x="7346290" y="514457"/>
            <a:ext cx="6013774" cy="638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2FD099-EAED-DE45-CD39-B14104131097}"/>
              </a:ext>
            </a:extLst>
          </p:cNvPr>
          <p:cNvSpPr txBox="1"/>
          <p:nvPr/>
        </p:nvSpPr>
        <p:spPr>
          <a:xfrm>
            <a:off x="3682715" y="373033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Vỏ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nồi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E30AE-7AE1-9C57-85E0-AB0946A535DD}"/>
              </a:ext>
            </a:extLst>
          </p:cNvPr>
          <p:cNvSpPr txBox="1"/>
          <p:nvPr/>
        </p:nvSpPr>
        <p:spPr>
          <a:xfrm>
            <a:off x="3682617" y="409426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2. Soong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FF92A-73B2-9343-D457-1A4555E335C9}"/>
              </a:ext>
            </a:extLst>
          </p:cNvPr>
          <p:cNvSpPr txBox="1"/>
          <p:nvPr/>
        </p:nvSpPr>
        <p:spPr>
          <a:xfrm>
            <a:off x="3698590" y="4457617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Nắp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49D541-56F4-5180-FF77-4A737F55FEE7}"/>
              </a:ext>
            </a:extLst>
          </p:cNvPr>
          <p:cNvSpPr txBox="1"/>
          <p:nvPr/>
        </p:nvSpPr>
        <p:spPr>
          <a:xfrm>
            <a:off x="3698590" y="482411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4.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Nắp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ngoài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324F4-F133-2F6C-4BC4-D7AD16570456}"/>
              </a:ext>
            </a:extLst>
          </p:cNvPr>
          <p:cNvSpPr txBox="1"/>
          <p:nvPr/>
        </p:nvSpPr>
        <p:spPr>
          <a:xfrm>
            <a:off x="3689065" y="520635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5.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Đèn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hiệu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21B819-756B-C107-75AD-0D068BC7561C}"/>
              </a:ext>
            </a:extLst>
          </p:cNvPr>
          <p:cNvSpPr txBox="1"/>
          <p:nvPr/>
        </p:nvSpPr>
        <p:spPr>
          <a:xfrm>
            <a:off x="3708115" y="5577485"/>
            <a:ext cx="2546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6.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tắc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9A0AC0-4709-A434-1AFB-E6F2F50C2962}"/>
              </a:ext>
            </a:extLst>
          </p:cNvPr>
          <p:cNvSpPr txBox="1"/>
          <p:nvPr/>
        </p:nvSpPr>
        <p:spPr>
          <a:xfrm>
            <a:off x="3720815" y="59554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7.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Núm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hẹn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giờ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Elbow Connector 38">
            <a:extLst>
              <a:ext uri="{FF2B5EF4-FFF2-40B4-BE49-F238E27FC236}">
                <a16:creationId xmlns:a16="http://schemas.microsoft.com/office/drawing/2014/main" id="{A23C0495-096C-2AB3-4773-DF0651F2D3BC}"/>
              </a:ext>
            </a:extLst>
          </p:cNvPr>
          <p:cNvCxnSpPr>
            <a:cxnSpLocks/>
          </p:cNvCxnSpPr>
          <p:nvPr/>
        </p:nvCxnSpPr>
        <p:spPr>
          <a:xfrm>
            <a:off x="4975207" y="3977204"/>
            <a:ext cx="3589554" cy="347896"/>
          </a:xfrm>
          <a:prstGeom prst="bentConnector3">
            <a:avLst>
              <a:gd name="adj1" fmla="val 50000"/>
            </a:avLst>
          </a:prstGeom>
          <a:ln w="38100">
            <a:solidFill>
              <a:srgbClr val="A425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4AF2B0-5192-CEF4-E452-EA8CC2EBD660}"/>
              </a:ext>
            </a:extLst>
          </p:cNvPr>
          <p:cNvCxnSpPr>
            <a:cxnSpLocks/>
          </p:cNvCxnSpPr>
          <p:nvPr/>
        </p:nvCxnSpPr>
        <p:spPr>
          <a:xfrm flipV="1">
            <a:off x="4975207" y="3655958"/>
            <a:ext cx="3675791" cy="669142"/>
          </a:xfrm>
          <a:prstGeom prst="straightConnector1">
            <a:avLst/>
          </a:prstGeom>
          <a:ln w="38100">
            <a:solidFill>
              <a:srgbClr val="A425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37FC12-70B5-9F3D-D653-0967E4D9CD8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497836" y="5007828"/>
            <a:ext cx="2685724" cy="1183047"/>
          </a:xfrm>
          <a:prstGeom prst="straightConnector1">
            <a:avLst/>
          </a:prstGeom>
          <a:ln w="38100">
            <a:solidFill>
              <a:srgbClr val="A425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73FDD3D-0F5E-EBE2-66B1-1E338D027C7F}"/>
              </a:ext>
            </a:extLst>
          </p:cNvPr>
          <p:cNvSpPr txBox="1"/>
          <p:nvPr/>
        </p:nvSpPr>
        <p:spPr>
          <a:xfrm>
            <a:off x="5402412" y="6190875"/>
            <a:ext cx="2190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C00000"/>
                </a:solidFill>
                <a:latin typeface="+mj-lt"/>
              </a:rPr>
              <a:t>Dây</a:t>
            </a:r>
            <a:r>
              <a:rPr lang="en-US" sz="3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</a:rPr>
              <a:t>đốt</a:t>
            </a:r>
            <a:r>
              <a:rPr lang="en-US" sz="3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</a:rPr>
              <a:t>nóng</a:t>
            </a:r>
            <a:endParaRPr lang="en-US" sz="3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E6A49C-685C-4A5A-A52D-39A490F1EA42}"/>
              </a:ext>
            </a:extLst>
          </p:cNvPr>
          <p:cNvSpPr txBox="1"/>
          <p:nvPr/>
        </p:nvSpPr>
        <p:spPr>
          <a:xfrm>
            <a:off x="1098972" y="1373061"/>
            <a:ext cx="6191216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Gồm vỏ, soong và dây đốt nóng</a:t>
            </a:r>
          </a:p>
          <a:p>
            <a:r>
              <a:rPr lang="vi-VN" sz="3000">
                <a:latin typeface="+mj-lt"/>
              </a:rPr>
              <a:t>- Dây đốt nóng chính: đặt ở đáy nồi, dùng để nấu cơm</a:t>
            </a:r>
          </a:p>
          <a:p>
            <a:r>
              <a:rPr lang="vi-VN" sz="3000">
                <a:latin typeface="+mj-lt"/>
              </a:rPr>
              <a:t>- Dây đốt nóng phụ: đặt trong thành nồi, dùng để ủ cơm</a:t>
            </a:r>
            <a:endParaRPr lang="en-US" sz="3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471410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  <p:bldP spid="9" grpId="0"/>
      <p:bldP spid="9" grpId="1"/>
      <p:bldP spid="10" grpId="0"/>
      <p:bldP spid="10" grpId="1"/>
      <p:bldP spid="11" grpId="0"/>
      <p:bldP spid="16" grpId="0"/>
      <p:bldP spid="17" grpId="0"/>
      <p:bldP spid="18" grpId="0"/>
      <p:bldP spid="19" grpId="0"/>
      <p:bldP spid="25" grpId="0"/>
      <p:bldP spid="3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III. NỒI CƠM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3. Số liệu kĩ thuật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543E7-6920-DDEC-6143-44910597AAB6}"/>
              </a:ext>
            </a:extLst>
          </p:cNvPr>
          <p:cNvSpPr txBox="1"/>
          <p:nvPr/>
        </p:nvSpPr>
        <p:spPr>
          <a:xfrm>
            <a:off x="1265959" y="1489358"/>
            <a:ext cx="860416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Điện áp định mức: 127 V, 220 V</a:t>
            </a:r>
          </a:p>
          <a:p>
            <a:r>
              <a:rPr lang="vi-VN" sz="3000">
                <a:latin typeface="+mj-lt"/>
              </a:rPr>
              <a:t>Công suất: 330W – 1400W</a:t>
            </a:r>
          </a:p>
          <a:p>
            <a:r>
              <a:rPr lang="vi-VN" sz="3000">
                <a:latin typeface="+mj-lt"/>
              </a:rPr>
              <a:t>Dung tích soong: 0,75l, 1l, 1,5l, 1,8l, 2,5l</a:t>
            </a:r>
            <a:endParaRPr lang="en-US" sz="34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74C65-D365-85C6-2B00-0C710272A7A4}"/>
              </a:ext>
            </a:extLst>
          </p:cNvPr>
          <p:cNvSpPr txBox="1"/>
          <p:nvPr/>
        </p:nvSpPr>
        <p:spPr>
          <a:xfrm>
            <a:off x="1309641" y="4506867"/>
            <a:ext cx="751275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800" i="1">
                <a:latin typeface="+mj-lt"/>
              </a:rPr>
              <a:t>VD: Nồi Cơm Điện Toshiba RC-18DR3PV(G)</a:t>
            </a:r>
          </a:p>
          <a:p>
            <a:r>
              <a:rPr lang="vi-VN" sz="2800" i="1">
                <a:latin typeface="+mj-lt"/>
              </a:rPr>
              <a:t>Điện áp định mức: 220V</a:t>
            </a:r>
          </a:p>
          <a:p>
            <a:r>
              <a:rPr lang="vi-VN" sz="2800" i="1">
                <a:latin typeface="+mj-lt"/>
              </a:rPr>
              <a:t>Dung tích soong: 1,8l</a:t>
            </a:r>
          </a:p>
          <a:p>
            <a:r>
              <a:rPr lang="vi-VN" sz="2800" i="1">
                <a:latin typeface="+mj-lt"/>
              </a:rPr>
              <a:t>Công suất: 780W</a:t>
            </a:r>
          </a:p>
          <a:p>
            <a:r>
              <a:rPr lang="vi-VN" sz="2800" i="1">
                <a:latin typeface="+mj-lt"/>
              </a:rPr>
              <a:t>Khối lượng: 4,4 kg</a:t>
            </a:r>
            <a:endParaRPr lang="en-US" sz="2800" i="1">
              <a:latin typeface="+mj-lt"/>
            </a:endParaRPr>
          </a:p>
        </p:txBody>
      </p:sp>
      <p:pic>
        <p:nvPicPr>
          <p:cNvPr id="10244" name="Picture 4" descr="Nồi cơm điện tử Toshiba RC-18DR3PV(G)">
            <a:extLst>
              <a:ext uri="{FF2B5EF4-FFF2-40B4-BE49-F238E27FC236}">
                <a16:creationId xmlns:a16="http://schemas.microsoft.com/office/drawing/2014/main" id="{5F5FB310-D15B-7D35-E8CD-14C1F430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375" y="1919375"/>
            <a:ext cx="4938625" cy="4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46162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  <p:bldP spid="2" grpId="0" build="p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III. NỒI CƠM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3. Số liệu kĩ thuật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543E7-6920-DDEC-6143-44910597AAB6}"/>
              </a:ext>
            </a:extLst>
          </p:cNvPr>
          <p:cNvSpPr txBox="1"/>
          <p:nvPr/>
        </p:nvSpPr>
        <p:spPr>
          <a:xfrm>
            <a:off x="1265959" y="1489358"/>
            <a:ext cx="860416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Điện áp định mức: 127 V, 220 V</a:t>
            </a:r>
          </a:p>
          <a:p>
            <a:r>
              <a:rPr lang="vi-VN" sz="3000">
                <a:latin typeface="+mj-lt"/>
              </a:rPr>
              <a:t>Công suất: 330W – 1400W</a:t>
            </a:r>
          </a:p>
          <a:p>
            <a:r>
              <a:rPr lang="vi-VN" sz="3000">
                <a:latin typeface="+mj-lt"/>
              </a:rPr>
              <a:t>Dung tích soong: 0,75l, 1l, 1,5l, 1,8l, 2,5l</a:t>
            </a:r>
            <a:endParaRPr lang="en-US" sz="34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74C65-D365-85C6-2B00-0C710272A7A4}"/>
              </a:ext>
            </a:extLst>
          </p:cNvPr>
          <p:cNvSpPr txBox="1"/>
          <p:nvPr/>
        </p:nvSpPr>
        <p:spPr>
          <a:xfrm>
            <a:off x="1309641" y="4506867"/>
            <a:ext cx="751275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800" i="1">
                <a:latin typeface="+mj-lt"/>
              </a:rPr>
              <a:t>VD: Nồi cơm điện cỡ lớn</a:t>
            </a:r>
          </a:p>
          <a:p>
            <a:r>
              <a:rPr lang="vi-VN" sz="2800" i="1">
                <a:latin typeface="+mj-lt"/>
              </a:rPr>
              <a:t>Điện áp định mức: 110V</a:t>
            </a:r>
          </a:p>
          <a:p>
            <a:r>
              <a:rPr lang="vi-VN" sz="2800" i="1">
                <a:latin typeface="+mj-lt"/>
              </a:rPr>
              <a:t>Dung tích soong: 10l</a:t>
            </a:r>
          </a:p>
          <a:p>
            <a:r>
              <a:rPr lang="vi-VN" sz="2800" i="1">
                <a:latin typeface="+mj-lt"/>
              </a:rPr>
              <a:t>Công suất: 1650W</a:t>
            </a:r>
          </a:p>
          <a:p>
            <a:r>
              <a:rPr lang="vi-VN" sz="2800" i="1">
                <a:latin typeface="+mj-lt"/>
              </a:rPr>
              <a:t>Khối lượng: 4,4 kg</a:t>
            </a:r>
            <a:endParaRPr lang="en-US" sz="2800" i="1">
              <a:latin typeface="+mj-lt"/>
            </a:endParaRPr>
          </a:p>
        </p:txBody>
      </p:sp>
      <p:pic>
        <p:nvPicPr>
          <p:cNvPr id="11268" name="Picture 4" descr="10L big size Rice Cooker 110V Volt 60HZ Mechanical Multifunctional Simple large Marine drum Rice Cooker">
            <a:extLst>
              <a:ext uri="{FF2B5EF4-FFF2-40B4-BE49-F238E27FC236}">
                <a16:creationId xmlns:a16="http://schemas.microsoft.com/office/drawing/2014/main" id="{66675696-C246-9D55-577D-FEEECA3D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0"/>
            <a:ext cx="421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8019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409" grpId="0"/>
      <p:bldP spid="99409" grpId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NỒI CƠM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4. Sử dụng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543E7-6920-DDEC-6143-44910597AAB6}"/>
              </a:ext>
            </a:extLst>
          </p:cNvPr>
          <p:cNvSpPr txBox="1"/>
          <p:nvPr/>
        </p:nvSpPr>
        <p:spPr>
          <a:xfrm>
            <a:off x="961159" y="1827280"/>
            <a:ext cx="3843070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- Chọn nồi phù hợp</a:t>
            </a:r>
          </a:p>
          <a:p>
            <a:r>
              <a:rPr lang="vi-VN" sz="3000">
                <a:latin typeface="+mj-lt"/>
              </a:rPr>
              <a:t>- Sử dụng đúng điện áp định mức</a:t>
            </a:r>
          </a:p>
          <a:p>
            <a:r>
              <a:rPr lang="vi-VN" sz="3000">
                <a:latin typeface="+mj-lt"/>
              </a:rPr>
              <a:t>- Chọn chế độ nấu phù hợp, ngắt điện khi không cần sử dụng</a:t>
            </a:r>
          </a:p>
          <a:p>
            <a:r>
              <a:rPr lang="vi-VN" sz="3000">
                <a:latin typeface="+mj-lt"/>
              </a:rPr>
              <a:t>- Giữ vệ sinh nồi</a:t>
            </a:r>
          </a:p>
          <a:p>
            <a:r>
              <a:rPr lang="vi-VN" sz="3000">
                <a:latin typeface="+mj-lt"/>
              </a:rPr>
              <a:t>- Đảm bảo an toàn điện</a:t>
            </a:r>
            <a:endParaRPr lang="en-US" sz="3400">
              <a:latin typeface="+mj-lt"/>
            </a:endParaRPr>
          </a:p>
        </p:txBody>
      </p:sp>
      <p:pic>
        <p:nvPicPr>
          <p:cNvPr id="12290" name="Picture 2" descr="10L big size Rice Cooker 110V Volt 60HZ Mechanical Multifunctional Simple large Marine drum Rice Cooker">
            <a:extLst>
              <a:ext uri="{FF2B5EF4-FFF2-40B4-BE49-F238E27FC236}">
                <a16:creationId xmlns:a16="http://schemas.microsoft.com/office/drawing/2014/main" id="{02CF6A6F-9802-38BA-E443-877FAFC36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3"/>
          <a:stretch/>
        </p:blipFill>
        <p:spPr bwMode="auto">
          <a:xfrm>
            <a:off x="4833258" y="1489358"/>
            <a:ext cx="6960064" cy="43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407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187F-0760-677D-8FAD-66AFF336F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40466"/>
            <a:ext cx="10972800" cy="1143000"/>
          </a:xfrm>
        </p:spPr>
        <p:txBody>
          <a:bodyPr/>
          <a:lstStyle/>
          <a:p>
            <a:r>
              <a:rPr lang="vi-VN"/>
              <a:t>LUYỆN TẬP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2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DD2945D-E0B2-B968-3BE4-372BEED23260}"/>
              </a:ext>
            </a:extLst>
          </p:cNvPr>
          <p:cNvSpPr txBox="1"/>
          <p:nvPr/>
        </p:nvSpPr>
        <p:spPr>
          <a:xfrm>
            <a:off x="1524000" y="160228"/>
            <a:ext cx="9622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8000"/>
                </a:solidFill>
                <a:latin typeface="+mj-lt"/>
              </a:rPr>
              <a:t>Câu 1: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Đâu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đồ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dùng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loại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điện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–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nhiệt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A.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Bàn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err="1">
                <a:solidFill>
                  <a:srgbClr val="000000"/>
                </a:solidFill>
                <a:latin typeface="+mj-lt"/>
              </a:rPr>
              <a:t>là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 điện			B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Nồi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cơm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điện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vi-VN" sz="3200" err="1">
                <a:solidFill>
                  <a:srgbClr val="000000"/>
                </a:solidFill>
                <a:latin typeface="+mj-lt"/>
              </a:rPr>
              <a:t>ấm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 điện				D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cả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3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đáp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án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trên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ED64E78-07D8-E501-A9A2-8B69A0C65F26}"/>
              </a:ext>
            </a:extLst>
          </p:cNvPr>
          <p:cNvSpPr txBox="1"/>
          <p:nvPr/>
        </p:nvSpPr>
        <p:spPr>
          <a:xfrm>
            <a:off x="1523999" y="1762681"/>
            <a:ext cx="99132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8000"/>
                </a:solidFill>
                <a:latin typeface="+mj-lt"/>
              </a:rPr>
              <a:t>Câu 2: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Điện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trở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đốt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nóng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A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. Phụ thuộc điện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trở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suất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vật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err="1">
                <a:solidFill>
                  <a:srgbClr val="000000"/>
                </a:solidFill>
                <a:latin typeface="+mj-lt"/>
              </a:rPr>
              <a:t>liệu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 làm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dây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đốt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nóng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Tỉ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err="1">
                <a:solidFill>
                  <a:srgbClr val="000000"/>
                </a:solidFill>
                <a:latin typeface="+mj-lt"/>
              </a:rPr>
              <a:t>lệ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 nghịch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chiều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dài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đốt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nóng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Tỉ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err="1">
                <a:solidFill>
                  <a:srgbClr val="000000"/>
                </a:solidFill>
                <a:latin typeface="+mj-lt"/>
              </a:rPr>
              <a:t>lệ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 thuận với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tiết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diện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đốt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+mj-lt"/>
              </a:rPr>
              <a:t>nóng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D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. Không phụ thuộc điện trở suất của vật liệu làm dây đốt nóng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5270EC-45CC-091A-380E-36BDB135174E}"/>
              </a:ext>
            </a:extLst>
          </p:cNvPr>
          <p:cNvSpPr txBox="1"/>
          <p:nvPr/>
        </p:nvSpPr>
        <p:spPr>
          <a:xfrm>
            <a:off x="1523999" y="4809470"/>
            <a:ext cx="75751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8000"/>
                </a:solidFill>
                <a:latin typeface="+mj-lt"/>
              </a:rPr>
              <a:t>Câu 3: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 Đơn vị điện trở có kí hiệu là:</a:t>
            </a:r>
          </a:p>
          <a:p>
            <a:r>
              <a:rPr lang="vi-VN" sz="3200">
                <a:solidFill>
                  <a:srgbClr val="000000"/>
                </a:solidFill>
                <a:latin typeface="+mj-lt"/>
              </a:rPr>
              <a:t>A. </a:t>
            </a:r>
            <a:r>
              <a:rPr lang="el-GR" sz="3200">
                <a:solidFill>
                  <a:srgbClr val="000000"/>
                </a:solidFill>
                <a:latin typeface="+mj-lt"/>
              </a:rPr>
              <a:t>Ω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					B. A</a:t>
            </a:r>
          </a:p>
          <a:p>
            <a:r>
              <a:rPr lang="vi-VN" sz="3200">
                <a:solidFill>
                  <a:srgbClr val="000000"/>
                </a:solidFill>
                <a:latin typeface="+mj-lt"/>
              </a:rPr>
              <a:t>C. V					D. m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7828392-66E1-2756-8963-E6EE6E6857B6}"/>
              </a:ext>
            </a:extLst>
          </p:cNvPr>
          <p:cNvSpPr txBox="1"/>
          <p:nvPr/>
        </p:nvSpPr>
        <p:spPr>
          <a:xfrm>
            <a:off x="4045788" y="1032867"/>
            <a:ext cx="5432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Đáp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án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: D</a:t>
            </a:r>
            <a:endParaRPr lang="vi-VN" sz="3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6A4C03C-253A-4B78-EE54-2244C9FCBFCB}"/>
              </a:ext>
            </a:extLst>
          </p:cNvPr>
          <p:cNvSpPr txBox="1"/>
          <p:nvPr/>
        </p:nvSpPr>
        <p:spPr>
          <a:xfrm>
            <a:off x="8606745" y="2905780"/>
            <a:ext cx="4674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Đáp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án</a:t>
            </a:r>
            <a:r>
              <a:rPr lang="vi-VN" sz="3200" b="1">
                <a:solidFill>
                  <a:srgbClr val="0000CC"/>
                </a:solidFill>
                <a:latin typeface="+mj-lt"/>
              </a:rPr>
              <a:t>: A</a:t>
            </a:r>
            <a:endParaRPr lang="vi-VN" sz="3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6463D8-E9E2-09D2-85D5-C26642A05E39}"/>
              </a:ext>
            </a:extLst>
          </p:cNvPr>
          <p:cNvSpPr txBox="1"/>
          <p:nvPr/>
        </p:nvSpPr>
        <p:spPr>
          <a:xfrm>
            <a:off x="3257120" y="5784138"/>
            <a:ext cx="4674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Đáp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án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: A</a:t>
            </a:r>
            <a:endParaRPr lang="vi-VN" sz="3200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2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ĐỒ DÙNG LOẠI ĐIỆN – NHIỆT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2. Dây đốt nóng</a:t>
            </a:r>
          </a:p>
          <a:p>
            <a:endParaRPr lang="vi-VN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1DD2A7-231D-3B2C-BA13-6539BAA14FE7}"/>
                  </a:ext>
                </a:extLst>
              </p:cNvPr>
              <p:cNvSpPr txBox="1"/>
              <p:nvPr/>
            </p:nvSpPr>
            <p:spPr>
              <a:xfrm>
                <a:off x="1265959" y="1009540"/>
                <a:ext cx="9873095" cy="4348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vi-VN" sz="3000" b="0" i="1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vi-VN" sz="3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vi-VN" sz="3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vi-VN" sz="3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vi-VN" sz="3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vi-VN" sz="3400" b="0">
                  <a:solidFill>
                    <a:srgbClr val="C00000"/>
                  </a:solidFill>
                  <a:latin typeface="+mj-lt"/>
                </a:endParaRPr>
              </a:p>
              <a:p>
                <a:pPr indent="984250"/>
                <a:r>
                  <a:rPr lang="vi-VN" sz="3000">
                    <a:latin typeface="+mn-lt"/>
                  </a:rPr>
                  <a:t>R: điện trở của dây đốt nóng (</a:t>
                </a:r>
                <a:r>
                  <a:rPr lang="el-GR" sz="3000">
                    <a:latin typeface="+mn-lt"/>
                  </a:rPr>
                  <a:t>Ω</a:t>
                </a:r>
                <a:r>
                  <a:rPr lang="vi-VN" sz="3000">
                    <a:latin typeface="+mn-lt"/>
                  </a:rPr>
                  <a:t>)</a:t>
                </a:r>
              </a:p>
              <a:p>
                <a:pPr indent="984250"/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:đ</m:t>
                    </m:r>
                    <m:r>
                      <m:rPr>
                        <m:sty m:val="p"/>
                      </m:rP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ở </m:t>
                    </m:r>
                    <m:r>
                      <m:rPr>
                        <m:sty m:val="p"/>
                      </m:rP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</m:t>
                    </m:r>
                    <m: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vi-VN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l-GR" sz="3000">
                    <a:latin typeface="+mn-lt"/>
                  </a:rPr>
                  <a:t>Ω</a:t>
                </a:r>
                <a:r>
                  <a:rPr lang="vi-VN" sz="3000">
                    <a:latin typeface="+mn-lt"/>
                  </a:rPr>
                  <a:t>.m)</a:t>
                </a:r>
              </a:p>
              <a:p>
                <a:pPr indent="984250"/>
                <a:r>
                  <a:rPr lang="vi-VN" sz="3000">
                    <a:latin typeface="+mn-lt"/>
                  </a:rPr>
                  <a:t>l: chiều dài dây (m)</a:t>
                </a:r>
              </a:p>
              <a:p>
                <a:pPr indent="984250"/>
                <a:r>
                  <a:rPr lang="vi-VN" sz="3000">
                    <a:latin typeface="+mn-lt"/>
                  </a:rPr>
                  <a:t>S: tiết diện dây (m</a:t>
                </a:r>
                <a:r>
                  <a:rPr lang="vi-VN" sz="3000" baseline="30000">
                    <a:latin typeface="+mn-lt"/>
                  </a:rPr>
                  <a:t>2</a:t>
                </a:r>
                <a:r>
                  <a:rPr lang="vi-VN" sz="3000">
                    <a:latin typeface="+mn-lt"/>
                  </a:rPr>
                  <a:t>)</a:t>
                </a:r>
              </a:p>
              <a:p>
                <a:r>
                  <a:rPr lang="vi-VN" sz="3400">
                    <a:solidFill>
                      <a:srgbClr val="C00000"/>
                    </a:solidFill>
                    <a:latin typeface="+mj-lt"/>
                  </a:rPr>
                  <a:t>- Có điện trở suất cao (cỡ 10</a:t>
                </a:r>
                <a:r>
                  <a:rPr lang="vi-VN" sz="3400" baseline="30000">
                    <a:solidFill>
                      <a:srgbClr val="C00000"/>
                    </a:solidFill>
                    <a:latin typeface="+mj-lt"/>
                  </a:rPr>
                  <a:t>-6</a:t>
                </a:r>
                <a:r>
                  <a:rPr lang="el-GR" sz="3400">
                    <a:solidFill>
                      <a:srgbClr val="C00000"/>
                    </a:solidFill>
                    <a:latin typeface="+mj-lt"/>
                  </a:rPr>
                  <a:t> Ω</a:t>
                </a:r>
                <a:r>
                  <a:rPr lang="vi-VN" sz="3400">
                    <a:solidFill>
                      <a:srgbClr val="C00000"/>
                    </a:solidFill>
                    <a:latin typeface="+mj-lt"/>
                  </a:rPr>
                  <a:t>.m)</a:t>
                </a:r>
              </a:p>
              <a:p>
                <a:r>
                  <a:rPr lang="vi-VN" sz="3400">
                    <a:solidFill>
                      <a:srgbClr val="C00000"/>
                    </a:solidFill>
                    <a:latin typeface="+mj-lt"/>
                  </a:rPr>
                  <a:t>- Chịu được nhiệt độ cao (850-1100</a:t>
                </a:r>
                <a:r>
                  <a:rPr lang="vi-VN" sz="3400" baseline="30000">
                    <a:solidFill>
                      <a:srgbClr val="C00000"/>
                    </a:solidFill>
                    <a:latin typeface="+mj-lt"/>
                  </a:rPr>
                  <a:t>0</a:t>
                </a:r>
                <a:r>
                  <a:rPr lang="vi-VN" sz="3400">
                    <a:solidFill>
                      <a:srgbClr val="C00000"/>
                    </a:solidFill>
                    <a:latin typeface="+mj-lt"/>
                  </a:rPr>
                  <a:t>C)</a:t>
                </a:r>
                <a:endParaRPr lang="en-US" sz="340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1DD2A7-231D-3B2C-BA13-6539BAA1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959" y="1009540"/>
                <a:ext cx="9873095" cy="4348370"/>
              </a:xfrm>
              <a:prstGeom prst="rect">
                <a:avLst/>
              </a:prstGeom>
              <a:blipFill>
                <a:blip r:embed="rId2"/>
                <a:stretch>
                  <a:fillRect l="-2656" b="-5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166655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HP\Desktop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4600" y="420914"/>
            <a:ext cx="5562600" cy="2703286"/>
          </a:xfrm>
          <a:prstGeom prst="rect">
            <a:avLst/>
          </a:prstGeom>
          <a:noFill/>
        </p:spPr>
      </p:pic>
      <p:pic>
        <p:nvPicPr>
          <p:cNvPr id="5" name="Picture 2" descr="C:\Users\HP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5562600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8814034" y="762847"/>
            <a:ext cx="25651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+mj-lt"/>
              </a:rPr>
              <a:t>Dây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dẫn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điện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9067753" y="2519317"/>
            <a:ext cx="205537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+mj-lt"/>
              </a:rPr>
              <a:t>Dây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đốt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nóng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</p:cNvCxnSpPr>
          <p:nvPr/>
        </p:nvCxnSpPr>
        <p:spPr>
          <a:xfrm flipH="1">
            <a:off x="6400800" y="2780927"/>
            <a:ext cx="2666953" cy="149486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6" idx="1"/>
          </p:cNvCxnSpPr>
          <p:nvPr/>
        </p:nvCxnSpPr>
        <p:spPr>
          <a:xfrm flipH="1">
            <a:off x="6952343" y="1024457"/>
            <a:ext cx="1861691" cy="104920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856A5C7-A2C7-1CBF-FE01-5C63B259083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11" y="445069"/>
            <a:ext cx="7102360" cy="710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C1ACC-0134-D572-33A6-5D717507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sz="3600"/>
              <a:t>Dây đốt nóng cho máy sưởi</a:t>
            </a:r>
            <a:br>
              <a:rPr lang="vi-VN" sz="3600"/>
            </a:br>
            <a:r>
              <a:rPr lang="vi-VN" sz="3600">
                <a:solidFill>
                  <a:srgbClr val="C00000"/>
                </a:solidFill>
              </a:rPr>
              <a:t>Vật liệu: NiCr60 (hợp kim niken – crom)</a:t>
            </a:r>
            <a:endParaRPr lang="en-US" sz="3600">
              <a:solidFill>
                <a:srgbClr val="C00000"/>
              </a:solidFill>
            </a:endParaRPr>
          </a:p>
        </p:txBody>
      </p:sp>
      <p:pic>
        <p:nvPicPr>
          <p:cNvPr id="8" name="Picture 2" descr="COILED HEATING ELEMENT WIRE (for DUCT HEATERS) 6 FT LENGTH – Duralite Inc">
            <a:extLst>
              <a:ext uri="{FF2B5EF4-FFF2-40B4-BE49-F238E27FC236}">
                <a16:creationId xmlns:a16="http://schemas.microsoft.com/office/drawing/2014/main" id="{F9010617-7CC4-7357-337D-69B5B57C5D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0" b="98400" l="4920" r="95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" y="561182"/>
            <a:ext cx="6022180" cy="602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2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1ACC-0134-D572-33A6-5D717507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sz="3600"/>
              <a:t>Dây đốt nóng</a:t>
            </a:r>
            <a:br>
              <a:rPr lang="vi-VN" sz="3600"/>
            </a:br>
            <a:r>
              <a:rPr lang="vi-VN" sz="3600">
                <a:solidFill>
                  <a:srgbClr val="C00000"/>
                </a:solidFill>
              </a:rPr>
              <a:t>Vật liệu: ferocrom</a:t>
            </a:r>
            <a:br>
              <a:rPr lang="vi-VN" sz="3600">
                <a:solidFill>
                  <a:srgbClr val="C00000"/>
                </a:solidFill>
              </a:rPr>
            </a:br>
            <a:r>
              <a:rPr lang="vi-VN" sz="3600">
                <a:solidFill>
                  <a:srgbClr val="C00000"/>
                </a:solidFill>
              </a:rPr>
              <a:t>(ferrochrome – hợp kim của crom và sắt)</a:t>
            </a:r>
            <a:endParaRPr lang="en-US" sz="3600">
              <a:solidFill>
                <a:srgbClr val="C00000"/>
              </a:solidFill>
            </a:endParaRPr>
          </a:p>
        </p:txBody>
      </p:sp>
      <p:pic>
        <p:nvPicPr>
          <p:cNvPr id="2052" name="Picture 4" descr="0cr21al6 Ferro Chrome Resistance Fecral Alloy Strip Heating Element - China  Fecral Strip and Fecral Alloy">
            <a:extLst>
              <a:ext uri="{FF2B5EF4-FFF2-40B4-BE49-F238E27FC236}">
                <a16:creationId xmlns:a16="http://schemas.microsoft.com/office/drawing/2014/main" id="{9845E7FB-B6D9-512C-A9A6-38E25ABED2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stomized 0cr21al6nb Ferro Chrome Alloy Electric Resistance Heating Element  Wire - Buy Heating Element Wire,Ferro Chrome,Resistance Wire Product on  Alibaba.com">
            <a:extLst>
              <a:ext uri="{FF2B5EF4-FFF2-40B4-BE49-F238E27FC236}">
                <a16:creationId xmlns:a16="http://schemas.microsoft.com/office/drawing/2014/main" id="{96ADCBB6-69F2-A818-DA6A-02FBA7CDAE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6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A3CA-5EC4-5D29-CC80-D3F8B40D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Đồ dùng loại điện – nhiệt</a:t>
            </a:r>
            <a:endParaRPr lang="en-US"/>
          </a:p>
        </p:txBody>
      </p:sp>
      <p:pic>
        <p:nvPicPr>
          <p:cNvPr id="3074" name="Picture 2" descr="Top 15 ấm siêu tốc đun nước tốt nhất cho gia đình giá từ 200,000 đồng |  websosanh.vn">
            <a:extLst>
              <a:ext uri="{FF2B5EF4-FFF2-40B4-BE49-F238E27FC236}">
                <a16:creationId xmlns:a16="http://schemas.microsoft.com/office/drawing/2014/main" id="{F47D458B-9B8F-BB98-0976-ECFDC538C1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7722"/>
            <a:ext cx="5384800" cy="37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7 bàn ủi hơi nước tốt nhất hiện nay trên thị trường - VietReview.vn">
            <a:extLst>
              <a:ext uri="{FF2B5EF4-FFF2-40B4-BE49-F238E27FC236}">
                <a16:creationId xmlns:a16="http://schemas.microsoft.com/office/drawing/2014/main" id="{94D5E49D-70C7-84BE-675B-B9DC73EB10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967722"/>
            <a:ext cx="5384800" cy="37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8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A3CA-5EC4-5D29-CC80-D3F8B40D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Đồ dùng loại điện – nhiệt</a:t>
            </a:r>
            <a:endParaRPr lang="en-US"/>
          </a:p>
        </p:txBody>
      </p:sp>
      <p:pic>
        <p:nvPicPr>
          <p:cNvPr id="4098" name="Picture 2" descr="Nồi cơm điện ở chế độ hâm qua đêm có tốn nhiều điện không?">
            <a:extLst>
              <a:ext uri="{FF2B5EF4-FFF2-40B4-BE49-F238E27FC236}">
                <a16:creationId xmlns:a16="http://schemas.microsoft.com/office/drawing/2014/main" id="{3AEAD0E6-170D-5A17-15B3-7E369E852B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3881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ướng dẫn sử dụng lò nướng chi tiết cho người mới bắt đầu - bep48h">
            <a:extLst>
              <a:ext uri="{FF2B5EF4-FFF2-40B4-BE49-F238E27FC236}">
                <a16:creationId xmlns:a16="http://schemas.microsoft.com/office/drawing/2014/main" id="{A598B7D4-58CC-6610-C131-9FB6AC9D36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843881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7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A3CA-5EC4-5D29-CC80-D3F8B40D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Đồ dùng loại điện – nhiệt</a:t>
            </a:r>
            <a:endParaRPr lang="en-US"/>
          </a:p>
        </p:txBody>
      </p:sp>
      <p:pic>
        <p:nvPicPr>
          <p:cNvPr id="5122" name="Picture 2" descr="Top 5+] Mỏ Hàn Chì Nhật, Thiếc Xịn Tốt Nhất Hiện Nay 2021">
            <a:extLst>
              <a:ext uri="{FF2B5EF4-FFF2-40B4-BE49-F238E27FC236}">
                <a16:creationId xmlns:a16="http://schemas.microsoft.com/office/drawing/2014/main" id="{CD2216E3-A6A4-9C57-7031-CAFDB116FB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6328"/>
            <a:ext cx="5384800" cy="37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5 công dụng tuyệt vời của súng bắn keo mà bây giờ bạn mới biết">
            <a:extLst>
              <a:ext uri="{FF2B5EF4-FFF2-40B4-BE49-F238E27FC236}">
                <a16:creationId xmlns:a16="http://schemas.microsoft.com/office/drawing/2014/main" id="{8E6F8E36-2FEF-A2BA-D4B5-CBC6C6CBFC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710315"/>
            <a:ext cx="5384800" cy="37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34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1B51517E-9BEE-4220-7E19-A20351FA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759" y="419674"/>
            <a:ext cx="75334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II.</a:t>
            </a:r>
            <a:r>
              <a:rPr lang="en-US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BÀN LÀ ĐIỆN</a:t>
            </a:r>
            <a:endParaRPr lang="en-US" altLang="en-US" sz="3200" b="1">
              <a:solidFill>
                <a:srgbClr val="000000"/>
              </a:solidFill>
              <a:latin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9389" name="Text Box 61">
            <a:extLst>
              <a:ext uri="{FF2B5EF4-FFF2-40B4-BE49-F238E27FC236}">
                <a16:creationId xmlns:a16="http://schemas.microsoft.com/office/drawing/2014/main" id="{F753AE16-9708-77E9-2282-F42B9AF7C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9" y="904583"/>
            <a:ext cx="1035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32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</a:rPr>
              <a:t>1. Cấu tạo</a:t>
            </a:r>
          </a:p>
        </p:txBody>
      </p:sp>
      <p:sp>
        <p:nvSpPr>
          <p:cNvPr id="99409" name="Rectangle 81">
            <a:extLst>
              <a:ext uri="{FF2B5EF4-FFF2-40B4-BE49-F238E27FC236}">
                <a16:creationId xmlns:a16="http://schemas.microsoft.com/office/drawing/2014/main" id="{54F29B3F-5AAB-47FA-9E65-DA1A4047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59" y="242449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Roboto Condensed" panose="02000000000000000000" pitchFamily="2" charset="0"/>
                <a:cs typeface="Roboto Condensed" panose="02000000000000000000" pitchFamily="2" charset="0"/>
                <a:sym typeface="Wingdings" panose="05000000000000000000" pitchFamily="2" charset="2"/>
              </a:rPr>
              <a:t></a:t>
            </a:r>
          </a:p>
        </p:txBody>
      </p:sp>
      <p:pic>
        <p:nvPicPr>
          <p:cNvPr id="2" name="Picture 6" descr="Picture1A">
            <a:extLst>
              <a:ext uri="{FF2B5EF4-FFF2-40B4-BE49-F238E27FC236}">
                <a16:creationId xmlns:a16="http://schemas.microsoft.com/office/drawing/2014/main" id="{E249D712-A4AB-DDB6-FAF8-AF4D28AA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6436" y="904583"/>
            <a:ext cx="8915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BE90B-0290-E837-3B47-3C4998BD7F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090846" y="5755151"/>
            <a:ext cx="25651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latin typeface="+mj-lt"/>
              </a:rPr>
              <a:t>3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44250-25F3-24CE-F9D6-537FBDB85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633825" y="5329006"/>
            <a:ext cx="889251" cy="52404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C00000"/>
                </a:solidFill>
                <a:latin typeface="+mj-lt"/>
              </a:rPr>
              <a:t>4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5CED8B-9E29-88C4-BE2C-C9ECCCD2F90B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10206176" y="4241573"/>
            <a:ext cx="1427649" cy="134945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3B80A0-DBC0-E0B0-14B8-628129304233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8373429" y="4996924"/>
            <a:ext cx="550164" cy="758227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82B801-4CC3-1326-8D15-487F31CAD5C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808606" y="344908"/>
            <a:ext cx="25651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latin typeface="+mj-lt"/>
              </a:rPr>
              <a:t>1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F5B471-85BD-3B27-CAA6-A04C2061C71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9777103" y="868128"/>
            <a:ext cx="1314086" cy="1874407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34D779-ED25-11EC-5164-5F211CB69C0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59610" y="96211"/>
            <a:ext cx="25651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latin typeface="+mj-lt"/>
              </a:rPr>
              <a:t>2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E72A37-2A4E-59B8-4BD6-483923C8FC77}"/>
              </a:ext>
            </a:extLst>
          </p:cNvPr>
          <p:cNvCxnSpPr>
            <a:cxnSpLocks/>
          </p:cNvCxnSpPr>
          <p:nvPr/>
        </p:nvCxnSpPr>
        <p:spPr>
          <a:xfrm>
            <a:off x="7860103" y="619431"/>
            <a:ext cx="398150" cy="202884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7BB419-37D2-96D3-DB78-5C47AB0A626E}"/>
              </a:ext>
            </a:extLst>
          </p:cNvPr>
          <p:cNvSpPr txBox="1"/>
          <p:nvPr/>
        </p:nvSpPr>
        <p:spPr>
          <a:xfrm>
            <a:off x="1192975" y="4488120"/>
            <a:ext cx="4797951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000">
                <a:latin typeface="+mj-lt"/>
              </a:rPr>
              <a:t>- Vỏ:</a:t>
            </a:r>
          </a:p>
          <a:p>
            <a:r>
              <a:rPr lang="vi-VN" sz="3000">
                <a:latin typeface="+mj-lt"/>
              </a:rPr>
              <a:t>Nắp: đồng, nhựa chịu nhiệt</a:t>
            </a:r>
          </a:p>
          <a:p>
            <a:r>
              <a:rPr lang="vi-VN" sz="3000">
                <a:latin typeface="+mj-lt"/>
              </a:rPr>
              <a:t>Đế: gang hoặc hợp kim nhôm</a:t>
            </a:r>
          </a:p>
          <a:p>
            <a:r>
              <a:rPr lang="vi-VN" sz="3000">
                <a:latin typeface="+mj-lt"/>
              </a:rPr>
              <a:t>- Dây đốt nóng: nicrom</a:t>
            </a:r>
          </a:p>
          <a:p>
            <a:endParaRPr lang="en-US" sz="340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928727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89" grpId="0"/>
      <p:bldP spid="99389" grpId="1" uiExpand="1" build="p"/>
      <p:bldP spid="99409" grpId="0"/>
      <p:bldP spid="99409" grpId="1"/>
      <p:bldP spid="4" grpId="0"/>
      <p:bldP spid="5" grpId="0"/>
      <p:bldP spid="12" grpId="0"/>
      <p:bldP spid="14" grpId="0"/>
      <p:bldP spid="2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CHTO" val="0"/>
  <p:tag name="HOTSPOTTYPE" val="NextSlide"/>
  <p:tag name="DEFINEDINNAVIGATO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2104513151,E:\5-Cacsanphamduthi\Baigiange-learningDinhTo\6-BaigiangNguyenXuanHang\Bai du thi 1 Hang\1-Tepnguon\DO DUNG LOAI DIEN NHIET_pptx\Media.ppcx"/>
  <p:tag name="HTML_SHAPEINFO" val="&lt;SlideThumbPath val=&quot;Slide10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434EE6DF-4225-4393-9E2B-818962C1FD65}_10.png&quot;/&gt;&lt;left val=&quot;516&quot;/&gt;&lt;top val=&quot;81&quot;/&gt;&lt;width val=&quot;1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5966109-741C-431F-AAD7-394593727143}_10.png&quot;/&gt;&lt;left val=&quot;516&quot;/&gt;&lt;top val=&quot;243&quot;/&gt;&lt;width val=&quot;13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434EE6DF-4225-4393-9E2B-818962C1FD65}_10.png&quot;/&gt;&lt;left val=&quot;516&quot;/&gt;&lt;top val=&quot;81&quot;/&gt;&lt;width val=&quot;1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5966109-741C-431F-AAD7-394593727143}_10.png&quot;/&gt;&lt;left val=&quot;516&quot;/&gt;&lt;top val=&quot;243&quot;/&gt;&lt;width val=&quot;13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434EE6DF-4225-4393-9E2B-818962C1FD65}_10.png&quot;/&gt;&lt;left val=&quot;516&quot;/&gt;&lt;top val=&quot;81&quot;/&gt;&lt;width val=&quot;1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434EE6DF-4225-4393-9E2B-818962C1FD65}_10.png&quot;/&gt;&lt;left val=&quot;516&quot;/&gt;&lt;top val=&quot;81&quot;/&gt;&lt;width val=&quot;1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ustom 3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</TotalTime>
  <Words>812</Words>
  <Application>Microsoft Office PowerPoint</Application>
  <PresentationFormat>Widescreen</PresentationFormat>
  <Paragraphs>127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Roboto Condensed</vt:lpstr>
      <vt:lpstr>Times New Roman</vt:lpstr>
      <vt:lpstr>Cambria Math</vt:lpstr>
      <vt:lpstr>.VnTime</vt:lpstr>
      <vt:lpstr>Arial</vt:lpstr>
      <vt:lpstr>Default Design</vt:lpstr>
      <vt:lpstr>PowerPoint Presentation</vt:lpstr>
      <vt:lpstr>PowerPoint Presentation</vt:lpstr>
      <vt:lpstr>PowerPoint Presentation</vt:lpstr>
      <vt:lpstr>Dây đốt nóng cho máy sưởi Vật liệu: NiCr60 (hợp kim niken – crom)</vt:lpstr>
      <vt:lpstr>Dây đốt nóng Vật liệu: ferocrom (ferrochrome – hợp kim của crom và sắt)</vt:lpstr>
      <vt:lpstr>Đồ dùng loại điện – nhiệt</vt:lpstr>
      <vt:lpstr>Đồ dùng loại điện – nhiệt</vt:lpstr>
      <vt:lpstr>Đồ dùng loại điện – nhiệt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</vt:vector>
  </TitlesOfParts>
  <Company>DUYEN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huynh quang</dc:title>
  <dc:creator>Ngoc Trinh Ngo</dc:creator>
  <cp:lastModifiedBy>Nguyễn Thị Tâm</cp:lastModifiedBy>
  <cp:revision>192</cp:revision>
  <dcterms:created xsi:type="dcterms:W3CDTF">2005-02-25T01:52:39Z</dcterms:created>
  <dcterms:modified xsi:type="dcterms:W3CDTF">2023-02-23T13:55:49Z</dcterms:modified>
</cp:coreProperties>
</file>