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261" r:id="rId3"/>
    <p:sldId id="301" r:id="rId4"/>
    <p:sldId id="302" r:id="rId5"/>
    <p:sldId id="299" r:id="rId6"/>
    <p:sldId id="303" r:id="rId7"/>
    <p:sldId id="262" r:id="rId8"/>
    <p:sldId id="263" r:id="rId9"/>
    <p:sldId id="304" r:id="rId10"/>
    <p:sldId id="265" r:id="rId11"/>
    <p:sldId id="309" r:id="rId12"/>
    <p:sldId id="311" r:id="rId13"/>
    <p:sldId id="308" r:id="rId14"/>
    <p:sldId id="270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09ED-EBCF-4DC3-A586-67E014AEE8EC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EAB52-2337-4F20-BF69-DBAF2BE4B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EAB52-2337-4F20-BF69-DBAF2BE4BB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7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1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1626-F84C-4309-A601-E8466D297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379176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5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6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8139-D751-4C1B-8E7D-92F99A63F909}" type="datetimeFigureOut">
              <a:rPr lang="en-US" smtClean="0"/>
              <a:t>21/05/2020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E85C-8432-48A5-8D59-DE0D71FE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kieu" TargetMode="External"/><Relationship Id="rId2" Type="http://schemas.openxmlformats.org/officeDocument/2006/relationships/hyperlink" Target="o%20nhiem%20moi%20truong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1.ppt" TargetMode="External"/><Relationship Id="rId3" Type="http://schemas.openxmlformats.org/officeDocument/2006/relationships/hyperlink" Target="file:///C:\Users\FPT-Server\Downloads\BAI%2012.TAO%20CAC%20HIEU%20UNG%20DONG%20(THOI%20THANH%20TRUNG%20CSI15).ppt#-1,11,PowerPoint Presentation" TargetMode="External"/><Relationship Id="rId7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hyperlink" Target="file:///G:\tin%208\TTDD3.ppt" TargetMode="External"/><Relationship Id="rId5" Type="http://schemas.openxmlformats.org/officeDocument/2006/relationships/slide" Target="slide5.xml"/><Relationship Id="rId10" Type="http://schemas.openxmlformats.org/officeDocument/2006/relationships/hyperlink" Target="file:///G:\tin%208\Ngoai%20kh&#243;a1\TT3.ppt" TargetMode="External"/><Relationship Id="rId4" Type="http://schemas.openxmlformats.org/officeDocument/2006/relationships/slide" Target="slide6.xml"/><Relationship Id="rId9" Type="http://schemas.openxmlformats.org/officeDocument/2006/relationships/hyperlink" Target="file:///G:\tin%208\TTDD2.pp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b&#224;i%20d&#7841;y" TargetMode="Externa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&#7890;%20HO&#192;N%20KI&#7870;M.pptx" TargetMode="External"/><Relationship Id="rId2" Type="http://schemas.openxmlformats.org/officeDocument/2006/relationships/hyperlink" Target="file:///C:\Users\FPT-Server\Downloads\l&#432;u%20y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bai%20mau.ppt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1981200" y="1076098"/>
            <a:ext cx="5562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510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 CÁC HIỆU ỨNG ĐỘNG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3831" y="1153091"/>
            <a:ext cx="1152525" cy="760413"/>
            <a:chOff x="839" y="194"/>
            <a:chExt cx="726" cy="390"/>
          </a:xfrm>
        </p:grpSpPr>
        <p:pic>
          <p:nvPicPr>
            <p:cNvPr id="4" name="Picture 7" descr="01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00003">
              <a:off x="868" y="277"/>
              <a:ext cx="69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 userDrawn="1"/>
          </p:nvSpPr>
          <p:spPr bwMode="auto">
            <a:xfrm rot="-1898365">
              <a:off x="839" y="301"/>
              <a:ext cx="35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Bài</a:t>
              </a:r>
              <a:endParaRPr lang="en-US" altLang="en-US" sz="1400" dirty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 rot="-1852108">
              <a:off x="1143" y="194"/>
              <a:ext cx="34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11</a:t>
              </a:r>
              <a:endPara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76200"/>
            <a:ext cx="3790950" cy="866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2895600"/>
            <a:ext cx="3514725" cy="3514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25" y="3657600"/>
            <a:ext cx="413385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0" y="1522732"/>
            <a:ext cx="476250" cy="2381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71" y="1614213"/>
            <a:ext cx="523875" cy="1714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460" y="1238589"/>
            <a:ext cx="685800" cy="2171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95" y="76200"/>
            <a:ext cx="3810000" cy="1619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340" y="880798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3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4953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8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dirty="0"/>
              <a:t> </a:t>
            </a:r>
            <a:r>
              <a:rPr lang="vi-VN" altLang="en-US" sz="2800" b="1" dirty="0"/>
              <a:t>Một số tùy chọn chuyển trang chiếu</a:t>
            </a:r>
            <a:r>
              <a:rPr lang="vi-VN" altLang="en-US" sz="2800" dirty="0"/>
              <a:t>:</a:t>
            </a:r>
            <a:endParaRPr lang="en-US" altLang="en-US" sz="2800" dirty="0"/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/>
              <a:t>+None: </a:t>
            </a:r>
            <a:r>
              <a:rPr lang="vi-VN" altLang="en-US" sz="2400" dirty="0">
                <a:solidFill>
                  <a:srgbClr val="FF0000"/>
                </a:solidFill>
              </a:rPr>
              <a:t>Không hiệu ứng (ngầm định)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/>
              <a:t>+Sound: </a:t>
            </a:r>
            <a:r>
              <a:rPr lang="vi-VN" altLang="en-US" sz="2400" dirty="0">
                <a:solidFill>
                  <a:srgbClr val="FF0000"/>
                </a:solidFill>
              </a:rPr>
              <a:t>Âm thanh đi kèm.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/>
              <a:t>+On mouse click: </a:t>
            </a:r>
            <a:r>
              <a:rPr lang="vi-VN" altLang="en-US" sz="2400" dirty="0">
                <a:solidFill>
                  <a:srgbClr val="FF0000"/>
                </a:solidFill>
              </a:rPr>
              <a:t>Chuyển trang chiếu khi nháy chuột.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/>
              <a:t>+Duration: </a:t>
            </a:r>
            <a:r>
              <a:rPr lang="en-US" altLang="en-US" sz="2400" dirty="0" err="1">
                <a:solidFill>
                  <a:srgbClr val="FF0000"/>
                </a:solidFill>
              </a:rPr>
              <a:t>Thiết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lập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thời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gian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thực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hiện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hiệu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ứng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chuyển</a:t>
            </a:r>
            <a:r>
              <a:rPr lang="vi-VN" altLang="en-US" sz="24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/>
              <a:t>+Apply to All : </a:t>
            </a:r>
            <a:r>
              <a:rPr lang="vi-VN" altLang="en-US" sz="2400" dirty="0">
                <a:solidFill>
                  <a:srgbClr val="FF0000"/>
                </a:solidFill>
              </a:rPr>
              <a:t>Áp dụng hiệu ứng cho tất cả các trang chiếu.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10000"/>
              </a:spcBef>
            </a:pPr>
            <a:r>
              <a:rPr lang="en-US" altLang="en-US" sz="2400" dirty="0"/>
              <a:t>+ After: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Nhập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thời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gian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để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tự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động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chuyển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trang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sau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một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khoảng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thời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gian</a:t>
            </a:r>
            <a:r>
              <a:rPr lang="en-US" altLang="en-US" sz="2400" dirty="0">
                <a:solidFill>
                  <a:srgbClr val="FF0000"/>
                </a:solidFill>
              </a:rPr>
              <a:t> (</a:t>
            </a:r>
            <a:r>
              <a:rPr lang="en-US" altLang="en-US" sz="2400" dirty="0" err="1">
                <a:solidFill>
                  <a:srgbClr val="FF0000"/>
                </a:solidFill>
              </a:rPr>
              <a:t>tính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giây</a:t>
            </a:r>
            <a:r>
              <a:rPr lang="en-US" altLang="en-US" sz="2400" dirty="0">
                <a:solidFill>
                  <a:srgbClr val="FF0000"/>
                </a:solidFill>
              </a:rPr>
              <a:t>)</a:t>
            </a:r>
            <a:endParaRPr lang="vi-VN" altLang="en-US" sz="2400" dirty="0">
              <a:solidFill>
                <a:srgbClr val="FF0000"/>
              </a:solidFill>
            </a:endParaRPr>
          </a:p>
        </p:txBody>
      </p:sp>
      <p:pic>
        <p:nvPicPr>
          <p:cNvPr id="25607" name="Picture 7" descr="7a43a701-907d-4c96-9553-b8004065c6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3733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257800" y="990600"/>
            <a:ext cx="0" cy="5867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2286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-76200" y="1000780"/>
            <a:ext cx="5181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4768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680" y="304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tập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đĩa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D:\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nhiem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truong.pptx)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6920"/>
            <a:ext cx="7543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50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274638" y="5014913"/>
            <a:ext cx="5867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Em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để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tự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hiển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thị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lần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lượt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từ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đầu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tiên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đến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cuối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cùng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bằng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đánh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dấu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ô ………………………...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nhóm</a:t>
            </a:r>
            <a:r>
              <a:rPr lang="en-US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Timing</a:t>
            </a:r>
            <a:endParaRPr lang="en-US" altLang="en-US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50838" y="2863850"/>
            <a:ext cx="57292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………...……….</a:t>
            </a:r>
            <a:r>
              <a:rPr lang="en-US" altLang="en-US" smtClean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………………………. 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 </a:t>
            </a:r>
            <a:r>
              <a:rPr lang="en-US" altLang="en-US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giúp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……………………… 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của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nghe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tới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những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nội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dung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cụ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thể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trên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như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làm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mtClean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………………………………..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quá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trình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trình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bày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…………………..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hơn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việc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truyền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đạt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thông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tin.</a:t>
            </a: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571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…………………………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bao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gồm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chuyển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đối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tượng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(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văn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bản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ảnh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đồ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,…)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trên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49238" y="212725"/>
            <a:ext cx="8594725" cy="1009650"/>
          </a:xfrm>
          <a:prstGeom prst="rect">
            <a:avLst/>
          </a:prstGeom>
          <a:solidFill>
            <a:srgbClr val="0033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6361113" y="2109788"/>
            <a:ext cx="2508250" cy="44037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125413" y="150813"/>
            <a:ext cx="8805862" cy="65500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1531" y="28404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</a:rPr>
              <a:t>     </a:t>
            </a:r>
            <a:r>
              <a:rPr lang="en-US" altLang="en-US" sz="2800" dirty="0" err="1">
                <a:solidFill>
                  <a:schemeClr val="bg1"/>
                </a:solidFill>
              </a:rPr>
              <a:t>Em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kéo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thả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nhóm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kí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sẵn</a:t>
            </a:r>
            <a:r>
              <a:rPr lang="en-US" altLang="en-US" sz="2800" dirty="0">
                <a:solidFill>
                  <a:schemeClr val="bg1"/>
                </a:solidFill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</a:rPr>
              <a:t>ngăn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phải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chỗ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trống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thích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hợp</a:t>
            </a:r>
            <a:r>
              <a:rPr lang="en-US" altLang="en-US" sz="2800" dirty="0">
                <a:solidFill>
                  <a:schemeClr val="bg1"/>
                </a:solidFill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</a:rPr>
              <a:t>ngăn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trái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252413" y="1350963"/>
            <a:ext cx="5999162" cy="13144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252413" y="2852738"/>
            <a:ext cx="5984875" cy="192563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222250" y="4959350"/>
            <a:ext cx="6029325" cy="1619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6" name="Rectangle 14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510338" y="1892300"/>
            <a:ext cx="139223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quản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lý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tốt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47" name="Rectangle 15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392863" y="2381250"/>
            <a:ext cx="18065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On 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mouse click</a:t>
            </a:r>
          </a:p>
        </p:txBody>
      </p:sp>
      <p:sp>
        <p:nvSpPr>
          <p:cNvPr id="325648" name="Rectangle 16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165850" y="4714875"/>
            <a:ext cx="23860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49" name="Rectangle 17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480175" y="4281488"/>
            <a:ext cx="19716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sự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chú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ý</a:t>
            </a:r>
          </a:p>
        </p:txBody>
      </p:sp>
      <p:sp>
        <p:nvSpPr>
          <p:cNvPr id="325650" name="Rectangle 18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608763" y="3811588"/>
            <a:ext cx="15906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e) After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1" name="Rectangle 19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691313" y="3309938"/>
            <a:ext cx="8143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d)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Sinh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2" name="Rectangle 20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473825" y="2881313"/>
            <a:ext cx="12160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3" name="AutoShape 21"/>
          <p:cNvSpPr>
            <a:spLocks noChangeArrowheads="1"/>
          </p:cNvSpPr>
          <p:nvPr/>
        </p:nvSpPr>
        <p:spPr bwMode="auto">
          <a:xfrm rot="5400000">
            <a:off x="7290594" y="457994"/>
            <a:ext cx="693738" cy="24892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</a:rPr>
              <a:t>Nhóm kí tự cho sẵn</a:t>
            </a:r>
          </a:p>
        </p:txBody>
      </p:sp>
      <p:sp>
        <p:nvSpPr>
          <p:cNvPr id="325654" name="Line 22"/>
          <p:cNvSpPr>
            <a:spLocks noChangeShapeType="1"/>
          </p:cNvSpPr>
          <p:nvPr/>
        </p:nvSpPr>
        <p:spPr bwMode="auto">
          <a:xfrm flipH="1">
            <a:off x="6294438" y="1212850"/>
            <a:ext cx="14287" cy="55022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55" name="AutoShape 23"/>
          <p:cNvSpPr>
            <a:spLocks noChangeArrowheads="1"/>
          </p:cNvSpPr>
          <p:nvPr/>
        </p:nvSpPr>
        <p:spPr bwMode="gray">
          <a:xfrm>
            <a:off x="125413" y="212725"/>
            <a:ext cx="1404937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2400" b="1" i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tập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29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2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43000" y="3043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252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4366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7450" y="5786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79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274638" y="5014913"/>
            <a:ext cx="5867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Em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để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tự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hiển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thị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lần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lượt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từ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đầu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tiên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đến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cuối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cùng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bằng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đánh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dấu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ô ………………………...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nhóm</a:t>
            </a:r>
            <a:r>
              <a:rPr lang="en-US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Timing</a:t>
            </a:r>
            <a:endParaRPr lang="en-US" altLang="en-US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50838" y="2863850"/>
            <a:ext cx="57292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 </a:t>
            </a:r>
            <a:r>
              <a:rPr lang="en-US" alt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………...……….</a:t>
            </a:r>
            <a:r>
              <a:rPr lang="en-US" altLang="en-US" smtClean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……………………….  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giúp </a:t>
            </a:r>
            <a:r>
              <a:rPr lang="en-US" alt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…………………..  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của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người nghe tới những nội dung cụ thể trên trang chiếu, cũng như làm </a:t>
            </a:r>
            <a:r>
              <a:rPr lang="en-US" altLang="en-US" smtClean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………………………………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quá trình trình bày và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…………………..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hơn việc truyền đạt thông tin.</a:t>
            </a: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5715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…………………………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bao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gồm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chuyển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hiệu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ứng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động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đối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tượng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(văn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bản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ảnh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đồ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,…)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trên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chiếu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49238" y="212725"/>
            <a:ext cx="8594725" cy="1009650"/>
          </a:xfrm>
          <a:prstGeom prst="rect">
            <a:avLst/>
          </a:prstGeom>
          <a:solidFill>
            <a:srgbClr val="0033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6361113" y="2109788"/>
            <a:ext cx="2508250" cy="44037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125413" y="150813"/>
            <a:ext cx="8805862" cy="65500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1531" y="28404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</a:rPr>
              <a:t>     </a:t>
            </a:r>
            <a:r>
              <a:rPr lang="en-US" altLang="en-US" sz="2800" dirty="0" err="1">
                <a:solidFill>
                  <a:schemeClr val="bg1"/>
                </a:solidFill>
              </a:rPr>
              <a:t>Em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kéo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thả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nhóm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kí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sẵn</a:t>
            </a:r>
            <a:r>
              <a:rPr lang="en-US" altLang="en-US" sz="2800" dirty="0">
                <a:solidFill>
                  <a:schemeClr val="bg1"/>
                </a:solidFill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</a:rPr>
              <a:t>ngăn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phải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chỗ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trống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thích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hợp</a:t>
            </a:r>
            <a:r>
              <a:rPr lang="en-US" altLang="en-US" sz="2800" dirty="0">
                <a:solidFill>
                  <a:schemeClr val="bg1"/>
                </a:solidFill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</a:rPr>
              <a:t>ngăn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trái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252413" y="1350963"/>
            <a:ext cx="5999162" cy="13144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252413" y="2852738"/>
            <a:ext cx="5984875" cy="192563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222250" y="4959350"/>
            <a:ext cx="6029325" cy="1619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>
                    <a:alpha val="5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6" name="Rectangle 14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510338" y="1892300"/>
            <a:ext cx="139223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quản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lý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tốt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47" name="Rectangle 15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392863" y="2381250"/>
            <a:ext cx="18065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On 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mouse click</a:t>
            </a:r>
          </a:p>
        </p:txBody>
      </p:sp>
      <p:sp>
        <p:nvSpPr>
          <p:cNvPr id="325648" name="Rectangle 16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165850" y="4714875"/>
            <a:ext cx="23860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49" name="Rectangle 17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480175" y="4281488"/>
            <a:ext cx="19716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hút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sự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chú</a:t>
            </a:r>
            <a:r>
              <a:rPr lang="en-US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ý</a:t>
            </a:r>
          </a:p>
        </p:txBody>
      </p:sp>
      <p:sp>
        <p:nvSpPr>
          <p:cNvPr id="325650" name="Rectangle 18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608763" y="3811588"/>
            <a:ext cx="15906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e) After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1" name="Rectangle 19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7466012" y="3307716"/>
            <a:ext cx="9858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Sinh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2" name="Rectangle 20">
            <a:hlinkClick r:id="" action="ppaction://macro?name=DragandDrop"/>
          </p:cNvPr>
          <p:cNvSpPr>
            <a:spLocks noChangeArrowheads="1"/>
          </p:cNvSpPr>
          <p:nvPr/>
        </p:nvSpPr>
        <p:spPr bwMode="auto">
          <a:xfrm>
            <a:off x="6473825" y="2881313"/>
            <a:ext cx="12160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c) </a:t>
            </a:r>
            <a:r>
              <a:rPr lang="en-US" altLang="en-US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endParaRPr lang="en-US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53" name="AutoShape 21"/>
          <p:cNvSpPr>
            <a:spLocks noChangeArrowheads="1"/>
          </p:cNvSpPr>
          <p:nvPr/>
        </p:nvSpPr>
        <p:spPr bwMode="auto">
          <a:xfrm rot="5400000">
            <a:off x="7290594" y="457994"/>
            <a:ext cx="693738" cy="24892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</a:rPr>
              <a:t>Nhóm kí tự cho sẵn</a:t>
            </a:r>
          </a:p>
        </p:txBody>
      </p:sp>
      <p:sp>
        <p:nvSpPr>
          <p:cNvPr id="325654" name="Line 22"/>
          <p:cNvSpPr>
            <a:spLocks noChangeShapeType="1"/>
          </p:cNvSpPr>
          <p:nvPr/>
        </p:nvSpPr>
        <p:spPr bwMode="auto">
          <a:xfrm flipH="1">
            <a:off x="6294438" y="1212850"/>
            <a:ext cx="14287" cy="55022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55" name="AutoShape 23"/>
          <p:cNvSpPr>
            <a:spLocks noChangeArrowheads="1"/>
          </p:cNvSpPr>
          <p:nvPr/>
        </p:nvSpPr>
        <p:spPr bwMode="gray">
          <a:xfrm>
            <a:off x="125413" y="212725"/>
            <a:ext cx="1404937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2400" b="1" i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tập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6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69 -0.02382 C -0.06406 -0.18336 -0.07344 -0.34266 -0.13438 -0.43122 C -0.19514 -0.51954 -0.33143 -0.54174 -0.41823 -0.55469 C -0.50504 -0.56763 -0.6158 -0.5163 -0.65469 -0.50891 " pathEditMode="relative" rAng="0" ptsTypes="aaaA">
                                      <p:cBhvr>
                                        <p:cTn id="6" dur="500" fill="hold"/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27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56647E-6 C -0.03334 -0.04 -0.06667 -0.08 -0.14445 -0.08463 C -0.2224 -0.08925 -0.40296 -0.03006 -0.46823 -0.02752 " pathEditMode="relative" ptsTypes="aaA">
                                      <p:cBhvr>
                                        <p:cTn id="10" dur="500" fill="hold"/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39 -0.00069 C -0.17586 0.05903 -0.22899 0.11898 -0.31024 0.13611 C -0.39149 0.15324 -0.54218 0.125 -0.61059 0.10023 C -0.67899 0.07569 -0.70121 0.02315 -0.72135 -0.0125 C -0.74149 -0.04815 -0.73819 -0.08611 -0.73229 -0.11343 C -0.72673 -0.1412 -0.6967 -0.16667 -0.68698 -0.17847 " pathEditMode="relative" rAng="0" ptsTypes="aaaaaA">
                                      <p:cBhvr>
                                        <p:cTn id="14" dur="500" fill="hold"/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55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47 0.03125 C -0.21892 0.08935 -0.28437 0.14768 -0.37239 0.16643 C -0.46041 0.18518 -0.62691 0.16412 -0.68194 0.14305 C -0.73698 0.12199 -0.70312 0.0625 -0.7026 0.03958 " pathEditMode="relative" rAng="0" ptsTypes="aaaA">
                                      <p:cBhvr>
                                        <p:cTn id="18" dur="500" fill="hold"/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07 0.00671 C 0.11962 0.0213 0.15434 0.03611 0.16441 0.11019 C 0.17448 0.18449 0.23438 0.37454 0.14531 0.45278 C 0.05625 0.53079 -0.24687 0.58935 -0.37049 0.5794 C -0.4941 0.56944 -0.54861 0.44398 -0.59601 0.39352 C -0.6434 0.34306 -0.64965 0.3 -0.65469 0.27732 " pathEditMode="relative" rAng="0" ptsTypes="aaaaaA">
                                      <p:cBhvr>
                                        <p:cTn id="22" dur="500" fill="hold"/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2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-0.06551 C -0.02031 -0.13657 -0.02239 -0.20787 -0.05625 -0.26644 C -0.0901 -0.325 -0.16753 -0.41921 -0.22135 -0.41644 C -0.27534 -0.41366 -0.28802 -0.34468 -0.38003 -0.24954 C -0.47205 -0.1544 -0.73784 0.06412 -0.77378 0.15417 C -0.80972 0.24444 -0.61979 0.27014 -0.596 0.29143 " pathEditMode="relative" rAng="0" ptsTypes="AAAAAA">
                                      <p:cBhvr>
                                        <p:cTn id="26" dur="500" fill="hold"/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6" grpId="0"/>
      <p:bldP spid="325648" grpId="0"/>
      <p:bldP spid="325649" grpId="0"/>
      <p:bldP spid="325650" grpId="0"/>
      <p:bldP spid="325651" grpId="0"/>
      <p:bldP spid="3256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562100"/>
            <a:ext cx="30099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609600" y="1066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398463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471488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576263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715963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715963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715963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715963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715963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Củng cố</a:t>
            </a:r>
            <a:r>
              <a:rPr lang="en-US" altLang="en-US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572000" y="1410335"/>
            <a:ext cx="4267200" cy="1477328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Animations</a:t>
            </a:r>
          </a:p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Animations</a:t>
            </a:r>
            <a:endParaRPr lang="en-US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602481" y="4267200"/>
            <a:ext cx="4572000" cy="1754326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 B1: 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Chọn các trang chiếu cần tạo hiệu ứng.</a:t>
            </a:r>
          </a:p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 B2: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to this slide</a:t>
            </a:r>
          </a:p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 B3: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Apply to all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Timing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2286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3571875"/>
            <a:ext cx="281178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0" y="2209800"/>
            <a:ext cx="2286000" cy="2514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33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n w="11430"/>
                <a:solidFill>
                  <a:srgbClr val="33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797501">
            <a:off x="2172893" y="486755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75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nimBg="1"/>
      <p:bldP spid="43023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7162800" y="6507163"/>
            <a:ext cx="182880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FFABAB"/>
                </a:solidFill>
                <a:ea typeface="Arial Unicode MS" pitchFamily="34" charset="-128"/>
                <a:cs typeface="Arial Unicode MS" pitchFamily="34" charset="-128"/>
              </a:rPr>
              <a:t>Võ Nhật Trường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14800" y="3074988"/>
            <a:ext cx="5029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2800" dirty="0">
                <a:solidFill>
                  <a:srgbClr val="FF0000"/>
                </a:solidFill>
              </a:rPr>
              <a:t>HƯỚNG DẪN VỀ NHÀ :</a:t>
            </a:r>
          </a:p>
          <a:p>
            <a:pPr>
              <a:buFontTx/>
              <a:buChar char="-"/>
            </a:pPr>
            <a:r>
              <a:rPr lang="en-US" altLang="en-US" sz="2800" dirty="0" err="1">
                <a:solidFill>
                  <a:srgbClr val="000000"/>
                </a:solidFill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bài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</a:rPr>
              <a:t>xem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nội</a:t>
            </a:r>
            <a:r>
              <a:rPr lang="en-US" altLang="en-US" sz="2800" dirty="0">
                <a:solidFill>
                  <a:srgbClr val="000000"/>
                </a:solidFill>
              </a:rPr>
              <a:t> dung </a:t>
            </a:r>
            <a:r>
              <a:rPr lang="en-US" altLang="en-US" sz="2800" dirty="0" err="1">
                <a:solidFill>
                  <a:srgbClr val="000000"/>
                </a:solidFill>
              </a:rPr>
              <a:t>đã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học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en-US" altLang="en-US" sz="2800" dirty="0" err="1">
                <a:solidFill>
                  <a:srgbClr val="000000"/>
                </a:solidFill>
              </a:rPr>
              <a:t>Thực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hành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lại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thao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tác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nếu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kiện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máy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tính</a:t>
            </a:r>
            <a:r>
              <a:rPr lang="en-US" altLang="en-US" sz="2800" dirty="0">
                <a:solidFill>
                  <a:srgbClr val="000000"/>
                </a:solidFill>
              </a:rPr>
              <a:t> ở </a:t>
            </a:r>
            <a:r>
              <a:rPr lang="en-US" altLang="en-US" sz="2800" dirty="0" err="1">
                <a:solidFill>
                  <a:srgbClr val="000000"/>
                </a:solidFill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</a:rPr>
              <a:t>trả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lời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câu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hỏi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</a:rPr>
              <a:t>SGK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trang</a:t>
            </a:r>
            <a:r>
              <a:rPr lang="en-US" altLang="en-US" sz="2800" dirty="0" smtClean="0">
                <a:solidFill>
                  <a:srgbClr val="000000"/>
                </a:solidFill>
              </a:rPr>
              <a:t> 104. 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en-US" altLang="en-US" sz="2800" dirty="0" err="1">
                <a:solidFill>
                  <a:srgbClr val="000000"/>
                </a:solidFill>
              </a:rPr>
              <a:t>Xem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trước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nôi</a:t>
            </a:r>
            <a:r>
              <a:rPr lang="en-US" altLang="en-US" sz="2800" dirty="0">
                <a:solidFill>
                  <a:srgbClr val="000000"/>
                </a:solidFill>
              </a:rPr>
              <a:t> dung </a:t>
            </a:r>
            <a:r>
              <a:rPr lang="en-US" altLang="en-US" sz="2800" dirty="0" smtClean="0">
                <a:solidFill>
                  <a:srgbClr val="000000"/>
                </a:solidFill>
              </a:rPr>
              <a:t>3,4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của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bài</a:t>
            </a:r>
            <a:r>
              <a:rPr lang="en-US" altLang="en-US" sz="2800" dirty="0" smtClean="0">
                <a:solidFill>
                  <a:srgbClr val="000000"/>
                </a:solidFill>
              </a:rPr>
              <a:t> 11: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Tạo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các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hiệu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ứng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động</a:t>
            </a:r>
            <a:r>
              <a:rPr lang="en-US" altLang="en-US" sz="2800" dirty="0" smtClean="0">
                <a:solidFill>
                  <a:srgbClr val="000000"/>
                </a:solidFill>
              </a:rPr>
              <a:t>.</a:t>
            </a:r>
            <a:endParaRPr lang="en-US" altLang="en-US" sz="2800" dirty="0"/>
          </a:p>
        </p:txBody>
      </p:sp>
      <p:pic>
        <p:nvPicPr>
          <p:cNvPr id="108548" name="Picture 5" descr="jlg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9" name="AutoShape 6"/>
          <p:cNvSpPr>
            <a:spLocks noChangeArrowheads="1"/>
          </p:cNvSpPr>
          <p:nvPr/>
        </p:nvSpPr>
        <p:spPr bwMode="auto">
          <a:xfrm>
            <a:off x="5257800" y="838200"/>
            <a:ext cx="1295400" cy="1219200"/>
          </a:xfrm>
          <a:prstGeom prst="star32">
            <a:avLst>
              <a:gd name="adj" fmla="val 4259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8550" name="Text Box 39"/>
          <p:cNvSpPr txBox="1">
            <a:spLocks noChangeArrowheads="1"/>
          </p:cNvSpPr>
          <p:nvPr/>
        </p:nvSpPr>
        <p:spPr bwMode="auto">
          <a:xfrm>
            <a:off x="-30480" y="807243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</a:rPr>
              <a:t>NỘI DUNG</a:t>
            </a:r>
            <a:endParaRPr lang="en-US" altLang="en-US" sz="2800" b="1" dirty="0"/>
          </a:p>
        </p:txBody>
      </p:sp>
      <p:sp>
        <p:nvSpPr>
          <p:cNvPr id="108551" name="Line 40"/>
          <p:cNvSpPr>
            <a:spLocks noChangeShapeType="1"/>
          </p:cNvSpPr>
          <p:nvPr/>
        </p:nvSpPr>
        <p:spPr bwMode="auto">
          <a:xfrm>
            <a:off x="4114800" y="1066800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AutoShape 41"/>
          <p:cNvSpPr>
            <a:spLocks noChangeArrowheads="1"/>
          </p:cNvSpPr>
          <p:nvPr/>
        </p:nvSpPr>
        <p:spPr bwMode="gray">
          <a:xfrm>
            <a:off x="636588" y="2889975"/>
            <a:ext cx="3286125" cy="1168539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altLang="en-US" sz="2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53" name="AutoShape 42"/>
          <p:cNvSpPr>
            <a:spLocks noChangeArrowheads="1"/>
          </p:cNvSpPr>
          <p:nvPr/>
        </p:nvSpPr>
        <p:spPr bwMode="gray">
          <a:xfrm>
            <a:off x="540544" y="1565434"/>
            <a:ext cx="3478212" cy="995422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2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altLang="en-US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8554" name="Group 43"/>
          <p:cNvGrpSpPr>
            <a:grpSpLocks/>
          </p:cNvGrpSpPr>
          <p:nvPr/>
        </p:nvGrpSpPr>
        <p:grpSpPr bwMode="auto">
          <a:xfrm>
            <a:off x="152400" y="1844675"/>
            <a:ext cx="609600" cy="604838"/>
            <a:chOff x="2078" y="1680"/>
            <a:chExt cx="1615" cy="1615"/>
          </a:xfrm>
        </p:grpSpPr>
        <p:sp>
          <p:nvSpPr>
            <p:cNvPr id="108578" name="Oval 4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8579" name="Oval 4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56398" name="Oval 46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1" name="Oval 4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00" name="Oval 48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3" name="Oval 4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</p:grpSp>
      <p:grpSp>
        <p:nvGrpSpPr>
          <p:cNvPr id="108555" name="Group 50"/>
          <p:cNvGrpSpPr>
            <a:grpSpLocks/>
          </p:cNvGrpSpPr>
          <p:nvPr/>
        </p:nvGrpSpPr>
        <p:grpSpPr bwMode="auto">
          <a:xfrm>
            <a:off x="165100" y="3143250"/>
            <a:ext cx="609600" cy="604838"/>
            <a:chOff x="2078" y="1680"/>
            <a:chExt cx="1615" cy="1615"/>
          </a:xfrm>
        </p:grpSpPr>
        <p:sp>
          <p:nvSpPr>
            <p:cNvPr id="108572" name="Oval 5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8573" name="Oval 5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56405" name="Oval 53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5" name="Oval 5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07" name="Oval 55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7" name="Oval 5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</p:grpSp>
      <p:sp>
        <p:nvSpPr>
          <p:cNvPr id="108556" name="AutoShape 57"/>
          <p:cNvSpPr>
            <a:spLocks noChangeArrowheads="1"/>
          </p:cNvSpPr>
          <p:nvPr/>
        </p:nvSpPr>
        <p:spPr bwMode="gray">
          <a:xfrm>
            <a:off x="636588" y="4140200"/>
            <a:ext cx="3262312" cy="118268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 b="1" dirty="0">
                <a:solidFill>
                  <a:srgbClr val="000099"/>
                </a:solidFill>
              </a:rPr>
              <a:t>3. </a:t>
            </a:r>
            <a:r>
              <a:rPr lang="en-US" altLang="en-US" sz="2400" b="1" dirty="0" err="1">
                <a:solidFill>
                  <a:srgbClr val="000099"/>
                </a:solidFill>
              </a:rPr>
              <a:t>Sử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dụng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các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hiệu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ứng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động</a:t>
            </a:r>
            <a:endParaRPr lang="en-US" altLang="en-US" sz="2400" b="1" dirty="0">
              <a:solidFill>
                <a:srgbClr val="000099"/>
              </a:solidFill>
            </a:endParaRPr>
          </a:p>
        </p:txBody>
      </p:sp>
      <p:grpSp>
        <p:nvGrpSpPr>
          <p:cNvPr id="108557" name="Group 58"/>
          <p:cNvGrpSpPr>
            <a:grpSpLocks/>
          </p:cNvGrpSpPr>
          <p:nvPr/>
        </p:nvGrpSpPr>
        <p:grpSpPr bwMode="auto">
          <a:xfrm>
            <a:off x="165100" y="4398963"/>
            <a:ext cx="609600" cy="604837"/>
            <a:chOff x="2078" y="1680"/>
            <a:chExt cx="1615" cy="1615"/>
          </a:xfrm>
        </p:grpSpPr>
        <p:sp>
          <p:nvSpPr>
            <p:cNvPr id="108566" name="Oval 5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108567" name="Oval 6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13" name="Oval 61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9" name="Oval 6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15" name="Oval 63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1" name="Oval 6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</p:grpSp>
      <p:sp>
        <p:nvSpPr>
          <p:cNvPr id="108558" name="AutoShape 65"/>
          <p:cNvSpPr>
            <a:spLocks noChangeArrowheads="1"/>
          </p:cNvSpPr>
          <p:nvPr/>
        </p:nvSpPr>
        <p:spPr bwMode="gray">
          <a:xfrm>
            <a:off x="636588" y="5397500"/>
            <a:ext cx="3236912" cy="118268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CC3300"/>
                </a:solidFill>
              </a:rPr>
              <a:t>4. Một vài lưu ý khi tạo bài trình chiếu</a:t>
            </a:r>
          </a:p>
        </p:txBody>
      </p:sp>
      <p:grpSp>
        <p:nvGrpSpPr>
          <p:cNvPr id="108559" name="Group 66"/>
          <p:cNvGrpSpPr>
            <a:grpSpLocks/>
          </p:cNvGrpSpPr>
          <p:nvPr/>
        </p:nvGrpSpPr>
        <p:grpSpPr bwMode="auto">
          <a:xfrm>
            <a:off x="165100" y="5657850"/>
            <a:ext cx="609600" cy="604838"/>
            <a:chOff x="2078" y="1680"/>
            <a:chExt cx="1615" cy="1615"/>
          </a:xfrm>
        </p:grpSpPr>
        <p:sp>
          <p:nvSpPr>
            <p:cNvPr id="108560" name="Oval 6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108561" name="Oval 6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21" name="Oval 69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3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56423" name="Oval 71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6424" name="Oval 72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098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0" name="Title 1"/>
          <p:cNvSpPr>
            <a:spLocks/>
          </p:cNvSpPr>
          <p:nvPr/>
        </p:nvSpPr>
        <p:spPr bwMode="auto">
          <a:xfrm>
            <a:off x="0" y="762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</p:spTree>
    <p:extLst>
      <p:ext uri="{BB962C8B-B14F-4D97-AF65-F5344CB8AC3E}">
        <p14:creationId xmlns:p14="http://schemas.microsoft.com/office/powerpoint/2010/main" val="17212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4572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dirty="0" err="1" smtClean="0">
                <a:solidFill>
                  <a:srgbClr val="FF3399"/>
                </a:solidFill>
                <a:latin typeface="Times New Roman" pitchFamily="18" charset="0"/>
                <a:cs typeface="Times" pitchFamily="18" charset="0"/>
              </a:rPr>
              <a:t>Bài</a:t>
            </a:r>
            <a:r>
              <a:rPr lang="en-US" sz="4000" dirty="0" smtClean="0">
                <a:solidFill>
                  <a:srgbClr val="FF3399"/>
                </a:solidFill>
                <a:latin typeface="Times New Roman" pitchFamily="18" charset="0"/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" pitchFamily="18" charset="0"/>
              </a:rPr>
              <a:t>TẠO CÁC HIỆU ỨNG ĐỘNG</a:t>
            </a:r>
          </a:p>
        </p:txBody>
      </p:sp>
      <p:sp>
        <p:nvSpPr>
          <p:cNvPr id="55" name="AutoShape 27" descr="Bouquet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062163" y="1874838"/>
            <a:ext cx="6700837" cy="83343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Hiệu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ứng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động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cho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đối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tượng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trên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trang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 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hlinkClick r:id="rId3" action="ppaction://hlinkpres?slideindex=11&amp;slidetitle=PowerPoint Presentation"/>
              </a:rPr>
              <a:t>chiếu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AutoShape 43" descr="Bouquet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030413" y="5862638"/>
            <a:ext cx="5700712" cy="8382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000099"/>
                </a:solidFill>
              </a:rPr>
              <a:t>Một vài lưu ý khi tạo bài trình chiếu</a:t>
            </a:r>
            <a:endParaRPr lang="en-US" sz="2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7" name="AutoShape 43" descr="Bouquet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039938" y="4586288"/>
            <a:ext cx="5700712" cy="8382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2600" b="1">
                <a:solidFill>
                  <a:srgbClr val="000099"/>
                </a:solidFill>
              </a:rPr>
              <a:t>Sử dụng các hiệu ứng động</a:t>
            </a:r>
            <a:endParaRPr lang="en-US" sz="2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8" name="AutoShape 43" descr="Bouquet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033588" y="3213100"/>
            <a:ext cx="5700712" cy="8382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2600" b="1" dirty="0" err="1">
                <a:solidFill>
                  <a:srgbClr val="000099"/>
                </a:solidFill>
              </a:rPr>
              <a:t>Tạo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hiệu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ứng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</a:rPr>
              <a:t>động</a:t>
            </a:r>
            <a:r>
              <a:rPr lang="en-US" sz="2600" b="1" dirty="0" smtClean="0">
                <a:solidFill>
                  <a:srgbClr val="000099"/>
                </a:solidFill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</a:rPr>
              <a:t>chuyển</a:t>
            </a:r>
            <a:r>
              <a:rPr lang="en-US" sz="2600" b="1" dirty="0" smtClean="0">
                <a:solidFill>
                  <a:srgbClr val="000099"/>
                </a:solidFill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</a:rPr>
              <a:t>trang</a:t>
            </a:r>
            <a:r>
              <a:rPr lang="en-US" sz="2600" b="1" dirty="0" smtClean="0">
                <a:solidFill>
                  <a:srgbClr val="000099"/>
                </a:solidFill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</a:rPr>
              <a:t>chiếu</a:t>
            </a:r>
            <a:r>
              <a:rPr lang="en-US" sz="2600" b="1" dirty="0" smtClean="0">
                <a:solidFill>
                  <a:srgbClr val="000099"/>
                </a:solidFill>
              </a:rPr>
              <a:t> </a:t>
            </a:r>
            <a:endParaRPr lang="en-US" sz="2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grpSp>
        <p:nvGrpSpPr>
          <p:cNvPr id="59" name="Group 24"/>
          <p:cNvGrpSpPr>
            <a:grpSpLocks/>
          </p:cNvGrpSpPr>
          <p:nvPr/>
        </p:nvGrpSpPr>
        <p:grpSpPr bwMode="auto">
          <a:xfrm rot="5400000">
            <a:off x="1008063" y="2547938"/>
            <a:ext cx="1173162" cy="144462"/>
            <a:chOff x="0" y="1896"/>
            <a:chExt cx="5760" cy="120"/>
          </a:xfrm>
        </p:grpSpPr>
        <p:sp>
          <p:nvSpPr>
            <p:cNvPr id="115720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  <p:sp>
          <p:nvSpPr>
            <p:cNvPr id="115721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981075" y="1706563"/>
            <a:ext cx="1066800" cy="989012"/>
            <a:chOff x="3257" y="860"/>
            <a:chExt cx="581" cy="623"/>
          </a:xfrm>
        </p:grpSpPr>
        <p:grpSp>
          <p:nvGrpSpPr>
            <p:cNvPr id="115723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115724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5725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/>
              </a:p>
            </p:txBody>
          </p:sp>
          <p:sp>
            <p:nvSpPr>
              <p:cNvPr id="115726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/>
              </a:p>
            </p:txBody>
          </p:sp>
          <p:sp>
            <p:nvSpPr>
              <p:cNvPr id="115727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28" name="Oval 34" descr="Bouquet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29" name="Oval 35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30" name="Oval 36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31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066"/>
                <a:ext cx="1241" cy="1102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32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115733" name="WordArt 39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1</a:t>
              </a:r>
            </a:p>
          </p:txBody>
        </p:sp>
      </p:grpSp>
      <p:grpSp>
        <p:nvGrpSpPr>
          <p:cNvPr id="74" name="Group 40"/>
          <p:cNvGrpSpPr>
            <a:grpSpLocks/>
          </p:cNvGrpSpPr>
          <p:nvPr/>
        </p:nvGrpSpPr>
        <p:grpSpPr bwMode="auto">
          <a:xfrm rot="5400000">
            <a:off x="1020763" y="4148138"/>
            <a:ext cx="1173162" cy="144462"/>
            <a:chOff x="0" y="1896"/>
            <a:chExt cx="5760" cy="120"/>
          </a:xfrm>
        </p:grpSpPr>
        <p:sp>
          <p:nvSpPr>
            <p:cNvPr id="115735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  <p:sp>
          <p:nvSpPr>
            <p:cNvPr id="115736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grpSp>
        <p:nvGrpSpPr>
          <p:cNvPr id="77" name="Group 44"/>
          <p:cNvGrpSpPr>
            <a:grpSpLocks/>
          </p:cNvGrpSpPr>
          <p:nvPr/>
        </p:nvGrpSpPr>
        <p:grpSpPr bwMode="auto">
          <a:xfrm>
            <a:off x="1098550" y="3071813"/>
            <a:ext cx="908050" cy="989012"/>
            <a:chOff x="3261" y="1702"/>
            <a:chExt cx="581" cy="623"/>
          </a:xfrm>
        </p:grpSpPr>
        <p:grpSp>
          <p:nvGrpSpPr>
            <p:cNvPr id="115738" name="Group 45"/>
            <p:cNvGrpSpPr>
              <a:grpSpLocks/>
            </p:cNvGrpSpPr>
            <p:nvPr/>
          </p:nvGrpSpPr>
          <p:grpSpPr bwMode="auto">
            <a:xfrm rot="5400000">
              <a:off x="3240" y="1723"/>
              <a:ext cx="623" cy="581"/>
              <a:chOff x="1871" y="1824"/>
              <a:chExt cx="2007" cy="1809"/>
            </a:xfrm>
          </p:grpSpPr>
          <p:sp>
            <p:nvSpPr>
              <p:cNvPr id="115739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5740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/>
              </a:p>
            </p:txBody>
          </p:sp>
          <p:sp>
            <p:nvSpPr>
              <p:cNvPr id="115741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3" y="3431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/>
              </a:p>
            </p:txBody>
          </p:sp>
          <p:sp>
            <p:nvSpPr>
              <p:cNvPr id="115742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43" name="Oval 50" descr="Bouquet"/>
              <p:cNvSpPr>
                <a:spLocks noChangeArrowheads="1"/>
              </p:cNvSpPr>
              <p:nvPr/>
            </p:nvSpPr>
            <p:spPr bwMode="gray">
              <a:xfrm>
                <a:off x="2168" y="1913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44" name="Oval 51" descr="Bouquet"/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45" name="Oval 52" descr="Bouquet">
                <a:hlinkClick r:id="rId9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46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47" name="Oval 54" descr="Bouquet"/>
              <p:cNvSpPr>
                <a:spLocks noChangeArrowheads="1"/>
              </p:cNvSpPr>
              <p:nvPr/>
            </p:nvSpPr>
            <p:spPr bwMode="gray">
              <a:xfrm>
                <a:off x="2267" y="2083"/>
                <a:ext cx="1241" cy="1099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115748" name="WordArt 55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2</a:t>
              </a:r>
            </a:p>
          </p:txBody>
        </p:sp>
      </p:grpSp>
      <p:grpSp>
        <p:nvGrpSpPr>
          <p:cNvPr id="89" name="Group 57"/>
          <p:cNvGrpSpPr>
            <a:grpSpLocks/>
          </p:cNvGrpSpPr>
          <p:nvPr/>
        </p:nvGrpSpPr>
        <p:grpSpPr bwMode="auto">
          <a:xfrm>
            <a:off x="1093788" y="4427538"/>
            <a:ext cx="922337" cy="989012"/>
            <a:chOff x="3247" y="2515"/>
            <a:chExt cx="581" cy="623"/>
          </a:xfrm>
        </p:grpSpPr>
        <p:grpSp>
          <p:nvGrpSpPr>
            <p:cNvPr id="115750" name="Group 58"/>
            <p:cNvGrpSpPr>
              <a:grpSpLocks/>
            </p:cNvGrpSpPr>
            <p:nvPr/>
          </p:nvGrpSpPr>
          <p:grpSpPr bwMode="auto">
            <a:xfrm rot="5400000">
              <a:off x="3226" y="2536"/>
              <a:ext cx="623" cy="581"/>
              <a:chOff x="1871" y="1824"/>
              <a:chExt cx="2007" cy="1807"/>
            </a:xfrm>
          </p:grpSpPr>
          <p:sp>
            <p:nvSpPr>
              <p:cNvPr id="115751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5752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/>
              </a:p>
            </p:txBody>
          </p:sp>
          <p:sp>
            <p:nvSpPr>
              <p:cNvPr id="115753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/>
              </a:p>
            </p:txBody>
          </p:sp>
          <p:sp>
            <p:nvSpPr>
              <p:cNvPr id="115754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55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97" name="Oval 64"/>
              <p:cNvSpPr>
                <a:spLocks noChangeArrowheads="1"/>
              </p:cNvSpPr>
              <p:nvPr/>
            </p:nvSpPr>
            <p:spPr bwMode="gray">
              <a:xfrm>
                <a:off x="2274" y="283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15757" name="Oval 65">
                <a:hlinkClick r:id="rId10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99" name="Oval 66"/>
              <p:cNvSpPr>
                <a:spLocks noChangeArrowheads="1"/>
              </p:cNvSpPr>
              <p:nvPr/>
            </p:nvSpPr>
            <p:spPr bwMode="gray">
              <a:xfrm>
                <a:off x="2267" y="2017"/>
                <a:ext cx="1240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15759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115760" name="WordArt 68">
              <a:hlinkClick r:id="rId11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3</a:t>
              </a:r>
            </a:p>
          </p:txBody>
        </p:sp>
      </p:grpSp>
      <p:grpSp>
        <p:nvGrpSpPr>
          <p:cNvPr id="101" name="Group 40"/>
          <p:cNvGrpSpPr>
            <a:grpSpLocks/>
          </p:cNvGrpSpPr>
          <p:nvPr/>
        </p:nvGrpSpPr>
        <p:grpSpPr bwMode="auto">
          <a:xfrm rot="5400000">
            <a:off x="1223963" y="5573713"/>
            <a:ext cx="762000" cy="152400"/>
            <a:chOff x="0" y="1896"/>
            <a:chExt cx="5760" cy="120"/>
          </a:xfrm>
        </p:grpSpPr>
        <p:sp>
          <p:nvSpPr>
            <p:cNvPr id="115762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  <p:sp>
          <p:nvSpPr>
            <p:cNvPr id="115763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 sz="1800"/>
            </a:p>
          </p:txBody>
        </p:sp>
      </p:grpSp>
      <p:grpSp>
        <p:nvGrpSpPr>
          <p:cNvPr id="104" name="Group 57"/>
          <p:cNvGrpSpPr>
            <a:grpSpLocks/>
          </p:cNvGrpSpPr>
          <p:nvPr/>
        </p:nvGrpSpPr>
        <p:grpSpPr bwMode="auto">
          <a:xfrm>
            <a:off x="1065213" y="5770563"/>
            <a:ext cx="922337" cy="989012"/>
            <a:chOff x="3247" y="2515"/>
            <a:chExt cx="581" cy="623"/>
          </a:xfrm>
        </p:grpSpPr>
        <p:grpSp>
          <p:nvGrpSpPr>
            <p:cNvPr id="115765" name="Group 58"/>
            <p:cNvGrpSpPr>
              <a:grpSpLocks/>
            </p:cNvGrpSpPr>
            <p:nvPr/>
          </p:nvGrpSpPr>
          <p:grpSpPr bwMode="auto">
            <a:xfrm rot="5400000">
              <a:off x="3226" y="2536"/>
              <a:ext cx="623" cy="581"/>
              <a:chOff x="1871" y="1824"/>
              <a:chExt cx="2007" cy="1807"/>
            </a:xfrm>
          </p:grpSpPr>
          <p:sp>
            <p:nvSpPr>
              <p:cNvPr id="115766" name="AutoShape 59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5767" name="AutoShape 60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/>
              </a:p>
            </p:txBody>
          </p:sp>
          <p:sp>
            <p:nvSpPr>
              <p:cNvPr id="115768" name="AutoShape 61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/>
              </a:p>
            </p:txBody>
          </p:sp>
          <p:sp>
            <p:nvSpPr>
              <p:cNvPr id="115769" name="Oval 62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70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/>
              </a:p>
            </p:txBody>
          </p:sp>
          <p:sp>
            <p:nvSpPr>
              <p:cNvPr id="115771" name="Oval 64" descr="Bouquet"/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72" name="Oval 65" descr="Bouquet">
                <a:hlinkClick r:id="rId10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73" name="Oval 66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115774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115775" name="WordArt 68">
              <a:hlinkClick r:id="rId11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693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build="allAtOnce" animBg="1"/>
      <p:bldP spid="57" grpId="0" build="allAtOnce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/>
          <p:cNvSpPr>
            <a:spLocks noChangeArrowheads="1"/>
          </p:cNvSpPr>
          <p:nvPr/>
        </p:nvSpPr>
        <p:spPr bwMode="auto">
          <a:xfrm>
            <a:off x="5181600" y="1981200"/>
            <a:ext cx="3581400" cy="1379538"/>
          </a:xfrm>
          <a:prstGeom prst="wedgeRectCallout">
            <a:avLst>
              <a:gd name="adj1" fmla="val 32046"/>
              <a:gd name="adj2" fmla="val 110528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algn="just" eaLnBrk="1" hangingPunct="1">
              <a:defRPr/>
            </a:pPr>
            <a:r>
              <a:rPr lang="vi-VN" altLang="en-US" sz="2800" b="1" dirty="0">
                <a:solidFill>
                  <a:srgbClr val="0000CC"/>
                </a:solidFill>
                <a:latin typeface="+mj-lt"/>
                <a:cs typeface="+mn-cs"/>
              </a:rPr>
              <a:t>Có những đối tượng nào trên trang chiếu mà </a:t>
            </a:r>
            <a:r>
              <a:rPr lang="vi-VN" altLang="en-US" sz="2800" b="1">
                <a:solidFill>
                  <a:srgbClr val="0000CC"/>
                </a:solidFill>
                <a:latin typeface="+mj-lt"/>
                <a:cs typeface="+mn-cs"/>
              </a:rPr>
              <a:t>em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thường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gặp</a:t>
            </a:r>
            <a:r>
              <a:rPr lang="vi-VN" altLang="en-US" sz="2800" b="1" dirty="0" smtClean="0">
                <a:solidFill>
                  <a:srgbClr val="0000CC"/>
                </a:solidFill>
                <a:cs typeface="+mn-cs"/>
              </a:rPr>
              <a:t>?</a:t>
            </a:r>
            <a:endParaRPr lang="vi-VN" altLang="en-US" sz="2800" b="1" dirty="0">
              <a:solidFill>
                <a:srgbClr val="0000CC"/>
              </a:solidFill>
              <a:cs typeface="+mn-cs"/>
            </a:endParaRP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114300" y="1600200"/>
            <a:ext cx="419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video, …</a:t>
            </a:r>
          </a:p>
        </p:txBody>
      </p:sp>
      <p:sp>
        <p:nvSpPr>
          <p:cNvPr id="190474" name="AutoShape 10"/>
          <p:cNvSpPr>
            <a:spLocks noChangeArrowheads="1"/>
          </p:cNvSpPr>
          <p:nvPr/>
        </p:nvSpPr>
        <p:spPr bwMode="auto">
          <a:xfrm>
            <a:off x="4724400" y="1983475"/>
            <a:ext cx="4452937" cy="1477963"/>
          </a:xfrm>
          <a:prstGeom prst="flowChartAlternateProcess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000" rIns="54000" anchor="ctr"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Tạo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hiệu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ứng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cho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các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đối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tượng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trên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trang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chiếu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nhằm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mục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đích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000099"/>
                </a:solidFill>
                <a:cs typeface="+mn-cs"/>
              </a:rPr>
              <a:t>gì</a:t>
            </a:r>
            <a:r>
              <a:rPr lang="en-US" altLang="en-US" sz="2800" b="1" dirty="0">
                <a:solidFill>
                  <a:srgbClr val="000099"/>
                </a:solidFill>
                <a:cs typeface="+mn-cs"/>
              </a:rPr>
              <a:t>?</a:t>
            </a:r>
            <a:endParaRPr lang="vi-VN" altLang="en-US" sz="2800" dirty="0">
              <a:cs typeface="+mn-cs"/>
            </a:endParaRP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38100" y="3124200"/>
            <a:ext cx="4419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r>
              <a:rPr lang="en-US" altLang="en-US" sz="3200" dirty="0"/>
              <a:t>*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- Thu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tin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4572000" y="1600200"/>
            <a:ext cx="20320" cy="52578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1524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-76200" y="1000780"/>
            <a:ext cx="9067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đối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tượng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trên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578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5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nimBg="1"/>
      <p:bldP spid="190468" grpId="1" animBg="1"/>
      <p:bldP spid="190470" grpId="0"/>
      <p:bldP spid="1904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0" y="1981200"/>
            <a:ext cx="4648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bước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tạo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đối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tượng</a:t>
            </a:r>
            <a:r>
              <a:rPr lang="en-US" altLang="en-US" sz="2400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dirty="0" smtClean="0"/>
              <a:t> B1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Chọn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đối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tượng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chiếu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áp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động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dirty="0"/>
              <a:t>B2: </a:t>
            </a:r>
            <a:r>
              <a:rPr lang="en-US" altLang="en-US" sz="2400" dirty="0" err="1"/>
              <a:t>Mở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lệnh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3333CC"/>
                </a:solidFill>
              </a:rPr>
              <a:t>Animations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- B3: </a:t>
            </a:r>
            <a:r>
              <a:rPr lang="en-US" altLang="en-US" sz="2400" dirty="0" err="1"/>
              <a:t>Nháy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chọn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hợp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nhóm</a:t>
            </a:r>
            <a:r>
              <a:rPr lang="en-US" altLang="en-US" sz="2400" b="1" dirty="0"/>
              <a:t> </a:t>
            </a:r>
            <a:r>
              <a:rPr lang="en-US" altLang="en-US" b="1" dirty="0">
                <a:solidFill>
                  <a:srgbClr val="3333CC"/>
                </a:solidFill>
              </a:rPr>
              <a:t>Animations</a:t>
            </a:r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6629400" y="5867400"/>
            <a:ext cx="2362200" cy="990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3333CC"/>
                </a:solidFill>
              </a:rPr>
              <a:t>Nháy chuột vào </a:t>
            </a:r>
          </a:p>
          <a:p>
            <a:pPr algn="ctr"/>
            <a:r>
              <a:rPr lang="en-US">
                <a:solidFill>
                  <a:srgbClr val="3333CC"/>
                </a:solidFill>
              </a:rPr>
              <a:t>nút </a:t>
            </a:r>
          </a:p>
        </p:txBody>
      </p:sp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343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399" name="AutoShape 7"/>
          <p:cNvSpPr>
            <a:spLocks noChangeArrowheads="1"/>
          </p:cNvSpPr>
          <p:nvPr/>
        </p:nvSpPr>
        <p:spPr bwMode="auto">
          <a:xfrm>
            <a:off x="4770120" y="1493223"/>
            <a:ext cx="4343400" cy="1569660"/>
          </a:xfrm>
          <a:prstGeom prst="wedgeRectCallout">
            <a:avLst>
              <a:gd name="adj1" fmla="val 33604"/>
              <a:gd name="adj2" fmla="val 79873"/>
            </a:avLst>
          </a:prstGeom>
          <a:ln>
            <a:solidFill>
              <a:srgbClr val="00B050"/>
            </a:solidFill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n-US" altLang="en-US" sz="2400" dirty="0" err="1" smtClean="0">
                <a:solidFill>
                  <a:srgbClr val="3333CC"/>
                </a:solidFill>
              </a:rPr>
              <a:t>Để</a:t>
            </a:r>
            <a:r>
              <a:rPr lang="en-US" altLang="en-US" sz="2400" dirty="0" smtClean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tạo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hiệu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ứng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động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cho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đối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tượng</a:t>
            </a:r>
            <a:r>
              <a:rPr lang="vi-VN" altLang="en-US" sz="2400" dirty="0">
                <a:solidFill>
                  <a:srgbClr val="3333CC"/>
                </a:solidFill>
              </a:rPr>
              <a:t> trong PowerPoint </a:t>
            </a:r>
            <a:r>
              <a:rPr lang="en-US" altLang="en-US" sz="2400" dirty="0">
                <a:solidFill>
                  <a:srgbClr val="3333CC"/>
                </a:solidFill>
              </a:rPr>
              <a:t>ta </a:t>
            </a:r>
            <a:r>
              <a:rPr lang="en-US" altLang="en-US" sz="2400" dirty="0" err="1" smtClean="0">
                <a:solidFill>
                  <a:srgbClr val="3333CC"/>
                </a:solidFill>
              </a:rPr>
              <a:t>thực</a:t>
            </a:r>
            <a:r>
              <a:rPr lang="en-US" altLang="en-US" sz="2400" dirty="0" smtClean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hiện</a:t>
            </a:r>
            <a:r>
              <a:rPr lang="en-US" altLang="en-US" sz="2400" dirty="0">
                <a:solidFill>
                  <a:srgbClr val="3333CC"/>
                </a:solidFill>
              </a:rPr>
              <a:t> ta </a:t>
            </a:r>
            <a:r>
              <a:rPr lang="en-US" altLang="en-US" sz="2400" dirty="0" err="1">
                <a:solidFill>
                  <a:srgbClr val="3333CC"/>
                </a:solidFill>
              </a:rPr>
              <a:t>vào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3333CC"/>
                </a:solidFill>
              </a:rPr>
              <a:t>dải</a:t>
            </a:r>
            <a:r>
              <a:rPr lang="en-US" altLang="en-US" sz="2400" dirty="0" smtClean="0">
                <a:solidFill>
                  <a:srgbClr val="3333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3333CC"/>
                </a:solidFill>
              </a:rPr>
              <a:t>lệnh</a:t>
            </a:r>
            <a:r>
              <a:rPr lang="en-US" altLang="en-US" sz="2400" dirty="0" smtClean="0">
                <a:solidFill>
                  <a:srgbClr val="3333CC"/>
                </a:solidFill>
              </a:rPr>
              <a:t> </a:t>
            </a:r>
            <a:r>
              <a:rPr lang="en-US" altLang="en-US" sz="2400" u="sng" dirty="0">
                <a:solidFill>
                  <a:srgbClr val="FF0000"/>
                </a:solidFill>
              </a:rPr>
              <a:t>Animations</a:t>
            </a:r>
            <a:r>
              <a:rPr lang="en-US" altLang="en-US" sz="2400">
                <a:solidFill>
                  <a:srgbClr val="3333CC"/>
                </a:solidFill>
              </a:rPr>
              <a:t>. </a:t>
            </a:r>
            <a:endParaRPr lang="vi-VN" altLang="en-US" sz="2800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4648200" y="1493223"/>
            <a:ext cx="0" cy="5364777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67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400800"/>
            <a:ext cx="304800" cy="26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0" y="2286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-76200" y="1000780"/>
            <a:ext cx="9067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đối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tượng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trên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653335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file"/>
              </a:rPr>
              <a:t>TH</a:t>
            </a:r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7924800" y="3475404"/>
            <a:ext cx="838200" cy="48699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5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16243"/>
            <a:ext cx="9143999" cy="6441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5410200" cy="5573325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 bwMode="auto">
          <a:xfrm>
            <a:off x="4531573" y="765076"/>
            <a:ext cx="4229777" cy="1055608"/>
          </a:xfrm>
          <a:prstGeom prst="wedgeRoundRectCallout">
            <a:avLst>
              <a:gd name="adj1" fmla="val -82537"/>
              <a:gd name="adj2" fmla="val 48403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>
                <a:latin typeface="Arial" panose="020B0604020202020204" pitchFamily="34" charset="0"/>
              </a:rPr>
              <a:t>Chọn</a:t>
            </a:r>
            <a:r>
              <a:rPr lang="en-US" sz="2800" dirty="0" smtClean="0">
                <a:latin typeface="Arial" panose="020B0604020202020204" pitchFamily="34" charset="0"/>
              </a:rPr>
              <a:t> More </a:t>
            </a:r>
            <a:r>
              <a:rPr lang="en-US" sz="2800" dirty="0" err="1" smtClean="0">
                <a:latin typeface="Arial" panose="020B0604020202020204" pitchFamily="34" charset="0"/>
              </a:rPr>
              <a:t>để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lựa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chọn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các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hiệu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ứng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động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khác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67386" y="3353627"/>
            <a:ext cx="3165475" cy="889000"/>
          </a:xfrm>
          <a:prstGeom prst="wedgeRoundRectCallout">
            <a:avLst>
              <a:gd name="adj1" fmla="val -60925"/>
              <a:gd name="adj2" fmla="val -1561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Nhóm hiệu ứng xuất hiện trên màn hình.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5788023" y="4332628"/>
            <a:ext cx="3124200" cy="1284287"/>
          </a:xfrm>
          <a:prstGeom prst="wedgeRoundRectCallout">
            <a:avLst>
              <a:gd name="adj1" fmla="val -80830"/>
              <a:gd name="adj2" fmla="val -7935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 b="1"/>
              <a:t>Nhóm hiệu ứng nhấn mạnh làm đổi màu, cỡ chữ.</a:t>
            </a: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5767386" y="5672922"/>
            <a:ext cx="3013075" cy="889000"/>
          </a:xfrm>
          <a:prstGeom prst="wedgeRoundRectCallout">
            <a:avLst>
              <a:gd name="adj1" fmla="val -118738"/>
              <a:gd name="adj2" fmla="val -79324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chemeClr val="bg1"/>
                </a:solidFill>
              </a:rPr>
              <a:t>Nhóm hiệu ứng làm biến mất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1579563" y="1056075"/>
            <a:ext cx="2535237" cy="510778"/>
          </a:xfrm>
          <a:prstGeom prst="wedgeRoundRectCallout">
            <a:avLst>
              <a:gd name="adj1" fmla="val -72238"/>
              <a:gd name="adj2" fmla="val 27511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altLang="en-US" sz="2400" b="1" dirty="0" err="1" smtClean="0"/>
              <a:t>Không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hiệu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ứng</a:t>
            </a:r>
            <a:endParaRPr lang="en-US" altLang="en-US" sz="2400" b="1" dirty="0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1899378" y="5716250"/>
            <a:ext cx="2745867" cy="919401"/>
          </a:xfrm>
          <a:prstGeom prst="wedgeRoundRectCallout">
            <a:avLst>
              <a:gd name="adj1" fmla="val -58345"/>
              <a:gd name="adj2" fmla="val 19223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altLang="en-US" sz="2400" b="1" dirty="0" err="1" smtClean="0">
                <a:solidFill>
                  <a:schemeClr val="accent6"/>
                </a:solidFill>
              </a:rPr>
              <a:t>Hiệu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accent6"/>
                </a:solidFill>
              </a:rPr>
              <a:t>ứng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di </a:t>
            </a:r>
            <a:r>
              <a:rPr lang="en-US" altLang="en-US" sz="2400" b="1" dirty="0" err="1" smtClean="0">
                <a:solidFill>
                  <a:schemeClr val="accent6"/>
                </a:solidFill>
              </a:rPr>
              <a:t>chuyển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accent6"/>
                </a:solidFill>
              </a:rPr>
              <a:t>đối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accent6"/>
                </a:solidFill>
              </a:rPr>
              <a:t>tượng</a:t>
            </a:r>
            <a:endParaRPr lang="en-US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1437" y="-76200"/>
            <a:ext cx="9067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đối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tượng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trên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9254721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92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92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19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9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92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92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192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92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92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92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192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AutoShape 10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5105400" y="1676400"/>
            <a:ext cx="4038600" cy="1676400"/>
          </a:xfrm>
          <a:prstGeom prst="wedgeEllipseCallout">
            <a:avLst>
              <a:gd name="adj1" fmla="val -52477"/>
              <a:gd name="adj2" fmla="val 67236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b="1"/>
              <a:t>Các em quan sát trang chiếu sau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04800" y="4876800"/>
            <a:ext cx="8534400" cy="156210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/>
              <a:t>*</a:t>
            </a:r>
            <a:r>
              <a:rPr lang="en-US" sz="2400" b="1" u="sng" dirty="0" err="1">
                <a:solidFill>
                  <a:srgbClr val="FF0000"/>
                </a:solidFill>
              </a:rPr>
              <a:t>Lưu</a:t>
            </a:r>
            <a:r>
              <a:rPr lang="en-US" sz="2400" b="1" u="sng" dirty="0">
                <a:solidFill>
                  <a:srgbClr val="FF0000"/>
                </a:solidFill>
              </a:rPr>
              <a:t> ý: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thường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hiển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sẵn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dải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kiểu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chiếu</a:t>
            </a:r>
            <a:r>
              <a:rPr lang="en-US" sz="2400" dirty="0"/>
              <a:t>.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ưng</a:t>
            </a:r>
            <a:r>
              <a:rPr lang="en-US" sz="2400" dirty="0"/>
              <a:t> ý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nháy</a:t>
            </a:r>
            <a:r>
              <a:rPr lang="en-US" sz="2400" dirty="0"/>
              <a:t> </a:t>
            </a:r>
            <a:r>
              <a:rPr lang="en-US" sz="2400" dirty="0" err="1"/>
              <a:t>nút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3333CC"/>
                </a:solidFill>
              </a:rPr>
              <a:t>Remove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xóa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8684" name="Picture 1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3657600" cy="2674938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0" y="2286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3366FF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3366FF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3366FF"/>
                </a:solidFill>
                <a:cs typeface="Times" pitchFamily="18" charset="0"/>
              </a:rPr>
              <a:t>11: </a:t>
            </a:r>
            <a:r>
              <a:rPr lang="en-US" sz="3600" b="1" dirty="0" smtClean="0">
                <a:solidFill>
                  <a:srgbClr val="FF0000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0000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8100" y="1016786"/>
            <a:ext cx="9067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động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đối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tượng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trên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049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76200" y="1518900"/>
            <a:ext cx="5181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6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284480" y="1970089"/>
            <a:ext cx="49530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dirty="0"/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274320" y="3463926"/>
            <a:ext cx="49530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dirty="0"/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0062" name="AutoShape 14"/>
          <p:cNvSpPr>
            <a:spLocks noChangeArrowheads="1"/>
          </p:cNvSpPr>
          <p:nvPr/>
        </p:nvSpPr>
        <p:spPr bwMode="auto">
          <a:xfrm>
            <a:off x="5867400" y="1143000"/>
            <a:ext cx="2667000" cy="1560513"/>
          </a:xfrm>
          <a:prstGeom prst="wedgeRectCallout">
            <a:avLst>
              <a:gd name="adj1" fmla="val 35653"/>
              <a:gd name="adj2" fmla="val 14684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eaLnBrk="1" hangingPunct="1">
              <a:defRPr/>
            </a:pPr>
            <a:r>
              <a:rPr lang="en-US" altLang="en-US" sz="3200">
                <a:solidFill>
                  <a:srgbClr val="0000CC"/>
                </a:solidFill>
                <a:cs typeface="+mn-cs"/>
              </a:rPr>
              <a:t>Hiệu ứng chuyển trang chiếu là gì?</a:t>
            </a:r>
            <a:endParaRPr lang="vi-VN" altLang="en-US" sz="3200">
              <a:solidFill>
                <a:srgbClr val="0000CC"/>
              </a:solidFill>
              <a:cs typeface="+mn-cs"/>
            </a:endParaRPr>
          </a:p>
        </p:txBody>
      </p:sp>
      <p:sp>
        <p:nvSpPr>
          <p:cNvPr id="130063" name="AutoShape 15"/>
          <p:cNvSpPr>
            <a:spLocks noChangeArrowheads="1"/>
          </p:cNvSpPr>
          <p:nvPr/>
        </p:nvSpPr>
        <p:spPr bwMode="auto">
          <a:xfrm>
            <a:off x="5715000" y="1148080"/>
            <a:ext cx="2819400" cy="1560513"/>
          </a:xfrm>
          <a:prstGeom prst="wedgeRectCallout">
            <a:avLst>
              <a:gd name="adj1" fmla="val 40880"/>
              <a:gd name="adj2" fmla="val 150204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eaLnBrk="1" hangingPunct="1">
              <a:defRPr/>
            </a:pP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Tác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dụng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của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chuyển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trang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cs typeface="+mn-cs"/>
              </a:rPr>
              <a:t>chiếu</a:t>
            </a:r>
            <a:r>
              <a:rPr lang="en-US" altLang="en-US" sz="3200" dirty="0">
                <a:solidFill>
                  <a:srgbClr val="0000CC"/>
                </a:solidFill>
                <a:cs typeface="+mn-cs"/>
              </a:rPr>
              <a:t>?</a:t>
            </a:r>
            <a:endParaRPr lang="vi-VN" altLang="en-US" sz="3200" dirty="0">
              <a:solidFill>
                <a:srgbClr val="0000CC"/>
              </a:solidFill>
              <a:cs typeface="+mn-cs"/>
            </a:endParaRPr>
          </a:p>
        </p:txBody>
      </p:sp>
      <p:sp>
        <p:nvSpPr>
          <p:cNvPr id="130064" name="AutoShape 16"/>
          <p:cNvSpPr>
            <a:spLocks noChangeArrowheads="1"/>
          </p:cNvSpPr>
          <p:nvPr/>
        </p:nvSpPr>
        <p:spPr bwMode="auto">
          <a:xfrm>
            <a:off x="5638800" y="1150143"/>
            <a:ext cx="3200400" cy="2535238"/>
          </a:xfrm>
          <a:prstGeom prst="wedgeRectCallout">
            <a:avLst>
              <a:gd name="adj1" fmla="val 27528"/>
              <a:gd name="adj2" fmla="val 75819"/>
            </a:avLst>
          </a:prstGeom>
          <a:ln>
            <a:solidFill>
              <a:schemeClr val="accent6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4000" rIns="54000">
            <a:spAutoFit/>
          </a:bodyPr>
          <a:lstStyle/>
          <a:p>
            <a:pPr eaLnBrk="1" hangingPunct="1">
              <a:defRPr/>
            </a:pPr>
            <a:r>
              <a:rPr lang="en-US" altLang="en-US" sz="3200">
                <a:solidFill>
                  <a:srgbClr val="0000CC"/>
                </a:solidFill>
                <a:cs typeface="+mn-cs"/>
              </a:rPr>
              <a:t>Mỗi trang chiếu có thể đặt bao nhiêu kiểu hiệu ứng chuyển trang?</a:t>
            </a:r>
            <a:endParaRPr lang="vi-VN" altLang="en-US" sz="3200">
              <a:solidFill>
                <a:srgbClr val="0000CC"/>
              </a:solidFill>
              <a:cs typeface="+mn-cs"/>
            </a:endParaRPr>
          </a:p>
        </p:txBody>
      </p:sp>
      <p:sp>
        <p:nvSpPr>
          <p:cNvPr id="130065" name="Rectangle 17"/>
          <p:cNvSpPr>
            <a:spLocks noChangeArrowheads="1"/>
          </p:cNvSpPr>
          <p:nvPr/>
        </p:nvSpPr>
        <p:spPr bwMode="auto">
          <a:xfrm>
            <a:off x="274320" y="4953000"/>
            <a:ext cx="495300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just" eaLnBrk="1" hangingPunct="1"/>
            <a:r>
              <a:rPr lang="en-US" altLang="en-US" sz="32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dirty="0"/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257800" y="990600"/>
            <a:ext cx="0" cy="5867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 err="1">
                <a:solidFill>
                  <a:srgbClr val="0070C0"/>
                </a:solidFill>
                <a:cs typeface="Times" pitchFamily="18" charset="0"/>
              </a:rPr>
              <a:t>Bài</a:t>
            </a:r>
            <a:r>
              <a:rPr lang="en-US" sz="4000" b="1" dirty="0">
                <a:solidFill>
                  <a:srgbClr val="0070C0"/>
                </a:solidFill>
                <a:cs typeface="Times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cs typeface="Times" pitchFamily="18" charset="0"/>
              </a:rPr>
              <a:t>11: </a:t>
            </a:r>
            <a:r>
              <a:rPr lang="en-US" sz="3600" b="1" dirty="0" smtClean="0">
                <a:solidFill>
                  <a:srgbClr val="FF0000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0000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100" y="762000"/>
            <a:ext cx="5372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1./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645926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pres?slideindex=1&amp;slidetitle="/>
              </a:rPr>
              <a:t>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9" grpId="0"/>
      <p:bldP spid="130060" grpId="0"/>
      <p:bldP spid="130061" grpId="0"/>
      <p:bldP spid="130062" grpId="0" animBg="1"/>
      <p:bldP spid="130062" grpId="1" animBg="1"/>
      <p:bldP spid="130063" grpId="0" animBg="1"/>
      <p:bldP spid="130063" grpId="1" animBg="1"/>
      <p:bldP spid="130064" grpId="0" animBg="1"/>
      <p:bldP spid="1300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1" name="Picture 13" descr="an-hien-thanh-cong-cu-trong-powerpoint-2007-2010-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4419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0" y="1905000"/>
            <a:ext cx="4495800" cy="475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15000"/>
              </a:spcBef>
            </a:pPr>
            <a:r>
              <a:rPr lang="en-US" altLang="en-US" sz="3200" dirty="0"/>
              <a:t>* </a:t>
            </a:r>
            <a:r>
              <a:rPr lang="en-US" altLang="en-US" sz="3200" b="1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altLang="en-US" sz="3200" dirty="0"/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Các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bước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đặt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hiệu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ứng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chuyển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trang</a:t>
            </a:r>
            <a:r>
              <a:rPr lang="en-US" altLang="en-US" sz="2400" dirty="0">
                <a:solidFill>
                  <a:srgbClr val="3333CC"/>
                </a:solidFill>
              </a:rPr>
              <a:t> </a:t>
            </a:r>
            <a:r>
              <a:rPr lang="en-US" altLang="en-US" sz="2400" dirty="0" err="1">
                <a:solidFill>
                  <a:srgbClr val="3333CC"/>
                </a:solidFill>
              </a:rPr>
              <a:t>chiếu</a:t>
            </a:r>
            <a:r>
              <a:rPr lang="en-US" altLang="en-US" sz="2400" dirty="0"/>
              <a:t>:</a:t>
            </a:r>
          </a:p>
          <a:p>
            <a:pPr algn="just" eaLnBrk="1" hangingPunct="1"/>
            <a:r>
              <a:rPr lang="en-US" altLang="en-US" sz="2400" dirty="0"/>
              <a:t>- B1: </a:t>
            </a:r>
            <a:r>
              <a:rPr lang="vi-VN" altLang="en-US" sz="2400" dirty="0"/>
              <a:t>Chọn các trang chiếu cần tạo hiệu ứng.</a:t>
            </a:r>
          </a:p>
          <a:p>
            <a:pPr algn="just" eaLnBrk="1" hangingPunct="1">
              <a:spcBef>
                <a:spcPct val="15000"/>
              </a:spcBef>
            </a:pPr>
            <a:r>
              <a:rPr lang="en-US" altLang="en-US" sz="2400" dirty="0"/>
              <a:t>- B2: </a:t>
            </a:r>
            <a:r>
              <a:rPr lang="en-US" altLang="en-US" sz="2400" dirty="0" err="1"/>
              <a:t>Mở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lệnh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70C0"/>
                </a:solidFill>
              </a:rPr>
              <a:t>Transition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chọn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chuyển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chiếu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70C0"/>
                </a:solidFill>
              </a:rPr>
              <a:t>Transition to this slide</a:t>
            </a:r>
          </a:p>
          <a:p>
            <a:pPr algn="just" eaLnBrk="1" hangingPunct="1">
              <a:spcBef>
                <a:spcPct val="15000"/>
              </a:spcBef>
            </a:pPr>
            <a:r>
              <a:rPr lang="en-US" altLang="en-US" sz="2400" dirty="0"/>
              <a:t>- B3: </a:t>
            </a:r>
            <a:r>
              <a:rPr lang="en-US" altLang="en-US" sz="2400" dirty="0" err="1"/>
              <a:t>Nháy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chọn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70C0"/>
                </a:solidFill>
              </a:rPr>
              <a:t>Apply to all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nhóm</a:t>
            </a:r>
            <a:r>
              <a:rPr lang="en-US" altLang="en-US" sz="2400" dirty="0"/>
              <a:t> </a:t>
            </a:r>
            <a:r>
              <a:rPr lang="en-US" altLang="en-US" sz="2400" b="1" i="1" dirty="0">
                <a:solidFill>
                  <a:srgbClr val="0070C0"/>
                </a:solidFill>
              </a:rPr>
              <a:t>Timing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áp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tất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chiếu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áp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chọn</a:t>
            </a:r>
            <a:r>
              <a:rPr lang="en-US" altLang="en-US" sz="2400" dirty="0"/>
              <a:t>.</a:t>
            </a:r>
            <a:endParaRPr lang="vi-VN" altLang="en-US" sz="2400" dirty="0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648200" y="990600"/>
            <a:ext cx="0" cy="5867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399" name="AutoShape 7"/>
          <p:cNvSpPr>
            <a:spLocks noChangeArrowheads="1"/>
          </p:cNvSpPr>
          <p:nvPr/>
        </p:nvSpPr>
        <p:spPr bwMode="auto">
          <a:xfrm>
            <a:off x="5486400" y="990600"/>
            <a:ext cx="3657600" cy="1754326"/>
          </a:xfrm>
          <a:prstGeom prst="wedgeRectCallout">
            <a:avLst>
              <a:gd name="adj1" fmla="val -20587"/>
              <a:gd name="adj2" fmla="val 137676"/>
            </a:avLst>
          </a:prstGeom>
          <a:ln>
            <a:solidFill>
              <a:srgbClr val="0070C0"/>
            </a:solidFill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n-US" altLang="en-US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(D:\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Bai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thuc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alt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22860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6200" y="1691024"/>
            <a:ext cx="4446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8100" y="934124"/>
            <a:ext cx="4610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1./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9600" y="647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24600" y="4284112"/>
            <a:ext cx="457200" cy="287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1" y="1676070"/>
            <a:ext cx="9117948" cy="312453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 bwMode="auto">
          <a:xfrm>
            <a:off x="152400" y="4855273"/>
            <a:ext cx="2590800" cy="1736646"/>
          </a:xfrm>
          <a:prstGeom prst="wedgeRoundRectCallout">
            <a:avLst>
              <a:gd name="adj1" fmla="val -13485"/>
              <a:gd name="adj2" fmla="val -75079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ứng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chuyển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834640" y="4719065"/>
            <a:ext cx="2229679" cy="2009061"/>
          </a:xfrm>
          <a:prstGeom prst="wedgeRoundRectCallout">
            <a:avLst>
              <a:gd name="adj1" fmla="val -2389"/>
              <a:gd name="adj2" fmla="val -61889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More: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Hiển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thị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nhiều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hơn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242539" y="1641578"/>
            <a:ext cx="2215661" cy="1532334"/>
          </a:xfrm>
          <a:prstGeom prst="wedgeRoundRectCallout">
            <a:avLst>
              <a:gd name="adj1" fmla="val -14406"/>
              <a:gd name="adj2" fmla="val 86960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huyển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khi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nháy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chuột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15899" y="4600420"/>
            <a:ext cx="1960201" cy="1991499"/>
          </a:xfrm>
          <a:prstGeom prst="wedgeRoundRectCallout">
            <a:avLst>
              <a:gd name="adj1" fmla="val -3836"/>
              <a:gd name="adj2" fmla="val -74045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Thời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thực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hiện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chuyển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3581400" y="1515571"/>
            <a:ext cx="2514600" cy="1532334"/>
          </a:xfrm>
          <a:prstGeom prst="wedgeRoundRectCallout">
            <a:avLst>
              <a:gd name="adj1" fmla="val 39788"/>
              <a:gd name="adj2" fmla="val 65080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Chọn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âm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khi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chuyển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127680" y="4768614"/>
            <a:ext cx="1921360" cy="1991499"/>
          </a:xfrm>
          <a:prstGeom prst="wedgeRoundRectCallout">
            <a:avLst>
              <a:gd name="adj1" fmla="val -20425"/>
              <a:gd name="adj2" fmla="val -58779"/>
              <a:gd name="adj3" fmla="val 16667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Thời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tự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chuyển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28600" y="4946713"/>
            <a:ext cx="2438400" cy="1606487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895499" y="4855273"/>
            <a:ext cx="2125441" cy="173664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179819" y="4800601"/>
            <a:ext cx="1754382" cy="16764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?3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342591" y="1747512"/>
            <a:ext cx="2039409" cy="130039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?4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158161" y="4881633"/>
            <a:ext cx="1839402" cy="173664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?5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694041" y="1651877"/>
            <a:ext cx="2325759" cy="1275869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?6</a:t>
            </a:r>
          </a:p>
        </p:txBody>
      </p:sp>
      <p:sp>
        <p:nvSpPr>
          <p:cNvPr id="18" name="Title 1"/>
          <p:cNvSpPr>
            <a:spLocks/>
          </p:cNvSpPr>
          <p:nvPr/>
        </p:nvSpPr>
        <p:spPr bwMode="auto">
          <a:xfrm>
            <a:off x="0" y="0"/>
            <a:ext cx="8839200" cy="762000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99FF99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dirty="0" err="1">
                <a:solidFill>
                  <a:srgbClr val="FF3399"/>
                </a:solidFill>
                <a:cs typeface="Times" pitchFamily="18" charset="0"/>
              </a:rPr>
              <a:t>Bài</a:t>
            </a:r>
            <a:r>
              <a:rPr lang="en-US" sz="4000" dirty="0">
                <a:solidFill>
                  <a:srgbClr val="FF3399"/>
                </a:solidFill>
                <a:cs typeface="Times" pitchFamily="18" charset="0"/>
              </a:rPr>
              <a:t> </a:t>
            </a:r>
            <a:r>
              <a:rPr lang="en-US" sz="3600" dirty="0" smtClean="0">
                <a:solidFill>
                  <a:srgbClr val="FF3399"/>
                </a:solidFill>
                <a:cs typeface="Times" pitchFamily="18" charset="0"/>
              </a:rPr>
              <a:t>11:</a:t>
            </a:r>
            <a:r>
              <a:rPr lang="en-US" sz="3600" b="1" dirty="0" smtClean="0">
                <a:solidFill>
                  <a:srgbClr val="FF3399"/>
                </a:solidFill>
                <a:cs typeface="Times" pitchFamily="18" charset="0"/>
              </a:rPr>
              <a:t>TẠO </a:t>
            </a:r>
            <a:r>
              <a:rPr lang="en-US" sz="3600" b="1" dirty="0">
                <a:solidFill>
                  <a:srgbClr val="FF3399"/>
                </a:solidFill>
                <a:cs typeface="Times" pitchFamily="18" charset="0"/>
              </a:rPr>
              <a:t>CÁC HIỆU ỨNG ĐỘNG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-1621" y="838200"/>
            <a:ext cx="4446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598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1378</Words>
  <Application>Microsoft Office PowerPoint</Application>
  <PresentationFormat>On-screen Show (4:3)</PresentationFormat>
  <Paragraphs>141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Unicode MS</vt:lpstr>
      <vt:lpstr>Calibri</vt:lpstr>
      <vt:lpstr>Impact</vt:lpstr>
      <vt:lpstr>Tahoma</vt:lpstr>
      <vt:lpstr>Times</vt:lpstr>
      <vt:lpstr>Times New Roman</vt:lpstr>
      <vt:lpstr>Wingdings</vt:lpstr>
      <vt:lpstr>Office Theme</vt:lpstr>
      <vt:lpstr>PowerPoint Presentation</vt:lpstr>
      <vt:lpstr>Bài 11:TẠO CÁC HIỆU ỨNG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 8.1 Version 2</cp:lastModifiedBy>
  <cp:revision>81</cp:revision>
  <dcterms:created xsi:type="dcterms:W3CDTF">2018-02-03T04:43:12Z</dcterms:created>
  <dcterms:modified xsi:type="dcterms:W3CDTF">2020-05-20T22:51:19Z</dcterms:modified>
</cp:coreProperties>
</file>