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56" r:id="rId2"/>
    <p:sldId id="257" r:id="rId3"/>
    <p:sldId id="261" r:id="rId4"/>
    <p:sldId id="258" r:id="rId5"/>
    <p:sldId id="259" r:id="rId6"/>
    <p:sldId id="272" r:id="rId7"/>
    <p:sldId id="265" r:id="rId8"/>
    <p:sldId id="274" r:id="rId9"/>
    <p:sldId id="276" r:id="rId10"/>
    <p:sldId id="278" r:id="rId11"/>
    <p:sldId id="266" r:id="rId12"/>
    <p:sldId id="279" r:id="rId13"/>
    <p:sldId id="26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E138-C3FB-437E-85D0-45B9922072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CA649A3-32B0-4A0D-91AA-23ADC392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3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E138-C3FB-437E-85D0-45B9922072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A649A3-32B0-4A0D-91AA-23ADC392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7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E138-C3FB-437E-85D0-45B9922072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A649A3-32B0-4A0D-91AA-23ADC39211D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1646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E138-C3FB-437E-85D0-45B9922072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A649A3-32B0-4A0D-91AA-23ADC392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77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E138-C3FB-437E-85D0-45B9922072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A649A3-32B0-4A0D-91AA-23ADC39211D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6490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E138-C3FB-437E-85D0-45B9922072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A649A3-32B0-4A0D-91AA-23ADC392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43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E138-C3FB-437E-85D0-45B9922072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49A3-32B0-4A0D-91AA-23ADC392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4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E138-C3FB-437E-85D0-45B9922072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49A3-32B0-4A0D-91AA-23ADC392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02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E138-C3FB-437E-85D0-45B9922072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49A3-32B0-4A0D-91AA-23ADC392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0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E138-C3FB-437E-85D0-45B9922072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49A3-32B0-4A0D-91AA-23ADC392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E138-C3FB-437E-85D0-45B9922072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A649A3-32B0-4A0D-91AA-23ADC392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9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E138-C3FB-437E-85D0-45B9922072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A649A3-32B0-4A0D-91AA-23ADC392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0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E138-C3FB-437E-85D0-45B9922072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A649A3-32B0-4A0D-91AA-23ADC392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5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E138-C3FB-437E-85D0-45B9922072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49A3-32B0-4A0D-91AA-23ADC392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6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E138-C3FB-437E-85D0-45B9922072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49A3-32B0-4A0D-91AA-23ADC392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6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E138-C3FB-437E-85D0-45B9922072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49A3-32B0-4A0D-91AA-23ADC392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E138-C3FB-437E-85D0-45B9922072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A649A3-32B0-4A0D-91AA-23ADC392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0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BE138-C3FB-437E-85D0-45B9922072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CA649A3-32B0-4A0D-91AA-23ADC392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athleadership.org/1683-2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street.org/2016/01/15/the-split-screen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foto.com/preview/11-22-1/Sun-Dial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scargandolamemoria.com/2010_04_01_archive.html" TargetMode="External"/><Relationship Id="rId5" Type="http://schemas.openxmlformats.org/officeDocument/2006/relationships/image" Target="../media/image5.jpg"/><Relationship Id="rId10" Type="http://schemas.openxmlformats.org/officeDocument/2006/relationships/hyperlink" Target="http://www.flickr.com/photos/curiousexpeditions/962395582/" TargetMode="External"/><Relationship Id="rId4" Type="http://schemas.openxmlformats.org/officeDocument/2006/relationships/hyperlink" Target="https://pixabay.com/en/clock-hourglass-time-2029613/" TargetMode="External"/><Relationship Id="rId9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mathleadership.org/1683-2/" TargetMode="External"/><Relationship Id="rId7" Type="http://schemas.openxmlformats.org/officeDocument/2006/relationships/image" Target="../media/image1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gall.com/alarm-clock-pn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2220C-E28F-494C-AC4A-083EDD0A2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3526"/>
            <a:ext cx="9144000" cy="1435395"/>
          </a:xfrm>
        </p:spPr>
        <p:txBody>
          <a:bodyPr>
            <a:normAutofit/>
          </a:bodyPr>
          <a:lstStyle/>
          <a:p>
            <a:pPr algn="l"/>
            <a:r>
              <a:rPr lang="vi-VN" dirty="0">
                <a:solidFill>
                  <a:srgbClr val="FF0000"/>
                </a:solidFill>
              </a:rPr>
              <a:t>Tiết 12+13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39B5B-2E34-4295-AD3C-8A9C11BD6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11302"/>
            <a:ext cx="9144000" cy="1775638"/>
          </a:xfrm>
        </p:spPr>
        <p:txBody>
          <a:bodyPr>
            <a:normAutofit/>
          </a:bodyPr>
          <a:lstStyle/>
          <a:p>
            <a:r>
              <a:rPr lang="vi-VN" sz="6000" dirty="0">
                <a:solidFill>
                  <a:srgbClr val="FF0000"/>
                </a:solidFill>
              </a:rPr>
              <a:t>Bài 6: ĐO THỜI GIAN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2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307A86-20A6-4131-AAD1-FC9E489470C8}"/>
              </a:ext>
            </a:extLst>
          </p:cNvPr>
          <p:cNvSpPr/>
          <p:nvPr/>
        </p:nvSpPr>
        <p:spPr>
          <a:xfrm rot="1860000">
            <a:off x="-293515" y="-416264"/>
            <a:ext cx="911806" cy="832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8646F6-A4A8-4746-8FEF-2ECDA34C04CC}"/>
              </a:ext>
            </a:extLst>
          </p:cNvPr>
          <p:cNvSpPr/>
          <p:nvPr/>
        </p:nvSpPr>
        <p:spPr>
          <a:xfrm rot="3480000">
            <a:off x="11116231" y="5883843"/>
            <a:ext cx="2481740" cy="1973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7C422-3E40-4A14-AB93-F8EE66628D2D}"/>
              </a:ext>
            </a:extLst>
          </p:cNvPr>
          <p:cNvSpPr txBox="1"/>
          <p:nvPr/>
        </p:nvSpPr>
        <p:spPr>
          <a:xfrm>
            <a:off x="0" y="719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3.BoosterNextFYBlackRegular-Sa" panose="02000A03000000020004" pitchFamily="2" charset="0"/>
              </a:rPr>
              <a:t>ĐCNN CỦA DỤNG CỤ ĐO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7D9B75-5D84-430F-9143-A3D1E698A6A3}"/>
              </a:ext>
            </a:extLst>
          </p:cNvPr>
          <p:cNvSpPr/>
          <p:nvPr/>
        </p:nvSpPr>
        <p:spPr>
          <a:xfrm>
            <a:off x="431800" y="860370"/>
            <a:ext cx="4148922" cy="406437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/>
            <a:stretch>
              <a:fillRect l="-4912" t="-6095" r="-1582" b="-26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635570-1162-4BD8-A47D-9F81B545BB6C}"/>
              </a:ext>
            </a:extLst>
          </p:cNvPr>
          <p:cNvSpPr/>
          <p:nvPr/>
        </p:nvSpPr>
        <p:spPr>
          <a:xfrm>
            <a:off x="3715888" y="4198174"/>
            <a:ext cx="582615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27BB6B-1C0F-41A0-AEBF-F77F108993E0}"/>
              </a:ext>
            </a:extLst>
          </p:cNvPr>
          <p:cNvSpPr/>
          <p:nvPr/>
        </p:nvSpPr>
        <p:spPr>
          <a:xfrm>
            <a:off x="4709365" y="733662"/>
            <a:ext cx="3135653" cy="419108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6" b="-4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4BD09-B6A6-4A2D-A67A-811B65C11CF7}"/>
              </a:ext>
            </a:extLst>
          </p:cNvPr>
          <p:cNvSpPr/>
          <p:nvPr/>
        </p:nvSpPr>
        <p:spPr>
          <a:xfrm>
            <a:off x="8168384" y="733662"/>
            <a:ext cx="3870218" cy="419108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92" t="-2923" r="-6462" b="-318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D00402-2B9A-4204-B9ED-3C35A7274A2F}"/>
              </a:ext>
            </a:extLst>
          </p:cNvPr>
          <p:cNvSpPr/>
          <p:nvPr/>
        </p:nvSpPr>
        <p:spPr>
          <a:xfrm>
            <a:off x="7339102" y="4326698"/>
            <a:ext cx="582615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06B8F8-8824-4A1D-B351-0E6EFC2D18C7}"/>
              </a:ext>
            </a:extLst>
          </p:cNvPr>
          <p:cNvSpPr/>
          <p:nvPr/>
        </p:nvSpPr>
        <p:spPr>
          <a:xfrm>
            <a:off x="11382934" y="4317821"/>
            <a:ext cx="582615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AB0EF3-3342-46D5-B1CF-059FBB91C81E}"/>
              </a:ext>
            </a:extLst>
          </p:cNvPr>
          <p:cNvSpPr txBox="1"/>
          <p:nvPr/>
        </p:nvSpPr>
        <p:spPr>
          <a:xfrm>
            <a:off x="559293" y="5290473"/>
            <a:ext cx="37072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ĐCNN: 1s</a:t>
            </a:r>
            <a:endParaRPr lang="en-US" sz="3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E8D7BE-81A8-48F4-99A7-A77F7E1B7449}"/>
              </a:ext>
            </a:extLst>
          </p:cNvPr>
          <p:cNvSpPr txBox="1"/>
          <p:nvPr/>
        </p:nvSpPr>
        <p:spPr>
          <a:xfrm>
            <a:off x="4457935" y="5346462"/>
            <a:ext cx="37072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ĐCNN: 0,2s</a:t>
            </a:r>
            <a:endParaRPr lang="en-US" sz="32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F8708C-4838-4471-8400-71FB47A4F6CE}"/>
              </a:ext>
            </a:extLst>
          </p:cNvPr>
          <p:cNvSpPr txBox="1"/>
          <p:nvPr/>
        </p:nvSpPr>
        <p:spPr>
          <a:xfrm>
            <a:off x="8165218" y="5346461"/>
            <a:ext cx="37072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ĐCNN: 0,01s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67200366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511A7-F0C3-4F5D-A692-2C7BD4B84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2. Thực hành đo thời gian: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D04F0-C729-449F-AD1C-D4923F48BD7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vi-VN" sz="3600" dirty="0"/>
              <a:t> </a:t>
            </a:r>
            <a:r>
              <a:rPr lang="vi-VN" sz="3600" dirty="0">
                <a:solidFill>
                  <a:srgbClr val="0070C0"/>
                </a:solidFill>
              </a:rPr>
              <a:t>Ước lượng thời gian và lựa chọn đồng hồ.</a:t>
            </a:r>
          </a:p>
          <a:p>
            <a:pPr marL="0" indent="0">
              <a:buNone/>
            </a:pPr>
            <a:r>
              <a:rPr lang="vi-VN" sz="3600" dirty="0"/>
              <a:t>Để lựa chọn đồng hồ đo thời gian của 1 hoạt động cho phù hợp, chúng ta cần ước lượng thời gian của hoạt động đó trước khi đo.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603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790A7-DAB1-40F9-BE33-F8EAE15B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629247" cy="1280890"/>
          </a:xfrm>
        </p:spPr>
        <p:txBody>
          <a:bodyPr>
            <a:normAutofit/>
          </a:bodyPr>
          <a:lstStyle/>
          <a:p>
            <a:r>
              <a:rPr lang="vi-VN" sz="5400" dirty="0">
                <a:solidFill>
                  <a:srgbClr val="0070C0"/>
                </a:solidFill>
              </a:rPr>
              <a:t>?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9654D-306E-4761-B415-4EFF126264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sz="4400" dirty="0"/>
              <a:t>Em hãy quan sát hình 6.2 và cho biết cách </a:t>
            </a:r>
            <a:r>
              <a:rPr lang="vi-VN" sz="4400" dirty="0">
                <a:solidFill>
                  <a:srgbClr val="0070C0"/>
                </a:solidFill>
              </a:rPr>
              <a:t>hiệu chỉnh đồng hồ </a:t>
            </a:r>
            <a:r>
              <a:rPr lang="vi-VN" sz="4400" dirty="0"/>
              <a:t>ở hình nào là thuận tiện hơn khi thực hiện phép đo thời gian?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8584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42D9C-A9EC-47D3-B80D-C762EB4A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815" y="207668"/>
            <a:ext cx="5466842" cy="1280890"/>
          </a:xfrm>
        </p:spPr>
        <p:txBody>
          <a:bodyPr>
            <a:no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Sử dụng đồng hồ đúng cách: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0070C0"/>
                </a:solidFill>
              </a:rPr>
              <a:t>Cách hiệu chỉnh đồng hồ</a:t>
            </a:r>
            <a:r>
              <a:rPr lang="en-US" sz="2800" dirty="0">
                <a:solidFill>
                  <a:srgbClr val="0070C0"/>
                </a:solidFill>
              </a:rPr>
              <a:t/>
            </a:r>
            <a:br>
              <a:rPr lang="en-US" sz="2800" dirty="0">
                <a:solidFill>
                  <a:srgbClr val="0070C0"/>
                </a:solidFill>
              </a:rPr>
            </a:b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796EC6-5D7D-4F3E-A024-986F410AF46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07" y="1488558"/>
            <a:ext cx="9941442" cy="4745331"/>
          </a:xfrm>
        </p:spPr>
      </p:pic>
    </p:spTree>
    <p:extLst>
      <p:ext uri="{BB962C8B-B14F-4D97-AF65-F5344CB8AC3E}">
        <p14:creationId xmlns:p14="http://schemas.microsoft.com/office/powerpoint/2010/main" val="188504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743E1-2DFC-4963-A6A7-EC3DF8425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94594"/>
            <a:ext cx="7770916" cy="5103435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Khi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đo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thời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gian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của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một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hoạt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động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, ta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cần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vi-VN" sz="32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Ư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ớc</a:t>
            </a: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khoảng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thời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gian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cần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đo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hồ</a:t>
            </a: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đo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phù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hợp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chỉnh</a:t>
            </a: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hồ</a:t>
            </a: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đúng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cách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trước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khi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đo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(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nếu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có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đo</a:t>
            </a: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thời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gian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bằng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đồng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hồ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.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ghi</a:t>
            </a: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đo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đúng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cách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theo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vạch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chia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gần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nhất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và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theo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ĐCNN.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307A86-20A6-4131-AAD1-FC9E489470C8}"/>
              </a:ext>
            </a:extLst>
          </p:cNvPr>
          <p:cNvSpPr/>
          <p:nvPr/>
        </p:nvSpPr>
        <p:spPr>
          <a:xfrm rot="1860000">
            <a:off x="-293515" y="-416264"/>
            <a:ext cx="911806" cy="832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8646F6-A4A8-4746-8FEF-2ECDA34C04CC}"/>
              </a:ext>
            </a:extLst>
          </p:cNvPr>
          <p:cNvSpPr/>
          <p:nvPr/>
        </p:nvSpPr>
        <p:spPr>
          <a:xfrm rot="3480000">
            <a:off x="11116231" y="5883843"/>
            <a:ext cx="2481740" cy="1973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0" y="13414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3.BoosterNextFYBlackRegular-Sa" panose="02000A03000000020004" pitchFamily="2" charset="0"/>
              </a:rPr>
              <a:t>CÁC BƯỚC ĐO THỜI GIAN BẰNG ĐỒNG HỒ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5477C17-57DC-46E8-B220-F85D446D6B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4659" y="1552661"/>
            <a:ext cx="3422344" cy="342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5352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EB85B-AB99-458D-85E8-EF8C212A7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8" y="624110"/>
            <a:ext cx="10228704" cy="128089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vi-VN" dirty="0">
                <a:solidFill>
                  <a:srgbClr val="FF0000"/>
                </a:solidFill>
              </a:rPr>
              <a:t>.Đơn vị và dụng cụ đo thời gian: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BF1B0-31FA-42F0-9328-43CC72D93B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05516" y="1722475"/>
            <a:ext cx="9672084" cy="946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vi-VN" sz="3600" dirty="0">
                <a:solidFill>
                  <a:srgbClr val="FF0000"/>
                </a:solidFill>
              </a:rPr>
              <a:t>Tìm hiểu về đơn vị và dụng cụ đo thời gian: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F079A4-2F8D-43DE-A505-0C63FAC30A34}"/>
              </a:ext>
            </a:extLst>
          </p:cNvPr>
          <p:cNvSpPr txBox="1"/>
          <p:nvPr/>
        </p:nvSpPr>
        <p:spPr>
          <a:xfrm>
            <a:off x="1105786" y="3752672"/>
            <a:ext cx="10877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   H Đ1:Hãy kể tên các đơn vị đo thời gian mà em biết?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155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0273C-163D-48F9-AA6D-AAB1BA68D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910" y="560315"/>
            <a:ext cx="8911687" cy="1280890"/>
          </a:xfrm>
        </p:spPr>
        <p:txBody>
          <a:bodyPr/>
          <a:lstStyle/>
          <a:p>
            <a:r>
              <a:rPr lang="vi-VN" dirty="0">
                <a:solidFill>
                  <a:srgbClr val="FF0000"/>
                </a:solidFill>
              </a:rPr>
              <a:t>Dụng cụ đo thời gian: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8822D-490C-459C-A4E1-EE0CAC8CFD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52354"/>
            <a:ext cx="10363826" cy="1280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4800" dirty="0"/>
              <a:t>- Dụng cụ đo thời gian là đồng hồ.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806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02C7C8-4988-42F1-A576-15FD48A3F6E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9" y="1297172"/>
            <a:ext cx="11947451" cy="4358297"/>
          </a:xfrm>
        </p:spPr>
      </p:pic>
    </p:spTree>
    <p:extLst>
      <p:ext uri="{BB962C8B-B14F-4D97-AF65-F5344CB8AC3E}">
        <p14:creationId xmlns:p14="http://schemas.microsoft.com/office/powerpoint/2010/main" val="44155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F0E4B-8332-40CA-A324-AB636B962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4" y="318977"/>
            <a:ext cx="10866658" cy="1913859"/>
          </a:xfrm>
        </p:spPr>
        <p:txBody>
          <a:bodyPr>
            <a:noAutofit/>
          </a:bodyPr>
          <a:lstStyle/>
          <a:p>
            <a:r>
              <a:rPr lang="vi-VN" sz="4400" dirty="0"/>
              <a:t>-Đơn vị đo thời gian trong hệ thống đo lường chính thức của nước ta hiện nay là </a:t>
            </a:r>
            <a:r>
              <a:rPr lang="vi-VN" sz="4400" dirty="0">
                <a:solidFill>
                  <a:srgbClr val="0070C0"/>
                </a:solidFill>
              </a:rPr>
              <a:t>giây</a:t>
            </a:r>
            <a:r>
              <a:rPr lang="vi-VN" sz="4400" dirty="0"/>
              <a:t> (second), kí hiệu: </a:t>
            </a:r>
            <a:r>
              <a:rPr lang="vi-VN" sz="4400" dirty="0">
                <a:solidFill>
                  <a:srgbClr val="0070C0"/>
                </a:solidFill>
              </a:rPr>
              <a:t>s</a:t>
            </a:r>
            <a:r>
              <a:rPr lang="vi-VN" sz="4400" dirty="0"/>
              <a:t> 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9CD79-3AC8-42DE-9387-A1EEA0BCC6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9916" y="2636874"/>
            <a:ext cx="8757684" cy="3154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4400" dirty="0"/>
              <a:t>1 phút = 60 s</a:t>
            </a:r>
          </a:p>
          <a:p>
            <a:pPr marL="0" indent="0">
              <a:buNone/>
            </a:pPr>
            <a:r>
              <a:rPr lang="vi-VN" sz="4400" dirty="0"/>
              <a:t>1 giờ= 60 phút= 3600 s</a:t>
            </a:r>
          </a:p>
          <a:p>
            <a:pPr marL="0" indent="0">
              <a:buNone/>
            </a:pPr>
            <a:r>
              <a:rPr lang="vi-VN" sz="4400" dirty="0"/>
              <a:t>1 ngày = 24 giờ =86400 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7882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307A86-20A6-4131-AAD1-FC9E489470C8}"/>
              </a:ext>
            </a:extLst>
          </p:cNvPr>
          <p:cNvSpPr/>
          <p:nvPr/>
        </p:nvSpPr>
        <p:spPr>
          <a:xfrm rot="1860000">
            <a:off x="-293515" y="-416264"/>
            <a:ext cx="911806" cy="832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8646F6-A4A8-4746-8FEF-2ECDA34C04CC}"/>
              </a:ext>
            </a:extLst>
          </p:cNvPr>
          <p:cNvSpPr/>
          <p:nvPr/>
        </p:nvSpPr>
        <p:spPr>
          <a:xfrm rot="3480000">
            <a:off x="11116231" y="5883843"/>
            <a:ext cx="2481740" cy="1973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44CFF5-9761-4BC7-8910-EEEAF3A7624C}"/>
              </a:ext>
            </a:extLst>
          </p:cNvPr>
          <p:cNvSpPr/>
          <p:nvPr/>
        </p:nvSpPr>
        <p:spPr>
          <a:xfrm>
            <a:off x="0" y="82800"/>
            <a:ext cx="12118019" cy="6714012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4"/>
                </a:ext>
              </a:extLst>
            </a:blip>
            <a:srcRect/>
            <a:stretch>
              <a:fillRect l="-13162" r="-13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E7EEEC-93A4-479C-B4F8-179113B45E59}"/>
              </a:ext>
            </a:extLst>
          </p:cNvPr>
          <p:cNvSpPr txBox="1"/>
          <p:nvPr/>
        </p:nvSpPr>
        <p:spPr>
          <a:xfrm>
            <a:off x="73981" y="9286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A3.BoosterNextFYBlackRegular-Sa" panose="02000A03000000020004" pitchFamily="2" charset="0"/>
              </a:rPr>
              <a:t>ĐƠN VỊ ĐO THỜI GIAN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A5D292-9417-462E-960B-BD2A367889A4}"/>
              </a:ext>
            </a:extLst>
          </p:cNvPr>
          <p:cNvSpPr txBox="1"/>
          <p:nvPr/>
        </p:nvSpPr>
        <p:spPr>
          <a:xfrm>
            <a:off x="6329779" y="1154835"/>
            <a:ext cx="57838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b="1" i="1" u="sng">
                <a:solidFill>
                  <a:srgbClr val="FFFFFF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giây (s)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 phút (min) = 60s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 giờ (h) = 60 phút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 ngày đêm = 24 giờ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Tuần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Tháng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Năm dương lịch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Thập niên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Thế kỉ</a:t>
            </a:r>
          </a:p>
          <a:p>
            <a:pPr algn="just"/>
            <a:r>
              <a:rPr lang="en-US" sz="3200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……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796FF1-A47B-41C2-AFE5-90BE6BABB71B}"/>
              </a:ext>
            </a:extLst>
          </p:cNvPr>
          <p:cNvSpPr txBox="1"/>
          <p:nvPr/>
        </p:nvSpPr>
        <p:spPr>
          <a:xfrm>
            <a:off x="431799" y="1154835"/>
            <a:ext cx="562720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 </a:t>
            </a:r>
            <a:r>
              <a:rPr lang="en-US" sz="3200" dirty="0" err="1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= 15s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 </a:t>
            </a:r>
            <a:r>
              <a:rPr lang="en-US" sz="3200" dirty="0" err="1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khắc</a:t>
            </a:r>
            <a:r>
              <a:rPr lang="en-US" sz="3200" dirty="0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= 15 </a:t>
            </a:r>
            <a:r>
              <a:rPr lang="en-US" sz="3200" dirty="0" err="1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phút</a:t>
            </a:r>
            <a:endParaRPr lang="en-US" sz="3200" dirty="0">
              <a:solidFill>
                <a:schemeClr val="bg1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 </a:t>
            </a:r>
            <a:r>
              <a:rPr lang="en-US" sz="3200" dirty="0" err="1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canh</a:t>
            </a:r>
            <a:r>
              <a:rPr lang="en-US" sz="3200" dirty="0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= 2 </a:t>
            </a:r>
            <a:r>
              <a:rPr lang="en-US" sz="3200" dirty="0" err="1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giờ</a:t>
            </a:r>
            <a:endParaRPr lang="en-US" sz="3200" dirty="0">
              <a:solidFill>
                <a:schemeClr val="bg1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Tuần</a:t>
            </a:r>
            <a:r>
              <a:rPr lang="en-US" sz="3200" dirty="0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trăng</a:t>
            </a:r>
            <a:endParaRPr lang="en-US" sz="3200" dirty="0">
              <a:solidFill>
                <a:schemeClr val="bg1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Năm</a:t>
            </a:r>
            <a:r>
              <a:rPr lang="en-US" sz="3200" dirty="0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âm</a:t>
            </a:r>
            <a:r>
              <a:rPr lang="en-US" sz="3200" dirty="0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lịch</a:t>
            </a:r>
            <a:endParaRPr lang="en-US" sz="3200" dirty="0">
              <a:solidFill>
                <a:schemeClr val="bg1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……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bg1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bg1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0235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2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8FAA6-04BB-4231-AC29-4DA78675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0070C0"/>
                </a:solidFill>
              </a:rPr>
              <a:t>Hoạt động 2: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36820-3E80-454B-A2FA-7E37C3E995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sz="4400" dirty="0"/>
              <a:t>Ngoài những loại đồng hồ được liệt kê trong hình 6.1, hãy kể thêm 1 số loại đỗng hồ mà em biết?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6074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307A86-20A6-4131-AAD1-FC9E489470C8}"/>
              </a:ext>
            </a:extLst>
          </p:cNvPr>
          <p:cNvSpPr/>
          <p:nvPr/>
        </p:nvSpPr>
        <p:spPr>
          <a:xfrm rot="1860000">
            <a:off x="-293515" y="-416264"/>
            <a:ext cx="911806" cy="832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8646F6-A4A8-4746-8FEF-2ECDA34C04CC}"/>
              </a:ext>
            </a:extLst>
          </p:cNvPr>
          <p:cNvSpPr/>
          <p:nvPr/>
        </p:nvSpPr>
        <p:spPr>
          <a:xfrm rot="3480000">
            <a:off x="11116231" y="5883843"/>
            <a:ext cx="2481740" cy="1973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9AAD66-1429-4A55-B9EA-E1DB51BA9C77}"/>
              </a:ext>
            </a:extLst>
          </p:cNvPr>
          <p:cNvSpPr/>
          <p:nvPr/>
        </p:nvSpPr>
        <p:spPr>
          <a:xfrm>
            <a:off x="440678" y="727358"/>
            <a:ext cx="3387437" cy="24938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181" t="-362" r="-3787" b="36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DEAFEC-A287-41D7-8A41-049CDC5F625C}"/>
              </a:ext>
            </a:extLst>
          </p:cNvPr>
          <p:cNvSpPr/>
          <p:nvPr/>
        </p:nvSpPr>
        <p:spPr>
          <a:xfrm>
            <a:off x="6593546" y="727359"/>
            <a:ext cx="2355535" cy="486575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4"/>
                </a:ext>
              </a:extLst>
            </a:blip>
            <a:srcRect/>
            <a:stretch>
              <a:fillRect t="1560" b="161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60AC67-D465-40AD-B5F5-2262748C58EB}"/>
              </a:ext>
            </a:extLst>
          </p:cNvPr>
          <p:cNvSpPr/>
          <p:nvPr/>
        </p:nvSpPr>
        <p:spPr>
          <a:xfrm>
            <a:off x="9032209" y="727358"/>
            <a:ext cx="2732416" cy="486575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6"/>
                </a:ext>
              </a:extLst>
            </a:blip>
            <a:srcRect/>
            <a:stretch>
              <a:fillRect l="-15469" r="-1546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7BF0FA-E90B-41F9-A669-24089031EA36}"/>
              </a:ext>
            </a:extLst>
          </p:cNvPr>
          <p:cNvSpPr/>
          <p:nvPr/>
        </p:nvSpPr>
        <p:spPr>
          <a:xfrm>
            <a:off x="440678" y="3840705"/>
            <a:ext cx="3387437" cy="2493819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8"/>
                </a:ext>
              </a:extLst>
            </a:blip>
            <a:srcRect/>
            <a:stretch>
              <a:fillRect l="-5215" r="-521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A96B8E-93AC-4988-AB14-80961B740A25}"/>
              </a:ext>
            </a:extLst>
          </p:cNvPr>
          <p:cNvSpPr/>
          <p:nvPr/>
        </p:nvSpPr>
        <p:spPr>
          <a:xfrm>
            <a:off x="4011207" y="718324"/>
            <a:ext cx="2355535" cy="4874788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10"/>
                </a:ext>
              </a:extLst>
            </a:blip>
            <a:srcRect/>
            <a:stretch>
              <a:fillRect t="-848" b="148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01E460-BBB3-4645-A371-A0C02A359E5C}"/>
              </a:ext>
            </a:extLst>
          </p:cNvPr>
          <p:cNvSpPr/>
          <p:nvPr/>
        </p:nvSpPr>
        <p:spPr>
          <a:xfrm>
            <a:off x="1843089" y="3220403"/>
            <a:ext cx="582615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8EE805-792C-457C-B806-93A147C558D6}"/>
              </a:ext>
            </a:extLst>
          </p:cNvPr>
          <p:cNvSpPr/>
          <p:nvPr/>
        </p:nvSpPr>
        <p:spPr>
          <a:xfrm>
            <a:off x="1843089" y="6296063"/>
            <a:ext cx="582615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BF1A79-87EE-4CE0-9EA0-692C0CF6C1F9}"/>
              </a:ext>
            </a:extLst>
          </p:cNvPr>
          <p:cNvSpPr/>
          <p:nvPr/>
        </p:nvSpPr>
        <p:spPr>
          <a:xfrm>
            <a:off x="4897667" y="5599367"/>
            <a:ext cx="582615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E54761-8129-4274-B8FE-D98D06F73E53}"/>
              </a:ext>
            </a:extLst>
          </p:cNvPr>
          <p:cNvSpPr/>
          <p:nvPr/>
        </p:nvSpPr>
        <p:spPr>
          <a:xfrm>
            <a:off x="7480006" y="5602146"/>
            <a:ext cx="582615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1D75B3-DBB7-468B-B21F-3D48F738350E}"/>
              </a:ext>
            </a:extLst>
          </p:cNvPr>
          <p:cNvSpPr/>
          <p:nvPr/>
        </p:nvSpPr>
        <p:spPr>
          <a:xfrm>
            <a:off x="10107110" y="5568194"/>
            <a:ext cx="582615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3F7242-9B61-4737-A540-99A36E1D50C1}"/>
              </a:ext>
            </a:extLst>
          </p:cNvPr>
          <p:cNvSpPr/>
          <p:nvPr/>
        </p:nvSpPr>
        <p:spPr>
          <a:xfrm>
            <a:off x="737560" y="62960"/>
            <a:ext cx="11225371" cy="5826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4C627-23EA-4037-B86A-24BB662C2FEF}"/>
              </a:ext>
            </a:extLst>
          </p:cNvPr>
          <p:cNvSpPr txBox="1"/>
          <p:nvPr/>
        </p:nvSpPr>
        <p:spPr>
          <a:xfrm>
            <a:off x="0" y="8102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3.BoosterNextFYBlackRegular-Sa" panose="02000A03000000020004" pitchFamily="2" charset="0"/>
              </a:rPr>
              <a:t>DỤNG CỤ ĐO THỜI GIAN CỔ</a:t>
            </a:r>
          </a:p>
        </p:txBody>
      </p:sp>
    </p:spTree>
    <p:extLst>
      <p:ext uri="{BB962C8B-B14F-4D97-AF65-F5344CB8AC3E}">
        <p14:creationId xmlns:p14="http://schemas.microsoft.com/office/powerpoint/2010/main" val="7319799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307A86-20A6-4131-AAD1-FC9E489470C8}"/>
              </a:ext>
            </a:extLst>
          </p:cNvPr>
          <p:cNvSpPr/>
          <p:nvPr/>
        </p:nvSpPr>
        <p:spPr>
          <a:xfrm rot="1860000">
            <a:off x="-293515" y="-416264"/>
            <a:ext cx="911806" cy="832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8646F6-A4A8-4746-8FEF-2ECDA34C04CC}"/>
              </a:ext>
            </a:extLst>
          </p:cNvPr>
          <p:cNvSpPr/>
          <p:nvPr/>
        </p:nvSpPr>
        <p:spPr>
          <a:xfrm rot="3480000">
            <a:off x="11116231" y="5883843"/>
            <a:ext cx="2481740" cy="1973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4C627-23EA-4037-B86A-24BB662C2FEF}"/>
              </a:ext>
            </a:extLst>
          </p:cNvPr>
          <p:cNvSpPr txBox="1"/>
          <p:nvPr/>
        </p:nvSpPr>
        <p:spPr>
          <a:xfrm>
            <a:off x="0" y="719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3.BoosterNextFYBlackRegular-Sa" panose="02000A03000000020004" pitchFamily="2" charset="0"/>
              </a:rPr>
              <a:t>DỤNG CỤ ĐO THỜI GIAN HIỆN ĐẠI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9AAD66-1429-4A55-B9EA-E1DB51BA9C77}"/>
              </a:ext>
            </a:extLst>
          </p:cNvPr>
          <p:cNvSpPr/>
          <p:nvPr/>
        </p:nvSpPr>
        <p:spPr>
          <a:xfrm>
            <a:off x="436652" y="727358"/>
            <a:ext cx="3387437" cy="2493819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/>
            <a:stretch>
              <a:fillRect l="5148" t="-10924" r="5148" b="-1092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7BF0FA-E90B-41F9-A669-24089031EA36}"/>
              </a:ext>
            </a:extLst>
          </p:cNvPr>
          <p:cNvSpPr/>
          <p:nvPr/>
        </p:nvSpPr>
        <p:spPr>
          <a:xfrm>
            <a:off x="436652" y="3629686"/>
            <a:ext cx="3387437" cy="282632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3878" t="91" r="23878" b="-25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01E460-BBB3-4645-A371-A0C02A359E5C}"/>
              </a:ext>
            </a:extLst>
          </p:cNvPr>
          <p:cNvSpPr/>
          <p:nvPr/>
        </p:nvSpPr>
        <p:spPr>
          <a:xfrm>
            <a:off x="3135986" y="2638562"/>
            <a:ext cx="582615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8EE805-792C-457C-B806-93A147C558D6}"/>
              </a:ext>
            </a:extLst>
          </p:cNvPr>
          <p:cNvSpPr/>
          <p:nvPr/>
        </p:nvSpPr>
        <p:spPr>
          <a:xfrm>
            <a:off x="3143721" y="5869949"/>
            <a:ext cx="582615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BF1A79-87EE-4CE0-9EA0-692C0CF6C1F9}"/>
              </a:ext>
            </a:extLst>
          </p:cNvPr>
          <p:cNvSpPr/>
          <p:nvPr/>
        </p:nvSpPr>
        <p:spPr>
          <a:xfrm>
            <a:off x="7330137" y="2593796"/>
            <a:ext cx="582615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1D75B3-DBB7-468B-B21F-3D48F738350E}"/>
              </a:ext>
            </a:extLst>
          </p:cNvPr>
          <p:cNvSpPr/>
          <p:nvPr/>
        </p:nvSpPr>
        <p:spPr>
          <a:xfrm>
            <a:off x="10862639" y="2811553"/>
            <a:ext cx="582615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C40DF0-C896-46E8-A88D-CA1D2691E9AE}"/>
              </a:ext>
            </a:extLst>
          </p:cNvPr>
          <p:cNvSpPr/>
          <p:nvPr/>
        </p:nvSpPr>
        <p:spPr>
          <a:xfrm>
            <a:off x="4525315" y="739658"/>
            <a:ext cx="3387437" cy="2493819"/>
          </a:xfrm>
          <a:prstGeom prst="rect">
            <a:avLst/>
          </a:prstGeom>
          <a:blipFill dpi="0"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6"/>
                </a:ext>
              </a:extLst>
            </a:blip>
            <a:srcRect/>
            <a:stretch>
              <a:fillRect l="12119" t="-1455" r="12119" b="-1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6EC9B5-B73E-4716-8BFD-C3CCD9156AE9}"/>
              </a:ext>
            </a:extLst>
          </p:cNvPr>
          <p:cNvSpPr/>
          <p:nvPr/>
        </p:nvSpPr>
        <p:spPr>
          <a:xfrm>
            <a:off x="4531000" y="3624524"/>
            <a:ext cx="3381752" cy="2826321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485" t="-2783" r="4485" b="-63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719951-719A-42C6-931F-798969D280A2}"/>
              </a:ext>
            </a:extLst>
          </p:cNvPr>
          <p:cNvSpPr/>
          <p:nvPr/>
        </p:nvSpPr>
        <p:spPr>
          <a:xfrm>
            <a:off x="7008015" y="5886380"/>
            <a:ext cx="582615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A2C150-8E07-4AC0-91A0-44C245E06EF8}"/>
              </a:ext>
            </a:extLst>
          </p:cNvPr>
          <p:cNvSpPr/>
          <p:nvPr/>
        </p:nvSpPr>
        <p:spPr>
          <a:xfrm>
            <a:off x="8429456" y="591616"/>
            <a:ext cx="3387437" cy="2826321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643" t="1629" r="14643" b="29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4E6AE7-8D04-4669-9FDA-431851973CDD}"/>
              </a:ext>
            </a:extLst>
          </p:cNvPr>
          <p:cNvSpPr/>
          <p:nvPr/>
        </p:nvSpPr>
        <p:spPr>
          <a:xfrm>
            <a:off x="7941079" y="3611997"/>
            <a:ext cx="3387437" cy="2882701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5683" t="-4746" r="15683" b="-27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EC1DA94-D56B-4F9F-9018-E53835BA74B5}"/>
              </a:ext>
            </a:extLst>
          </p:cNvPr>
          <p:cNvSpPr/>
          <p:nvPr/>
        </p:nvSpPr>
        <p:spPr>
          <a:xfrm>
            <a:off x="10374261" y="5781171"/>
            <a:ext cx="582615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2324202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5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172</TotalTime>
  <Words>401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A3.BoosterNextFYBlackRegular-Sa</vt:lpstr>
      <vt:lpstr>A3.NotoSans-San</vt:lpstr>
      <vt:lpstr>Arial</vt:lpstr>
      <vt:lpstr>Century Gothic</vt:lpstr>
      <vt:lpstr>Tahoma</vt:lpstr>
      <vt:lpstr>Wingdings</vt:lpstr>
      <vt:lpstr>Wingdings 3</vt:lpstr>
      <vt:lpstr>Wisp</vt:lpstr>
      <vt:lpstr>Tiết 12+13</vt:lpstr>
      <vt:lpstr>1.Đơn vị và dụng cụ đo thời gian:</vt:lpstr>
      <vt:lpstr>Dụng cụ đo thời gian: </vt:lpstr>
      <vt:lpstr>PowerPoint Presentation</vt:lpstr>
      <vt:lpstr>-Đơn vị đo thời gian trong hệ thống đo lường chính thức của nước ta hiện nay là giây (second), kí hiệu: s </vt:lpstr>
      <vt:lpstr>PowerPoint Presentation</vt:lpstr>
      <vt:lpstr>Hoạt động 2:</vt:lpstr>
      <vt:lpstr>PowerPoint Presentation</vt:lpstr>
      <vt:lpstr>PowerPoint Presentation</vt:lpstr>
      <vt:lpstr>PowerPoint Presentation</vt:lpstr>
      <vt:lpstr>2. Thực hành đo thời gian: </vt:lpstr>
      <vt:lpstr>?</vt:lpstr>
      <vt:lpstr>Sử dụng đồng hồ đúng cách: Cách hiệu chỉnh đồng hồ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12+13</dc:title>
  <dc:creator>Admin</dc:creator>
  <cp:lastModifiedBy>ATAN_2021</cp:lastModifiedBy>
  <cp:revision>10</cp:revision>
  <dcterms:created xsi:type="dcterms:W3CDTF">2021-08-27T12:07:37Z</dcterms:created>
  <dcterms:modified xsi:type="dcterms:W3CDTF">2022-11-20T08:31:58Z</dcterms:modified>
</cp:coreProperties>
</file>