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7"/>
  </p:notesMasterIdLst>
  <p:sldIdLst>
    <p:sldId id="279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88" r:id="rId25"/>
    <p:sldId id="289" r:id="rId26"/>
    <p:sldId id="290" r:id="rId27"/>
    <p:sldId id="291" r:id="rId28"/>
    <p:sldId id="292" r:id="rId29"/>
    <p:sldId id="293" r:id="rId30"/>
    <p:sldId id="294" r:id="rId31"/>
    <p:sldId id="295" r:id="rId32"/>
    <p:sldId id="296" r:id="rId33"/>
    <p:sldId id="297" r:id="rId34"/>
    <p:sldId id="298" r:id="rId35"/>
    <p:sldId id="299" r:id="rId36"/>
    <p:sldId id="300" r:id="rId37"/>
    <p:sldId id="301" r:id="rId38"/>
    <p:sldId id="302" r:id="rId39"/>
    <p:sldId id="303" r:id="rId40"/>
    <p:sldId id="304" r:id="rId41"/>
    <p:sldId id="305" r:id="rId42"/>
    <p:sldId id="306" r:id="rId43"/>
    <p:sldId id="307" r:id="rId44"/>
    <p:sldId id="308" r:id="rId45"/>
    <p:sldId id="309" r:id="rId46"/>
    <p:sldId id="281" r:id="rId47"/>
    <p:sldId id="282" r:id="rId48"/>
    <p:sldId id="283" r:id="rId49"/>
    <p:sldId id="284" r:id="rId50"/>
    <p:sldId id="285" r:id="rId51"/>
    <p:sldId id="286" r:id="rId52"/>
    <p:sldId id="287" r:id="rId53"/>
    <p:sldId id="257" r:id="rId54"/>
    <p:sldId id="310" r:id="rId55"/>
    <p:sldId id="311" r:id="rId56"/>
    <p:sldId id="312" r:id="rId57"/>
    <p:sldId id="313" r:id="rId58"/>
    <p:sldId id="314" r:id="rId59"/>
    <p:sldId id="315" r:id="rId60"/>
    <p:sldId id="316" r:id="rId61"/>
    <p:sldId id="317" r:id="rId62"/>
    <p:sldId id="318" r:id="rId63"/>
    <p:sldId id="319" r:id="rId64"/>
    <p:sldId id="320" r:id="rId65"/>
    <p:sldId id="321" r:id="rId66"/>
    <p:sldId id="322" r:id="rId67"/>
    <p:sldId id="323" r:id="rId68"/>
    <p:sldId id="324" r:id="rId69"/>
    <p:sldId id="325" r:id="rId70"/>
    <p:sldId id="326" r:id="rId71"/>
    <p:sldId id="327" r:id="rId72"/>
    <p:sldId id="328" r:id="rId73"/>
    <p:sldId id="329" r:id="rId74"/>
    <p:sldId id="331" r:id="rId75"/>
    <p:sldId id="332" r:id="rId76"/>
    <p:sldId id="333" r:id="rId77"/>
    <p:sldId id="334" r:id="rId78"/>
    <p:sldId id="335" r:id="rId79"/>
    <p:sldId id="336" r:id="rId80"/>
    <p:sldId id="337" r:id="rId81"/>
    <p:sldId id="338" r:id="rId82"/>
    <p:sldId id="339" r:id="rId83"/>
    <p:sldId id="340" r:id="rId84"/>
    <p:sldId id="341" r:id="rId85"/>
    <p:sldId id="342" r:id="rId86"/>
    <p:sldId id="343" r:id="rId87"/>
    <p:sldId id="344" r:id="rId88"/>
    <p:sldId id="345" r:id="rId89"/>
    <p:sldId id="346" r:id="rId90"/>
    <p:sldId id="347" r:id="rId91"/>
    <p:sldId id="348" r:id="rId92"/>
    <p:sldId id="349" r:id="rId93"/>
    <p:sldId id="350" r:id="rId94"/>
    <p:sldId id="351" r:id="rId95"/>
    <p:sldId id="352" r:id="rId9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644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97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viewProps" Target="viewProps.xml"/><Relationship Id="rId10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8B0D75-1F12-4D15-910B-6531095335C4}" type="datetimeFigureOut">
              <a:rPr lang="en-US" smtClean="0"/>
              <a:t>11/17/2022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BBB4D3-7CD2-4C78-8C95-9A31A596B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8715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幻灯片图像占位符 2048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文本占位符 2048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>
              <a:latin typeface="Arial" charset="0"/>
            </a:endParaRPr>
          </a:p>
        </p:txBody>
      </p:sp>
      <p:sp>
        <p:nvSpPr>
          <p:cNvPr id="39940" name="灯片编号占位符 1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 sz="3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 sz="3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 sz="3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 sz="3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 sz="3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fld id="{95978738-C9A5-4154-88A9-51571B6C6256}" type="slidenum">
              <a:rPr lang="en-US" altLang="zh-CN" sz="1200" smtClean="0"/>
              <a:pPr eaLnBrk="1" hangingPunct="1"/>
              <a:t>24</a:t>
            </a:fld>
            <a:endParaRPr lang="en-US" altLang="zh-CN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753ACF-D6BE-48EE-AFB7-0A5DAFED0F5B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4146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幻灯片图像占位符 2048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文本占位符 2048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>
              <a:latin typeface="Arial" charset="0"/>
            </a:endParaRPr>
          </a:p>
        </p:txBody>
      </p:sp>
      <p:sp>
        <p:nvSpPr>
          <p:cNvPr id="39940" name="灯片编号占位符 1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 sz="3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 sz="3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 sz="3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 sz="3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 sz="3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fld id="{95978738-C9A5-4154-88A9-51571B6C6256}" type="slidenum">
              <a:rPr lang="en-US" altLang="zh-CN" sz="1200" smtClean="0"/>
              <a:pPr eaLnBrk="1" hangingPunct="1"/>
              <a:t>74</a:t>
            </a:fld>
            <a:endParaRPr lang="en-US" altLang="zh-CN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CC95B-37A1-445D-B5E1-6D6D9DD99B28}" type="datetimeFigureOut">
              <a:rPr lang="en-US" smtClean="0"/>
              <a:t>11/17/2022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CD946-BE63-4143-B846-F4581DF5DB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2584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CC95B-37A1-445D-B5E1-6D6D9DD99B28}" type="datetimeFigureOut">
              <a:rPr lang="en-US" smtClean="0"/>
              <a:t>11/17/2022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CD946-BE63-4143-B846-F4581DF5DB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157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CC95B-37A1-445D-B5E1-6D6D9DD99B28}" type="datetimeFigureOut">
              <a:rPr lang="en-US" smtClean="0"/>
              <a:t>11/17/2022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CD946-BE63-4143-B846-F4581DF5DB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3620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CC95B-37A1-445D-B5E1-6D6D9DD99B28}" type="datetimeFigureOut">
              <a:rPr lang="en-US" smtClean="0"/>
              <a:t>11/17/2022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CD946-BE63-4143-B846-F4581DF5DB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3873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CC95B-37A1-445D-B5E1-6D6D9DD99B28}" type="datetimeFigureOut">
              <a:rPr lang="en-US" smtClean="0"/>
              <a:t>11/17/2022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CD946-BE63-4143-B846-F4581DF5DB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0608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CC95B-37A1-445D-B5E1-6D6D9DD99B28}" type="datetimeFigureOut">
              <a:rPr lang="en-US" smtClean="0"/>
              <a:t>11/17/2022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CD946-BE63-4143-B846-F4581DF5DB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7660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CC95B-37A1-445D-B5E1-6D6D9DD99B28}" type="datetimeFigureOut">
              <a:rPr lang="en-US" smtClean="0"/>
              <a:t>11/17/2022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CD946-BE63-4143-B846-F4581DF5DB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960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CC95B-37A1-445D-B5E1-6D6D9DD99B28}" type="datetimeFigureOut">
              <a:rPr lang="en-US" smtClean="0"/>
              <a:t>11/17/2022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CD946-BE63-4143-B846-F4581DF5DB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1857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CC95B-37A1-445D-B5E1-6D6D9DD99B28}" type="datetimeFigureOut">
              <a:rPr lang="en-US" smtClean="0"/>
              <a:t>11/17/2022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CD946-BE63-4143-B846-F4581DF5DB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1842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CC95B-37A1-445D-B5E1-6D6D9DD99B28}" type="datetimeFigureOut">
              <a:rPr lang="en-US" smtClean="0"/>
              <a:t>11/17/2022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CD946-BE63-4143-B846-F4581DF5DB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0474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CC95B-37A1-445D-B5E1-6D6D9DD99B28}" type="datetimeFigureOut">
              <a:rPr lang="en-US" smtClean="0"/>
              <a:t>11/17/2022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CD946-BE63-4143-B846-F4581DF5DB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9914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ECC95B-37A1-445D-B5E1-6D6D9DD99B28}" type="datetimeFigureOut">
              <a:rPr lang="en-US" smtClean="0"/>
              <a:t>11/17/2022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ACD946-BE63-4143-B846-F4581DF5DB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8331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7" Type="http://schemas.openxmlformats.org/officeDocument/2006/relationships/image" Target="../media/image16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g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g"/><Relationship Id="rId4" Type="http://schemas.openxmlformats.org/officeDocument/2006/relationships/image" Target="../media/image33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7" Type="http://schemas.openxmlformats.org/officeDocument/2006/relationships/image" Target="../media/image46.jpg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jpg"/><Relationship Id="rId5" Type="http://schemas.openxmlformats.org/officeDocument/2006/relationships/image" Target="../media/image44.jpg"/><Relationship Id="rId4" Type="http://schemas.openxmlformats.org/officeDocument/2006/relationships/image" Target="../media/image43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7" Type="http://schemas.openxmlformats.org/officeDocument/2006/relationships/image" Target="../media/image46.jpg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jpg"/><Relationship Id="rId5" Type="http://schemas.openxmlformats.org/officeDocument/2006/relationships/image" Target="../media/image44.jpg"/><Relationship Id="rId4" Type="http://schemas.openxmlformats.org/officeDocument/2006/relationships/image" Target="../media/image43.jp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g"/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g"/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2.jp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g"/><Relationship Id="rId2" Type="http://schemas.openxmlformats.org/officeDocument/2006/relationships/image" Target="../media/image6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5.jp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g"/><Relationship Id="rId2" Type="http://schemas.openxmlformats.org/officeDocument/2006/relationships/image" Target="../media/image67.jp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g"/><Relationship Id="rId2" Type="http://schemas.openxmlformats.org/officeDocument/2006/relationships/image" Target="../media/image7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2.jp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g"/><Relationship Id="rId2" Type="http://schemas.openxmlformats.org/officeDocument/2006/relationships/image" Target="../media/image73.jp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g"/><Relationship Id="rId2" Type="http://schemas.openxmlformats.org/officeDocument/2006/relationships/image" Target="../media/image75.jp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g"/><Relationship Id="rId2" Type="http://schemas.openxmlformats.org/officeDocument/2006/relationships/image" Target="../media/image79.jp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g"/><Relationship Id="rId2" Type="http://schemas.openxmlformats.org/officeDocument/2006/relationships/image" Target="../media/image81.jp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g"/><Relationship Id="rId7" Type="http://schemas.openxmlformats.org/officeDocument/2006/relationships/image" Target="../media/image88.jpg"/><Relationship Id="rId2" Type="http://schemas.openxmlformats.org/officeDocument/2006/relationships/image" Target="../media/image8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7.jpg"/><Relationship Id="rId5" Type="http://schemas.openxmlformats.org/officeDocument/2006/relationships/image" Target="../media/image86.jpg"/><Relationship Id="rId4" Type="http://schemas.openxmlformats.org/officeDocument/2006/relationships/image" Target="../media/image85.jp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jpg"/><Relationship Id="rId2" Type="http://schemas.openxmlformats.org/officeDocument/2006/relationships/image" Target="../media/image8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9.jpg"/><Relationship Id="rId5" Type="http://schemas.openxmlformats.org/officeDocument/2006/relationships/image" Target="../media/image85.jpg"/><Relationship Id="rId4" Type="http://schemas.openxmlformats.org/officeDocument/2006/relationships/image" Target="../media/image88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jp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jp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jp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9.jpg"/><Relationship Id="rId3" Type="http://schemas.openxmlformats.org/officeDocument/2006/relationships/image" Target="../media/image94.jpg"/><Relationship Id="rId7" Type="http://schemas.openxmlformats.org/officeDocument/2006/relationships/image" Target="../media/image98.jpg"/><Relationship Id="rId2" Type="http://schemas.openxmlformats.org/officeDocument/2006/relationships/image" Target="../media/image9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7.jpg"/><Relationship Id="rId5" Type="http://schemas.openxmlformats.org/officeDocument/2006/relationships/image" Target="../media/image96.jpg"/><Relationship Id="rId4" Type="http://schemas.openxmlformats.org/officeDocument/2006/relationships/image" Target="../media/image95.jp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jpg"/><Relationship Id="rId2" Type="http://schemas.openxmlformats.org/officeDocument/2006/relationships/image" Target="../media/image100.jp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jpg"/><Relationship Id="rId2" Type="http://schemas.openxmlformats.org/officeDocument/2006/relationships/image" Target="../media/image10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5.jpg"/><Relationship Id="rId4" Type="http://schemas.openxmlformats.org/officeDocument/2006/relationships/image" Target="../media/image104.jp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jpg"/><Relationship Id="rId2" Type="http://schemas.openxmlformats.org/officeDocument/2006/relationships/image" Target="../media/image106.jp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jpg"/><Relationship Id="rId2" Type="http://schemas.openxmlformats.org/officeDocument/2006/relationships/image" Target="../media/image108.jp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jpg"/><Relationship Id="rId2" Type="http://schemas.openxmlformats.org/officeDocument/2006/relationships/image" Target="../media/image110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3.jpg"/><Relationship Id="rId4" Type="http://schemas.openxmlformats.org/officeDocument/2006/relationships/image" Target="../media/image11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jpg"/><Relationship Id="rId2" Type="http://schemas.openxmlformats.org/officeDocument/2006/relationships/image" Target="../media/image11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6.jpg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7.jp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8.jp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jpg"/><Relationship Id="rId2" Type="http://schemas.openxmlformats.org/officeDocument/2006/relationships/image" Target="../media/image11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3.jpg"/><Relationship Id="rId5" Type="http://schemas.openxmlformats.org/officeDocument/2006/relationships/image" Target="../media/image122.jpg"/><Relationship Id="rId4" Type="http://schemas.openxmlformats.org/officeDocument/2006/relationships/image" Target="../media/image121.jp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g"/><Relationship Id="rId2" Type="http://schemas.openxmlformats.org/officeDocument/2006/relationships/image" Target="../media/image79.jp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g"/><Relationship Id="rId2" Type="http://schemas.openxmlformats.org/officeDocument/2006/relationships/image" Target="../media/image8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g"/><Relationship Id="rId7" Type="http://schemas.openxmlformats.org/officeDocument/2006/relationships/image" Target="../media/image88.jpg"/><Relationship Id="rId2" Type="http://schemas.openxmlformats.org/officeDocument/2006/relationships/image" Target="../media/image8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7.jpg"/><Relationship Id="rId5" Type="http://schemas.openxmlformats.org/officeDocument/2006/relationships/image" Target="../media/image86.jpg"/><Relationship Id="rId4" Type="http://schemas.openxmlformats.org/officeDocument/2006/relationships/image" Target="../media/image85.jpg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jpg"/><Relationship Id="rId2" Type="http://schemas.openxmlformats.org/officeDocument/2006/relationships/image" Target="../media/image8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9.jpg"/><Relationship Id="rId5" Type="http://schemas.openxmlformats.org/officeDocument/2006/relationships/image" Target="../media/image85.jpg"/><Relationship Id="rId4" Type="http://schemas.openxmlformats.org/officeDocument/2006/relationships/image" Target="../media/image88.jpg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jp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jp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jp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9.jpg"/><Relationship Id="rId3" Type="http://schemas.openxmlformats.org/officeDocument/2006/relationships/image" Target="../media/image94.jpg"/><Relationship Id="rId7" Type="http://schemas.openxmlformats.org/officeDocument/2006/relationships/image" Target="../media/image98.jpg"/><Relationship Id="rId2" Type="http://schemas.openxmlformats.org/officeDocument/2006/relationships/image" Target="../media/image9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7.jpg"/><Relationship Id="rId5" Type="http://schemas.openxmlformats.org/officeDocument/2006/relationships/image" Target="../media/image96.jpg"/><Relationship Id="rId4" Type="http://schemas.openxmlformats.org/officeDocument/2006/relationships/image" Target="../media/image95.jpg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jpg"/><Relationship Id="rId2" Type="http://schemas.openxmlformats.org/officeDocument/2006/relationships/image" Target="../media/image100.jp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jpg"/><Relationship Id="rId2" Type="http://schemas.openxmlformats.org/officeDocument/2006/relationships/image" Target="../media/image10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5.jpg"/><Relationship Id="rId4" Type="http://schemas.openxmlformats.org/officeDocument/2006/relationships/image" Target="../media/image104.jpg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jpg"/><Relationship Id="rId2" Type="http://schemas.openxmlformats.org/officeDocument/2006/relationships/image" Target="../media/image106.jp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jpg"/><Relationship Id="rId2" Type="http://schemas.openxmlformats.org/officeDocument/2006/relationships/image" Target="../media/image108.jpg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jpg"/><Relationship Id="rId2" Type="http://schemas.openxmlformats.org/officeDocument/2006/relationships/image" Target="../media/image110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3.jpg"/><Relationship Id="rId4" Type="http://schemas.openxmlformats.org/officeDocument/2006/relationships/image" Target="../media/image112.jpg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jpg"/><Relationship Id="rId2" Type="http://schemas.openxmlformats.org/officeDocument/2006/relationships/image" Target="../media/image11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6.jpg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7.jpg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8.jpg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jpg"/><Relationship Id="rId2" Type="http://schemas.openxmlformats.org/officeDocument/2006/relationships/image" Target="../media/image11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3.jpg"/><Relationship Id="rId5" Type="http://schemas.openxmlformats.org/officeDocument/2006/relationships/image" Target="../media/image122.jpg"/><Relationship Id="rId4" Type="http://schemas.openxmlformats.org/officeDocument/2006/relationships/image" Target="../media/image12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图片 5125" descr="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30" y="-6927"/>
            <a:ext cx="9045370" cy="65294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685800" y="762000"/>
            <a:ext cx="8001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5: </a:t>
            </a:r>
            <a:r>
              <a:rPr lang="en-US" sz="4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US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khiết</a:t>
            </a:r>
            <a:r>
              <a:rPr lang="en-US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</a:p>
          <a:p>
            <a:r>
              <a:rPr lang="en-US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</a:t>
            </a:r>
            <a:r>
              <a:rPr lang="en-US" sz="4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Hỗn</a:t>
            </a:r>
            <a:r>
              <a:rPr lang="en-US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br>
              <a:rPr lang="en-US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4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tách</a:t>
            </a:r>
            <a:r>
              <a:rPr lang="en-US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endParaRPr lang="en-US" sz="4800" dirty="0"/>
          </a:p>
        </p:txBody>
      </p:sp>
      <p:sp>
        <p:nvSpPr>
          <p:cNvPr id="6" name="Rectangle 5"/>
          <p:cNvSpPr/>
          <p:nvPr/>
        </p:nvSpPr>
        <p:spPr>
          <a:xfrm>
            <a:off x="990600" y="1447800"/>
            <a:ext cx="66294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5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15: </a:t>
            </a:r>
          </a:p>
          <a:p>
            <a:pPr algn="ctr"/>
            <a:r>
              <a:rPr lang="en-US" sz="5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5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US" sz="5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khiết</a:t>
            </a:r>
            <a:r>
              <a:rPr lang="en-US" sz="5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</a:t>
            </a:r>
            <a:r>
              <a:rPr lang="en-US" sz="5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Hỗn</a:t>
            </a:r>
            <a:r>
              <a:rPr lang="en-US" sz="5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endParaRPr lang="en-US" sz="5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4977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6927" y="0"/>
            <a:ext cx="8229600" cy="762000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Hỗn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4300" y="716017"/>
            <a:ext cx="8724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chứa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hỗn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chất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/>
          <p:nvPr/>
        </p:nvPicPr>
        <p:blipFill>
          <a:blip r:embed="rId2"/>
          <a:stretch>
            <a:fillRect/>
          </a:stretch>
        </p:blipFill>
        <p:spPr>
          <a:xfrm>
            <a:off x="533400" y="2133600"/>
            <a:ext cx="3048000" cy="3581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267200" y="1981200"/>
            <a:ext cx="4267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Bột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canh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muối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bột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ngột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bột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canh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khiết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6581" y="3429000"/>
            <a:ext cx="2466975" cy="1962150"/>
          </a:xfrm>
          <a:prstGeom prst="rect">
            <a:avLst/>
          </a:prstGeom>
        </p:spPr>
      </p:pic>
      <p:cxnSp>
        <p:nvCxnSpPr>
          <p:cNvPr id="12" name="Straight Arrow Connector 11"/>
          <p:cNvCxnSpPr/>
          <p:nvPr/>
        </p:nvCxnSpPr>
        <p:spPr>
          <a:xfrm>
            <a:off x="3581400" y="3657600"/>
            <a:ext cx="685800" cy="381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5841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2312" y="1752600"/>
            <a:ext cx="5119688" cy="4267200"/>
          </a:xfrm>
        </p:spPr>
      </p:pic>
      <p:pic>
        <p:nvPicPr>
          <p:cNvPr id="5" name="Picture 4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1905000"/>
            <a:ext cx="3276600" cy="4191000"/>
          </a:xfrm>
          <a:prstGeom prst="rect">
            <a:avLst/>
          </a:prstGeom>
        </p:spPr>
      </p:pic>
      <p:sp>
        <p:nvSpPr>
          <p:cNvPr id="6" name="Title 5"/>
          <p:cNvSpPr txBox="1">
            <a:spLocks noGrp="1"/>
          </p:cNvSpPr>
          <p:nvPr>
            <p:ph type="title"/>
          </p:nvPr>
        </p:nvSpPr>
        <p:spPr>
          <a:xfrm>
            <a:off x="-533400" y="381000"/>
            <a:ext cx="10210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Bột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canh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khiết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9906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5191" y="612343"/>
            <a:ext cx="8763000" cy="868362"/>
          </a:xfrm>
        </p:spPr>
        <p:txBody>
          <a:bodyPr>
            <a:noAutofit/>
          </a:bodyPr>
          <a:lstStyle/>
          <a:p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đủ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bột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canh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?</a:t>
            </a:r>
            <a:br>
              <a:rPr lang="en-US" sz="3200" dirty="0">
                <a:latin typeface="Times New Roman" pitchFamily="18" charset="0"/>
                <a:cs typeface="Times New Roman" pitchFamily="18" charset="0"/>
              </a:rPr>
            </a:b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bớt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bột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canh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485775"/>
            <a:ext cx="1866900" cy="19621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95600"/>
            <a:ext cx="2489346" cy="175086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485775"/>
            <a:ext cx="2600325" cy="19621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5112" y="3218589"/>
            <a:ext cx="2171700" cy="19240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5061241"/>
            <a:ext cx="2819400" cy="1720559"/>
          </a:xfrm>
          <a:prstGeom prst="rect">
            <a:avLst/>
          </a:prstGeom>
        </p:spPr>
      </p:pic>
      <p:sp>
        <p:nvSpPr>
          <p:cNvPr id="11" name="Action Button: Help 10">
            <a:hlinkClick r:id="" action="ppaction://noaction" highlightClick="1"/>
          </p:cNvPr>
          <p:cNvSpPr/>
          <p:nvPr/>
        </p:nvSpPr>
        <p:spPr>
          <a:xfrm>
            <a:off x="2348345" y="4257243"/>
            <a:ext cx="685800" cy="778450"/>
          </a:xfrm>
          <a:prstGeom prst="actionButtonHelp">
            <a:avLst/>
          </a:prstGeom>
          <a:solidFill>
            <a:srgbClr val="FF000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2" name="Action Button: Help 11">
            <a:hlinkClick r:id="" action="ppaction://noaction" highlightClick="1"/>
          </p:cNvPr>
          <p:cNvSpPr/>
          <p:nvPr/>
        </p:nvSpPr>
        <p:spPr>
          <a:xfrm>
            <a:off x="6188651" y="135950"/>
            <a:ext cx="685800" cy="778450"/>
          </a:xfrm>
          <a:prstGeom prst="actionButtonHelp">
            <a:avLst/>
          </a:prstGeom>
          <a:solidFill>
            <a:srgbClr val="FF000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pic>
        <p:nvPicPr>
          <p:cNvPr id="13" name="Picture 12"/>
          <p:cNvPicPr/>
          <p:nvPr/>
        </p:nvPicPr>
        <p:blipFill>
          <a:blip r:embed="rId7"/>
          <a:stretch>
            <a:fillRect/>
          </a:stretch>
        </p:blipFill>
        <p:spPr>
          <a:xfrm>
            <a:off x="3200400" y="1065068"/>
            <a:ext cx="3048000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983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11" grpId="0" animBg="1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0"/>
            <a:ext cx="5638800" cy="5715000"/>
          </a:xfrm>
        </p:spPr>
      </p:pic>
      <p:sp>
        <p:nvSpPr>
          <p:cNvPr id="7" name="TextBox 6"/>
          <p:cNvSpPr txBox="1"/>
          <p:nvPr/>
        </p:nvSpPr>
        <p:spPr>
          <a:xfrm>
            <a:off x="533400" y="5715000"/>
            <a:ext cx="7772400" cy="954107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khoáng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thiên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61727" y="533400"/>
            <a:ext cx="18288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hỗn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hỗn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hợp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Down Arrow 8"/>
          <p:cNvSpPr/>
          <p:nvPr/>
        </p:nvSpPr>
        <p:spPr>
          <a:xfrm rot="17546277">
            <a:off x="3026761" y="2561873"/>
            <a:ext cx="379589" cy="145921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640945" y="990600"/>
            <a:ext cx="18288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hỗn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phụ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hỗn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hàm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chúng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202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build="allAtOnce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8600" y="1358075"/>
            <a:ext cx="9982200" cy="5672930"/>
          </a:xfrm>
        </p:spPr>
      </p:pic>
      <p:sp>
        <p:nvSpPr>
          <p:cNvPr id="5" name="TextBox 4"/>
          <p:cNvSpPr txBox="1"/>
          <p:nvPr/>
        </p:nvSpPr>
        <p:spPr>
          <a:xfrm>
            <a:off x="381000" y="34636"/>
            <a:ext cx="8229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tồn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hỗn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endParaRPr lang="en-US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05000" y="215765"/>
            <a:ext cx="4495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4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hỗn</a:t>
            </a:r>
            <a:r>
              <a:rPr lang="en-US" sz="4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4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4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90500" y="76200"/>
            <a:ext cx="9105900" cy="156966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sz="4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Hỗn</a:t>
            </a:r>
            <a:r>
              <a:rPr lang="en-US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 hay </a:t>
            </a:r>
            <a:r>
              <a:rPr lang="en-US" sz="4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trộn</a:t>
            </a:r>
            <a:r>
              <a:rPr lang="en-US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lẫn</a:t>
            </a:r>
            <a:r>
              <a:rPr lang="en-US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42649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  <p:bldP spid="6" grpId="0"/>
      <p:bldP spid="6" grpId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vữa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xây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dựng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00200"/>
            <a:ext cx="9144000" cy="4800600"/>
          </a:xfrm>
        </p:spPr>
      </p:pic>
      <p:sp>
        <p:nvSpPr>
          <p:cNvPr id="5" name="TextBox 4"/>
          <p:cNvSpPr txBox="1"/>
          <p:nvPr/>
        </p:nvSpPr>
        <p:spPr>
          <a:xfrm>
            <a:off x="838200" y="304800"/>
            <a:ext cx="7543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6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6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36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6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36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6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36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36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vữa</a:t>
            </a:r>
            <a:r>
              <a:rPr lang="en-US" sz="36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xây</a:t>
            </a:r>
            <a:r>
              <a:rPr lang="en-US" sz="36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dựng</a:t>
            </a:r>
            <a:r>
              <a:rPr lang="en-US" sz="36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36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: xi </a:t>
            </a:r>
            <a:r>
              <a:rPr lang="en-US" sz="36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măng</a:t>
            </a:r>
            <a:r>
              <a:rPr lang="en-US" sz="36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cát</a:t>
            </a:r>
            <a:r>
              <a:rPr lang="en-US" sz="36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en-US" sz="36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endParaRPr lang="en-US" sz="36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3486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4355" y="379938"/>
            <a:ext cx="8458200" cy="715962"/>
          </a:xfrm>
        </p:spPr>
        <p:txBody>
          <a:bodyPr>
            <a:no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 3.Hỗn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hỗn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nhất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0500" y="76200"/>
            <a:ext cx="8991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hỗn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hỗn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endParaRPr lang="en-US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0500" y="94343"/>
            <a:ext cx="86487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Thí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hỗn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hỗn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950" y="1461636"/>
            <a:ext cx="5791200" cy="248602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828800" y="4002090"/>
            <a:ext cx="1832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Ống</a:t>
            </a:r>
            <a:r>
              <a:rPr lang="en-US" dirty="0"/>
              <a:t> </a:t>
            </a:r>
            <a:r>
              <a:rPr lang="en-US" dirty="0" err="1"/>
              <a:t>nghiệm</a:t>
            </a:r>
            <a:r>
              <a:rPr lang="en-US" dirty="0"/>
              <a:t> 1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348515" y="4004729"/>
            <a:ext cx="1832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Ống</a:t>
            </a:r>
            <a:r>
              <a:rPr lang="en-US" dirty="0"/>
              <a:t> </a:t>
            </a:r>
            <a:r>
              <a:rPr lang="en-US" dirty="0" err="1"/>
              <a:t>nghiệm</a:t>
            </a:r>
            <a:r>
              <a:rPr lang="en-US" dirty="0"/>
              <a:t> 2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23850" y="4876800"/>
            <a:ext cx="8382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B1: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ống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cất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1/3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ống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nghiệm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723" y="1278317"/>
            <a:ext cx="6781800" cy="2648562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 flipH="1" flipV="1">
            <a:off x="6858000" y="3314700"/>
            <a:ext cx="463262" cy="3429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7321262" y="3486150"/>
            <a:ext cx="15179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cất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9441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8" grpId="0"/>
      <p:bldP spid="9" grpId="0"/>
      <p:bldP spid="1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69273"/>
            <a:ext cx="8077200" cy="4419600"/>
          </a:xfrm>
        </p:spPr>
      </p:pic>
      <p:sp>
        <p:nvSpPr>
          <p:cNvPr id="7" name="TextBox 6"/>
          <p:cNvSpPr txBox="1"/>
          <p:nvPr/>
        </p:nvSpPr>
        <p:spPr>
          <a:xfrm>
            <a:off x="2362200" y="4521139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Ống</a:t>
            </a:r>
            <a:r>
              <a:rPr lang="en-US" dirty="0"/>
              <a:t> </a:t>
            </a:r>
            <a:r>
              <a:rPr lang="en-US" dirty="0" err="1"/>
              <a:t>nghiệm</a:t>
            </a:r>
            <a:r>
              <a:rPr lang="en-US" dirty="0"/>
              <a:t> 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334000" y="4488873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Ống</a:t>
            </a:r>
            <a:r>
              <a:rPr lang="en-US" dirty="0"/>
              <a:t> </a:t>
            </a:r>
            <a:r>
              <a:rPr lang="en-US" dirty="0" err="1"/>
              <a:t>nghiệm</a:t>
            </a:r>
            <a:r>
              <a:rPr lang="en-US" dirty="0"/>
              <a:t> 2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28600" y="4890471"/>
            <a:ext cx="8839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B2: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lượt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thìa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etanol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ống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thìa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dầu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ống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356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199" y="228600"/>
            <a:ext cx="5105401" cy="411479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66775" y="4724400"/>
            <a:ext cx="766762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B3: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Lắc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ống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yên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hện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tượng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98434" y="457200"/>
            <a:ext cx="167970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Rượu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tan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nước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553200" y="603914"/>
            <a:ext cx="1981199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Dầu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tan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nổi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do 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dầu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nhẹ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nước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95375" y="1785225"/>
            <a:ext cx="145110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Hỗn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endParaRPr lang="en-US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705600" y="2046238"/>
            <a:ext cx="212188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Hỗn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2546480" y="2666494"/>
            <a:ext cx="1034920" cy="3492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 flipV="1">
            <a:off x="5791200" y="3015734"/>
            <a:ext cx="914400" cy="53390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5250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hỗn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hỗn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nhất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6400"/>
            <a:ext cx="4267200" cy="3352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1905000"/>
            <a:ext cx="4648200" cy="3124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33400" y="4800600"/>
            <a:ext cx="2971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hỗn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hợp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00600" y="5029200"/>
            <a:ext cx="3657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hỗn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hợp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49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228600"/>
            <a:ext cx="7772400" cy="1470025"/>
          </a:xfrm>
        </p:spPr>
        <p:txBody>
          <a:bodyPr/>
          <a:lstStyle/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lương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khiết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hỗn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9357" y="1752601"/>
            <a:ext cx="4545157" cy="4191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1" y="1752601"/>
            <a:ext cx="4682836" cy="419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9266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399"/>
            <a:ext cx="8610600" cy="1018309"/>
          </a:xfrm>
        </p:spPr>
        <p:txBody>
          <a:bodyPr>
            <a:normAutofit fontScale="90000"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Hỗn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hỗn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hỗn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hợp. </a:t>
            </a:r>
            <a:br>
              <a:rPr lang="vi-VN" sz="3200" dirty="0">
                <a:latin typeface="Times New Roman" pitchFamily="18" charset="0"/>
                <a:cs typeface="Times New Roman" pitchFamily="18" charset="0"/>
              </a:rPr>
            </a:b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VD: nước đường, nước muối...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236" y="3352798"/>
            <a:ext cx="3276600" cy="304800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3622962"/>
            <a:ext cx="3352800" cy="270163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29000"/>
            <a:ext cx="1295400" cy="270163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6817" y="3622962"/>
            <a:ext cx="1457325" cy="2168238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187036" y="1440872"/>
            <a:ext cx="8229600" cy="15447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buFontTx/>
              <a:buChar char="-"/>
            </a:pP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Hỗn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hỗn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hỗn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hợp. </a:t>
            </a:r>
          </a:p>
          <a:p>
            <a:r>
              <a:rPr lang="vi-VN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VD: cát và nước, dầu ăn và nước...</a:t>
            </a:r>
            <a:endParaRPr lang="en-US" sz="3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ight Arrow 2"/>
          <p:cNvSpPr/>
          <p:nvPr/>
        </p:nvSpPr>
        <p:spPr>
          <a:xfrm>
            <a:off x="187036" y="152399"/>
            <a:ext cx="4572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635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133600"/>
            <a:ext cx="3190875" cy="32003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1964976"/>
            <a:ext cx="3352800" cy="365759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7625" y="2190750"/>
            <a:ext cx="1428750" cy="29908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6200" y="5502533"/>
            <a:ext cx="304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Ở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vùng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dầu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phổ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thắp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sáng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57625" y="5410200"/>
            <a:ext cx="12477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Bấc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đèn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19800" y="5779532"/>
            <a:ext cx="2362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dầu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7818" y="171271"/>
            <a:ext cx="8763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bấc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ngắn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gần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bấc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chạm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tới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dầu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đổ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dầu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tục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cháy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ngắn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nữa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166812" y="294382"/>
            <a:ext cx="6629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849307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1162"/>
          </a:xfrm>
        </p:spPr>
        <p:txBody>
          <a:bodyPr>
            <a:normAutofit fontScale="90000"/>
          </a:bodyPr>
          <a:lstStyle/>
          <a:p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tin ở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sau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8200"/>
            <a:ext cx="9067799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5848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839200" cy="1143000"/>
          </a:xfrm>
        </p:spPr>
        <p:txBody>
          <a:bodyPr>
            <a:normAutofit fontScale="90000"/>
          </a:bodyPr>
          <a:lstStyle/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hỗn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gặp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460" y="430063"/>
            <a:ext cx="8272463" cy="19621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43000" y="2927924"/>
            <a:ext cx="7086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Hỗn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nhất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50130" y="6096000"/>
            <a:ext cx="5943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Hỗn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nhất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47800" y="2343149"/>
            <a:ext cx="167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Cồn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751984" y="2450870"/>
            <a:ext cx="13534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Rượu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96000" y="2429447"/>
            <a:ext cx="17816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hoa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ight Arrow 3"/>
          <p:cNvSpPr/>
          <p:nvPr/>
        </p:nvSpPr>
        <p:spPr>
          <a:xfrm flipV="1">
            <a:off x="338136" y="3143367"/>
            <a:ext cx="804863" cy="24622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1" y="3593813"/>
            <a:ext cx="8991599" cy="2502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21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9" grpId="0"/>
      <p:bldP spid="10" grpId="0"/>
      <p:bldP spid="11" grpId="0"/>
      <p:bldP spid="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6" name="图片 5125" descr="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782" y="328596"/>
            <a:ext cx="9045370" cy="65294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219200" y="1885138"/>
            <a:ext cx="59436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5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15: </a:t>
            </a:r>
          </a:p>
          <a:p>
            <a:pPr algn="ctr"/>
            <a:r>
              <a:rPr lang="en-US" sz="5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5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US" sz="5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khiết</a:t>
            </a:r>
            <a:r>
              <a:rPr lang="en-US" sz="5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</a:t>
            </a:r>
            <a:r>
              <a:rPr lang="en-US" sz="5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Hỗn</a:t>
            </a:r>
            <a:r>
              <a:rPr lang="en-US" sz="5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5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12036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3400" y="457200"/>
            <a:ext cx="7924800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rắn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tan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tan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nước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828800"/>
            <a:ext cx="2171700" cy="19240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2787" y="4461164"/>
            <a:ext cx="2486025" cy="1905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8627" y="1790700"/>
            <a:ext cx="2419350" cy="19621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855" y="4397953"/>
            <a:ext cx="2667000" cy="19335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7425" y="4267200"/>
            <a:ext cx="2238375" cy="193357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2787" y="1828800"/>
            <a:ext cx="2486025" cy="19431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85800" y="874693"/>
            <a:ext cx="7620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Thí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2:</a:t>
            </a:r>
          </a:p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Hòa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tan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rắn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nước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2005" y="1095234"/>
            <a:ext cx="7721986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Thử</a:t>
            </a:r>
            <a:r>
              <a:rPr lang="en-US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khả</a:t>
            </a:r>
            <a:r>
              <a:rPr lang="en-US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hòa</a:t>
            </a:r>
            <a:r>
              <a:rPr lang="en-US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tan </a:t>
            </a:r>
            <a:r>
              <a:rPr lang="en-US" sz="32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rắn</a:t>
            </a:r>
            <a:r>
              <a:rPr lang="en-US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endParaRPr lang="en-US" sz="32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8688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787" y="381000"/>
            <a:ext cx="2171700" cy="2057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1806" y="2743200"/>
            <a:ext cx="2486025" cy="216491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7232" y="2777907"/>
            <a:ext cx="2419350" cy="20955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9" y="2590800"/>
            <a:ext cx="2667000" cy="20955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831" y="371475"/>
            <a:ext cx="2238375" cy="221932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0209" y="381000"/>
            <a:ext cx="2486025" cy="22098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13609" y="5257800"/>
            <a:ext cx="799219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trạng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sắc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rắn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tiến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thí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nghiệm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606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-1515" b="1299"/>
          <a:stretch/>
        </p:blipFill>
        <p:spPr>
          <a:xfrm>
            <a:off x="775855" y="1514287"/>
            <a:ext cx="7426036" cy="3775364"/>
          </a:xfrm>
        </p:spPr>
      </p:pic>
      <p:sp>
        <p:nvSpPr>
          <p:cNvPr id="5" name="TextBox 4"/>
          <p:cNvSpPr txBox="1"/>
          <p:nvPr/>
        </p:nvSpPr>
        <p:spPr>
          <a:xfrm>
            <a:off x="990600" y="533400"/>
            <a:ext cx="7239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B2: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6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ống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sạch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1-6. Cho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ống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1/3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cất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9474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438400"/>
            <a:ext cx="8991600" cy="3733800"/>
          </a:xfrm>
        </p:spPr>
      </p:pic>
      <p:sp>
        <p:nvSpPr>
          <p:cNvPr id="5" name="TextBox 4"/>
          <p:cNvSpPr txBox="1"/>
          <p:nvPr/>
        </p:nvSpPr>
        <p:spPr>
          <a:xfrm>
            <a:off x="761999" y="501134"/>
            <a:ext cx="815340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B3: Cho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6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ống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lượt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thìa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muối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bột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mì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thuốc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tím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iot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lắc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ống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sát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3715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1" y="457200"/>
            <a:ext cx="8763000" cy="5867400"/>
          </a:xfrm>
        </p:spPr>
      </p:pic>
    </p:spTree>
    <p:extLst>
      <p:ext uri="{BB962C8B-B14F-4D97-AF65-F5344CB8AC3E}">
        <p14:creationId xmlns:p14="http://schemas.microsoft.com/office/powerpoint/2010/main" val="2924020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36418"/>
            <a:ext cx="7848600" cy="477982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US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khiết</a:t>
            </a:r>
            <a:br>
              <a:rPr lang="en-US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06" y="888712"/>
            <a:ext cx="4219575" cy="21717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742950"/>
            <a:ext cx="3581399" cy="58102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034" y="3848100"/>
            <a:ext cx="4915766" cy="24765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43000" y="3060412"/>
            <a:ext cx="182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cất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7343" y="73743"/>
            <a:ext cx="800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: </a:t>
            </a:r>
          </a:p>
        </p:txBody>
      </p:sp>
    </p:spTree>
    <p:extLst>
      <p:ext uri="{BB962C8B-B14F-4D97-AF65-F5344CB8AC3E}">
        <p14:creationId xmlns:p14="http://schemas.microsoft.com/office/powerpoint/2010/main" val="2357901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0" y="751820"/>
          <a:ext cx="9220201" cy="59672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513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659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978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050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169174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Times New Roman" pitchFamily="18" charset="0"/>
                          <a:cs typeface="Times New Roman" pitchFamily="18" charset="0"/>
                        </a:rPr>
                        <a:t>Ống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nghiệm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Times New Roman" pitchFamily="18" charset="0"/>
                          <a:cs typeface="Times New Roman" pitchFamily="18" charset="0"/>
                        </a:rPr>
                        <a:t>Chất</a:t>
                      </a:r>
                      <a:r>
                        <a:rPr lang="en-US" sz="2000" baseline="0" dirty="0">
                          <a:latin typeface="Times New Roman" pitchFamily="18" charset="0"/>
                          <a:cs typeface="Times New Roman" pitchFamily="18" charset="0"/>
                        </a:rPr>
                        <a:t> tan</a:t>
                      </a:r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Times New Roman" pitchFamily="18" charset="0"/>
                          <a:cs typeface="Times New Roman" pitchFamily="18" charset="0"/>
                        </a:rPr>
                        <a:t>Hiện</a:t>
                      </a:r>
                      <a:r>
                        <a:rPr lang="en-US" sz="20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tượng</a:t>
                      </a:r>
                      <a:r>
                        <a:rPr lang="en-US" sz="20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quan</a:t>
                      </a:r>
                      <a:r>
                        <a:rPr lang="en-US" sz="20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sát</a:t>
                      </a:r>
                      <a:r>
                        <a:rPr lang="en-US" sz="20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được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Times New Roman" pitchFamily="18" charset="0"/>
                          <a:cs typeface="Times New Roman" pitchFamily="18" charset="0"/>
                        </a:rPr>
                        <a:t>Giải</a:t>
                      </a:r>
                      <a:r>
                        <a:rPr lang="en-US" sz="20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thích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2992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>
                          <a:latin typeface="Times New Roman" pitchFamily="18" charset="0"/>
                          <a:cs typeface="Times New Roman" pitchFamily="18" charset="0"/>
                        </a:rPr>
                        <a:t>Muối</a:t>
                      </a:r>
                      <a:r>
                        <a:rPr lang="en-US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baseline="0" dirty="0" err="1">
                          <a:latin typeface="Times New Roman" pitchFamily="18" charset="0"/>
                          <a:cs typeface="Times New Roman" pitchFamily="18" charset="0"/>
                        </a:rPr>
                        <a:t>ăn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2992"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>
                          <a:latin typeface="Times New Roman" pitchFamily="18" charset="0"/>
                          <a:cs typeface="Times New Roman" pitchFamily="18" charset="0"/>
                        </a:rPr>
                        <a:t>Đường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27855"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>
                          <a:latin typeface="Times New Roman" pitchFamily="18" charset="0"/>
                          <a:cs typeface="Times New Roman" pitchFamily="18" charset="0"/>
                        </a:rPr>
                        <a:t>Bột</a:t>
                      </a:r>
                      <a:r>
                        <a:rPr lang="en-US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baseline="0" dirty="0" err="1">
                          <a:latin typeface="Times New Roman" pitchFamily="18" charset="0"/>
                          <a:cs typeface="Times New Roman" pitchFamily="18" charset="0"/>
                        </a:rPr>
                        <a:t>mì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2992"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>
                          <a:latin typeface="Times New Roman" pitchFamily="18" charset="0"/>
                          <a:cs typeface="Times New Roman" pitchFamily="18" charset="0"/>
                        </a:rPr>
                        <a:t>Cát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43375"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>
                          <a:latin typeface="Times New Roman" pitchFamily="18" charset="0"/>
                          <a:cs typeface="Times New Roman" pitchFamily="18" charset="0"/>
                        </a:rPr>
                        <a:t>Thuốc</a:t>
                      </a:r>
                      <a:r>
                        <a:rPr lang="en-US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baseline="0" dirty="0" err="1">
                          <a:latin typeface="Times New Roman" pitchFamily="18" charset="0"/>
                          <a:cs typeface="Times New Roman" pitchFamily="18" charset="0"/>
                        </a:rPr>
                        <a:t>tím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927855">
                <a:tc>
                  <a:txBody>
                    <a:bodyPr/>
                    <a:lstStyle/>
                    <a:p>
                      <a:r>
                        <a:rPr lang="en-US" dirty="0"/>
                        <a:t>6</a:t>
                      </a:r>
                    </a:p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Iodine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38200" y="228600"/>
            <a:ext cx="7467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tin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sau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352800" y="2092358"/>
            <a:ext cx="3124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Hỗn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nhất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429000" y="2738689"/>
            <a:ext cx="259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Hỗn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nhất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971800" y="3378093"/>
            <a:ext cx="3886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 1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ít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bột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mì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lơ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lửng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lắng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xuống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đáy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ống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193473" y="4419600"/>
            <a:ext cx="297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Lắng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xuống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đáy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ống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nghi</a:t>
            </a:r>
            <a:r>
              <a:rPr lang="en-US" dirty="0" err="1"/>
              <a:t>ệm</a:t>
            </a:r>
            <a:endParaRPr lang="en-US" dirty="0"/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193473" y="5010834"/>
            <a:ext cx="327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Hỗn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tím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992583" y="5791200"/>
            <a:ext cx="38861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rắn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tím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đen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lắng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xuống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đáy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ống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vẫn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suốt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màu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086600" y="1889234"/>
            <a:ext cx="2057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Muối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tan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nước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878782" y="2738689"/>
            <a:ext cx="22652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tan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nước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7086601" y="3468561"/>
            <a:ext cx="1981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Bột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mì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tan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nước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7086601" y="4370604"/>
            <a:ext cx="17525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Cát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tan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nước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6982730" y="6068199"/>
            <a:ext cx="20573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Thuốc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tím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tan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nướ</a:t>
            </a:r>
            <a:endParaRPr lang="vi-VN">
              <a:latin typeface="Times New Roman" pitchFamily="18" charset="0"/>
              <a:cs typeface="Times New Roman" pitchFamily="18" charset="0"/>
            </a:endParaRPr>
          </a:p>
          <a:p>
            <a:r>
              <a:rPr lang="en-US">
                <a:latin typeface="Times New Roman" pitchFamily="18" charset="0"/>
                <a:cs typeface="Times New Roman" pitchFamily="18" charset="0"/>
              </a:rPr>
              <a:t>c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6982730" y="5132512"/>
            <a:ext cx="22097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Thuốc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tím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tan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nước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3262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Arrow 3"/>
          <p:cNvSpPr/>
          <p:nvPr/>
        </p:nvSpPr>
        <p:spPr>
          <a:xfrm>
            <a:off x="76200" y="699653"/>
            <a:ext cx="10668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143000" y="528190"/>
            <a:ext cx="8077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Ghi nhớ: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chấ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rắn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tan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mộ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rắn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tan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endParaRPr lang="en-US" sz="3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2000" y="1828800"/>
            <a:ext cx="7239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Khả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hòa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tan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rắn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endParaRPr lang="en-US" sz="3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-152400" y="3577966"/>
            <a:ext cx="92202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rắn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tan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muối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mì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…</a:t>
            </a:r>
          </a:p>
          <a:p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rắn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tan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sắt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cát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đá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vôi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bột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mì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3228172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2000" y="609600"/>
            <a:ext cx="7696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yếu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hưởng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rắn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hòa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tan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endParaRPr 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" y="1118268"/>
            <a:ext cx="7924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Thí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Hòa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tan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phèn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312" y="1840850"/>
            <a:ext cx="7191375" cy="27311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81000" y="4572000"/>
            <a:ext cx="8077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B1: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5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cốc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thủy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250 ml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1-5,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cốc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100 ml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nhau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3884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52399"/>
            <a:ext cx="8524875" cy="3657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14" t="-79113" r="33788" b="110767"/>
          <a:stretch/>
        </p:blipFill>
        <p:spPr>
          <a:xfrm>
            <a:off x="0" y="3311235"/>
            <a:ext cx="6192982" cy="101138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67" t="50000" r="31818"/>
          <a:stretch/>
        </p:blipFill>
        <p:spPr>
          <a:xfrm>
            <a:off x="-1" y="4253480"/>
            <a:ext cx="4567237" cy="138164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844" t="33528" r="6953"/>
          <a:stretch/>
        </p:blipFill>
        <p:spPr>
          <a:xfrm>
            <a:off x="4848049" y="4272827"/>
            <a:ext cx="3905426" cy="1295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465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73"/>
          <a:stretch/>
        </p:blipFill>
        <p:spPr>
          <a:xfrm>
            <a:off x="0" y="897944"/>
            <a:ext cx="9144000" cy="391446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64127" y="20782"/>
            <a:ext cx="8534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B2: Cho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cốc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12,3,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4,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cốc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phèn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. Cho 3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phèn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nghiền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cốc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5.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Khấy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cốc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4,5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33400" y="4812406"/>
            <a:ext cx="816032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bấm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giây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tan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hỗn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58091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47800" y="1027331"/>
            <a:ext cx="11201400" cy="6096000"/>
          </a:xfrm>
        </p:spPr>
      </p:pic>
      <p:sp>
        <p:nvSpPr>
          <p:cNvPr id="5" name="TextBox 4"/>
          <p:cNvSpPr txBox="1"/>
          <p:nvPr/>
        </p:nvSpPr>
        <p:spPr>
          <a:xfrm>
            <a:off x="1143000" y="381000"/>
            <a:ext cx="723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216337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85800" y="218182"/>
            <a:ext cx="7848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cốc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tan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chậm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?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752600"/>
            <a:ext cx="8610600" cy="472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0624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85800" y="381000"/>
            <a:ext cx="7543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nung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nóng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rắn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tan 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38200" y="152400"/>
            <a:ext cx="76962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Ở </a:t>
            </a:r>
            <a:r>
              <a:rPr lang="en-US" sz="28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cao,các</a:t>
            </a:r>
            <a:r>
              <a:rPr lang="en-US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tăng</a:t>
            </a:r>
            <a:r>
              <a:rPr lang="en-US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chạm</a:t>
            </a:r>
            <a:r>
              <a:rPr lang="en-US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bề</a:t>
            </a:r>
            <a:r>
              <a:rPr lang="en-US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rắn</a:t>
            </a:r>
            <a:r>
              <a:rPr lang="en-US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rắn</a:t>
            </a:r>
            <a:r>
              <a:rPr lang="en-US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tan </a:t>
            </a:r>
            <a:r>
              <a:rPr lang="en-US" sz="28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endParaRPr lang="en-US" sz="28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2133600"/>
            <a:ext cx="7772400" cy="3625840"/>
          </a:xfrm>
        </p:spPr>
      </p:pic>
    </p:spTree>
    <p:extLst>
      <p:ext uri="{BB962C8B-B14F-4D97-AF65-F5344CB8AC3E}">
        <p14:creationId xmlns:p14="http://schemas.microsoft.com/office/powerpoint/2010/main" val="930081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2057400"/>
            <a:ext cx="7391400" cy="4343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80655" y="857071"/>
            <a:ext cx="6705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36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36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nghiền</a:t>
            </a:r>
            <a:r>
              <a:rPr lang="en-US" sz="36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36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36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rắn</a:t>
            </a:r>
            <a:r>
              <a:rPr lang="en-US" sz="36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6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36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rắn</a:t>
            </a:r>
            <a:r>
              <a:rPr lang="en-US" sz="36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tan </a:t>
            </a:r>
            <a:r>
              <a:rPr lang="en-US" sz="36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36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36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66800" y="609600"/>
            <a:ext cx="71628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nghiền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rắn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tăng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xúc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bề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rắn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khiến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rắn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hòa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tan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6256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981200"/>
            <a:ext cx="6705600" cy="2971800"/>
          </a:xfrm>
        </p:spPr>
      </p:pic>
      <p:sp>
        <p:nvSpPr>
          <p:cNvPr id="5" name="TextBox 4"/>
          <p:cNvSpPr txBox="1"/>
          <p:nvPr/>
        </p:nvSpPr>
        <p:spPr>
          <a:xfrm>
            <a:off x="457200" y="457200"/>
            <a:ext cx="7696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khuấy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rắn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hòa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tan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endParaRPr lang="en-US" sz="3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304800"/>
            <a:ext cx="7696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khuấy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xúc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tục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rắn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khiến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hòa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tan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rắn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xảy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endParaRPr lang="en-US" sz="3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38200" y="5034355"/>
            <a:ext cx="812074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rắn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tan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biện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802310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14302" y="304800"/>
            <a:ext cx="9144000" cy="782782"/>
          </a:xfrm>
        </p:spPr>
        <p:txBody>
          <a:bodyPr>
            <a:noAutofit/>
          </a:bodyPr>
          <a:lstStyle/>
          <a:p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cất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oxygen,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muối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ăn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292" y="1447800"/>
            <a:ext cx="3257216" cy="1676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1603664"/>
            <a:ext cx="3581399" cy="456853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4381500"/>
            <a:ext cx="5276850" cy="24765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295400" y="3276600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Nước</a:t>
            </a:r>
            <a:r>
              <a:rPr lang="en-US" dirty="0"/>
              <a:t> </a:t>
            </a:r>
            <a:r>
              <a:rPr lang="en-US" dirty="0" err="1"/>
              <a:t>cất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81000" y="3349323"/>
            <a:ext cx="8257308" cy="107721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lẫn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tạp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0315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" y="762000"/>
            <a:ext cx="88392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5.</a:t>
            </a:r>
            <a:r>
              <a:rPr lang="vi-VN" sz="400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Ghi nhớ</a:t>
            </a:r>
            <a:r>
              <a:rPr lang="vi-VN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4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4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rắn</a:t>
            </a:r>
            <a:r>
              <a:rPr lang="en-US" sz="4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tan </a:t>
            </a:r>
            <a:r>
              <a:rPr lang="en-US" sz="40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4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4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4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,ta </a:t>
            </a:r>
            <a:r>
              <a:rPr lang="en-US" sz="40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4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4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4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4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4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4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4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4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biện</a:t>
            </a:r>
            <a:r>
              <a:rPr lang="en-US" sz="4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4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4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285750" indent="-285750">
              <a:buFontTx/>
              <a:buChar char="-"/>
            </a:pP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Khuấy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dịch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Đun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nóng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dịch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Nghiền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rắn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3176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782" y="73316"/>
            <a:ext cx="8229600" cy="1143000"/>
          </a:xfrm>
        </p:spPr>
        <p:txBody>
          <a:bodyPr/>
          <a:lstStyle/>
          <a:p>
            <a:pPr algn="l"/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tan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" y="381000"/>
            <a:ext cx="50369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rót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đóng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chai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965775"/>
            <a:ext cx="8167364" cy="371545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12273" y="4557363"/>
            <a:ext cx="64572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Cho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endParaRPr lang="en-US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8764" y="4761361"/>
            <a:ext cx="32287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343400" y="4374676"/>
            <a:ext cx="45859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bọt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xì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xèo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”  ở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miệng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cốc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6136" y="5858616"/>
            <a:ext cx="71814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3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3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3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3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endParaRPr lang="en-US" sz="32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0263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6" grpId="0" build="allAtOnce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1524000"/>
            <a:ext cx="3657600" cy="4572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8600" y="1623033"/>
            <a:ext cx="3352800" cy="374528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1371600"/>
            <a:ext cx="3733800" cy="35814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57200" y="83403"/>
            <a:ext cx="1609725" cy="830997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Tan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nước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124200" y="101254"/>
            <a:ext cx="1828800" cy="954107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Tan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ít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nước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767469" y="80472"/>
            <a:ext cx="1628861" cy="830997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tan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nước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35861" y="5618946"/>
            <a:ext cx="78997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tan </a:t>
            </a:r>
            <a:r>
              <a:rPr lang="en-US" sz="28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Khả</a:t>
            </a:r>
            <a:r>
              <a:rPr lang="en-US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tan </a:t>
            </a:r>
            <a:r>
              <a:rPr lang="en-US" sz="28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endParaRPr lang="en-US" sz="28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4481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7</a:t>
            </a:r>
            <a:r>
              <a:rPr lang="en-US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Dung </a:t>
            </a:r>
            <a:r>
              <a:rPr lang="en-US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US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– Dung </a:t>
            </a:r>
            <a:r>
              <a:rPr lang="en-US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tan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95300" y="381000"/>
            <a:ext cx="716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– dung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–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tan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2476499"/>
            <a:ext cx="2133600" cy="210573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2951" y="2743200"/>
            <a:ext cx="1476375" cy="19621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888456"/>
            <a:ext cx="2028825" cy="3114675"/>
          </a:xfrm>
          <a:prstGeom prst="rect">
            <a:avLst/>
          </a:prstGeom>
        </p:spPr>
      </p:pic>
      <p:sp>
        <p:nvSpPr>
          <p:cNvPr id="8" name="Right Arrow 7"/>
          <p:cNvSpPr/>
          <p:nvPr/>
        </p:nvSpPr>
        <p:spPr>
          <a:xfrm>
            <a:off x="4724400" y="3124200"/>
            <a:ext cx="14478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079786" y="5593984"/>
            <a:ext cx="72151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tồn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143000" y="2045705"/>
            <a:ext cx="76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rắn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850138" y="2305734"/>
            <a:ext cx="76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lỏng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010400" y="2159213"/>
            <a:ext cx="76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lỏng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743200" y="4705350"/>
            <a:ext cx="1333500" cy="40011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Dung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môi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858000" y="4582239"/>
            <a:ext cx="1371600" cy="40011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Dung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dịch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81000" y="4705350"/>
            <a:ext cx="1524000" cy="40011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tan</a:t>
            </a:r>
          </a:p>
        </p:txBody>
      </p:sp>
    </p:spTree>
    <p:extLst>
      <p:ext uri="{BB962C8B-B14F-4D97-AF65-F5344CB8AC3E}">
        <p14:creationId xmlns:p14="http://schemas.microsoft.com/office/powerpoint/2010/main" val="709785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8" grpId="0" animBg="1"/>
      <p:bldP spid="9" grpId="0" build="allAtOnce"/>
      <p:bldP spid="14" grpId="0" animBg="1"/>
      <p:bldP spid="15" grpId="0" animBg="1"/>
      <p:bldP spid="17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524000"/>
            <a:ext cx="6210300" cy="419099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81000" y="446782"/>
            <a:ext cx="7543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Thí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hỗn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81000" y="457200"/>
            <a:ext cx="8077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dầu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ethanol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tan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200900" y="2335411"/>
            <a:ext cx="13716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Hỗn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nhất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16495" y="5895200"/>
            <a:ext cx="3408305" cy="461665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Hỗn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nhất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43000" y="5895201"/>
            <a:ext cx="2561920" cy="46166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Hỗn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nhất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2400" y="2204206"/>
            <a:ext cx="11430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tan, dung </a:t>
            </a:r>
            <a:r>
              <a:rPr lang="en-US" sz="28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, dung </a:t>
            </a:r>
            <a:r>
              <a:rPr lang="en-US" sz="28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dịch</a:t>
            </a:r>
            <a:endParaRPr lang="en-US" sz="28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0472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/>
      <p:bldP spid="8" grpId="0" animBg="1"/>
      <p:bldP spid="9" grpId="0" animBg="1"/>
      <p:bldP spid="10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600"/>
            <a:ext cx="9143999" cy="601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8782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85800"/>
            <a:ext cx="5024437" cy="5105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609600"/>
            <a:ext cx="1390650" cy="494347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110037" y="1122218"/>
            <a:ext cx="2286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tan </a:t>
            </a:r>
            <a:r>
              <a:rPr lang="en-US" sz="24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muối</a:t>
            </a:r>
            <a:r>
              <a:rPr lang="en-US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thuốc</a:t>
            </a:r>
            <a:r>
              <a:rPr lang="en-US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tím</a:t>
            </a:r>
            <a:r>
              <a:rPr lang="en-US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4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Hỗn</a:t>
            </a:r>
            <a:r>
              <a:rPr lang="en-US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muối</a:t>
            </a:r>
            <a:r>
              <a:rPr lang="en-US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thuốc</a:t>
            </a:r>
            <a:r>
              <a:rPr lang="en-US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tím</a:t>
            </a:r>
            <a:r>
              <a:rPr lang="en-US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4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US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771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" y="1255931"/>
            <a:ext cx="7239000" cy="31908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86278" y="178713"/>
            <a:ext cx="676184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mô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đường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3442" y="4953000"/>
            <a:ext cx="817335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lắng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xuống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đáy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tách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phía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khuấy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tan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bổ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hỗn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đường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0668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52400"/>
            <a:ext cx="434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tan 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438833" y="762000"/>
            <a:ext cx="3581399" cy="954107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tan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hòa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tan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môi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1181100" y="1716107"/>
            <a:ext cx="1981200" cy="84986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3962400" y="1817132"/>
            <a:ext cx="0" cy="84986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5181600" y="1716107"/>
            <a:ext cx="1981200" cy="69746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4087" y="2466974"/>
            <a:ext cx="1647825" cy="431482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1236" y="2701636"/>
            <a:ext cx="1962150" cy="362296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725" y="2667000"/>
            <a:ext cx="1962150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074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33400" y="1447800"/>
            <a:ext cx="7239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Dung </a:t>
            </a:r>
            <a:r>
              <a:rPr lang="en-US" sz="36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36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36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6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hòa</a:t>
            </a:r>
            <a:r>
              <a:rPr lang="en-US" sz="36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tan </a:t>
            </a:r>
            <a:r>
              <a:rPr lang="en-US" sz="36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36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tan</a:t>
            </a:r>
          </a:p>
          <a:p>
            <a:r>
              <a:rPr lang="en-US" sz="36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Dung </a:t>
            </a:r>
            <a:r>
              <a:rPr lang="en-US" sz="36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36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36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36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lỏng</a:t>
            </a:r>
            <a:endParaRPr lang="en-US" sz="36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57400" y="3048000"/>
            <a:ext cx="373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Dung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85800" y="3962400"/>
            <a:ext cx="7239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Dung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hỗn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tan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môi</a:t>
            </a:r>
            <a:endParaRPr lang="en-US" sz="3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6591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5" y="228600"/>
            <a:ext cx="4514850" cy="32385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04800"/>
            <a:ext cx="4343400" cy="34099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78" y="3463633"/>
            <a:ext cx="4286250" cy="32670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6473" y="3297382"/>
            <a:ext cx="4800600" cy="326707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62000" y="2820328"/>
            <a:ext cx="7391400" cy="95410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lẫn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tạp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399898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31" r="-339"/>
          <a:stretch/>
        </p:blipFill>
        <p:spPr>
          <a:xfrm>
            <a:off x="0" y="2133600"/>
            <a:ext cx="3657600" cy="26670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3124200"/>
            <a:ext cx="4391025" cy="32766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85800" y="685800"/>
            <a:ext cx="5029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Dung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phổ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nước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57600" y="1763018"/>
            <a:ext cx="5105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Dung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hữu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xăng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cồn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dầu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ăn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86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245" y="255657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tan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tan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1515070"/>
            <a:ext cx="621073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tan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tan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71800"/>
            <a:ext cx="4267200" cy="32004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2933700"/>
            <a:ext cx="5257800" cy="384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0443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90600" y="1295400"/>
            <a:ext cx="74676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7.</a:t>
            </a:r>
            <a:r>
              <a:rPr lang="vi-VN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Ghi nhớ</a:t>
            </a:r>
            <a:r>
              <a:rPr lang="vi-VN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hỗn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vi-VN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tan</a:t>
            </a:r>
            <a:r>
              <a:rPr lang="vi-VN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vi-VN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môi.</a:t>
            </a:r>
            <a:endParaRPr lang="en-US" sz="36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tan </a:t>
            </a:r>
            <a:r>
              <a:rPr lang="vi-VN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là chất </a:t>
            </a:r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hòa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tan </a:t>
            </a:r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tan </a:t>
            </a:r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rắn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lỏng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Dung </a:t>
            </a:r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hòa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tan </a:t>
            </a:r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tan. Dung </a:t>
            </a:r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lỏng</a:t>
            </a:r>
            <a:endParaRPr lang="en-US" sz="36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4339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876300" y="-228600"/>
            <a:ext cx="8229600" cy="1143000"/>
          </a:xfrm>
        </p:spPr>
        <p:txBody>
          <a:bodyPr>
            <a:normAutofit/>
          </a:bodyPr>
          <a:lstStyle/>
          <a:p>
            <a:r>
              <a:rPr lang="en-US" sz="4800" dirty="0">
                <a:solidFill>
                  <a:srgbClr val="FF0000"/>
                </a:solidFill>
              </a:rPr>
              <a:t>8. </a:t>
            </a:r>
            <a:r>
              <a:rPr lang="en-US" sz="4800" dirty="0" err="1">
                <a:solidFill>
                  <a:srgbClr val="FF0000"/>
                </a:solidFill>
              </a:rPr>
              <a:t>Huyền</a:t>
            </a:r>
            <a:r>
              <a:rPr lang="en-US" sz="4800" dirty="0">
                <a:solidFill>
                  <a:srgbClr val="FF0000"/>
                </a:solidFill>
              </a:rPr>
              <a:t> </a:t>
            </a:r>
            <a:r>
              <a:rPr lang="en-US" sz="4800" dirty="0" err="1">
                <a:solidFill>
                  <a:srgbClr val="FF0000"/>
                </a:solidFill>
              </a:rPr>
              <a:t>phù</a:t>
            </a:r>
            <a:endParaRPr lang="en-US" sz="48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3138" y="451366"/>
            <a:ext cx="86872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Quan</a:t>
            </a:r>
            <a:r>
              <a:rPr lang="en-US" sz="40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0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sát</a:t>
            </a:r>
            <a:r>
              <a:rPr lang="en-US" sz="40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0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hiện</a:t>
            </a:r>
            <a:r>
              <a:rPr lang="en-US" sz="40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0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tượng</a:t>
            </a:r>
            <a:r>
              <a:rPr lang="en-US" sz="40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0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bồi</a:t>
            </a:r>
            <a:r>
              <a:rPr lang="en-US" sz="40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0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đắp</a:t>
            </a:r>
            <a:r>
              <a:rPr lang="en-US" sz="40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0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phù</a:t>
            </a:r>
            <a:r>
              <a:rPr lang="en-US" sz="40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0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sa</a:t>
            </a:r>
            <a:endParaRPr lang="en-US" sz="40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912" y="1796809"/>
            <a:ext cx="8167687" cy="498499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42911" y="1099158"/>
            <a:ext cx="81676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lúc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ngầu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đục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nâu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đất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42911" y="50236"/>
            <a:ext cx="7848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Hồng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này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2018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5" grpId="0"/>
      <p:bldP spid="5" grpId="1"/>
      <p:bldP spid="8" grpId="0"/>
      <p:bldP spid="8" grpId="1"/>
      <p:bldP spid="9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00200" y="685800"/>
            <a:ext cx="6019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sz="5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</a:t>
            </a:r>
            <a:r>
              <a:rPr lang="en-US" sz="5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5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5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8" t="47314" r="3590" b="35950"/>
          <a:stretch/>
        </p:blipFill>
        <p:spPr>
          <a:xfrm>
            <a:off x="-152400" y="3124200"/>
            <a:ext cx="8382000" cy="3962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152400"/>
            <a:ext cx="9144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cặn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mịn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hòa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tan,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cuốn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trôi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lắng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đọng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bờ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bãi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bồi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0836" y="1517302"/>
            <a:ext cx="8153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Nguồn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gốc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đá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vụn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bở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mưa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di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nước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2429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579419"/>
            <a:ext cx="3695700" cy="44577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1563833"/>
            <a:ext cx="3705225" cy="49149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6200" y="152400"/>
            <a:ext cx="8839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hòa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bột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sắn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dây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hỗn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7" name="Right Arrow 6"/>
          <p:cNvSpPr/>
          <p:nvPr/>
        </p:nvSpPr>
        <p:spPr>
          <a:xfrm>
            <a:off x="3429000" y="2971800"/>
            <a:ext cx="2133600" cy="609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04799" y="1722328"/>
            <a:ext cx="3205595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Hỗn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nhất.Vì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bột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sắn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dây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tan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bột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sắn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lơ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lửng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dần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lắng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xuống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đáy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cốc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5250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/>
      <p:bldP spid="7" grpId="0" animBg="1"/>
      <p:bldP spid="7" grpId="1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5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5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5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huyền</a:t>
            </a:r>
            <a:r>
              <a:rPr lang="en-US" sz="5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sz="5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vi-VN" sz="440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Ghi nhớ: </a:t>
            </a:r>
            <a:r>
              <a:rPr lang="en-US" sz="4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Huyền</a:t>
            </a:r>
            <a:r>
              <a:rPr lang="en-US" sz="4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sz="4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4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hỗn</a:t>
            </a:r>
            <a:r>
              <a:rPr lang="en-US" sz="4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4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4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4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4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4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sz="4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4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rắn</a:t>
            </a:r>
            <a:r>
              <a:rPr lang="en-US" sz="4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4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tán</a:t>
            </a:r>
            <a:r>
              <a:rPr lang="en-US" sz="4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lơ</a:t>
            </a:r>
            <a:r>
              <a:rPr lang="en-US" sz="4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lửng</a:t>
            </a:r>
            <a:r>
              <a:rPr lang="en-US" sz="4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4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4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4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4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lỏng</a:t>
            </a:r>
            <a:endParaRPr lang="en-US" sz="4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6972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5" presetClass="emph" presetSubtype="0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2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 build="p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71600" y="489466"/>
            <a:ext cx="4953000" cy="83099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9. </a:t>
            </a:r>
            <a:r>
              <a:rPr lang="en-US" sz="48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Nhũ</a:t>
            </a:r>
            <a:r>
              <a:rPr lang="en-US" sz="4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tương</a:t>
            </a:r>
            <a:endParaRPr lang="en-US" sz="48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209798"/>
            <a:ext cx="6248400" cy="4724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81000" y="1524000"/>
            <a:ext cx="8458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Món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salat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kèm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xốt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1921451"/>
            <a:ext cx="2333625" cy="3038475"/>
          </a:xfrm>
          <a:prstGeom prst="rect">
            <a:avLst/>
          </a:prstGeom>
        </p:spPr>
      </p:pic>
      <p:cxnSp>
        <p:nvCxnSpPr>
          <p:cNvPr id="11" name="Curved Connector 10"/>
          <p:cNvCxnSpPr/>
          <p:nvPr/>
        </p:nvCxnSpPr>
        <p:spPr>
          <a:xfrm rot="10800000" flipV="1">
            <a:off x="5676900" y="2438399"/>
            <a:ext cx="1181100" cy="779313"/>
          </a:xfrm>
          <a:prstGeom prst="curved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7437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60764" y="304800"/>
            <a:ext cx="6019800" cy="58477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2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32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2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32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xốt</a:t>
            </a:r>
            <a:r>
              <a:rPr lang="en-US" sz="32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mayonnaise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971800" y="1066800"/>
            <a:ext cx="16764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bị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378"/>
          <a:stretch/>
        </p:blipFill>
        <p:spPr>
          <a:xfrm>
            <a:off x="3124200" y="1864735"/>
            <a:ext cx="2867025" cy="206346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36161"/>
            <a:ext cx="3273136" cy="197384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1836161"/>
            <a:ext cx="2819400" cy="197384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650" y="4075835"/>
            <a:ext cx="2724150" cy="232496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6491" y="4075834"/>
            <a:ext cx="3505200" cy="253451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1691" y="4075834"/>
            <a:ext cx="2361334" cy="2562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8026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600" y="461757"/>
            <a:ext cx="624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endParaRPr 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636" y="1148649"/>
            <a:ext cx="1863436" cy="175287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5781" y="1176141"/>
            <a:ext cx="2133600" cy="204122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1108088"/>
            <a:ext cx="2057400" cy="22447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4491" y="1243524"/>
            <a:ext cx="2819400" cy="197384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3990409"/>
            <a:ext cx="3905250" cy="2428875"/>
          </a:xfrm>
          <a:prstGeom prst="rect">
            <a:avLst/>
          </a:prstGeom>
        </p:spPr>
      </p:pic>
      <p:cxnSp>
        <p:nvCxnSpPr>
          <p:cNvPr id="20" name="Straight Arrow Connector 19"/>
          <p:cNvCxnSpPr/>
          <p:nvPr/>
        </p:nvCxnSpPr>
        <p:spPr>
          <a:xfrm>
            <a:off x="1066800" y="3020291"/>
            <a:ext cx="1704108" cy="966354"/>
          </a:xfrm>
          <a:prstGeom prst="straightConnector1">
            <a:avLst/>
          </a:prstGeom>
          <a:ln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2116282" y="3020291"/>
            <a:ext cx="1447800" cy="914400"/>
          </a:xfrm>
          <a:prstGeom prst="straightConnector1">
            <a:avLst/>
          </a:prstGeom>
          <a:ln>
            <a:prstDash val="dash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>
            <a:off x="4391025" y="3124200"/>
            <a:ext cx="257175" cy="810491"/>
          </a:xfrm>
          <a:prstGeom prst="straightConnector1">
            <a:avLst/>
          </a:prstGeom>
          <a:ln>
            <a:prstDash val="dash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H="1">
            <a:off x="5410200" y="3066872"/>
            <a:ext cx="1427018" cy="890509"/>
          </a:xfrm>
          <a:prstGeom prst="straightConnector1">
            <a:avLst/>
          </a:prstGeom>
          <a:ln>
            <a:prstDash val="dash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176645" y="3866019"/>
            <a:ext cx="22479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Khuấy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hỗn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tất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cẩ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hòa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quyện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nhất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553200" y="5204847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Hỗn</a:t>
            </a:r>
            <a:r>
              <a:rPr lang="en-US" dirty="0"/>
              <a:t> </a:t>
            </a:r>
            <a:r>
              <a:rPr lang="en-US" dirty="0" err="1"/>
              <a:t>hợp</a:t>
            </a:r>
            <a:r>
              <a:rPr lang="en-US" dirty="0"/>
              <a:t> </a:t>
            </a:r>
            <a:r>
              <a:rPr lang="en-US" dirty="0" err="1"/>
              <a:t>đồng</a:t>
            </a:r>
            <a:r>
              <a:rPr lang="en-US" dirty="0"/>
              <a:t> </a:t>
            </a:r>
            <a:r>
              <a:rPr lang="en-US" dirty="0" err="1"/>
              <a:t>nhất</a:t>
            </a:r>
            <a:r>
              <a:rPr lang="en-US" dirty="0"/>
              <a:t> ( </a:t>
            </a:r>
            <a:r>
              <a:rPr lang="en-US" dirty="0" err="1"/>
              <a:t>thể</a:t>
            </a:r>
            <a:r>
              <a:rPr lang="en-US" dirty="0"/>
              <a:t> </a:t>
            </a:r>
            <a:r>
              <a:rPr lang="en-US" dirty="0" err="1"/>
              <a:t>lỏng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347155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4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20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892" y="304800"/>
            <a:ext cx="8208818" cy="923835"/>
          </a:xfrm>
        </p:spPr>
        <p:txBody>
          <a:bodyPr>
            <a:normAutofit fontScale="90000"/>
          </a:bodyPr>
          <a:lstStyle/>
          <a:p>
            <a:br>
              <a:rPr lang="en-US" sz="4000" dirty="0">
                <a:latin typeface="Times New Roman" pitchFamily="18" charset="0"/>
                <a:cs typeface="Times New Roman" pitchFamily="18" charset="0"/>
              </a:rPr>
            </a:b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khiết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b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" y="228600"/>
            <a:ext cx="8610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3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3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3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3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US" sz="3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khiết</a:t>
            </a:r>
            <a:endParaRPr lang="en-US" sz="32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4710" y="1752600"/>
            <a:ext cx="3325090" cy="426719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8600" y="1844188"/>
            <a:ext cx="25908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Chứa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11,2 % hydrogen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88,8% oxygen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600" y="4065895"/>
            <a:ext cx="24661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36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36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sôi</a:t>
            </a:r>
            <a:r>
              <a:rPr lang="en-US" sz="36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100</a:t>
            </a:r>
            <a:r>
              <a:rPr lang="en-US" sz="3600" baseline="300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3600" baseline="-250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019800" y="1676400"/>
            <a:ext cx="261850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ở 0</a:t>
            </a:r>
            <a:r>
              <a:rPr lang="en-US" sz="3200" baseline="30000" dirty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C  </a:t>
            </a:r>
            <a:endParaRPr lang="en-US" sz="3200" baseline="30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992091" y="3906291"/>
            <a:ext cx="299950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riêng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D= 1g/ml</a:t>
            </a:r>
          </a:p>
        </p:txBody>
      </p:sp>
    </p:spTree>
    <p:extLst>
      <p:ext uri="{BB962C8B-B14F-4D97-AF65-F5344CB8AC3E}">
        <p14:creationId xmlns:p14="http://schemas.microsoft.com/office/powerpoint/2010/main" val="1425461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38200" y="48491"/>
            <a:ext cx="7696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B2: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Tách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lòng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đỏ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trứng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bát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lòng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đỏ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thật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tan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209854"/>
            <a:ext cx="7772400" cy="439097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38200" y="1132636"/>
            <a:ext cx="7162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B3: Cho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dầu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tục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đều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1157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2000" y="228600"/>
            <a:ext cx="714201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B4: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muỗng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(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hỗn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lòng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đỏ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1981200"/>
            <a:ext cx="7239000" cy="384333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52500" y="1351746"/>
            <a:ext cx="7239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khoảng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5- 10 ‘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sốt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mayonaise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mịn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thơm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ngon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2308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90600" y="171456"/>
            <a:ext cx="7543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xốt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lọ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thủy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đậy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nắp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kín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tủ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lạnh</a:t>
            </a:r>
            <a:endParaRPr 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2971800"/>
            <a:ext cx="6019800" cy="385849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56755" y="296656"/>
            <a:ext cx="8534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Theo </a:t>
            </a:r>
            <a:r>
              <a:rPr lang="en-US" sz="32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hỗn</a:t>
            </a:r>
            <a:r>
              <a:rPr lang="en-US" sz="3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xốt</a:t>
            </a:r>
            <a:r>
              <a:rPr lang="en-US" sz="3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mayonnaise </a:t>
            </a:r>
            <a:r>
              <a:rPr lang="en-US" sz="32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32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US" sz="3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32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huyền</a:t>
            </a:r>
            <a:r>
              <a:rPr lang="en-US" sz="3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sz="3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32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3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3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85800" y="331292"/>
            <a:ext cx="6934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Xốt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mayonnaise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hỗn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endParaRPr lang="en-US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9600" y="1371785"/>
            <a:ext cx="7467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Xốt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huyền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rắn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lỏng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38200" y="2336283"/>
            <a:ext cx="7467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Xốt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mayonnaise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nhũ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tương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238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500" y="2452687"/>
            <a:ext cx="2667000" cy="19526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257" y="685800"/>
            <a:ext cx="2447925" cy="19621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782" y="4139478"/>
            <a:ext cx="2819400" cy="1905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9954" y="4065010"/>
            <a:ext cx="2657475" cy="19621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990600"/>
            <a:ext cx="2076450" cy="19621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" y="4364182"/>
            <a:ext cx="2819400" cy="19240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977178"/>
            <a:ext cx="2457450" cy="1962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8559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618" y="609094"/>
            <a:ext cx="4114800" cy="2743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138737" y="457200"/>
            <a:ext cx="33528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Trộn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nhựa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hỗn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tan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nhũ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nhựa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đường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4038600"/>
            <a:ext cx="4648200" cy="25908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33400" y="4387245"/>
            <a:ext cx="2895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rải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thảm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nhựa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68610" y="152400"/>
            <a:ext cx="3670590" cy="58477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3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nhũ</a:t>
            </a:r>
            <a:r>
              <a:rPr lang="en-US" sz="3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sz="3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655126" y="826532"/>
            <a:ext cx="448887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Ghi nhớ: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Nhũ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hỗn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lỏng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tán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lỏng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tan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0879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  <p:bldP spid="8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457200"/>
            <a:ext cx="982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10. </a:t>
            </a:r>
            <a:r>
              <a:rPr lang="en-US" sz="36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36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36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36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US" sz="36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huyền</a:t>
            </a:r>
            <a:r>
              <a:rPr lang="en-US" sz="36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sz="36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nhũ</a:t>
            </a:r>
            <a:r>
              <a:rPr lang="en-US" sz="36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tương</a:t>
            </a:r>
            <a:endParaRPr lang="en-US" sz="36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1103531"/>
            <a:ext cx="6934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hỗn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sau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438398"/>
            <a:ext cx="3048000" cy="3124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2133600"/>
            <a:ext cx="1714500" cy="3124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4900" y="2272144"/>
            <a:ext cx="2046143" cy="329045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7188" y="2286000"/>
            <a:ext cx="2105025" cy="25146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937971" y="4800600"/>
            <a:ext cx="1301029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Huyền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phù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6064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782" y="1447800"/>
            <a:ext cx="5248275" cy="352886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9363" y="1600200"/>
            <a:ext cx="3524250" cy="26479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562600" y="4391891"/>
            <a:ext cx="259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Nhũ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tương</a:t>
            </a:r>
            <a:endParaRPr lang="en-US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463198"/>
            <a:ext cx="906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dung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huyền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186747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10.</a:t>
            </a:r>
            <a:r>
              <a:rPr lang="vi-VN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Ghi nhớ</a:t>
            </a:r>
            <a:r>
              <a:rPr lang="vi-VN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Ngược</a:t>
            </a:r>
            <a:r>
              <a:rPr 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yên</a:t>
            </a:r>
            <a:r>
              <a:rPr 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huyền</a:t>
            </a:r>
            <a:r>
              <a:rPr 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rắn</a:t>
            </a:r>
            <a:r>
              <a:rPr 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lắng</a:t>
            </a:r>
            <a:r>
              <a:rPr 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xuống</a:t>
            </a:r>
            <a:r>
              <a:rPr lang="vi-VN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đáy</a:t>
            </a:r>
            <a:r>
              <a:rPr 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cặn</a:t>
            </a:r>
            <a:r>
              <a:rPr 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5800" y="2514600"/>
            <a:ext cx="7391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4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4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yên</a:t>
            </a:r>
            <a:r>
              <a:rPr lang="en-US" sz="4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nhũ</a:t>
            </a:r>
            <a:r>
              <a:rPr lang="en-US" sz="4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sz="4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4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4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lỏng</a:t>
            </a:r>
            <a:r>
              <a:rPr lang="en-US" sz="4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vẫn</a:t>
            </a:r>
            <a:r>
              <a:rPr lang="en-US" sz="4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4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4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4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4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4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4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4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4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endParaRPr lang="en-US" sz="40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2076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5800" y="167973"/>
            <a:ext cx="7391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hỗn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cát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muối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biển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245192"/>
            <a:ext cx="4724400" cy="462220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1524000"/>
            <a:ext cx="3733800" cy="399010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524000" y="5682733"/>
            <a:ext cx="2209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Huyền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phù</a:t>
            </a:r>
            <a:endParaRPr lang="en-US" sz="32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86400" y="5715000"/>
            <a:ext cx="259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Dung </a:t>
            </a:r>
            <a:r>
              <a:rPr lang="en-US" sz="280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dịch</a:t>
            </a:r>
            <a:endParaRPr lang="en-US" sz="28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8871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2725" y="3535913"/>
            <a:ext cx="3333750" cy="317658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5800" y="152400"/>
            <a:ext cx="7467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Theo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chanh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hòa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tan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ấm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đá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đá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hòa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tan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đường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8600" y="1523540"/>
            <a:ext cx="1800225" cy="19621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1214" y="1769508"/>
            <a:ext cx="1714500" cy="176640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1842655"/>
            <a:ext cx="1714500" cy="169325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6150" y="1558177"/>
            <a:ext cx="1714500" cy="1943100"/>
          </a:xfrm>
          <a:prstGeom prst="rect">
            <a:avLst/>
          </a:prstGeom>
        </p:spPr>
      </p:pic>
      <p:sp>
        <p:nvSpPr>
          <p:cNvPr id="11" name="Right Arrow 10"/>
          <p:cNvSpPr/>
          <p:nvPr/>
        </p:nvSpPr>
        <p:spPr>
          <a:xfrm>
            <a:off x="1571625" y="2362201"/>
            <a:ext cx="638175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3810000" y="2362201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Viên</a:t>
            </a:r>
            <a:r>
              <a:rPr lang="en-US" dirty="0"/>
              <a:t> </a:t>
            </a:r>
            <a:r>
              <a:rPr lang="en-US" dirty="0" err="1"/>
              <a:t>đá</a:t>
            </a:r>
            <a:endParaRPr lang="en-US" dirty="0"/>
          </a:p>
        </p:txBody>
      </p:sp>
      <p:cxnSp>
        <p:nvCxnSpPr>
          <p:cNvPr id="14" name="Straight Arrow Connector 13"/>
          <p:cNvCxnSpPr/>
          <p:nvPr/>
        </p:nvCxnSpPr>
        <p:spPr>
          <a:xfrm flipH="1">
            <a:off x="3924300" y="2804680"/>
            <a:ext cx="342900" cy="1671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ight Arrow 14"/>
          <p:cNvSpPr/>
          <p:nvPr/>
        </p:nvSpPr>
        <p:spPr>
          <a:xfrm>
            <a:off x="6657975" y="2579133"/>
            <a:ext cx="638175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5867400" y="1558177"/>
            <a:ext cx="11096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Nước</a:t>
            </a:r>
            <a:r>
              <a:rPr lang="en-US" dirty="0"/>
              <a:t> </a:t>
            </a:r>
            <a:r>
              <a:rPr lang="en-US" dirty="0" err="1"/>
              <a:t>đá</a:t>
            </a:r>
            <a:endParaRPr lang="en-US" dirty="0"/>
          </a:p>
        </p:txBody>
      </p:sp>
      <p:cxnSp>
        <p:nvCxnSpPr>
          <p:cNvPr id="17" name="Straight Arrow Connector 16"/>
          <p:cNvCxnSpPr/>
          <p:nvPr/>
        </p:nvCxnSpPr>
        <p:spPr>
          <a:xfrm flipH="1">
            <a:off x="6038850" y="1961713"/>
            <a:ext cx="171450" cy="4004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723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  <p:bldP spid="15" grpId="0" animBg="1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438400" y="381000"/>
            <a:ext cx="4343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khiết</a:t>
            </a:r>
            <a:endParaRPr lang="en-US" sz="48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2133600" y="1371600"/>
            <a:ext cx="1219200" cy="609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419100" y="1981200"/>
            <a:ext cx="2133600" cy="9144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rắn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4610100" y="890155"/>
            <a:ext cx="0" cy="1066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3695700" y="1981200"/>
            <a:ext cx="1828800" cy="9144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lỏng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5611091" y="1018309"/>
            <a:ext cx="1219200" cy="990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6477000" y="2008909"/>
            <a:ext cx="2133600" cy="9144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khí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56" y="3048000"/>
            <a:ext cx="2348344" cy="15240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328" y="4648200"/>
            <a:ext cx="2209800" cy="19050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1573" y="2930236"/>
            <a:ext cx="2971800" cy="3699164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1" y="3048000"/>
            <a:ext cx="2438400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7199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10" grpId="0" animBg="1"/>
      <p:bldP spid="13" grpId="0" animBg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14400" y="232504"/>
            <a:ext cx="1066800" cy="52322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BỌT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810000" y="177086"/>
            <a:ext cx="1524000" cy="52322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SƯƠNG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266741" y="232504"/>
            <a:ext cx="803425" cy="523220"/>
          </a:xfrm>
          <a:prstGeom prst="rect">
            <a:avLst/>
          </a:prstGeom>
          <a:solidFill>
            <a:srgbClr val="0070C0"/>
          </a:solidFill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BỤI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7200" y="1219200"/>
            <a:ext cx="1981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Bọt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hỗn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nhất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10000" y="1219200"/>
            <a:ext cx="2209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Sương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hỗn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nhất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77000" y="1080700"/>
            <a:ext cx="238290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Bụi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hỗn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nhất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3124200"/>
            <a:ext cx="2895600" cy="25146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8143" y="2819400"/>
            <a:ext cx="3076575" cy="25908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399" y="2971800"/>
            <a:ext cx="2611509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8470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/>
      <p:bldP spid="8" grpId="0"/>
      <p:bldP spid="9" grpId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600" y="533400"/>
            <a:ext cx="7848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Sữa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magie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(magnesium hydroxide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lơ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lửng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thuốc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y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chữa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khó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ợ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chua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Sữa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magie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2438400"/>
            <a:ext cx="4724399" cy="3200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81000" y="2438400"/>
            <a:ext cx="2590800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A. Dung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dịch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5592634"/>
            <a:ext cx="2514600" cy="58477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Huyền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phù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324600" y="2438400"/>
            <a:ext cx="2531919" cy="584775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Nhũ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tương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257800" y="5592634"/>
            <a:ext cx="3886200" cy="584775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D.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Hỗn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nhất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5391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2000" y="304800"/>
            <a:ext cx="7467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2: (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5 / SGK ) Cho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lắc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huyền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nhũ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điền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chỗ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trống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3962400"/>
            <a:ext cx="4572000" cy="240982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81000" y="1905000"/>
            <a:ext cx="7696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Dầu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giấm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trộn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salat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…..(1)…….</a:t>
            </a:r>
          </a:p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yên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lâu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lọ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dầu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giấm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.(2)………..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lỏng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dầu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giấm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…..(3)……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811982" y="1905000"/>
            <a:ext cx="17318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nhũ</a:t>
            </a:r>
            <a:r>
              <a:rPr lang="en-US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tương</a:t>
            </a:r>
            <a:endParaRPr lang="en-US" sz="2400" dirty="0">
              <a:solidFill>
                <a:srgbClr val="00B05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594764" y="2984853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lắc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đều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90600" y="2590800"/>
            <a:ext cx="1143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4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endParaRPr lang="en-US" sz="24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6176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" y="117764"/>
            <a:ext cx="84582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3: (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6/ SGK) Cho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cụm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hỗn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hỗn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nhũ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huyền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dung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dịch,sương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bụi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,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bọt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điền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(1)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(6)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4868141"/>
            <a:ext cx="1676401" cy="19621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7965" y="5015778"/>
            <a:ext cx="1676399" cy="16668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4944340"/>
            <a:ext cx="1762125" cy="18097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4902982"/>
            <a:ext cx="1733550" cy="1981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0425" y="4895850"/>
            <a:ext cx="1933575" cy="196215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852863" y="2329934"/>
            <a:ext cx="6429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(1)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1410132" y="2743200"/>
            <a:ext cx="2670680" cy="1828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2362200" y="2743200"/>
            <a:ext cx="1732467" cy="1828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4066956" y="2699266"/>
            <a:ext cx="13856" cy="1752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4087740" y="2743200"/>
            <a:ext cx="2084460" cy="1828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4080812" y="2743200"/>
            <a:ext cx="3996388" cy="1828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994496" y="4646446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(2)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198055" y="4646446"/>
            <a:ext cx="10948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(3)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848100" y="4632591"/>
            <a:ext cx="647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(4)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010275" y="4646446"/>
            <a:ext cx="533400" cy="3831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(5)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7924800" y="4646446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(6)</a:t>
            </a:r>
          </a:p>
        </p:txBody>
      </p:sp>
      <p:sp>
        <p:nvSpPr>
          <p:cNvPr id="29" name="Down Arrow 28"/>
          <p:cNvSpPr/>
          <p:nvPr/>
        </p:nvSpPr>
        <p:spPr>
          <a:xfrm rot="2633696">
            <a:off x="8140658" y="5470427"/>
            <a:ext cx="334805" cy="757576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7543800" y="4586424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Sương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Down Arrow 30"/>
          <p:cNvSpPr/>
          <p:nvPr/>
        </p:nvSpPr>
        <p:spPr>
          <a:xfrm rot="2633696">
            <a:off x="6294864" y="5417605"/>
            <a:ext cx="334805" cy="757576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5746497" y="4554113"/>
            <a:ext cx="213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Bụi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Down Arrow 32"/>
          <p:cNvSpPr/>
          <p:nvPr/>
        </p:nvSpPr>
        <p:spPr>
          <a:xfrm rot="2633696">
            <a:off x="4579307" y="5486878"/>
            <a:ext cx="334805" cy="757576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3852863" y="4540257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Bọt</a:t>
            </a:r>
            <a:endParaRPr lang="en-US" sz="24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Down Arrow 34"/>
          <p:cNvSpPr/>
          <p:nvPr/>
        </p:nvSpPr>
        <p:spPr>
          <a:xfrm rot="2633696">
            <a:off x="2811337" y="5144610"/>
            <a:ext cx="334805" cy="757576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1884919" y="4588749"/>
            <a:ext cx="17211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Nhũ</a:t>
            </a:r>
            <a:r>
              <a:rPr lang="en-US" sz="2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tương</a:t>
            </a:r>
            <a:endParaRPr lang="en-US" sz="24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Down Arrow 36"/>
          <p:cNvSpPr/>
          <p:nvPr/>
        </p:nvSpPr>
        <p:spPr>
          <a:xfrm rot="2633696">
            <a:off x="1139605" y="5371476"/>
            <a:ext cx="334805" cy="757576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76200" y="4540258"/>
            <a:ext cx="18087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Huyền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phù</a:t>
            </a:r>
            <a:endParaRPr lang="en-US" sz="24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2313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1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4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6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2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4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5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5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6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2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2" presetClass="exit" presetSubtype="4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6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7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8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9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2" presetClass="exit" presetSubtype="4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9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0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5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6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2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2" presetClass="exit" presetSubtype="4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6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7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8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9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>
                      <p:stCondLst>
                        <p:cond delay="indefinite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6" fill="hold">
                      <p:stCondLst>
                        <p:cond delay="indefinite"/>
                      </p:stCondLst>
                      <p:childTnLst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2" presetClass="exit" presetSubtype="4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9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0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2" fill="hold">
                      <p:stCondLst>
                        <p:cond delay="indefinite"/>
                      </p:stCondLst>
                      <p:childTnLst>
                        <p:par>
                          <p:cTn id="243" fill="hold">
                            <p:stCondLst>
                              <p:cond delay="0"/>
                            </p:stCondLst>
                            <p:childTnLst>
                              <p:par>
                                <p:cTn id="244" presetID="2" presetClass="exit" presetSubtype="4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5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6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8" fill="hold">
                      <p:stCondLst>
                        <p:cond delay="indefinite"/>
                      </p:stCondLst>
                      <p:childTnLst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1" dur="10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2" dur="10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10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5" fill="hold">
                      <p:stCondLst>
                        <p:cond delay="indefinite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9" dur="10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0" dur="10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1" dur="10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4" grpId="0"/>
      <p:bldP spid="25" grpId="0"/>
      <p:bldP spid="26" grpId="0"/>
      <p:bldP spid="27" grpId="0"/>
      <p:bldP spid="29" grpId="0" animBg="1"/>
      <p:bldP spid="29" grpId="1" animBg="1"/>
      <p:bldP spid="31" grpId="0" animBg="1"/>
      <p:bldP spid="31" grpId="1" animBg="1"/>
      <p:bldP spid="31" grpId="2" animBg="1"/>
      <p:bldP spid="32" grpId="0"/>
      <p:bldP spid="33" grpId="0" animBg="1"/>
      <p:bldP spid="33" grpId="1" animBg="1"/>
      <p:bldP spid="33" grpId="2" animBg="1"/>
      <p:bldP spid="33" grpId="3" animBg="1"/>
      <p:bldP spid="35" grpId="0" animBg="1"/>
      <p:bldP spid="35" grpId="1" animBg="1"/>
      <p:bldP spid="35" grpId="2" animBg="1"/>
      <p:bldP spid="35" grpId="3" animBg="1"/>
      <p:bldP spid="35" grpId="4" animBg="1"/>
      <p:bldP spid="37" grpId="0" animBg="1"/>
      <p:bldP spid="37" grpId="1" animBg="1"/>
      <p:bldP spid="37" grpId="2" animBg="1"/>
      <p:bldP spid="37" grpId="3" animBg="1"/>
      <p:bldP spid="37" grpId="4" animBg="1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6" name="图片 5125" descr="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782" y="328596"/>
            <a:ext cx="9045370" cy="65294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219200" y="1885138"/>
            <a:ext cx="59436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5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15: </a:t>
            </a:r>
          </a:p>
          <a:p>
            <a:pPr algn="ctr"/>
            <a:r>
              <a:rPr lang="en-US" sz="5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5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US" sz="5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khiết</a:t>
            </a:r>
            <a:r>
              <a:rPr lang="en-US" sz="5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</a:t>
            </a:r>
            <a:r>
              <a:rPr lang="en-US" sz="5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Hỗn</a:t>
            </a:r>
            <a:r>
              <a:rPr lang="en-US" sz="5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5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 </a:t>
            </a:r>
            <a:r>
              <a:rPr lang="en-US" sz="5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54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3)</a:t>
            </a:r>
            <a:endParaRPr lang="en-US" sz="5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7044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876300" y="-228600"/>
            <a:ext cx="8229600" cy="1143000"/>
          </a:xfrm>
        </p:spPr>
        <p:txBody>
          <a:bodyPr>
            <a:normAutofit/>
          </a:bodyPr>
          <a:lstStyle/>
          <a:p>
            <a:r>
              <a:rPr lang="en-US" sz="4800" dirty="0">
                <a:solidFill>
                  <a:srgbClr val="FF0000"/>
                </a:solidFill>
              </a:rPr>
              <a:t>8. </a:t>
            </a:r>
            <a:r>
              <a:rPr lang="en-US" sz="4800" dirty="0" err="1">
                <a:solidFill>
                  <a:srgbClr val="FF0000"/>
                </a:solidFill>
              </a:rPr>
              <a:t>Huyền</a:t>
            </a:r>
            <a:r>
              <a:rPr lang="en-US" sz="4800" dirty="0">
                <a:solidFill>
                  <a:srgbClr val="FF0000"/>
                </a:solidFill>
              </a:rPr>
              <a:t> </a:t>
            </a:r>
            <a:r>
              <a:rPr lang="en-US" sz="4800" dirty="0" err="1">
                <a:solidFill>
                  <a:srgbClr val="FF0000"/>
                </a:solidFill>
              </a:rPr>
              <a:t>phù</a:t>
            </a:r>
            <a:endParaRPr lang="en-US" sz="48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3138" y="451366"/>
            <a:ext cx="86872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Quan</a:t>
            </a:r>
            <a:r>
              <a:rPr lang="en-US" sz="40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0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sát</a:t>
            </a:r>
            <a:r>
              <a:rPr lang="en-US" sz="40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0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hiện</a:t>
            </a:r>
            <a:r>
              <a:rPr lang="en-US" sz="40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0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tượng</a:t>
            </a:r>
            <a:r>
              <a:rPr lang="en-US" sz="40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0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bồi</a:t>
            </a:r>
            <a:r>
              <a:rPr lang="en-US" sz="40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0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đắp</a:t>
            </a:r>
            <a:r>
              <a:rPr lang="en-US" sz="40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0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phù</a:t>
            </a:r>
            <a:r>
              <a:rPr lang="en-US" sz="40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0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sa</a:t>
            </a:r>
            <a:endParaRPr lang="en-US" sz="40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912" y="1796809"/>
            <a:ext cx="8167687" cy="498499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42911" y="1099158"/>
            <a:ext cx="81676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lúc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ngầu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đục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nâu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đất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42911" y="50236"/>
            <a:ext cx="7848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Hồng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này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0316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5" grpId="0"/>
      <p:bldP spid="5" grpId="1"/>
      <p:bldP spid="8" grpId="0"/>
      <p:bldP spid="8" grpId="1"/>
      <p:bldP spid="9" grpId="0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00200" y="685800"/>
            <a:ext cx="6019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sz="5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</a:t>
            </a:r>
            <a:r>
              <a:rPr lang="en-US" sz="5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5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5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8" t="47314" r="3590" b="35950"/>
          <a:stretch/>
        </p:blipFill>
        <p:spPr>
          <a:xfrm>
            <a:off x="-152400" y="3124200"/>
            <a:ext cx="8382000" cy="3962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152400"/>
            <a:ext cx="9144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cặn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mịn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hòa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tan,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cuốn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trôi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lắng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đọng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bờ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bãi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bồi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0836" y="1517302"/>
            <a:ext cx="8153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Nguồn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gốc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đá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vụn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bở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mưa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di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nước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3121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579419"/>
            <a:ext cx="3695700" cy="44577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1563833"/>
            <a:ext cx="3705225" cy="49149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6200" y="152400"/>
            <a:ext cx="8839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hòa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bột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sắn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dây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hỗn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7" name="Right Arrow 6"/>
          <p:cNvSpPr/>
          <p:nvPr/>
        </p:nvSpPr>
        <p:spPr>
          <a:xfrm>
            <a:off x="3429000" y="2971800"/>
            <a:ext cx="2133600" cy="609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04799" y="1722328"/>
            <a:ext cx="3205595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Hỗn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nhất.Vì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bột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sắn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dây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tan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bột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sắn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lơ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lửng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dần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lắng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xuống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đáy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cốc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0012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/>
      <p:bldP spid="7" grpId="0" animBg="1"/>
      <p:bldP spid="7" grpId="1" animBg="1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5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5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5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huyền</a:t>
            </a:r>
            <a:r>
              <a:rPr lang="en-US" sz="5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sz="5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Huyền</a:t>
            </a:r>
            <a:r>
              <a:rPr lang="en-US" sz="4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sz="4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4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hỗn</a:t>
            </a:r>
            <a:r>
              <a:rPr lang="en-US" sz="4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4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4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4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4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4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sz="4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4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rắn</a:t>
            </a:r>
            <a:r>
              <a:rPr lang="en-US" sz="4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4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tán</a:t>
            </a:r>
            <a:r>
              <a:rPr lang="en-US" sz="4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lơ</a:t>
            </a:r>
            <a:r>
              <a:rPr lang="en-US" sz="4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lửng</a:t>
            </a:r>
            <a:r>
              <a:rPr lang="en-US" sz="4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4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4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4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4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lỏng</a:t>
            </a:r>
            <a:endParaRPr lang="en-US" sz="4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1460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5" presetClass="emph" presetSubtype="0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2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 build="p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71600" y="489466"/>
            <a:ext cx="4953000" cy="83099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9. </a:t>
            </a:r>
            <a:r>
              <a:rPr lang="en-US" sz="48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Nhũ</a:t>
            </a:r>
            <a:r>
              <a:rPr lang="en-US" sz="4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tương</a:t>
            </a:r>
            <a:endParaRPr lang="en-US" sz="48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209798"/>
            <a:ext cx="6248400" cy="4724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81000" y="1524000"/>
            <a:ext cx="8458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Món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salat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kèm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xốt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1921451"/>
            <a:ext cx="2333625" cy="3038475"/>
          </a:xfrm>
          <a:prstGeom prst="rect">
            <a:avLst/>
          </a:prstGeom>
        </p:spPr>
      </p:pic>
      <p:cxnSp>
        <p:nvCxnSpPr>
          <p:cNvPr id="11" name="Curved Connector 10"/>
          <p:cNvCxnSpPr/>
          <p:nvPr/>
        </p:nvCxnSpPr>
        <p:spPr>
          <a:xfrm rot="10800000" flipV="1">
            <a:off x="5676900" y="2438399"/>
            <a:ext cx="1181100" cy="779313"/>
          </a:xfrm>
          <a:prstGeom prst="curved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0090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85726" y="27709"/>
            <a:ext cx="9372600" cy="1265238"/>
          </a:xfrm>
        </p:spPr>
        <p:txBody>
          <a:bodyPr>
            <a:noAutofit/>
          </a:bodyPr>
          <a:lstStyle/>
          <a:p>
            <a:r>
              <a:rPr lang="en-US" sz="48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4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8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4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4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sz="4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4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US" sz="4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khiết</a:t>
            </a:r>
            <a:endParaRPr lang="en-US" sz="48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143000"/>
            <a:ext cx="4410074" cy="28956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8576" y="1219200"/>
            <a:ext cx="4433023" cy="2743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04800" y="4169658"/>
            <a:ext cx="3962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khiết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100%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495800" y="3858021"/>
            <a:ext cx="40100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PTN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khiết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00513" y="4046546"/>
            <a:ext cx="48005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khiết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hưởng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thí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nghiên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cứu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495800" y="4046546"/>
            <a:ext cx="401002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thí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kiểm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khiết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biện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sạch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thiết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8182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build="allAtOnce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60764" y="304800"/>
            <a:ext cx="6019800" cy="58477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2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32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2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32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xốt</a:t>
            </a:r>
            <a:r>
              <a:rPr lang="en-US" sz="32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mayonnaise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971800" y="1066800"/>
            <a:ext cx="16764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bị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378"/>
          <a:stretch/>
        </p:blipFill>
        <p:spPr>
          <a:xfrm>
            <a:off x="3124200" y="1864735"/>
            <a:ext cx="2867025" cy="206346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36161"/>
            <a:ext cx="3273136" cy="197384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1836161"/>
            <a:ext cx="2819400" cy="197384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650" y="4075835"/>
            <a:ext cx="2724150" cy="232496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6491" y="4075834"/>
            <a:ext cx="3505200" cy="253451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1691" y="4075834"/>
            <a:ext cx="2361334" cy="2562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010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600" y="461757"/>
            <a:ext cx="624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endParaRPr 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636" y="1148649"/>
            <a:ext cx="1863436" cy="175287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5781" y="1176141"/>
            <a:ext cx="2133600" cy="204122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1108088"/>
            <a:ext cx="2057400" cy="22447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4491" y="1243524"/>
            <a:ext cx="2819400" cy="197384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3990409"/>
            <a:ext cx="3905250" cy="2428875"/>
          </a:xfrm>
          <a:prstGeom prst="rect">
            <a:avLst/>
          </a:prstGeom>
        </p:spPr>
      </p:pic>
      <p:cxnSp>
        <p:nvCxnSpPr>
          <p:cNvPr id="20" name="Straight Arrow Connector 19"/>
          <p:cNvCxnSpPr/>
          <p:nvPr/>
        </p:nvCxnSpPr>
        <p:spPr>
          <a:xfrm>
            <a:off x="1066800" y="3020291"/>
            <a:ext cx="1704108" cy="966354"/>
          </a:xfrm>
          <a:prstGeom prst="straightConnector1">
            <a:avLst/>
          </a:prstGeom>
          <a:ln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2116282" y="3020291"/>
            <a:ext cx="1447800" cy="914400"/>
          </a:xfrm>
          <a:prstGeom prst="straightConnector1">
            <a:avLst/>
          </a:prstGeom>
          <a:ln>
            <a:prstDash val="dash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>
            <a:off x="4391025" y="3124200"/>
            <a:ext cx="257175" cy="810491"/>
          </a:xfrm>
          <a:prstGeom prst="straightConnector1">
            <a:avLst/>
          </a:prstGeom>
          <a:ln>
            <a:prstDash val="dash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H="1">
            <a:off x="5410200" y="3066872"/>
            <a:ext cx="1427018" cy="890509"/>
          </a:xfrm>
          <a:prstGeom prst="straightConnector1">
            <a:avLst/>
          </a:prstGeom>
          <a:ln>
            <a:prstDash val="dash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176645" y="3866019"/>
            <a:ext cx="22479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Khuấy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hỗn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tất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cẩ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hòa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quyện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nhất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553200" y="5204847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Hỗn</a:t>
            </a:r>
            <a:r>
              <a:rPr lang="en-US" dirty="0"/>
              <a:t> </a:t>
            </a:r>
            <a:r>
              <a:rPr lang="en-US" dirty="0" err="1"/>
              <a:t>hợp</a:t>
            </a:r>
            <a:r>
              <a:rPr lang="en-US" dirty="0"/>
              <a:t> </a:t>
            </a:r>
            <a:r>
              <a:rPr lang="en-US" dirty="0" err="1"/>
              <a:t>đồng</a:t>
            </a:r>
            <a:r>
              <a:rPr lang="en-US" dirty="0"/>
              <a:t> </a:t>
            </a:r>
            <a:r>
              <a:rPr lang="en-US" dirty="0" err="1"/>
              <a:t>nhất</a:t>
            </a:r>
            <a:r>
              <a:rPr lang="en-US" dirty="0"/>
              <a:t> ( </a:t>
            </a:r>
            <a:r>
              <a:rPr lang="en-US" dirty="0" err="1"/>
              <a:t>thể</a:t>
            </a:r>
            <a:r>
              <a:rPr lang="en-US" dirty="0"/>
              <a:t> </a:t>
            </a:r>
            <a:r>
              <a:rPr lang="en-US" dirty="0" err="1"/>
              <a:t>lỏng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940932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4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20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38200" y="48491"/>
            <a:ext cx="7696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B2: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Tách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lòng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đỏ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trứng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bát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lòng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đỏ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thật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tan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209854"/>
            <a:ext cx="7772400" cy="439097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38200" y="1132636"/>
            <a:ext cx="7162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B3: Cho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dầu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tục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đều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8724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2000" y="228600"/>
            <a:ext cx="714201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B4: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muỗng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(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hỗn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lòng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đỏ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1981200"/>
            <a:ext cx="7239000" cy="384333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52500" y="1351746"/>
            <a:ext cx="7239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khoảng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5- 10 ‘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sốt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mayonaise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mịn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thơm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ngon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7607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90600" y="171456"/>
            <a:ext cx="7543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xốt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lọ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thủy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đậy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nắp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kín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tủ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lạnh</a:t>
            </a:r>
            <a:endParaRPr 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2971800"/>
            <a:ext cx="6019800" cy="385849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56755" y="296656"/>
            <a:ext cx="8534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Theo </a:t>
            </a:r>
            <a:r>
              <a:rPr lang="en-US" sz="32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hỗn</a:t>
            </a:r>
            <a:r>
              <a:rPr lang="en-US" sz="3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xốt</a:t>
            </a:r>
            <a:r>
              <a:rPr lang="en-US" sz="3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mayonnaise </a:t>
            </a:r>
            <a:r>
              <a:rPr lang="en-US" sz="32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32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US" sz="3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32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huyền</a:t>
            </a:r>
            <a:r>
              <a:rPr lang="en-US" sz="3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sz="3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32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3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3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85800" y="331292"/>
            <a:ext cx="6934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Xốt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mayonnaise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hỗn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endParaRPr lang="en-US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9600" y="1371785"/>
            <a:ext cx="7467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Xốt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huyền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rắn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lỏng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38200" y="2336283"/>
            <a:ext cx="7467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Xốt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mayonnaise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nhũ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tương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8536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500" y="2452687"/>
            <a:ext cx="2667000" cy="19526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257" y="685800"/>
            <a:ext cx="2447925" cy="19621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782" y="4139478"/>
            <a:ext cx="2819400" cy="1905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9954" y="4065010"/>
            <a:ext cx="2657475" cy="19621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990600"/>
            <a:ext cx="2076450" cy="19621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" y="4364182"/>
            <a:ext cx="2819400" cy="19240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977178"/>
            <a:ext cx="2457450" cy="1962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5689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618" y="609094"/>
            <a:ext cx="4114800" cy="2743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138737" y="457200"/>
            <a:ext cx="33528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Trộn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nhựa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hỗn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tan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nhũ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nhựa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đường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4038600"/>
            <a:ext cx="4648200" cy="25908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33400" y="4387245"/>
            <a:ext cx="2895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rải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thảm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nhựa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68610" y="152400"/>
            <a:ext cx="3670590" cy="58477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3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nhũ</a:t>
            </a:r>
            <a:r>
              <a:rPr lang="en-US" sz="3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sz="3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655127" y="826532"/>
            <a:ext cx="375458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Nhũ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hỗn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lỏng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tán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lỏng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tan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1472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  <p:bldP spid="8" grpId="0" animBg="1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457200"/>
            <a:ext cx="982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10. </a:t>
            </a:r>
            <a:r>
              <a:rPr lang="en-US" sz="36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36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36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36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US" sz="36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huyền</a:t>
            </a:r>
            <a:r>
              <a:rPr lang="en-US" sz="36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sz="36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nhũ</a:t>
            </a:r>
            <a:r>
              <a:rPr lang="en-US" sz="36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tương</a:t>
            </a:r>
            <a:endParaRPr lang="en-US" sz="36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1103531"/>
            <a:ext cx="6934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hỗn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sau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438398"/>
            <a:ext cx="3048000" cy="3124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2133600"/>
            <a:ext cx="1714500" cy="3124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4900" y="2272144"/>
            <a:ext cx="2046143" cy="329045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7188" y="2286000"/>
            <a:ext cx="2105025" cy="25146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937971" y="4800600"/>
            <a:ext cx="1301029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Huyền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phù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4249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782" y="1447800"/>
            <a:ext cx="5248275" cy="352886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9363" y="1600200"/>
            <a:ext cx="3524250" cy="26479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562600" y="4391891"/>
            <a:ext cx="259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Nhũ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tương</a:t>
            </a:r>
            <a:endParaRPr lang="en-US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463198"/>
            <a:ext cx="906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dung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huyền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690111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10.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Ngược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yên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huyền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rắn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lắng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xuống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cặn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0" y="2819400"/>
            <a:ext cx="7467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4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4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yên</a:t>
            </a:r>
            <a:r>
              <a:rPr lang="en-US" sz="4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nhũ</a:t>
            </a:r>
            <a:r>
              <a:rPr lang="en-US" sz="4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sz="4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4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4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lỏng</a:t>
            </a:r>
            <a:r>
              <a:rPr lang="en-US" sz="4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vẫn</a:t>
            </a:r>
            <a:r>
              <a:rPr lang="en-US" sz="4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4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bó</a:t>
            </a:r>
            <a:r>
              <a:rPr lang="en-US" sz="4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4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4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4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4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4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endParaRPr lang="en-US" sz="40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5026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09800"/>
            <a:ext cx="8229600" cy="1143000"/>
          </a:xfrm>
        </p:spPr>
        <p:txBody>
          <a:bodyPr>
            <a:noAutofit/>
          </a:bodyPr>
          <a:lstStyle/>
          <a:p>
            <a:r>
              <a:rPr lang="en-US" sz="6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6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US" sz="6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khiết</a:t>
            </a:r>
            <a:r>
              <a:rPr lang="vi-VN" sz="6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6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6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6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6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6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6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6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ra </a:t>
            </a:r>
            <a:r>
              <a:rPr lang="en-US" sz="6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6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6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6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duy</a:t>
            </a:r>
            <a:r>
              <a:rPr lang="en-US" sz="6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6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nhất.</a:t>
            </a:r>
            <a:br>
              <a:rPr lang="vi-VN" sz="6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vi-VN" sz="6000" dirty="0">
                <a:latin typeface="Times New Roman" pitchFamily="18" charset="0"/>
                <a:cs typeface="Times New Roman" pitchFamily="18" charset="0"/>
              </a:rPr>
              <a:t>VD: muối, nước cất, khí oxygen...</a:t>
            </a:r>
            <a:endParaRPr lang="en-US" sz="6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381000" y="762000"/>
            <a:ext cx="6096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778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5800" y="167973"/>
            <a:ext cx="7391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hỗn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cát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muối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biển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245192"/>
            <a:ext cx="4724400" cy="462220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1524000"/>
            <a:ext cx="3733800" cy="399010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524000" y="5682733"/>
            <a:ext cx="2209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Huyền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phù</a:t>
            </a:r>
            <a:endParaRPr lang="en-US" sz="32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86400" y="5715000"/>
            <a:ext cx="259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Dung </a:t>
            </a:r>
            <a:r>
              <a:rPr lang="en-US" sz="280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dịch</a:t>
            </a:r>
            <a:endParaRPr lang="en-US" sz="28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9841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2725" y="3535913"/>
            <a:ext cx="3333750" cy="317658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5800" y="152400"/>
            <a:ext cx="7467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Theo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chanh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hòa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tan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ấm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đá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đá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hòa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tan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đường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8600" y="1523540"/>
            <a:ext cx="1800225" cy="19621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1214" y="1769508"/>
            <a:ext cx="1714500" cy="176640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1842655"/>
            <a:ext cx="1714500" cy="169325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6150" y="1558177"/>
            <a:ext cx="1714500" cy="1943100"/>
          </a:xfrm>
          <a:prstGeom prst="rect">
            <a:avLst/>
          </a:prstGeom>
        </p:spPr>
      </p:pic>
      <p:sp>
        <p:nvSpPr>
          <p:cNvPr id="11" name="Right Arrow 10"/>
          <p:cNvSpPr/>
          <p:nvPr/>
        </p:nvSpPr>
        <p:spPr>
          <a:xfrm>
            <a:off x="1571625" y="2362201"/>
            <a:ext cx="638175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3810000" y="2362201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Viên</a:t>
            </a:r>
            <a:r>
              <a:rPr lang="en-US" dirty="0"/>
              <a:t> </a:t>
            </a:r>
            <a:r>
              <a:rPr lang="en-US" dirty="0" err="1"/>
              <a:t>đá</a:t>
            </a:r>
            <a:endParaRPr lang="en-US" dirty="0"/>
          </a:p>
        </p:txBody>
      </p:sp>
      <p:cxnSp>
        <p:nvCxnSpPr>
          <p:cNvPr id="14" name="Straight Arrow Connector 13"/>
          <p:cNvCxnSpPr/>
          <p:nvPr/>
        </p:nvCxnSpPr>
        <p:spPr>
          <a:xfrm flipH="1">
            <a:off x="3924300" y="2804680"/>
            <a:ext cx="342900" cy="1671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ight Arrow 14"/>
          <p:cNvSpPr/>
          <p:nvPr/>
        </p:nvSpPr>
        <p:spPr>
          <a:xfrm>
            <a:off x="6657975" y="2579133"/>
            <a:ext cx="638175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5867400" y="1558177"/>
            <a:ext cx="11096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Nước</a:t>
            </a:r>
            <a:r>
              <a:rPr lang="en-US" dirty="0"/>
              <a:t> </a:t>
            </a:r>
            <a:r>
              <a:rPr lang="en-US" dirty="0" err="1"/>
              <a:t>đá</a:t>
            </a:r>
            <a:endParaRPr lang="en-US" dirty="0"/>
          </a:p>
        </p:txBody>
      </p:sp>
      <p:cxnSp>
        <p:nvCxnSpPr>
          <p:cNvPr id="17" name="Straight Arrow Connector 16"/>
          <p:cNvCxnSpPr/>
          <p:nvPr/>
        </p:nvCxnSpPr>
        <p:spPr>
          <a:xfrm flipH="1">
            <a:off x="6038850" y="1961713"/>
            <a:ext cx="171450" cy="4004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919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  <p:bldP spid="15" grpId="0" animBg="1"/>
      <p:bldP spid="16" grpId="0"/>
    </p:bld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14400" y="232504"/>
            <a:ext cx="1066800" cy="52322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BỌT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810000" y="177086"/>
            <a:ext cx="1524000" cy="52322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SƯƠNG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266741" y="232504"/>
            <a:ext cx="803425" cy="523220"/>
          </a:xfrm>
          <a:prstGeom prst="rect">
            <a:avLst/>
          </a:prstGeom>
          <a:solidFill>
            <a:srgbClr val="0070C0"/>
          </a:solidFill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BỤI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7200" y="1219200"/>
            <a:ext cx="1981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Bọt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hỗn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nhất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10000" y="1219200"/>
            <a:ext cx="2209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Sương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hỗn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nhất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77000" y="1080700"/>
            <a:ext cx="238290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Bụi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hỗn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nhất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3124200"/>
            <a:ext cx="2895600" cy="25146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8143" y="2819400"/>
            <a:ext cx="3076575" cy="25908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399" y="2971800"/>
            <a:ext cx="2611509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7590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/>
      <p:bldP spid="8" grpId="0"/>
      <p:bldP spid="9" grpId="0"/>
    </p:bld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600" y="533400"/>
            <a:ext cx="7848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Sữa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magie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(magnesium hydroxide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lơ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lửng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thuốc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y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chữa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khó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ợ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chua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Sữa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magie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2438400"/>
            <a:ext cx="4724399" cy="3200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81000" y="2438400"/>
            <a:ext cx="2590800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A. Dung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dịch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5592634"/>
            <a:ext cx="2514600" cy="58477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Huyền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phù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324600" y="2438400"/>
            <a:ext cx="2531919" cy="584775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Nhũ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tương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257800" y="5592634"/>
            <a:ext cx="3886200" cy="584775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D.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Hỗn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nhất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844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</p:bld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2000" y="304800"/>
            <a:ext cx="7467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2: (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5 / SGK ) Cho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lắc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huyền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nhũ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điền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chỗ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trống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3962400"/>
            <a:ext cx="4572000" cy="240982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81000" y="1905000"/>
            <a:ext cx="7696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Dầu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giấm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trộn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salat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…..(1)…….</a:t>
            </a:r>
          </a:p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yên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lâu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lọ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dầu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giấm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.(2)………..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lỏng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dầu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giấm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…..(3)……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811982" y="1905000"/>
            <a:ext cx="17318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nhũ</a:t>
            </a:r>
            <a:r>
              <a:rPr lang="en-US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tương</a:t>
            </a:r>
            <a:endParaRPr lang="en-US" sz="2400" dirty="0">
              <a:solidFill>
                <a:srgbClr val="00B05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594764" y="2984853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lắc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đều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90600" y="2590800"/>
            <a:ext cx="1143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4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endParaRPr lang="en-US" sz="24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7694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" y="117764"/>
            <a:ext cx="84582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3: (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6/ SGK) Cho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cụm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hỗn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hỗn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nhũ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huyền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dung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dịch,sương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bụi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,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bọt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điền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(1)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(6)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4868141"/>
            <a:ext cx="1676401" cy="19621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7965" y="5015778"/>
            <a:ext cx="1676399" cy="16668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4944340"/>
            <a:ext cx="1762125" cy="18097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4902982"/>
            <a:ext cx="1733550" cy="1981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0425" y="4895850"/>
            <a:ext cx="1933575" cy="196215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852863" y="2329934"/>
            <a:ext cx="6429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(1)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1410132" y="2743200"/>
            <a:ext cx="2670680" cy="1828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2362200" y="2743200"/>
            <a:ext cx="1732467" cy="1828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4066956" y="2699266"/>
            <a:ext cx="13856" cy="1752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4087740" y="2743200"/>
            <a:ext cx="2084460" cy="1828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4080812" y="2743200"/>
            <a:ext cx="3996388" cy="1828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994496" y="4646446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(2)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198055" y="4646446"/>
            <a:ext cx="10948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(3)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848100" y="4632591"/>
            <a:ext cx="647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(4)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010275" y="4646446"/>
            <a:ext cx="533400" cy="3831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(5)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7924800" y="4646446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(6)</a:t>
            </a:r>
          </a:p>
        </p:txBody>
      </p:sp>
      <p:sp>
        <p:nvSpPr>
          <p:cNvPr id="29" name="Down Arrow 28"/>
          <p:cNvSpPr/>
          <p:nvPr/>
        </p:nvSpPr>
        <p:spPr>
          <a:xfrm rot="2633696">
            <a:off x="8140658" y="5470427"/>
            <a:ext cx="334805" cy="757576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7543800" y="4586424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Sương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Down Arrow 30"/>
          <p:cNvSpPr/>
          <p:nvPr/>
        </p:nvSpPr>
        <p:spPr>
          <a:xfrm rot="2633696">
            <a:off x="6294864" y="5417605"/>
            <a:ext cx="334805" cy="757576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5746497" y="4554113"/>
            <a:ext cx="213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Bụi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Down Arrow 32"/>
          <p:cNvSpPr/>
          <p:nvPr/>
        </p:nvSpPr>
        <p:spPr>
          <a:xfrm rot="2633696">
            <a:off x="4579307" y="5486878"/>
            <a:ext cx="334805" cy="757576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3852863" y="4540257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Bọt</a:t>
            </a:r>
            <a:endParaRPr lang="en-US" sz="24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Down Arrow 34"/>
          <p:cNvSpPr/>
          <p:nvPr/>
        </p:nvSpPr>
        <p:spPr>
          <a:xfrm rot="2633696">
            <a:off x="2811337" y="5144610"/>
            <a:ext cx="334805" cy="757576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1884919" y="4588749"/>
            <a:ext cx="17211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Nhũ</a:t>
            </a:r>
            <a:r>
              <a:rPr lang="en-US" sz="2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tương</a:t>
            </a:r>
            <a:endParaRPr lang="en-US" sz="24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Down Arrow 36"/>
          <p:cNvSpPr/>
          <p:nvPr/>
        </p:nvSpPr>
        <p:spPr>
          <a:xfrm rot="2633696">
            <a:off x="1139605" y="5371476"/>
            <a:ext cx="334805" cy="757576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76200" y="4540258"/>
            <a:ext cx="18087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Huyền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phù</a:t>
            </a:r>
            <a:endParaRPr lang="en-US" sz="24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1961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1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4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6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2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4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5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5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6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2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2" presetClass="exit" presetSubtype="4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6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7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8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9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2" presetClass="exit" presetSubtype="4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9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0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5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6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2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2" presetClass="exit" presetSubtype="4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6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7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8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9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>
                      <p:stCondLst>
                        <p:cond delay="indefinite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6" fill="hold">
                      <p:stCondLst>
                        <p:cond delay="indefinite"/>
                      </p:stCondLst>
                      <p:childTnLst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2" presetClass="exit" presetSubtype="4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9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0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2" fill="hold">
                      <p:stCondLst>
                        <p:cond delay="indefinite"/>
                      </p:stCondLst>
                      <p:childTnLst>
                        <p:par>
                          <p:cTn id="243" fill="hold">
                            <p:stCondLst>
                              <p:cond delay="0"/>
                            </p:stCondLst>
                            <p:childTnLst>
                              <p:par>
                                <p:cTn id="244" presetID="2" presetClass="exit" presetSubtype="4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5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6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8" fill="hold">
                      <p:stCondLst>
                        <p:cond delay="indefinite"/>
                      </p:stCondLst>
                      <p:childTnLst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1" dur="10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2" dur="10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10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5" fill="hold">
                      <p:stCondLst>
                        <p:cond delay="indefinite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9" dur="10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0" dur="10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1" dur="10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4" grpId="0"/>
      <p:bldP spid="25" grpId="0"/>
      <p:bldP spid="26" grpId="0"/>
      <p:bldP spid="27" grpId="0"/>
      <p:bldP spid="29" grpId="0" animBg="1"/>
      <p:bldP spid="29" grpId="1" animBg="1"/>
      <p:bldP spid="31" grpId="0" animBg="1"/>
      <p:bldP spid="31" grpId="1" animBg="1"/>
      <p:bldP spid="31" grpId="2" animBg="1"/>
      <p:bldP spid="32" grpId="0"/>
      <p:bldP spid="33" grpId="0" animBg="1"/>
      <p:bldP spid="33" grpId="1" animBg="1"/>
      <p:bldP spid="33" grpId="2" animBg="1"/>
      <p:bldP spid="33" grpId="3" animBg="1"/>
      <p:bldP spid="35" grpId="0" animBg="1"/>
      <p:bldP spid="35" grpId="1" animBg="1"/>
      <p:bldP spid="35" grpId="2" animBg="1"/>
      <p:bldP spid="35" grpId="3" animBg="1"/>
      <p:bldP spid="35" grpId="4" animBg="1"/>
      <p:bldP spid="37" grpId="0" animBg="1"/>
      <p:bldP spid="37" grpId="1" animBg="1"/>
      <p:bldP spid="37" grpId="2" animBg="1"/>
      <p:bldP spid="37" grpId="3" animBg="1"/>
      <p:bldP spid="37" grpId="4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501</TotalTime>
  <Words>3581</Words>
  <Application>Microsoft Office PowerPoint</Application>
  <PresentationFormat>On-screen Show (4:3)</PresentationFormat>
  <Paragraphs>330</Paragraphs>
  <Slides>95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95</vt:i4>
      </vt:variant>
    </vt:vector>
  </HeadingPairs>
  <TitlesOfParts>
    <vt:vector size="100" baseType="lpstr">
      <vt:lpstr>Arial</vt:lpstr>
      <vt:lpstr>Calibri</vt:lpstr>
      <vt:lpstr>Tahoma</vt:lpstr>
      <vt:lpstr>Times New Roman</vt:lpstr>
      <vt:lpstr>Office Theme</vt:lpstr>
      <vt:lpstr>PowerPoint Presentation</vt:lpstr>
      <vt:lpstr>Các loại lương thực, thực phẩm ở dạng tinh khiết hay hỗn hợp?</vt:lpstr>
      <vt:lpstr>1. Chất tinh khiết </vt:lpstr>
      <vt:lpstr>Em có nhận xét gì về số lượng các chất có trong nước cất, bình khí oxygen, sản phẩm đường tinh luyện và muối ăn</vt:lpstr>
      <vt:lpstr>PowerPoint Presentation</vt:lpstr>
      <vt:lpstr> Mỗi chất tinh khiết đều có thành phần hóa học và tính chất nhất định </vt:lpstr>
      <vt:lpstr>PowerPoint Presentation</vt:lpstr>
      <vt:lpstr>Chất, theo quy ước là chất tinh khiết</vt:lpstr>
      <vt:lpstr>Chất tinh khiết (chất nguyên chất) được tạo ra từ 1 chất duy nhất. VD: muối, nước cất, khí oxygen...</vt:lpstr>
      <vt:lpstr>2. Hỗn hợp</vt:lpstr>
      <vt:lpstr>Bột canh không phải là chất tinh khiết</vt:lpstr>
      <vt:lpstr>Nếu có đủ các nguyên liệu trên làm thế nào để có bột canh? Nếu bớt 1 thành phần của bột canh thì vị có thay đổi không? Giải thích?</vt:lpstr>
      <vt:lpstr>PowerPoint Presentation</vt:lpstr>
      <vt:lpstr>PowerPoint Presentation</vt:lpstr>
      <vt:lpstr>Em hãy tìm hiểu xem những vật liệu gì tạo nên được vữa xây dựng</vt:lpstr>
      <vt:lpstr> 3.Hỗn hợp đồng nhất, hỗn hợp không đồng nhất</vt:lpstr>
      <vt:lpstr>PowerPoint Presentation</vt:lpstr>
      <vt:lpstr>PowerPoint Presentation</vt:lpstr>
      <vt:lpstr>Đặc điểm của hỗn hợp đồng nhất và hỗn hợp không đồng nhất</vt:lpstr>
      <vt:lpstr>   Hỗn hợp đồng nhất là hỗn hợp có thành phần giống nhau tại mọi vị trí trong toàn hỗn hợp.  VD: nước đường, nước muối...</vt:lpstr>
      <vt:lpstr>PowerPoint Presentation</vt:lpstr>
      <vt:lpstr>Câu 1: Hoàn thành thông tin ở bảng sau</vt:lpstr>
      <vt:lpstr>Câu 2: Hãy lấy ví dụ về 1 số hỗn hợp đồng nhất và không đồng nhất thường gặp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5. Chất khí tan trong nước</vt:lpstr>
      <vt:lpstr>PowerPoint Presentation</vt:lpstr>
      <vt:lpstr>7. Dung dịch – Dung môi – Chất tan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Thế nào là dung môi?</vt:lpstr>
      <vt:lpstr>PowerPoint Presentation</vt:lpstr>
      <vt:lpstr>PowerPoint Presentation</vt:lpstr>
      <vt:lpstr>PowerPoint Presentation</vt:lpstr>
      <vt:lpstr>8. Huyền phù</vt:lpstr>
      <vt:lpstr>PowerPoint Presentation</vt:lpstr>
      <vt:lpstr>PowerPoint Presentation</vt:lpstr>
      <vt:lpstr>Thế nào là huyền phù?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10.Ghi nhớ: Ngược lại với dung dịch, khi để yên một huyền phù thì hạt chất rắn sẽ lắng xuống đáy tạo một lớp cặn.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8. Huyền phù</vt:lpstr>
      <vt:lpstr>PowerPoint Presentation</vt:lpstr>
      <vt:lpstr>PowerPoint Presentation</vt:lpstr>
      <vt:lpstr>Thế nào là huyền phù?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10. Ngược lại với dung dịch, khi để yên một huyền phù thì hạt chất rắn sẽ lắng xuống tạo một lớp cặn.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AutoBVT</dc:creator>
  <cp:lastModifiedBy>Admin</cp:lastModifiedBy>
  <cp:revision>46</cp:revision>
  <dcterms:created xsi:type="dcterms:W3CDTF">2021-08-11T06:22:37Z</dcterms:created>
  <dcterms:modified xsi:type="dcterms:W3CDTF">2022-11-17T13:40:53Z</dcterms:modified>
</cp:coreProperties>
</file>