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97A9212-9908-4A9C-BCE7-3CE2EB98E48C}" type="datetimeFigureOut">
              <a:rPr lang="en-US" smtClean="0"/>
              <a:t>12/05/2021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8E9139-B597-41BD-9F75-024301149C1C}"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7A9212-9908-4A9C-BCE7-3CE2EB98E48C}" type="datetimeFigureOut">
              <a:rPr lang="en-US" smtClean="0"/>
              <a:t>12/05/2021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8E9139-B597-41BD-9F75-024301149C1C}"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7A9212-9908-4A9C-BCE7-3CE2EB98E48C}" type="datetimeFigureOut">
              <a:rPr lang="en-US" smtClean="0"/>
              <a:t>12/05/2021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8E9139-B597-41BD-9F75-024301149C1C}"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97A9212-9908-4A9C-BCE7-3CE2EB98E48C}" type="datetimeFigureOut">
              <a:rPr lang="en-US" smtClean="0"/>
              <a:t>12/05/2021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8E9139-B597-41BD-9F75-024301149C1C}"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7A9212-9908-4A9C-BCE7-3CE2EB98E48C}" type="datetimeFigureOut">
              <a:rPr lang="en-US" smtClean="0"/>
              <a:t>12/05/2021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8E9139-B597-41BD-9F75-024301149C1C}"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97A9212-9908-4A9C-BCE7-3CE2EB98E48C}" type="datetimeFigureOut">
              <a:rPr lang="en-US" smtClean="0"/>
              <a:t>12/05/2021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8E9139-B597-41BD-9F75-024301149C1C}"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97A9212-9908-4A9C-BCE7-3CE2EB98E48C}" type="datetimeFigureOut">
              <a:rPr lang="en-US" smtClean="0"/>
              <a:t>12/05/2021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8E9139-B597-41BD-9F75-024301149C1C}"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97A9212-9908-4A9C-BCE7-3CE2EB98E48C}" type="datetimeFigureOut">
              <a:rPr lang="en-US" smtClean="0"/>
              <a:t>12/05/2021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8E9139-B597-41BD-9F75-024301149C1C}"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7A9212-9908-4A9C-BCE7-3CE2EB98E48C}" type="datetimeFigureOut">
              <a:rPr lang="en-US" smtClean="0"/>
              <a:t>12/05/2021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8E9139-B597-41BD-9F75-024301149C1C}"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7A9212-9908-4A9C-BCE7-3CE2EB98E48C}" type="datetimeFigureOut">
              <a:rPr lang="en-US" smtClean="0"/>
              <a:t>12/05/2021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8E9139-B597-41BD-9F75-024301149C1C}"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7A9212-9908-4A9C-BCE7-3CE2EB98E48C}" type="datetimeFigureOut">
              <a:rPr lang="en-US" smtClean="0"/>
              <a:t>12/05/2021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8E9139-B597-41BD-9F75-024301149C1C}"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D97A9212-9908-4A9C-BCE7-3CE2EB98E48C}" type="datetimeFigureOut">
              <a:rPr lang="en-US" smtClean="0"/>
              <a:t>12/05/2021</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4B8E9139-B597-41BD-9F75-024301149C1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057400"/>
            <a:ext cx="8402619" cy="2362200"/>
          </a:xfrm>
        </p:spPr>
        <p:txBody>
          <a:bodyPr/>
          <a:lstStyle/>
          <a:p>
            <a:pPr marL="182880" indent="0" algn="ctr">
              <a:buNone/>
            </a:pPr>
            <a:r>
              <a:rPr lang="en-US" sz="5600" dirty="0" smtClean="0">
                <a:latin typeface="Times New Roman" pitchFamily="18" charset="0"/>
                <a:cs typeface="Times New Roman" pitchFamily="18" charset="0"/>
              </a:rPr>
              <a:t>VĂN BẢN THÔNG BÁO</a:t>
            </a:r>
            <a:br>
              <a:rPr lang="en-US" sz="5600" dirty="0" smtClean="0">
                <a:latin typeface="Times New Roman" pitchFamily="18" charset="0"/>
                <a:cs typeface="Times New Roman" pitchFamily="18" charset="0"/>
              </a:rPr>
            </a:br>
            <a:endParaRPr lang="en-US" sz="5600" dirty="0">
              <a:latin typeface="Times New Roman" pitchFamily="18" charset="0"/>
              <a:cs typeface="Times New Roman" pitchFamily="18" charset="0"/>
            </a:endParaRPr>
          </a:p>
        </p:txBody>
      </p:sp>
    </p:spTree>
    <p:extLst>
      <p:ext uri="{BB962C8B-B14F-4D97-AF65-F5344CB8AC3E}">
        <p14:creationId xmlns:p14="http://schemas.microsoft.com/office/powerpoint/2010/main" val="3897380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7086600" cy="646331"/>
          </a:xfrm>
          <a:prstGeom prst="rect">
            <a:avLst/>
          </a:prstGeom>
          <a:noFill/>
        </p:spPr>
        <p:txBody>
          <a:bodyPr wrap="square" rtlCol="0">
            <a:spAutoFit/>
          </a:bodyPr>
          <a:lstStyle/>
          <a:p>
            <a:pPr algn="just"/>
            <a:r>
              <a:rPr lang="vi-VN" sz="3600" b="1" dirty="0" smtClean="0">
                <a:solidFill>
                  <a:srgbClr val="FF0000"/>
                </a:solidFill>
                <a:latin typeface="Times New Roman" pitchFamily="18" charset="0"/>
                <a:cs typeface="Times New Roman" pitchFamily="18" charset="0"/>
              </a:rPr>
              <a:t>I. Đặc điểm của văn bản thông báo</a:t>
            </a:r>
            <a:endParaRPr lang="en-US" sz="3600" b="1" dirty="0">
              <a:solidFill>
                <a:srgbClr val="FF0000"/>
              </a:solidFill>
              <a:latin typeface="Times New Roman" pitchFamily="18" charset="0"/>
              <a:cs typeface="Times New Roman"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990600"/>
            <a:ext cx="8271163" cy="573127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94112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3964" y="685800"/>
            <a:ext cx="8915400" cy="1077218"/>
          </a:xfrm>
          <a:prstGeom prst="rect">
            <a:avLst/>
          </a:prstGeom>
          <a:noFill/>
        </p:spPr>
        <p:txBody>
          <a:bodyPr wrap="square" rtlCol="0">
            <a:spAutoFit/>
          </a:bodyPr>
          <a:lstStyle/>
          <a:p>
            <a:pPr algn="just"/>
            <a:r>
              <a:rPr lang="en-US" sz="3200" b="1" i="1" dirty="0" err="1" smtClean="0">
                <a:solidFill>
                  <a:srgbClr val="002060"/>
                </a:solidFill>
                <a:latin typeface="Times New Roman" pitchFamily="18" charset="0"/>
                <a:cs typeface="Times New Roman" pitchFamily="18" charset="0"/>
              </a:rPr>
              <a:t>Trong</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văn</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bản</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trên</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ai</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là</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người</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thông</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báo</a:t>
            </a:r>
            <a:r>
              <a:rPr lang="en-US" sz="3200" b="1" i="1" dirty="0" smtClean="0">
                <a:solidFill>
                  <a:srgbClr val="002060"/>
                </a:solidFill>
                <a:latin typeface="Times New Roman" pitchFamily="18" charset="0"/>
                <a:cs typeface="Times New Roman" pitchFamily="18" charset="0"/>
              </a:rPr>
              <a:t>? Ai </a:t>
            </a:r>
            <a:r>
              <a:rPr lang="en-US" sz="3200" b="1" i="1" dirty="0" err="1" smtClean="0">
                <a:solidFill>
                  <a:srgbClr val="002060"/>
                </a:solidFill>
                <a:latin typeface="Times New Roman" pitchFamily="18" charset="0"/>
                <a:cs typeface="Times New Roman" pitchFamily="18" charset="0"/>
              </a:rPr>
              <a:t>là</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người</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nhận</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thông</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báo</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Mục</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đích</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thông</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báo</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là</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gì</a:t>
            </a:r>
            <a:r>
              <a:rPr lang="en-US" sz="3200" b="1" i="1" dirty="0" smtClean="0">
                <a:solidFill>
                  <a:srgbClr val="002060"/>
                </a:solidFill>
                <a:latin typeface="Times New Roman" pitchFamily="18" charset="0"/>
                <a:cs typeface="Times New Roman" pitchFamily="18" charset="0"/>
              </a:rPr>
              <a:t>?</a:t>
            </a:r>
            <a:endParaRPr lang="en-US" sz="3200" b="1" i="1" dirty="0">
              <a:solidFill>
                <a:srgbClr val="002060"/>
              </a:solidFill>
              <a:latin typeface="Times New Roman" pitchFamily="18" charset="0"/>
              <a:cs typeface="Times New Roman" pitchFamily="18" charset="0"/>
            </a:endParaRPr>
          </a:p>
        </p:txBody>
      </p:sp>
      <p:sp>
        <p:nvSpPr>
          <p:cNvPr id="5" name="TextBox 4"/>
          <p:cNvSpPr txBox="1"/>
          <p:nvPr/>
        </p:nvSpPr>
        <p:spPr>
          <a:xfrm>
            <a:off x="685800" y="2209800"/>
            <a:ext cx="7848600" cy="2554545"/>
          </a:xfrm>
          <a:prstGeom prst="rect">
            <a:avLst/>
          </a:prstGeom>
          <a:noFill/>
        </p:spPr>
        <p:txBody>
          <a:bodyPr wrap="square" rtlCol="0">
            <a:spAutoFit/>
          </a:bodyPr>
          <a:lstStyle/>
          <a:p>
            <a:pPr marL="285750" indent="-285750" algn="just">
              <a:buFontTx/>
              <a:buChar char="-"/>
            </a:pPr>
            <a:r>
              <a:rPr lang="en-US" sz="3200" dirty="0" err="1" smtClean="0">
                <a:latin typeface="Times New Roman" pitchFamily="18" charset="0"/>
                <a:cs typeface="Times New Roman" pitchFamily="18" charset="0"/>
              </a:rPr>
              <a:t>Người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thông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báo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Thầy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hiệu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trưởng</a:t>
            </a:r>
            <a:endParaRPr lang="en-US" sz="3200" dirty="0" smtClean="0">
              <a:latin typeface="Times New Roman" pitchFamily="18" charset="0"/>
              <a:cs typeface="Times New Roman" pitchFamily="18" charset="0"/>
            </a:endParaRPr>
          </a:p>
          <a:p>
            <a:pPr marL="285750" indent="-285750" algn="just">
              <a:buFontTx/>
              <a:buChar char="-"/>
            </a:pPr>
            <a:r>
              <a:rPr lang="en-US" sz="3200" dirty="0" err="1" smtClean="0">
                <a:latin typeface="Times New Roman" pitchFamily="18" charset="0"/>
                <a:cs typeface="Times New Roman" pitchFamily="18" charset="0"/>
              </a:rPr>
              <a:t>Người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nhận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thông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báo</a:t>
            </a:r>
            <a:r>
              <a:rPr lang="en-US" sz="3200" dirty="0" smtClean="0">
                <a:latin typeface="Times New Roman" pitchFamily="18" charset="0"/>
                <a:cs typeface="Times New Roman" pitchFamily="18" charset="0"/>
              </a:rPr>
              <a:t>: GVCN </a:t>
            </a:r>
            <a:r>
              <a:rPr lang="en-US" sz="3200" dirty="0" err="1" smtClean="0">
                <a:latin typeface="Times New Roman" pitchFamily="18" charset="0"/>
                <a:cs typeface="Times New Roman" pitchFamily="18" charset="0"/>
              </a:rPr>
              <a:t>và</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lớp</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trưởng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các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lớp</a:t>
            </a:r>
            <a:endParaRPr lang="en-US" sz="3200" dirty="0" smtClean="0">
              <a:latin typeface="Times New Roman" pitchFamily="18" charset="0"/>
              <a:cs typeface="Times New Roman" pitchFamily="18" charset="0"/>
            </a:endParaRPr>
          </a:p>
          <a:p>
            <a:pPr marL="285750" indent="-285750" algn="just">
              <a:buFontTx/>
              <a:buChar char="-"/>
            </a:pPr>
            <a:r>
              <a:rPr lang="en-US" sz="3200" dirty="0" err="1" smtClean="0">
                <a:latin typeface="Times New Roman" pitchFamily="18" charset="0"/>
                <a:cs typeface="Times New Roman" pitchFamily="18" charset="0"/>
              </a:rPr>
              <a:t>Mục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đích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thông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báo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Báo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các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lớp</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biết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hoạt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động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duyệt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văn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nghệ</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của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trường</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525664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circle(in)">
                                      <p:cBhvr>
                                        <p:cTn id="12" dur="2000"/>
                                        <p:tgtEl>
                                          <p:spTgt spid="5">
                                            <p:txEl>
                                              <p:pRg st="0" end="0"/>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circle(in)">
                                      <p:cBhvr>
                                        <p:cTn id="15" dur="2000"/>
                                        <p:tgtEl>
                                          <p:spTgt spid="5">
                                            <p:txEl>
                                              <p:pRg st="1" end="1"/>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circle(in)">
                                      <p:cBhvr>
                                        <p:cTn id="18"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609600"/>
            <a:ext cx="8382000" cy="1354217"/>
          </a:xfrm>
          <a:prstGeom prst="rect">
            <a:avLst/>
          </a:prstGeom>
          <a:noFill/>
        </p:spPr>
        <p:txBody>
          <a:bodyPr wrap="square" rtlCol="0">
            <a:spAutoFit/>
          </a:bodyPr>
          <a:lstStyle/>
          <a:p>
            <a:pPr algn="just"/>
            <a:r>
              <a:rPr lang="en-US" sz="3200" b="1" i="1" dirty="0" err="1" smtClean="0">
                <a:solidFill>
                  <a:srgbClr val="002060"/>
                </a:solidFill>
                <a:latin typeface="Times New Roman" pitchFamily="18" charset="0"/>
                <a:cs typeface="Times New Roman" pitchFamily="18" charset="0"/>
              </a:rPr>
              <a:t>Nội</a:t>
            </a:r>
            <a:r>
              <a:rPr lang="en-US" sz="3200" b="1" i="1" dirty="0" smtClean="0">
                <a:solidFill>
                  <a:srgbClr val="002060"/>
                </a:solidFill>
                <a:latin typeface="Times New Roman" pitchFamily="18" charset="0"/>
                <a:cs typeface="Times New Roman" pitchFamily="18" charset="0"/>
              </a:rPr>
              <a:t> dung </a:t>
            </a:r>
            <a:r>
              <a:rPr lang="en-US" sz="3200" b="1" i="1" dirty="0" err="1" smtClean="0">
                <a:solidFill>
                  <a:srgbClr val="002060"/>
                </a:solidFill>
                <a:latin typeface="Times New Roman" pitchFamily="18" charset="0"/>
                <a:cs typeface="Times New Roman" pitchFamily="18" charset="0"/>
              </a:rPr>
              <a:t>thông</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báo</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thường</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nói</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về</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những</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gì</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Hình</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thức</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của</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văn</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bản</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thông</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báo</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ra</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sao</a:t>
            </a:r>
            <a:r>
              <a:rPr lang="en-US" sz="3200" b="1" i="1" dirty="0" smtClean="0">
                <a:solidFill>
                  <a:srgbClr val="002060"/>
                </a:solidFill>
                <a:latin typeface="Times New Roman" pitchFamily="18" charset="0"/>
                <a:cs typeface="Times New Roman" pitchFamily="18" charset="0"/>
              </a:rPr>
              <a:t>?</a:t>
            </a:r>
          </a:p>
          <a:p>
            <a:endParaRPr lang="en-US" b="1" i="1" dirty="0">
              <a:solidFill>
                <a:srgbClr val="002060"/>
              </a:solidFill>
            </a:endParaRPr>
          </a:p>
        </p:txBody>
      </p:sp>
      <p:sp>
        <p:nvSpPr>
          <p:cNvPr id="6" name="TextBox 5"/>
          <p:cNvSpPr txBox="1"/>
          <p:nvPr/>
        </p:nvSpPr>
        <p:spPr>
          <a:xfrm>
            <a:off x="588818" y="2133600"/>
            <a:ext cx="8077200" cy="2062103"/>
          </a:xfrm>
          <a:prstGeom prst="rect">
            <a:avLst/>
          </a:prstGeom>
          <a:noFill/>
        </p:spPr>
        <p:txBody>
          <a:bodyPr wrap="square" rtlCol="0">
            <a:spAutoFit/>
          </a:bodyPr>
          <a:lstStyle/>
          <a:p>
            <a:pPr marL="285750" indent="-285750" algn="just">
              <a:buFontTx/>
              <a:buChar char="-"/>
            </a:pPr>
            <a:r>
              <a:rPr lang="en-US" sz="3200" dirty="0" err="1" smtClean="0">
                <a:latin typeface="Times New Roman" pitchFamily="18" charset="0"/>
                <a:cs typeface="Times New Roman" pitchFamily="18" charset="0"/>
              </a:rPr>
              <a:t>Nội</a:t>
            </a:r>
            <a:r>
              <a:rPr lang="en-US" sz="3200" dirty="0" smtClean="0">
                <a:latin typeface="Times New Roman" pitchFamily="18" charset="0"/>
                <a:cs typeface="Times New Roman" pitchFamily="18" charset="0"/>
              </a:rPr>
              <a:t> dung: </a:t>
            </a:r>
            <a:r>
              <a:rPr lang="en-US" sz="3200" dirty="0" err="1" smtClean="0">
                <a:latin typeface="Times New Roman" pitchFamily="18" charset="0"/>
                <a:cs typeface="Times New Roman" pitchFamily="18" charset="0"/>
              </a:rPr>
              <a:t>Thông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báo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ai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thời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gian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địa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điểm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cụ</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thể</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chính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xác</a:t>
            </a:r>
            <a:r>
              <a:rPr lang="en-US" sz="3200" dirty="0" smtClean="0">
                <a:latin typeface="Times New Roman" pitchFamily="18" charset="0"/>
                <a:cs typeface="Times New Roman" pitchFamily="18" charset="0"/>
              </a:rPr>
              <a:t>.</a:t>
            </a:r>
          </a:p>
          <a:p>
            <a:pPr marL="285750" indent="-285750" algn="just">
              <a:buFontTx/>
              <a:buChar char="-"/>
            </a:pPr>
            <a:r>
              <a:rPr lang="en-US" sz="3200" dirty="0" err="1" smtClean="0">
                <a:latin typeface="Times New Roman" pitchFamily="18" charset="0"/>
                <a:cs typeface="Times New Roman" pitchFamily="18" charset="0"/>
              </a:rPr>
              <a:t>Hình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thức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tuân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theo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hình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thức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của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văn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bản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hành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chính</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457461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1000"/>
                                        <p:tgtEl>
                                          <p:spTgt spid="6">
                                            <p:txEl>
                                              <p:pRg st="0" end="0"/>
                                            </p:txEl>
                                          </p:spTgt>
                                        </p:tgtEl>
                                      </p:cBhvr>
                                    </p:animEffect>
                                    <p:anim calcmode="lin" valueType="num">
                                      <p:cBhvr>
                                        <p:cTn id="13"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1000"/>
                                        <p:tgtEl>
                                          <p:spTgt spid="6">
                                            <p:txEl>
                                              <p:pRg st="1" end="1"/>
                                            </p:txEl>
                                          </p:spTgt>
                                        </p:tgtEl>
                                      </p:cBhvr>
                                    </p:animEffect>
                                    <p:anim calcmode="lin" valueType="num">
                                      <p:cBhvr>
                                        <p:cTn id="18"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609600"/>
            <a:ext cx="8458200" cy="4819781"/>
          </a:xfrm>
          <a:prstGeom prst="rect">
            <a:avLst/>
          </a:prstGeom>
          <a:noFill/>
        </p:spPr>
        <p:txBody>
          <a:bodyPr wrap="square" rtlCol="0">
            <a:spAutoFit/>
          </a:bodyPr>
          <a:lstStyle/>
          <a:p>
            <a:pPr algn="just">
              <a:lnSpc>
                <a:spcPct val="120000"/>
              </a:lnSpc>
            </a:pPr>
            <a:r>
              <a:rPr lang="en-US" sz="3200" dirty="0" smtClean="0">
                <a:solidFill>
                  <a:srgbClr val="FF0066"/>
                </a:solidFill>
                <a:latin typeface="Times New Roman" pitchFamily="18" charset="0"/>
                <a:cs typeface="Times New Roman" pitchFamily="18" charset="0"/>
                <a:sym typeface="Wingdings" pitchFamily="2" charset="2"/>
              </a:rPr>
              <a:t> </a:t>
            </a:r>
            <a:r>
              <a:rPr lang="vi-VN" sz="3200" dirty="0" smtClean="0">
                <a:solidFill>
                  <a:srgbClr val="FF0066"/>
                </a:solidFill>
                <a:latin typeface="Times New Roman" pitchFamily="18" charset="0"/>
                <a:cs typeface="Times New Roman" pitchFamily="18" charset="0"/>
              </a:rPr>
              <a:t>Thông báo là loại văn bản truyền đạt những thông tin cụ thể từ phía cơ quan, đoàn thể, người tổ chức cho những người dưới quyền, thành viên đoàn thể hoặc những ai quan tâm nội dung thông báo được biết để thực hiện hay tham gia.</a:t>
            </a:r>
          </a:p>
          <a:p>
            <a:pPr algn="just">
              <a:lnSpc>
                <a:spcPct val="120000"/>
              </a:lnSpc>
            </a:pPr>
            <a:r>
              <a:rPr lang="vi-VN" sz="3200" dirty="0" smtClean="0">
                <a:solidFill>
                  <a:srgbClr val="FF0066"/>
                </a:solidFill>
                <a:latin typeface="Times New Roman" pitchFamily="18" charset="0"/>
                <a:cs typeface="Times New Roman" pitchFamily="18" charset="0"/>
              </a:rPr>
              <a:t>Văn bản thông báo phải cho biết rõ ai thông báo thông báo cho ai, nội dung công việc,quy định, thời gian, địa điểm... cụ thể chính xác.</a:t>
            </a:r>
            <a:endParaRPr lang="en-US" sz="3200" dirty="0">
              <a:solidFill>
                <a:srgbClr val="FF0066"/>
              </a:solidFill>
              <a:latin typeface="Times New Roman" pitchFamily="18" charset="0"/>
              <a:cs typeface="Times New Roman" pitchFamily="18" charset="0"/>
            </a:endParaRPr>
          </a:p>
        </p:txBody>
      </p:sp>
    </p:spTree>
    <p:extLst>
      <p:ext uri="{BB962C8B-B14F-4D97-AF65-F5344CB8AC3E}">
        <p14:creationId xmlns:p14="http://schemas.microsoft.com/office/powerpoint/2010/main" val="3792305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3400" y="457200"/>
            <a:ext cx="6553200" cy="584775"/>
          </a:xfrm>
          <a:prstGeom prst="rect">
            <a:avLst/>
          </a:prstGeom>
          <a:noFill/>
        </p:spPr>
        <p:txBody>
          <a:bodyPr wrap="square" rtlCol="0">
            <a:spAutoFit/>
          </a:bodyPr>
          <a:lstStyle/>
          <a:p>
            <a:r>
              <a:rPr lang="en-US" sz="3200" b="1" dirty="0" smtClean="0">
                <a:solidFill>
                  <a:srgbClr val="FF0000"/>
                </a:solidFill>
                <a:latin typeface="Times New Roman" pitchFamily="18" charset="0"/>
                <a:cs typeface="Times New Roman" pitchFamily="18" charset="0"/>
              </a:rPr>
              <a:t>II. </a:t>
            </a:r>
            <a:r>
              <a:rPr lang="vi-VN" sz="3200" b="1" dirty="0" smtClean="0">
                <a:solidFill>
                  <a:srgbClr val="FF0000"/>
                </a:solidFill>
                <a:latin typeface="Times New Roman" pitchFamily="18" charset="0"/>
                <a:cs typeface="Times New Roman" pitchFamily="18" charset="0"/>
              </a:rPr>
              <a:t>Cách </a:t>
            </a:r>
            <a:r>
              <a:rPr lang="vi-VN" sz="3200" b="1" dirty="0">
                <a:solidFill>
                  <a:srgbClr val="FF0000"/>
                </a:solidFill>
                <a:latin typeface="Times New Roman" pitchFamily="18" charset="0"/>
                <a:cs typeface="Times New Roman" pitchFamily="18" charset="0"/>
              </a:rPr>
              <a:t>làm văn bản thông </a:t>
            </a:r>
            <a:r>
              <a:rPr lang="vi-VN" sz="3200" b="1" dirty="0" smtClean="0">
                <a:solidFill>
                  <a:srgbClr val="FF0000"/>
                </a:solidFill>
                <a:latin typeface="Times New Roman" pitchFamily="18" charset="0"/>
                <a:cs typeface="Times New Roman" pitchFamily="18" charset="0"/>
              </a:rPr>
              <a:t>báo</a:t>
            </a:r>
            <a:endParaRPr lang="en-US" sz="3200" b="1" dirty="0">
              <a:solidFill>
                <a:srgbClr val="FF0000"/>
              </a:solidFill>
              <a:latin typeface="Times New Roman" pitchFamily="18" charset="0"/>
              <a:cs typeface="Times New Roman" pitchFamily="18" charset="0"/>
            </a:endParaRPr>
          </a:p>
        </p:txBody>
      </p:sp>
      <p:sp>
        <p:nvSpPr>
          <p:cNvPr id="6" name="TextBox 5"/>
          <p:cNvSpPr txBox="1"/>
          <p:nvPr/>
        </p:nvSpPr>
        <p:spPr>
          <a:xfrm>
            <a:off x="685800" y="1051786"/>
            <a:ext cx="7924800" cy="5262979"/>
          </a:xfrm>
          <a:prstGeom prst="rect">
            <a:avLst/>
          </a:prstGeom>
          <a:noFill/>
        </p:spPr>
        <p:txBody>
          <a:bodyPr wrap="square" rtlCol="0">
            <a:spAutoFit/>
          </a:bodyPr>
          <a:lstStyle/>
          <a:p>
            <a:pPr algn="just"/>
            <a:r>
              <a:rPr lang="en-US" sz="2800" b="1" dirty="0" smtClean="0">
                <a:latin typeface="Times New Roman" pitchFamily="18" charset="0"/>
                <a:cs typeface="Times New Roman" pitchFamily="18" charset="0"/>
              </a:rPr>
              <a:t>- M</a:t>
            </a:r>
            <a:r>
              <a:rPr lang="vi-VN" sz="2800" b="1" dirty="0" smtClean="0">
                <a:latin typeface="Times New Roman" pitchFamily="18" charset="0"/>
                <a:cs typeface="Times New Roman" pitchFamily="18" charset="0"/>
              </a:rPr>
              <a:t>ở đầu văn bản thông báo:</a:t>
            </a:r>
          </a:p>
          <a:p>
            <a:pPr algn="just"/>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Tên cơ quan chủ quản và đơn vị trực thuộc (Ghi vào góc trên bên trái)</a:t>
            </a:r>
          </a:p>
          <a:p>
            <a:pPr algn="just"/>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Quốc hiệu, tiêu ngữ (góc trên, bên phải)</a:t>
            </a:r>
          </a:p>
          <a:p>
            <a:pPr algn="just"/>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Địa điểm, thời gian làm thông báo</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(góc phải)</a:t>
            </a:r>
          </a:p>
          <a:p>
            <a:pPr algn="just"/>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Tên văn bản (ghi chính giữa)</a:t>
            </a:r>
            <a:endParaRPr lang="en-US" sz="2800" dirty="0" smtClean="0">
              <a:latin typeface="Times New Roman" pitchFamily="18" charset="0"/>
              <a:cs typeface="Times New Roman" pitchFamily="18" charset="0"/>
            </a:endParaRPr>
          </a:p>
          <a:p>
            <a:pPr algn="just"/>
            <a:r>
              <a:rPr lang="en-US" sz="2800" b="1" dirty="0" smtClean="0">
                <a:latin typeface="Times New Roman" pitchFamily="18" charset="0"/>
                <a:cs typeface="Times New Roman" pitchFamily="18" charset="0"/>
              </a:rPr>
              <a:t>- </a:t>
            </a:r>
            <a:r>
              <a:rPr lang="vi-VN" sz="2800" b="1" dirty="0" smtClean="0">
                <a:latin typeface="Times New Roman" pitchFamily="18" charset="0"/>
                <a:cs typeface="Times New Roman" pitchFamily="18" charset="0"/>
              </a:rPr>
              <a:t>Nội dung thông báo:</a:t>
            </a:r>
            <a:r>
              <a:rPr lang="en-US" sz="2800" b="1"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Thông báo cho ai, nội dung công viêc, qui định, thời gian, địa điểm...</a:t>
            </a:r>
          </a:p>
          <a:p>
            <a:pPr algn="just"/>
            <a:r>
              <a:rPr lang="en-US" sz="2800" b="1" dirty="0" smtClean="0">
                <a:latin typeface="Times New Roman" pitchFamily="18" charset="0"/>
                <a:cs typeface="Times New Roman" pitchFamily="18" charset="0"/>
              </a:rPr>
              <a:t>- K</a:t>
            </a:r>
            <a:r>
              <a:rPr lang="vi-VN" sz="2800" b="1" dirty="0" smtClean="0">
                <a:latin typeface="Times New Roman" pitchFamily="18" charset="0"/>
                <a:cs typeface="Times New Roman" pitchFamily="18" charset="0"/>
              </a:rPr>
              <a:t>ết thúc văn bản:</a:t>
            </a:r>
          </a:p>
          <a:p>
            <a:pPr algn="just"/>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Nơi nhận (Ghi phía dưới bên trái)</a:t>
            </a:r>
          </a:p>
          <a:p>
            <a:pPr algn="just"/>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Kí tên và ghi đủ họ tên, chức vụ của người có trách nhiệm thông báo</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(ghi phía dưới bên phải)</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9796840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609600"/>
            <a:ext cx="7543800" cy="5359159"/>
          </a:xfrm>
          <a:prstGeom prst="rect">
            <a:avLst/>
          </a:prstGeom>
          <a:noFill/>
        </p:spPr>
        <p:txBody>
          <a:bodyPr wrap="square" rtlCol="0">
            <a:spAutoFit/>
          </a:bodyPr>
          <a:lstStyle/>
          <a:p>
            <a:pPr algn="just">
              <a:lnSpc>
                <a:spcPct val="120000"/>
              </a:lnSpc>
            </a:pPr>
            <a:r>
              <a:rPr lang="vi-VN" sz="3200" b="1" i="1" u="sng" dirty="0" smtClean="0">
                <a:solidFill>
                  <a:srgbClr val="FF0000"/>
                </a:solidFill>
                <a:latin typeface="Times New Roman" pitchFamily="18" charset="0"/>
                <a:cs typeface="Times New Roman" pitchFamily="18" charset="0"/>
              </a:rPr>
              <a:t>Lưu ý:</a:t>
            </a:r>
          </a:p>
          <a:p>
            <a:pPr algn="just">
              <a:lnSpc>
                <a:spcPct val="120000"/>
              </a:lnSpc>
            </a:pPr>
            <a:r>
              <a:rPr lang="en-US" sz="3200" dirty="0" smtClean="0">
                <a:latin typeface="Times New Roman" pitchFamily="18" charset="0"/>
                <a:cs typeface="Times New Roman" pitchFamily="18" charset="0"/>
              </a:rPr>
              <a:t>- </a:t>
            </a:r>
            <a:r>
              <a:rPr lang="vi-VN" sz="3200" dirty="0" smtClean="0">
                <a:latin typeface="Times New Roman" pitchFamily="18" charset="0"/>
                <a:cs typeface="Times New Roman" pitchFamily="18" charset="0"/>
              </a:rPr>
              <a:t>Tên văn bản cần viết hoa cho nổi bật.</a:t>
            </a:r>
          </a:p>
          <a:p>
            <a:pPr algn="just">
              <a:lnSpc>
                <a:spcPct val="120000"/>
              </a:lnSpc>
            </a:pPr>
            <a:r>
              <a:rPr lang="en-US" sz="3200" dirty="0" smtClean="0">
                <a:latin typeface="Times New Roman" pitchFamily="18" charset="0"/>
                <a:cs typeface="Times New Roman" pitchFamily="18" charset="0"/>
              </a:rPr>
              <a:t>- </a:t>
            </a:r>
            <a:r>
              <a:rPr lang="vi-VN" sz="3200" dirty="0" smtClean="0">
                <a:latin typeface="Times New Roman" pitchFamily="18" charset="0"/>
                <a:cs typeface="Times New Roman" pitchFamily="18" charset="0"/>
              </a:rPr>
              <a:t>Giữa các phần quốc hiệu và tiêu ngữ, địa điểm và thời gian làm thông báo, tên văn bản và nội dung thông báo cần chừa khoản cách rộng hơn một dòng để dể dàng phân biệt.</a:t>
            </a:r>
          </a:p>
          <a:p>
            <a:pPr algn="just">
              <a:lnSpc>
                <a:spcPct val="120000"/>
              </a:lnSpc>
            </a:pPr>
            <a:r>
              <a:rPr lang="en-US" sz="3200" dirty="0" smtClean="0">
                <a:latin typeface="Times New Roman" pitchFamily="18" charset="0"/>
                <a:cs typeface="Times New Roman" pitchFamily="18" charset="0"/>
              </a:rPr>
              <a:t>- </a:t>
            </a:r>
            <a:r>
              <a:rPr lang="vi-VN" sz="3200" dirty="0" smtClean="0">
                <a:latin typeface="Times New Roman" pitchFamily="18" charset="0"/>
                <a:cs typeface="Times New Roman" pitchFamily="18" charset="0"/>
              </a:rPr>
              <a:t>Không viết sát lề giấy bên trái, không để phần trên trang giấy có khoảng trống quá lớn.</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40759996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609600"/>
            <a:ext cx="4800600" cy="584775"/>
          </a:xfrm>
          <a:prstGeom prst="rect">
            <a:avLst/>
          </a:prstGeom>
          <a:noFill/>
        </p:spPr>
        <p:txBody>
          <a:bodyPr wrap="square" rtlCol="0">
            <a:spAutoFit/>
          </a:bodyPr>
          <a:lstStyle/>
          <a:p>
            <a:pPr algn="just"/>
            <a:r>
              <a:rPr lang="en-US" sz="3200" b="1" dirty="0" smtClean="0">
                <a:solidFill>
                  <a:srgbClr val="FF0000"/>
                </a:solidFill>
                <a:latin typeface="Times New Roman" pitchFamily="18" charset="0"/>
                <a:cs typeface="Times New Roman" pitchFamily="18" charset="0"/>
              </a:rPr>
              <a:t>III. </a:t>
            </a:r>
            <a:r>
              <a:rPr lang="en-US" sz="3200" b="1" dirty="0" err="1" smtClean="0">
                <a:solidFill>
                  <a:srgbClr val="FF0000"/>
                </a:solidFill>
                <a:latin typeface="Times New Roman" pitchFamily="18" charset="0"/>
                <a:cs typeface="Times New Roman" pitchFamily="18" charset="0"/>
              </a:rPr>
              <a:t>Luyện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tập</a:t>
            </a:r>
            <a:endParaRPr lang="en-US" sz="3200" b="1" dirty="0">
              <a:solidFill>
                <a:srgbClr val="FF0000"/>
              </a:solidFill>
              <a:latin typeface="Times New Roman" pitchFamily="18" charset="0"/>
              <a:cs typeface="Times New Roman" pitchFamily="18" charset="0"/>
            </a:endParaRPr>
          </a:p>
        </p:txBody>
      </p:sp>
      <p:sp>
        <p:nvSpPr>
          <p:cNvPr id="5" name="TextBox 4"/>
          <p:cNvSpPr txBox="1"/>
          <p:nvPr/>
        </p:nvSpPr>
        <p:spPr>
          <a:xfrm>
            <a:off x="990600" y="1295400"/>
            <a:ext cx="8153400" cy="4708981"/>
          </a:xfrm>
          <a:prstGeom prst="rect">
            <a:avLst/>
          </a:prstGeom>
          <a:noFill/>
        </p:spPr>
        <p:txBody>
          <a:bodyPr wrap="square" rtlCol="0">
            <a:spAutoFit/>
          </a:bodyPr>
          <a:lstStyle/>
          <a:p>
            <a:pPr algn="just"/>
            <a:r>
              <a:rPr lang="vi-VN" sz="3000" b="1" dirty="0">
                <a:latin typeface="Times New Roman" pitchFamily="18" charset="0"/>
                <a:cs typeface="Times New Roman" pitchFamily="18" charset="0"/>
              </a:rPr>
              <a:t>Trong các tình huống sau, tình huống nào cần phải viết thông </a:t>
            </a:r>
            <a:r>
              <a:rPr lang="vi-VN" sz="3000" b="1" dirty="0" smtClean="0">
                <a:latin typeface="Times New Roman" pitchFamily="18" charset="0"/>
                <a:cs typeface="Times New Roman" pitchFamily="18" charset="0"/>
              </a:rPr>
              <a:t>báo</a:t>
            </a:r>
            <a:r>
              <a:rPr lang="en-US" sz="3000" b="1" dirty="0" smtClean="0">
                <a:latin typeface="Times New Roman" pitchFamily="18" charset="0"/>
                <a:cs typeface="Times New Roman" pitchFamily="18" charset="0"/>
              </a:rPr>
              <a:t>?</a:t>
            </a:r>
          </a:p>
          <a:p>
            <a:pPr algn="just"/>
            <a:r>
              <a:rPr lang="vi-VN" sz="3000" b="1" dirty="0" smtClean="0">
                <a:latin typeface="Times New Roman" pitchFamily="18" charset="0"/>
                <a:cs typeface="Times New Roman" pitchFamily="18" charset="0"/>
              </a:rPr>
              <a:t>a</a:t>
            </a:r>
            <a:r>
              <a:rPr lang="vi-VN" sz="3000" b="1" dirty="0">
                <a:latin typeface="Times New Roman" pitchFamily="18" charset="0"/>
                <a:cs typeface="Times New Roman" pitchFamily="18" charset="0"/>
              </a:rPr>
              <a:t>. </a:t>
            </a:r>
            <a:r>
              <a:rPr lang="vi-VN" sz="3000" dirty="0">
                <a:latin typeface="Times New Roman" pitchFamily="18" charset="0"/>
                <a:cs typeface="Times New Roman" pitchFamily="18" charset="0"/>
              </a:rPr>
              <a:t>Nhà trường muốn gửi đến kết quả học tập và rèn luyện đạo đức của học sinh cho các bậc phụ huynh.</a:t>
            </a:r>
          </a:p>
          <a:p>
            <a:pPr algn="just"/>
            <a:r>
              <a:rPr lang="vi-VN" sz="3000" b="1" dirty="0">
                <a:latin typeface="Times New Roman" pitchFamily="18" charset="0"/>
                <a:cs typeface="Times New Roman" pitchFamily="18" charset="0"/>
              </a:rPr>
              <a:t>b.</a:t>
            </a:r>
            <a:r>
              <a:rPr lang="vi-VN" sz="3000" dirty="0">
                <a:latin typeface="Times New Roman" pitchFamily="18" charset="0"/>
                <a:cs typeface="Times New Roman" pitchFamily="18" charset="0"/>
              </a:rPr>
              <a:t>Giáo viên chủ nhiệm muốn mời họp phụ huynh cuối năm.</a:t>
            </a:r>
          </a:p>
          <a:p>
            <a:pPr algn="just"/>
            <a:r>
              <a:rPr lang="vi-VN" sz="3000" b="1" dirty="0">
                <a:latin typeface="Times New Roman" pitchFamily="18" charset="0"/>
                <a:cs typeface="Times New Roman" pitchFamily="18" charset="0"/>
              </a:rPr>
              <a:t>c</a:t>
            </a:r>
            <a:r>
              <a:rPr lang="vi-VN" sz="3000" dirty="0">
                <a:latin typeface="Times New Roman" pitchFamily="18" charset="0"/>
                <a:cs typeface="Times New Roman" pitchFamily="18" charset="0"/>
              </a:rPr>
              <a:t>.Ban chỉ huy Liên đội phổ biến kế hoạch tổ chức đợt thi đua lập thành tích chào mừng ngày nhà giáo VN 20-11.</a:t>
            </a:r>
          </a:p>
          <a:p>
            <a:pPr algn="just"/>
            <a:r>
              <a:rPr lang="vi-VN" sz="3000" b="1" dirty="0">
                <a:latin typeface="Times New Roman" pitchFamily="18" charset="0"/>
                <a:cs typeface="Times New Roman" pitchFamily="18" charset="0"/>
              </a:rPr>
              <a:t>d.</a:t>
            </a:r>
            <a:r>
              <a:rPr lang="vi-VN" sz="3000" dirty="0">
                <a:latin typeface="Times New Roman" pitchFamily="18" charset="0"/>
                <a:cs typeface="Times New Roman" pitchFamily="18" charset="0"/>
              </a:rPr>
              <a:t>Một hs muốn xin miễn giảm tiền xây dựng.</a:t>
            </a:r>
            <a:endParaRPr lang="en-US" sz="3000" dirty="0">
              <a:latin typeface="Times New Roman" pitchFamily="18" charset="0"/>
              <a:cs typeface="Times New Roman" pitchFamily="18" charset="0"/>
            </a:endParaRPr>
          </a:p>
        </p:txBody>
      </p:sp>
    </p:spTree>
    <p:extLst>
      <p:ext uri="{BB962C8B-B14F-4D97-AF65-F5344CB8AC3E}">
        <p14:creationId xmlns:p14="http://schemas.microsoft.com/office/powerpoint/2010/main" val="4231393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23357110"/>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44</TotalTime>
  <Words>519</Words>
  <Application>Microsoft Office PowerPoint</Application>
  <PresentationFormat>On-screen Show (4:3)</PresentationFormat>
  <Paragraphs>31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Slipstream</vt:lpstr>
      <vt:lpstr>VĂN BẢN THÔNG BÁO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VĂN BẢN THÔNG BÁO</dc:title>
  <dc:creator>PCPV</dc:creator>
  <cp:lastModifiedBy>PCPV</cp:lastModifiedBy>
  <cp:revision>14</cp:revision>
  <dcterms:created xsi:type="dcterms:W3CDTF">2021-05-10T14:22:26Z</dcterms:created>
  <dcterms:modified xsi:type="dcterms:W3CDTF">2021-05-12T12:00:01Z</dcterms:modified>
</cp:coreProperties>
</file>