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0" r:id="rId9"/>
    <p:sldId id="272" r:id="rId10"/>
    <p:sldId id="273" r:id="rId11"/>
    <p:sldId id="271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32BA8A3-8CAF-4ACD-B7C2-EEF7A85E50E3}">
          <p14:sldIdLst/>
        </p14:section>
        <p14:section name="Untitled Section" id="{F5A102E9-E9C6-4756-B531-E5C0BF82B5C6}">
          <p14:sldIdLst/>
        </p14:section>
        <p14:section name="Untitled Section" id="{7E6E10C9-4231-4C6E-BEEC-5574B73A819C}">
          <p14:sldIdLst>
            <p14:sldId id="256"/>
            <p14:sldId id="257"/>
            <p14:sldId id="258"/>
            <p14:sldId id="259"/>
            <p14:sldId id="260"/>
            <p14:sldId id="263"/>
            <p14:sldId id="264"/>
            <p14:sldId id="270"/>
            <p14:sldId id="272"/>
            <p14:sldId id="273"/>
            <p14:sldId id="271"/>
            <p14:sldId id="26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US" initials="T" lastIdx="1" clrIdx="0">
    <p:extLst>
      <p:ext uri="{19B8F6BF-5375-455C-9EA6-DF929625EA0E}">
        <p15:presenceInfo xmlns:p15="http://schemas.microsoft.com/office/powerpoint/2012/main" userId="TH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EC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2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0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5341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6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58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10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51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0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8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4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8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9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4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4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68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E624-E37D-49AB-B43D-EB7A53740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375" y="821635"/>
            <a:ext cx="8388626" cy="2319130"/>
          </a:xfrm>
        </p:spPr>
        <p:txBody>
          <a:bodyPr>
            <a:normAutofit/>
          </a:bodyPr>
          <a:lstStyle/>
          <a:p>
            <a:pPr algn="ctr"/>
            <a:r>
              <a:rPr lang="vi-VN" sz="4000" dirty="0"/>
              <a:t>Tiết 25 </a:t>
            </a:r>
            <a:br>
              <a:rPr lang="vi-VN" sz="4000" dirty="0"/>
            </a:br>
            <a:r>
              <a:rPr lang="vi-VN" sz="4400" dirty="0">
                <a:solidFill>
                  <a:srgbClr val="FFFF00"/>
                </a:solidFill>
              </a:rPr>
              <a:t>BÀI 25 – </a:t>
            </a:r>
            <a:r>
              <a:rPr lang="vi-VN" dirty="0">
                <a:solidFill>
                  <a:srgbClr val="FFFF00"/>
                </a:solidFill>
              </a:rPr>
              <a:t>Vẽ trang trí</a:t>
            </a:r>
            <a:br>
              <a:rPr lang="vi-VN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496FB-80BD-449A-8DBA-6E1CD2FC4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3270" y="2623930"/>
            <a:ext cx="9687339" cy="2120349"/>
          </a:xfrm>
        </p:spPr>
        <p:txBody>
          <a:bodyPr anchor="ctr">
            <a:normAutofit/>
          </a:bodyPr>
          <a:lstStyle/>
          <a:p>
            <a:pPr algn="ctr"/>
            <a:r>
              <a:rPr lang="vi-VN" sz="7200" b="1" dirty="0">
                <a:solidFill>
                  <a:srgbClr val="D21EC5"/>
                </a:solidFill>
              </a:rPr>
              <a:t>Trình bày bìa sách (2)</a:t>
            </a:r>
            <a:endParaRPr lang="en-US" sz="7200" b="1" dirty="0">
              <a:solidFill>
                <a:srgbClr val="D21E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309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064E3-EDDB-49D3-B5E2-E8DA0A51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vi-VN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tông màu nóng</a:t>
            </a:r>
            <a:endParaRPr lang="en-US" dirty="0"/>
          </a:p>
        </p:txBody>
      </p:sp>
      <p:pic>
        <p:nvPicPr>
          <p:cNvPr id="12290" name="Picture 2" descr="Cái tết của mèo con : Tập truyện thiếu nhi / Nguyễn Đình Thi. - H. : Văn  học, 2010. -">
            <a:extLst>
              <a:ext uri="{FF2B5EF4-FFF2-40B4-BE49-F238E27FC236}">
                <a16:creationId xmlns:a16="http://schemas.microsoft.com/office/drawing/2014/main" id="{4BD48959-985F-43AC-878B-5C5F63756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44" y="1834166"/>
            <a:ext cx="3167268" cy="439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Truyện Cổ Tích Việt Nam Dành Cho Thiếu Nhi - Thánh Gióng | nhanvan.vn –  Siêu Thị Sách &amp; Tiện Ích Nhân Văn">
            <a:extLst>
              <a:ext uri="{FF2B5EF4-FFF2-40B4-BE49-F238E27FC236}">
                <a16:creationId xmlns:a16="http://schemas.microsoft.com/office/drawing/2014/main" id="{1495DDD4-5816-43CA-A35F-F4BB873BB7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6" t="6480" r="22821" b="8334"/>
          <a:stretch/>
        </p:blipFill>
        <p:spPr bwMode="auto">
          <a:xfrm>
            <a:off x="4512366" y="1834166"/>
            <a:ext cx="3167268" cy="439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Review truyện Cổ Tích Của Oscar Wilde: Mầm tình yêu cho trẻ em - BlogAnChoi">
            <a:extLst>
              <a:ext uri="{FF2B5EF4-FFF2-40B4-BE49-F238E27FC236}">
                <a16:creationId xmlns:a16="http://schemas.microsoft.com/office/drawing/2014/main" id="{8965338D-6BB7-4ACE-84D4-DDA1329E4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888" y="1834167"/>
            <a:ext cx="3167268" cy="4394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189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1F32-57E9-4488-8BC1-77EA8ACC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5515050"/>
          </a:xfrm>
        </p:spPr>
        <p:txBody>
          <a:bodyPr/>
          <a:lstStyle/>
          <a:p>
            <a:r>
              <a:rPr lang="vi-VN" dirty="0"/>
              <a:t>LƯU Ý:</a:t>
            </a:r>
            <a:br>
              <a:rPr lang="vi-VN" dirty="0"/>
            </a:br>
            <a:br>
              <a:rPr lang="vi-VN" dirty="0"/>
            </a:br>
            <a:r>
              <a:rPr lang="vi-VN" sz="3000" dirty="0">
                <a:solidFill>
                  <a:srgbClr val="92D050"/>
                </a:solidFill>
              </a:rPr>
              <a:t>- </a:t>
            </a:r>
            <a:r>
              <a:rPr lang="vi-VN" sz="3000" dirty="0">
                <a:solidFill>
                  <a:srgbClr val="92D050"/>
                </a:solidFill>
                <a:latin typeface="Roboto" panose="02000000000000000000" pitchFamily="2" charset="0"/>
              </a:rPr>
              <a:t>B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ìa sách đẹp sẽ thu hút người đọc nhiều hơn.</a:t>
            </a:r>
            <a:br>
              <a:rPr lang="vi-VN" sz="3000" dirty="0">
                <a:solidFill>
                  <a:srgbClr val="92D050"/>
                </a:solidFill>
              </a:rPr>
            </a:br>
            <a:r>
              <a:rPr lang="vi-VN" sz="3000" dirty="0">
                <a:solidFill>
                  <a:srgbClr val="92D050"/>
                </a:solidFill>
              </a:rPr>
              <a:t>- </a:t>
            </a:r>
            <a:r>
              <a:rPr lang="vi-VN" sz="3000" dirty="0">
                <a:solidFill>
                  <a:srgbClr val="92D050"/>
                </a:solidFill>
                <a:latin typeface="Roboto" panose="020B0604020202020204" pitchFamily="2" charset="0"/>
              </a:rPr>
              <a:t>Tùy n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ội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 dung 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sẽ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chọn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kiểu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chữ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 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phù hợp.</a:t>
            </a:r>
            <a:br>
              <a:rPr lang="vi-VN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</a:br>
            <a:r>
              <a:rPr lang="vi-VN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- 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M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àu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sắc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cần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có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sự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hài</a:t>
            </a:r>
            <a:r>
              <a:rPr lang="en-US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000" b="0" i="0" dirty="0" err="1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hòa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.</a:t>
            </a:r>
            <a:br>
              <a:rPr lang="vi-VN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</a:br>
            <a:r>
              <a:rPr lang="vi-VN" sz="30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  <a:t>- </a:t>
            </a:r>
            <a:r>
              <a:rPr lang="vi-VN" sz="3000" b="0" i="0" dirty="0">
                <a:solidFill>
                  <a:srgbClr val="92D050"/>
                </a:solidFill>
                <a:effectLst/>
                <a:latin typeface="Roboto" panose="02000000000000000000" pitchFamily="2" charset="0"/>
              </a:rPr>
              <a:t>Bìa sách khi thiết kế cần thanh lịch, tối giản, tiêu đề cần được đặt đúng trọng tâm</a:t>
            </a:r>
            <a:r>
              <a:rPr lang="vi-VN" sz="1600" b="0" i="0" dirty="0">
                <a:solidFill>
                  <a:srgbClr val="263238"/>
                </a:solidFill>
                <a:effectLst/>
                <a:latin typeface="Roboto" panose="02000000000000000000" pitchFamily="2" charset="0"/>
              </a:rPr>
              <a:t>..</a:t>
            </a:r>
            <a:br>
              <a:rPr lang="vi-VN" sz="3200" b="0" i="0" dirty="0">
                <a:solidFill>
                  <a:srgbClr val="92D050"/>
                </a:solidFill>
                <a:effectLst/>
                <a:latin typeface="Roboto" panose="020B0604020202020204" pitchFamily="2" charset="0"/>
              </a:rPr>
            </a:br>
            <a:br>
              <a:rPr lang="vi-VN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5324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F291-5407-4A74-AEF8-E00E254EE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132522"/>
            <a:ext cx="9613858" cy="1457739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</a:rPr>
              <a:t>III. BÀI TẬP</a:t>
            </a:r>
            <a:r>
              <a:rPr lang="vi-VN" altLang="en-US" sz="3200" b="1" dirty="0">
                <a:latin typeface="Times New Roman" panose="02020603050405020304" pitchFamily="18" charset="0"/>
              </a:rPr>
              <a:t>:</a:t>
            </a:r>
            <a:br>
              <a:rPr lang="vi-VN" altLang="en-US" sz="3200" b="1" dirty="0">
                <a:latin typeface="Times New Roman" panose="02020603050405020304" pitchFamily="18" charset="0"/>
              </a:rPr>
            </a:br>
            <a:b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7D6F7-B8D5-4F8D-816B-F8BC90A09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2" y="848139"/>
            <a:ext cx="9613859" cy="5473148"/>
          </a:xfrm>
        </p:spPr>
        <p:txBody>
          <a:bodyPr>
            <a:normAutofit fontScale="85000" lnSpcReduction="20000"/>
          </a:bodyPr>
          <a:lstStyle/>
          <a:p>
            <a:endParaRPr lang="vi-VN" altLang="en-US" sz="3400" b="1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r>
              <a:rPr lang="vi-VN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34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Trình</a:t>
            </a:r>
            <a:r>
              <a:rPr lang="en-US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bày</a:t>
            </a:r>
            <a:r>
              <a:rPr lang="en-US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một</a:t>
            </a:r>
            <a:r>
              <a:rPr lang="en-US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bìa</a:t>
            </a:r>
            <a:r>
              <a:rPr lang="en-US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400" b="1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sách</a:t>
            </a:r>
            <a:r>
              <a:rPr lang="en-US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khổ giấy</a:t>
            </a:r>
            <a:r>
              <a:rPr lang="en-US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: </a:t>
            </a:r>
            <a:r>
              <a:rPr lang="vi-VN" altLang="en-US" sz="3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giấy A4</a:t>
            </a:r>
            <a:r>
              <a:rPr lang="vi-VN" altLang="en-US" sz="3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400" dirty="0">
                <a:solidFill>
                  <a:srgbClr val="92D050"/>
                </a:solidFill>
                <a:latin typeface="Times New Roman" panose="02020603050405020304" pitchFamily="18" charset="0"/>
              </a:rPr>
              <a:t>(vẽ màu)</a:t>
            </a:r>
            <a:r>
              <a:rPr lang="en-US" altLang="en-US" sz="3400" dirty="0">
                <a:solidFill>
                  <a:srgbClr val="92D050"/>
                </a:solidFill>
                <a:latin typeface="Times New Roman" panose="02020603050405020304" pitchFamily="18" charset="0"/>
              </a:rPr>
              <a:t>.</a:t>
            </a:r>
          </a:p>
          <a:p>
            <a:pPr algn="ctr"/>
            <a:r>
              <a:rPr lang="vi-VN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r>
              <a:rPr lang="vi-VN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Hoàn thành hình vẽ.</a:t>
            </a:r>
          </a:p>
          <a:p>
            <a:pPr algn="just"/>
            <a:r>
              <a:rPr lang="vi-VN" sz="3400" dirty="0">
                <a:latin typeface="+mj-lt"/>
                <a:cs typeface="+mj-lt"/>
                <a:sym typeface="+mn-ea"/>
              </a:rPr>
              <a:t>2</a:t>
            </a:r>
            <a:r>
              <a:rPr lang="vi-VN" sz="340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-</a:t>
            </a:r>
            <a:r>
              <a:rPr lang="pt-BR" sz="340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Tự trình bày và nhận xét sản phẩm theo tổ</a:t>
            </a:r>
            <a:endParaRPr lang="pt-BR" sz="3400" dirty="0">
              <a:solidFill>
                <a:srgbClr val="92D050"/>
              </a:solidFill>
              <a:latin typeface="+mj-lt"/>
              <a:cs typeface="+mj-lt"/>
            </a:endParaRPr>
          </a:p>
          <a:p>
            <a:pPr marL="812800" lvl="0" indent="-81280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 -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Nhận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xét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về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chủ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đề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vi-VN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bìa sách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?</a:t>
            </a:r>
            <a:endParaRPr lang="en-US" sz="3400" kern="0" dirty="0">
              <a:solidFill>
                <a:srgbClr val="92D050"/>
              </a:solidFill>
              <a:latin typeface="+mj-lt"/>
              <a:cs typeface="+mj-lt"/>
            </a:endParaRPr>
          </a:p>
          <a:p>
            <a:pPr marL="812800" lvl="0" indent="-81280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 -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Nhận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xét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về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hình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vẽ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,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họa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tiết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,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màu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sắc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trang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 </a:t>
            </a:r>
            <a:r>
              <a:rPr lang="en-US" sz="3400" kern="0" dirty="0" err="1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trí</a:t>
            </a:r>
            <a:r>
              <a:rPr lang="en-US" sz="3400" kern="0" dirty="0">
                <a:solidFill>
                  <a:srgbClr val="92D050"/>
                </a:solidFill>
                <a:latin typeface="+mj-lt"/>
                <a:cs typeface="+mj-lt"/>
                <a:sym typeface="+mn-ea"/>
              </a:rPr>
              <a:t>?</a:t>
            </a:r>
            <a:endParaRPr lang="en-US" sz="3400" kern="0" dirty="0">
              <a:solidFill>
                <a:srgbClr val="92D050"/>
              </a:solidFill>
              <a:latin typeface="+mj-lt"/>
              <a:cs typeface="+mj-lt"/>
            </a:endParaRPr>
          </a:p>
          <a:p>
            <a:pPr marL="812800" lvl="0" indent="-81280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 - </a:t>
            </a:r>
            <a:r>
              <a:rPr lang="en-US" sz="3400" dirty="0" err="1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Trưng</a:t>
            </a: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sz="3400" dirty="0" err="1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bày</a:t>
            </a: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sz="3400" dirty="0" err="1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giới</a:t>
            </a: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sz="3400" dirty="0" err="1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thiệu</a:t>
            </a: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sz="3400" dirty="0" err="1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sản</a:t>
            </a: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 </a:t>
            </a:r>
            <a:r>
              <a:rPr lang="en-US" sz="3400" dirty="0" err="1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phẩm</a:t>
            </a:r>
            <a:r>
              <a:rPr lang="en-US" sz="3400" dirty="0">
                <a:solidFill>
                  <a:srgbClr val="92D050"/>
                </a:solidFill>
                <a:latin typeface="+mj-lt"/>
                <a:ea typeface="Calibri" panose="020F0502020204030204" charset="0"/>
                <a:cs typeface="+mj-lt"/>
                <a:sym typeface="+mn-ea"/>
              </a:rPr>
              <a:t>.</a:t>
            </a:r>
            <a:endParaRPr lang="en-US" sz="3400" dirty="0">
              <a:solidFill>
                <a:srgbClr val="92D050"/>
              </a:solidFill>
              <a:latin typeface="+mj-lt"/>
              <a:cs typeface="+mj-lt"/>
            </a:endParaRPr>
          </a:p>
          <a:p>
            <a:r>
              <a:rPr lang="vi-VN" sz="3400" dirty="0"/>
              <a:t>* </a:t>
            </a:r>
            <a:r>
              <a:rPr lang="en-US" sz="3400" dirty="0"/>
              <a:t>GV </a:t>
            </a:r>
            <a:r>
              <a:rPr lang="en-US" sz="3400" dirty="0" err="1"/>
              <a:t>Nhận</a:t>
            </a:r>
            <a:r>
              <a:rPr lang="en-US" sz="3400" dirty="0"/>
              <a:t> </a:t>
            </a:r>
            <a:r>
              <a:rPr lang="en-US" sz="3400" dirty="0" err="1"/>
              <a:t>xét</a:t>
            </a:r>
            <a:r>
              <a:rPr lang="en-US" sz="3400" dirty="0"/>
              <a:t> </a:t>
            </a:r>
            <a:r>
              <a:rPr lang="en-US" sz="3400" dirty="0" err="1"/>
              <a:t>đánh</a:t>
            </a:r>
            <a:r>
              <a:rPr lang="en-US" sz="3400" dirty="0"/>
              <a:t> </a:t>
            </a:r>
            <a:r>
              <a:rPr lang="en-US" sz="3400" dirty="0" err="1"/>
              <a:t>giá</a:t>
            </a:r>
            <a:r>
              <a:rPr lang="en-US" sz="3400" dirty="0"/>
              <a:t> ý </a:t>
            </a:r>
            <a:r>
              <a:rPr lang="en-US" sz="3400" dirty="0" err="1"/>
              <a:t>thức</a:t>
            </a:r>
            <a:r>
              <a:rPr lang="en-US" sz="3400" dirty="0"/>
              <a:t> </a:t>
            </a:r>
            <a:r>
              <a:rPr lang="en-US" sz="3400" dirty="0" err="1"/>
              <a:t>học</a:t>
            </a:r>
            <a:r>
              <a:rPr lang="en-US" sz="3400" dirty="0"/>
              <a:t> </a:t>
            </a:r>
            <a:r>
              <a:rPr lang="en-US" sz="3400" dirty="0" err="1"/>
              <a:t>tập</a:t>
            </a:r>
            <a:r>
              <a:rPr lang="en-US" sz="3400" dirty="0"/>
              <a:t> </a:t>
            </a:r>
          </a:p>
          <a:p>
            <a:r>
              <a:rPr lang="en-US" sz="3400" dirty="0"/>
              <a:t>* </a:t>
            </a:r>
            <a:r>
              <a:rPr lang="en-US" sz="3400" dirty="0" err="1"/>
              <a:t>Hướng</a:t>
            </a:r>
            <a:r>
              <a:rPr lang="en-US" sz="3400" dirty="0"/>
              <a:t> </a:t>
            </a:r>
            <a:r>
              <a:rPr lang="en-US" sz="3400" dirty="0" err="1"/>
              <a:t>dẫn</a:t>
            </a:r>
            <a:r>
              <a:rPr lang="en-US" sz="3400" dirty="0"/>
              <a:t> </a:t>
            </a:r>
            <a:r>
              <a:rPr lang="en-US" sz="3400" dirty="0" err="1"/>
              <a:t>về</a:t>
            </a:r>
            <a:r>
              <a:rPr lang="en-US" sz="3400" dirty="0"/>
              <a:t> </a:t>
            </a:r>
            <a:r>
              <a:rPr lang="en-US" sz="3400" dirty="0" err="1"/>
              <a:t>nhà</a:t>
            </a:r>
            <a:endParaRPr lang="en-US" sz="3400" dirty="0"/>
          </a:p>
          <a:p>
            <a:r>
              <a:rPr lang="en-US" sz="3400" dirty="0"/>
              <a:t>-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vi-VN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VTT:</a:t>
            </a:r>
            <a:r>
              <a:rPr lang="vi-VN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họa truyện cổ tích</a:t>
            </a:r>
            <a:endParaRPr lang="vi-VN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Mang theo giấy A4 màu vẽ, dụng cụ đầy đủ .</a:t>
            </a:r>
            <a:endParaRPr lang="vi-VN" sz="34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9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BA68-2C0E-4CC6-8B1A-A0DB4F52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4654A-9E07-4289-9B40-FB3CA6C7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Hoàn thành hình vẽ.</a:t>
            </a:r>
          </a:p>
          <a:p>
            <a:pPr marL="457200" indent="-457200"/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Mang theo màu vẽ, dụng cụ đầy đủ cho </a:t>
            </a:r>
            <a:r>
              <a:rPr lang="vi-VN" sz="36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 – vẽ màu.</a:t>
            </a:r>
            <a:endParaRPr lang="en-US" sz="3600" b="1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705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CA589-7123-437B-9077-164C219C2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68626"/>
            <a:ext cx="9613861" cy="1065539"/>
          </a:xfrm>
        </p:spPr>
        <p:txBody>
          <a:bodyPr>
            <a:noAutofit/>
          </a:bodyPr>
          <a:lstStyle/>
          <a:p>
            <a:r>
              <a:rPr lang="en-US" altLang="en-US" b="1" dirty="0" err="1">
                <a:latin typeface="Times New Roman" panose="02020603050405020304" pitchFamily="18" charset="0"/>
              </a:rPr>
              <a:t>Nhận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xét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bài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ve</a:t>
            </a:r>
            <a:r>
              <a:rPr lang="en-US" altLang="en-US" b="1" dirty="0">
                <a:latin typeface="Times New Roman" panose="02020603050405020304" pitchFamily="18" charset="0"/>
              </a:rPr>
              <a:t>̃ </a:t>
            </a:r>
            <a:r>
              <a:rPr lang="vi-VN" altLang="en-US" b="1" dirty="0">
                <a:latin typeface="Times New Roman" panose="02020603050405020304" pitchFamily="18" charset="0"/>
              </a:rPr>
              <a:t>của nhóm khác </a:t>
            </a:r>
            <a:r>
              <a:rPr lang="en-US" altLang="en-US" b="1" dirty="0" err="1">
                <a:latin typeface="Times New Roman" panose="02020603050405020304" pitchFamily="18" charset="0"/>
              </a:rPr>
              <a:t>vê</a:t>
            </a:r>
            <a:r>
              <a:rPr lang="en-US" altLang="en-US" b="1" dirty="0">
                <a:latin typeface="Times New Roman" panose="02020603050405020304" pitchFamily="18" charset="0"/>
              </a:rPr>
              <a:t>̀: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0E7E-2967-4A0D-9DB2-03508E78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Bô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cục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Kiểu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chư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̃</a:t>
            </a:r>
          </a:p>
          <a:p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Hình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ve</a:t>
            </a:r>
            <a:r>
              <a:rPr lang="en-US" alt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̃</a:t>
            </a:r>
            <a:endParaRPr lang="vi-VN" altLang="en-US" sz="32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74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CAEA-F360-4E51-BB03-4111E3F6D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2580610"/>
          </a:xfrm>
        </p:spPr>
        <p:txBody>
          <a:bodyPr/>
          <a:lstStyle/>
          <a:p>
            <a:pPr algn="ctr"/>
            <a:r>
              <a:rPr lang="vi-VN" sz="3200" dirty="0"/>
              <a:t>Tiết 25 </a:t>
            </a:r>
            <a:br>
              <a:rPr lang="vi-VN" sz="3200" dirty="0"/>
            </a:br>
            <a:r>
              <a:rPr lang="vi-VN" sz="3600" dirty="0">
                <a:solidFill>
                  <a:srgbClr val="FFFF00"/>
                </a:solidFill>
              </a:rPr>
              <a:t>BÀI 25 – Vẽ trang trí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742F8-3E55-46FD-B4BE-E599A3968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2" y="2637183"/>
            <a:ext cx="9613859" cy="3165222"/>
          </a:xfrm>
        </p:spPr>
        <p:txBody>
          <a:bodyPr anchor="b"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FEB13B-3FF8-479C-A03A-E12CCFEE1599}"/>
              </a:ext>
            </a:extLst>
          </p:cNvPr>
          <p:cNvSpPr/>
          <p:nvPr/>
        </p:nvSpPr>
        <p:spPr>
          <a:xfrm>
            <a:off x="1272209" y="4280451"/>
            <a:ext cx="8507895" cy="14903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41685"/>
              </a:avLst>
            </a:prstTxWarp>
            <a:spAutoFit/>
          </a:bodyPr>
          <a:lstStyle/>
          <a:p>
            <a:pPr algn="ctr"/>
            <a:r>
              <a:rPr lang="vi-VN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TRÌNH BÀY BÌA SÁCH (2)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7525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CFD44-8D5B-4B5E-884F-9C366927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kern="10" spc="-360" dirty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chemeClr val="tx1">
                    <a:lumMod val="50000"/>
                  </a:schemeClr>
                </a:solidFill>
                <a:effectLst>
                  <a:outerShdw dist="107763" dir="8100000" algn="ctr" rotWithShape="0">
                    <a:srgbClr val="000099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TRÌNH BÀY BÌA SÁCH</a:t>
            </a:r>
            <a:br>
              <a:rPr lang="en-US" sz="3600" b="1" kern="10" spc="-360" dirty="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8100000" algn="ctr" rotWithShape="0">
                    <a:srgbClr val="000099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06C0-94D9-45F0-AE0B-6F3AEAB49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CỦNG CỐ: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CÁCH TRÌNH BÀY BÌA SÁCH</a:t>
            </a:r>
          </a:p>
          <a:p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III. BÀI TẬP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879EE-0B64-4BDA-B468-F5166579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837033"/>
          </a:xfrm>
        </p:spPr>
        <p:txBody>
          <a:bodyPr/>
          <a:lstStyle/>
          <a:p>
            <a:pPr algn="ctr"/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bày</a:t>
            </a:r>
            <a:r>
              <a:rPr lang="vi-VN" alt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màu sắc? </a:t>
            </a:r>
            <a:endParaRPr lang="en-US" altLang="en-US" sz="36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E86DBB-2FCA-4842-8297-1B856E758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425148" y="1417983"/>
            <a:ext cx="6056243" cy="489067"/>
          </a:xfrm>
        </p:spPr>
        <p:txBody>
          <a:bodyPr/>
          <a:lstStyle/>
          <a:p>
            <a:pPr algn="ctr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Bìa sách màu sắc trang nhã</a:t>
            </a:r>
            <a:endParaRPr lang="en-US" sz="3200" dirty="0"/>
          </a:p>
        </p:txBody>
      </p:sp>
      <p:grpSp>
        <p:nvGrpSpPr>
          <p:cNvPr id="15" name="Group 17">
            <a:extLst>
              <a:ext uri="{FF2B5EF4-FFF2-40B4-BE49-F238E27FC236}">
                <a16:creationId xmlns:a16="http://schemas.microsoft.com/office/drawing/2014/main" id="{E930B8C6-5564-492D-92BD-376DB48EBE47}"/>
              </a:ext>
            </a:extLst>
          </p:cNvPr>
          <p:cNvGrpSpPr>
            <a:grpSpLocks/>
          </p:cNvGrpSpPr>
          <p:nvPr/>
        </p:nvGrpSpPr>
        <p:grpSpPr bwMode="auto">
          <a:xfrm>
            <a:off x="428883" y="1981201"/>
            <a:ext cx="4315395" cy="4738911"/>
            <a:chOff x="735" y="543"/>
            <a:chExt cx="1419" cy="1753"/>
          </a:xfrm>
        </p:grpSpPr>
        <p:pic>
          <p:nvPicPr>
            <p:cNvPr id="16" name="Picture 4" descr="to huu">
              <a:extLst>
                <a:ext uri="{FF2B5EF4-FFF2-40B4-BE49-F238E27FC236}">
                  <a16:creationId xmlns:a16="http://schemas.microsoft.com/office/drawing/2014/main" id="{446AED2F-F4B4-46F4-9CD5-DC5194A7DF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" y="543"/>
              <a:ext cx="1191" cy="1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13">
              <a:extLst>
                <a:ext uri="{FF2B5EF4-FFF2-40B4-BE49-F238E27FC236}">
                  <a16:creationId xmlns:a16="http://schemas.microsoft.com/office/drawing/2014/main" id="{5D64892E-7150-405F-8C1B-32157DD29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931"/>
              <a:ext cx="2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/>
                <a:t>1</a:t>
              </a:r>
            </a:p>
          </p:txBody>
        </p:sp>
      </p:grpSp>
      <p:pic>
        <p:nvPicPr>
          <p:cNvPr id="3074" name="Picture 2" descr="5 kiểu thiết kế bìa sách đẹp được Designer ưa chuộng nhất">
            <a:extLst>
              <a:ext uri="{FF2B5EF4-FFF2-40B4-BE49-F238E27FC236}">
                <a16:creationId xmlns:a16="http://schemas.microsoft.com/office/drawing/2014/main" id="{2F752C70-B140-4406-B476-6D3BC1AED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893" y="2002322"/>
            <a:ext cx="3509419" cy="451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op 8 những mẫu bìa sách đẹp nhất 2022">
            <a:extLst>
              <a:ext uri="{FF2B5EF4-FFF2-40B4-BE49-F238E27FC236}">
                <a16:creationId xmlns:a16="http://schemas.microsoft.com/office/drawing/2014/main" id="{1FE17709-D408-4E2D-BE42-E168BBDD5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697" y="2002322"/>
            <a:ext cx="3509419" cy="451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10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F40C-50BC-430F-A80B-E22A94CBA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490416"/>
            <a:ext cx="9613861" cy="980575"/>
          </a:xfrm>
        </p:spPr>
        <p:txBody>
          <a:bodyPr/>
          <a:lstStyle/>
          <a:p>
            <a:pPr algn="ctr"/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  <a:endParaRPr lang="en-US" dirty="0"/>
          </a:p>
        </p:txBody>
      </p:sp>
      <p:pic>
        <p:nvPicPr>
          <p:cNvPr id="7170" name="Picture 2" descr="Sách - Từ điển Anh - Việt bằng hình: Bé vui học từ vựng Tiếng Anh - Bìa  cứng - ML-TNHI-GD-55k-8936067593044 - Sách thiếu nhi | SáchViệt.vn">
            <a:extLst>
              <a:ext uri="{FF2B5EF4-FFF2-40B4-BE49-F238E27FC236}">
                <a16:creationId xmlns:a16="http://schemas.microsoft.com/office/drawing/2014/main" id="{A1B4E0A8-BC94-492A-83A3-ED8869110A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9" r="14760"/>
          <a:stretch/>
        </p:blipFill>
        <p:spPr bwMode="auto">
          <a:xfrm>
            <a:off x="198785" y="1470991"/>
            <a:ext cx="2613698" cy="42706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ham Khảo Top 20 Cuốn Sách Thiếu Nhi Nên Đọc">
            <a:extLst>
              <a:ext uri="{FF2B5EF4-FFF2-40B4-BE49-F238E27FC236}">
                <a16:creationId xmlns:a16="http://schemas.microsoft.com/office/drawing/2014/main" id="{9201C3B6-9164-4061-ABB5-A524F798AD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3" r="13321"/>
          <a:stretch/>
        </p:blipFill>
        <p:spPr bwMode="auto">
          <a:xfrm>
            <a:off x="3086379" y="1470991"/>
            <a:ext cx="2782956" cy="4326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Vẽ bìa truyện cổ tích đơn giản, dễ vẽ lớp 8 - Góc Yêu Bé">
            <a:extLst>
              <a:ext uri="{FF2B5EF4-FFF2-40B4-BE49-F238E27FC236}">
                <a16:creationId xmlns:a16="http://schemas.microsoft.com/office/drawing/2014/main" id="{D62A68E5-10B9-4395-BFE2-4EBBE5C86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082" y="1470991"/>
            <a:ext cx="2782955" cy="4326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Tổng hợp Hình Ảnh Sách Và Hoa giá rẻ, bán chạy tháng 7/2022 - BeeCost">
            <a:extLst>
              <a:ext uri="{FF2B5EF4-FFF2-40B4-BE49-F238E27FC236}">
                <a16:creationId xmlns:a16="http://schemas.microsoft.com/office/drawing/2014/main" id="{E5959157-FFAF-4682-82DA-8667944AC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231" y="1470991"/>
            <a:ext cx="2782955" cy="42706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54DDC6E-2A7F-4C44-8EF1-5EA25B93F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0214"/>
              </p:ext>
            </p:extLst>
          </p:nvPr>
        </p:nvGraphicFramePr>
        <p:xfrm>
          <a:off x="3273287" y="6135757"/>
          <a:ext cx="5473147" cy="58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3147">
                  <a:extLst>
                    <a:ext uri="{9D8B030D-6E8A-4147-A177-3AD203B41FA5}">
                      <a16:colId xmlns:a16="http://schemas.microsoft.com/office/drawing/2014/main" val="3257139826"/>
                    </a:ext>
                  </a:extLst>
                </a:gridCol>
              </a:tblGrid>
              <a:tr h="583094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rgbClr val="92D050"/>
                          </a:solidFill>
                        </a:rPr>
                        <a:t>MÀU SẮC RỰC RỠ, VUI NHỘN</a:t>
                      </a:r>
                      <a:endParaRPr lang="en-US" sz="2800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4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22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1D09E-2134-49D2-8BFF-6A1710BA3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?</a:t>
            </a:r>
            <a:endParaRPr lang="en-US" dirty="0"/>
          </a:p>
        </p:txBody>
      </p:sp>
      <p:pic>
        <p:nvPicPr>
          <p:cNvPr id="10242" name="Picture 2" descr="62000+ Bìa Sách Hình ảnh tải xuống | vn.lovepik.com Nhiếp ảnh">
            <a:extLst>
              <a:ext uri="{FF2B5EF4-FFF2-40B4-BE49-F238E27FC236}">
                <a16:creationId xmlns:a16="http://schemas.microsoft.com/office/drawing/2014/main" id="{AD3DE196-92AB-4DE8-96BF-D338DFB54C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0" t="7033" r="41208" b="7406"/>
          <a:stretch/>
        </p:blipFill>
        <p:spPr bwMode="auto">
          <a:xfrm>
            <a:off x="680321" y="1834166"/>
            <a:ext cx="3140765" cy="432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ác mẫu thiết kế bìa sách đẹp | Vietnam Design Magazine Designs.vn">
            <a:extLst>
              <a:ext uri="{FF2B5EF4-FFF2-40B4-BE49-F238E27FC236}">
                <a16:creationId xmlns:a16="http://schemas.microsoft.com/office/drawing/2014/main" id="{6E74D3D9-AC58-42B0-A3A7-1C71E2ED1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617" y="1834166"/>
            <a:ext cx="3140765" cy="432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Khởi động thi thiết kế bìa sách Beyond The Cover lần 5">
            <a:extLst>
              <a:ext uri="{FF2B5EF4-FFF2-40B4-BE49-F238E27FC236}">
                <a16:creationId xmlns:a16="http://schemas.microsoft.com/office/drawing/2014/main" id="{060EB79D-EAD1-4E9E-9C35-4C83155F9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817" y="1834166"/>
            <a:ext cx="3140764" cy="427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6B2CD0E-E64E-4B4E-B1A8-F0C3F95A3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895609"/>
              </p:ext>
            </p:extLst>
          </p:nvPr>
        </p:nvGraphicFramePr>
        <p:xfrm>
          <a:off x="2032000" y="6255026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773240828"/>
                    </a:ext>
                  </a:extLst>
                </a:gridCol>
              </a:tblGrid>
              <a:tr h="477078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THIẾT KẾ BÌA SÁCH MANG TÍNH ẤN TƯỢNG</a:t>
                      </a:r>
                      <a:endParaRPr lang="en-US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377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51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FB994-9304-4DF4-8828-C40EE080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78296"/>
            <a:ext cx="9613861" cy="954156"/>
          </a:xfrm>
        </p:spPr>
        <p:txBody>
          <a:bodyPr/>
          <a:lstStyle/>
          <a:p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Bìa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vi-VN" altLang="en-US" sz="3600" dirty="0">
                <a:solidFill>
                  <a:srgbClr val="FFFF00"/>
                </a:solidFill>
                <a:latin typeface="Times New Roman" panose="02020603050405020304" pitchFamily="18" charset="0"/>
              </a:rPr>
              <a:t> tông màu lạnh:</a:t>
            </a:r>
            <a:endParaRPr lang="en-US" dirty="0"/>
          </a:p>
        </p:txBody>
      </p:sp>
      <p:pic>
        <p:nvPicPr>
          <p:cNvPr id="11266" name="Picture 2" descr="Tuyển tập sách thiếu nhi hay nhất dành cho bé | Tin tức Online">
            <a:extLst>
              <a:ext uri="{FF2B5EF4-FFF2-40B4-BE49-F238E27FC236}">
                <a16:creationId xmlns:a16="http://schemas.microsoft.com/office/drawing/2014/main" id="{A0B60F32-7D47-4E2E-A149-46027C1012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98"/>
          <a:stretch/>
        </p:blipFill>
        <p:spPr bwMode="auto">
          <a:xfrm>
            <a:off x="463826" y="1510747"/>
            <a:ext cx="3698711" cy="510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Tổng hợp Bìa Sách Truyện Cổ Tích Nước Ngoài giá rẻ, bán chạy tháng 7/2022 -  BeeCost">
            <a:extLst>
              <a:ext uri="{FF2B5EF4-FFF2-40B4-BE49-F238E27FC236}">
                <a16:creationId xmlns:a16="http://schemas.microsoft.com/office/drawing/2014/main" id="{82DE6188-618C-4A8E-AEFD-BECDE6B8D3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7" r="15217"/>
          <a:stretch/>
        </p:blipFill>
        <p:spPr bwMode="auto">
          <a:xfrm>
            <a:off x="4472608" y="1470991"/>
            <a:ext cx="3372679" cy="510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21 - Jack Và Cây Đậu Thần (Bìa Mềm) ebook pdf - Hay Đọc">
            <a:extLst>
              <a:ext uri="{FF2B5EF4-FFF2-40B4-BE49-F238E27FC236}">
                <a16:creationId xmlns:a16="http://schemas.microsoft.com/office/drawing/2014/main" id="{08A66555-DCFA-46D0-8C5E-745EB0DD2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057" y="1470992"/>
            <a:ext cx="3669882" cy="51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064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365</TotalTime>
  <Words>342</Words>
  <Application>Microsoft Office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Roboto</vt:lpstr>
      <vt:lpstr>Times New Roman</vt:lpstr>
      <vt:lpstr>Trebuchet MS</vt:lpstr>
      <vt:lpstr>Berlin</vt:lpstr>
      <vt:lpstr>Tiết 25  BÀI 25 – Vẽ trang trí </vt:lpstr>
      <vt:lpstr>KIỂM TRA BÀI CŨ</vt:lpstr>
      <vt:lpstr>Nhận xét bài vẽ của nhóm khác về:</vt:lpstr>
      <vt:lpstr>Tiết 25  BÀI 25 – Vẽ trang trí</vt:lpstr>
      <vt:lpstr>TRÌNH BÀY BÌA SÁCH </vt:lpstr>
      <vt:lpstr>Bìa sách có những cách trình bày màu sắc? </vt:lpstr>
      <vt:lpstr>Bìa sách có những cách trình bày nào?</vt:lpstr>
      <vt:lpstr>Bìa sách có những cách trình bày nào?</vt:lpstr>
      <vt:lpstr>Bìa sách có tông màu lạnh:</vt:lpstr>
      <vt:lpstr>Bìa sách có tông màu nóng</vt:lpstr>
      <vt:lpstr>LƯU Ý:  - Bìa sách đẹp sẽ thu hút người đọc nhiều hơn. - Tùy nội dung sẽ chọn kiểu chữ phù hợp. - Màu sắc cần có sự hài hòa. - Bìa sách khi thiết kế cần thanh lịch, tối giản, tiêu đề cần được đặt đúng trọng tâm..  </vt:lpstr>
      <vt:lpstr>III. BÀI TẬP: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24  BÀI 24 – Vẽ trang trí</dc:title>
  <dc:creator>THUS</dc:creator>
  <cp:lastModifiedBy>THUS</cp:lastModifiedBy>
  <cp:revision>47</cp:revision>
  <dcterms:created xsi:type="dcterms:W3CDTF">2022-07-14T22:25:05Z</dcterms:created>
  <dcterms:modified xsi:type="dcterms:W3CDTF">2022-07-14T14:53:20Z</dcterms:modified>
</cp:coreProperties>
</file>