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D"/>
    <a:srgbClr val="F7ACB6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065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167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0DED-5A59-40D6-AB11-EF9D90368561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4E255-5998-4D2A-90B0-7420F77CD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US" noProof="0" smtClean="0"/>
              <a:t>7/19/2022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4" y="1980001"/>
            <a:ext cx="5183188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5" y="1980001"/>
            <a:ext cx="5157787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5" y="1620000"/>
            <a:ext cx="10862678" cy="39323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noProof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</a:pPr>
            <a:r>
              <a:rPr lang="en-US" noProof="0"/>
              <a:t>Click to edit the title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3852" y="1620000"/>
            <a:ext cx="5148000" cy="435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Left Header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A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Right Header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noProof="0"/>
              <a:t>Compare B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/>
          <a:lstStyle>
            <a:lvl1pPr marL="0" indent="0">
              <a:buNone/>
              <a:defRPr sz="21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Insert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ctr">
              <a:defRPr/>
            </a:lvl1pPr>
          </a:lstStyle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>
              <a:buClr>
                <a:schemeClr val="accent2"/>
              </a:buClr>
            </a:pPr>
            <a:r>
              <a:rPr lang="en-US" noProof="0"/>
              <a:t>Insert or Drag and Drop your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Name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/>
            <a:r>
              <a:rPr lang="en-US" noProof="0"/>
              <a:t>Contact Number or Email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Star: 4 Points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39" name="Star: 4 Points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4" name="Star: 4 Points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noProof="0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/>
            <a:endParaRPr lang="en-US" sz="1200" b="1" dirty="0">
              <a:solidFill>
                <a:srgbClr val="093C7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accent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/>
            <a:fld id="{058DB212-BFA2-403F-85EF-DFD3FF6D973A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Star: 4 Points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6" name="Star: 4 Points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1" name="Star: 4 Points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>
                <a:solidFill>
                  <a:srgbClr val="093C7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r>
              <a:rPr lang="en-US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r>
              <a:rPr lang="en-US" dirty="0"/>
              <a:t>Insert a Footer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  <a:scene3d>
            <a:camera prst="isometricOffAxis1Right"/>
            <a:lightRig rig="flat" dir="t"/>
          </a:scene3d>
          <a:sp3d/>
        </p:spPr>
        <p:txBody>
          <a:bodyPr anchor="ctr"/>
          <a:lstStyle/>
          <a:p>
            <a:r>
              <a:rPr lang="en-US" sz="5500" b="1" u="sng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500" b="1" u="sng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  <a:endParaRPr lang="vi-VN" sz="5500" b="1" dirty="0">
              <a:ln>
                <a:solidFill>
                  <a:srgbClr val="00B05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30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798286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vi-VN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798285"/>
            <a:ext cx="6183087" cy="5981821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Em hãy nêu nhiệt độ cao nhất của ba trạm khí tượng Hà Nội, Huế, Tp. Hồ Chí Minh (bẳng 31.1) và nguyên nhân của những khác biệt đó?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3087" y="798286"/>
            <a:ext cx="6008914" cy="60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420914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vi-VN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20915"/>
            <a:ext cx="8287657" cy="2670627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r>
              <a:rPr lang="vi-V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Em hãy nêu nhiệt độ cao nhất của ba trạm khí tượng Hà Nội, Huế, Tp. Hồ Chí Minh (bẳng 31.1) và nguyên nhân của những khác biệt đó?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87657" y="420914"/>
            <a:ext cx="3904344" cy="2670627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-1" y="3091542"/>
            <a:ext cx="12192001" cy="376645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Trả lời:</a:t>
            </a:r>
          </a:p>
          <a:p>
            <a:pPr lvl="0"/>
            <a:r>
              <a:rPr lang="vi-VN" sz="2200" dirty="0">
                <a:solidFill>
                  <a:srgbClr val="F14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Nhiệt độ tháng cao nhất của trạm khí tượng Hà Nội, Huế là tháng 7, trạm Tp. Hồ Chí Minh là tháng 4.</a:t>
            </a:r>
          </a:p>
          <a:p>
            <a:pPr lvl="0"/>
            <a:r>
              <a:rPr lang="vi-VN" sz="2200" dirty="0">
                <a:solidFill>
                  <a:srgbClr val="F14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Nguyên nhân:</a:t>
            </a:r>
          </a:p>
          <a:p>
            <a:pPr lvl="0"/>
            <a:r>
              <a:rPr lang="vi-VN" sz="2200" dirty="0">
                <a:solidFill>
                  <a:srgbClr val="F14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Tp. Hồ Chí Minh nằm gần xích đạo, trong năm có hai lần Mặt Trời lên thiên đỉnh thời gian với thời gian cách xa nhau. Tháng 4 ở Tp. Hồ Chí Minh có nhiệt độ cao nhất độ cao nhất vì lúc đó mặt trời qua thiên đỉnh với thời gian gần nhau. Tháng 7 ở Huế, Hà Nội có nhiệt độ cao nhất vì lúc này có góc chiếu sáng mặt trời lớn.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srgbClr val="F141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4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 animBg="1"/>
      <p:bldP spid="6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798286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vi-VN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798285"/>
            <a:ext cx="6183087" cy="5981821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Dựa vào bảng 32.1, em hãy cho biết mùa bão nước ta diễn biến như thế nào?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8446" y="798285"/>
            <a:ext cx="5983554" cy="5981822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1590071" y="6366107"/>
            <a:ext cx="464400" cy="414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420914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vi-VN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20915"/>
            <a:ext cx="8287657" cy="2670627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r>
              <a:rPr lang="vi-V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Dựa vào bảng 32.1, em hãy cho biết mùa bão nước ta diễn biến như thế nào?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-1" y="3091542"/>
            <a:ext cx="12192001" cy="376645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Trả lời:</a:t>
            </a:r>
          </a:p>
          <a:p>
            <a:pPr lvl="0"/>
            <a:r>
              <a:rPr lang="vi-VN" sz="2200" dirty="0">
                <a:solidFill>
                  <a:srgbClr val="F14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Mùa bão nước ta bắt đầu từ tháng 6 và kết thúc vào tháng 11.</a:t>
            </a:r>
          </a:p>
          <a:p>
            <a:pPr lvl="0"/>
            <a:r>
              <a:rPr lang="vi-VN" sz="2200" dirty="0">
                <a:solidFill>
                  <a:srgbClr val="F14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Mùa bão ở nước ta chậm dần từ Bắc vào Nam.</a:t>
            </a:r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87657" y="420913"/>
            <a:ext cx="3904343" cy="26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 animBg="1"/>
      <p:bldP spid="6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01486"/>
            <a:ext cx="12192000" cy="5856514"/>
          </a:xfr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>
              <a:buFontTx/>
              <a:buChar char="-"/>
            </a:pPr>
            <a:r>
              <a:rPr lang="vi-VN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gió Tây Nam tạo nên mùa hạ nóng ẩm có mưa to ở miền Bắc và Nam, Trung Bộ gió tây nam gây khô nóng.</a:t>
            </a:r>
          </a:p>
          <a:p>
            <a:pPr>
              <a:buFontTx/>
              <a:buChar char="-"/>
            </a:pPr>
            <a:r>
              <a:rPr lang="vi-VN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hè có dạng thời tiết đặc biệt : mưa ngâu</a:t>
            </a:r>
          </a:p>
          <a:p>
            <a:pPr>
              <a:buFontTx/>
              <a:buChar char="-"/>
            </a:pPr>
            <a:r>
              <a:rPr lang="vi-VN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 ra còn có mùa xuân và mùa thu: nhưng sự chuyển tiếp giữa 2 mùa này ngắn và không rõ nét.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ub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486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Tây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(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</a:t>
            </a:r>
            <a:r>
              <a:rPr lang="en-US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vi-VN" sz="4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883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0" y="2667000"/>
            <a:ext cx="4358640" cy="150876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gió Tây Nam ở Việt Nam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15</a:t>
            </a:fld>
            <a:endParaRPr lang="en-US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901439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67001"/>
            <a:ext cx="3901441" cy="1508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203932"/>
            <a:ext cx="3901439" cy="2654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440" y="4203932"/>
            <a:ext cx="4358640" cy="2682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080" y="4175760"/>
            <a:ext cx="3931920" cy="2710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0080" y="2667000"/>
            <a:ext cx="3931920" cy="1536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0080" y="1"/>
            <a:ext cx="3931920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1440" y="0"/>
            <a:ext cx="435864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51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4171" y="3632266"/>
            <a:ext cx="12017828" cy="2304077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thuận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lợi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khăn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(HS TỰ HỌC)</a:t>
            </a:r>
            <a:endParaRPr lang="vi-VN" sz="35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0" y="1420275"/>
            <a:ext cx="12192000" cy="1778085"/>
          </a:xfrm>
          <a:scene3d>
            <a:camera prst="isometricOffAxis1Right"/>
            <a:lightRig rig="flat" dir="t"/>
          </a:scene3d>
          <a:sp3d/>
        </p:spPr>
        <p:txBody>
          <a:bodyPr anchor="ctr"/>
          <a:lstStyle/>
          <a:p>
            <a:r>
              <a:rPr lang="en-US" sz="5500" b="1" u="sng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500" b="1" u="sng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  <a:endParaRPr lang="vi-VN" sz="5500" b="1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87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vi-VN" sz="4500" dirty="0"/>
              <a:t>BTVN: Em hãy nêu một số câu ca dao, tục ngữ phản ánh khí hậu - thời tiết nước ta?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4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741714" cy="6858000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2500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5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5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2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  <a:endParaRPr lang="vi-VN" sz="25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ubtitle 1"/>
          <p:cNvSpPr>
            <a:spLocks noGrp="1"/>
          </p:cNvSpPr>
          <p:nvPr>
            <p:ph sz="half" idx="2"/>
          </p:nvPr>
        </p:nvSpPr>
        <p:spPr>
          <a:xfrm>
            <a:off x="2473325" y="0"/>
            <a:ext cx="2911475" cy="1233714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(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vi-VN" sz="22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1"/>
          <p:cNvSpPr>
            <a:spLocks noGrp="1"/>
          </p:cNvSpPr>
          <p:nvPr>
            <p:ph sz="half" idx="2"/>
          </p:nvPr>
        </p:nvSpPr>
        <p:spPr>
          <a:xfrm>
            <a:off x="2473324" y="1233713"/>
            <a:ext cx="2911475" cy="1802046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Tây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(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vi-VN" sz="22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1"/>
          <p:cNvSpPr>
            <a:spLocks noGrp="1"/>
          </p:cNvSpPr>
          <p:nvPr>
            <p:ph sz="half" idx="2"/>
          </p:nvPr>
        </p:nvSpPr>
        <p:spPr>
          <a:xfrm>
            <a:off x="2473325" y="3035759"/>
            <a:ext cx="2911475" cy="3822241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thuận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lợi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khan do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</a:t>
            </a:r>
            <a:r>
              <a:rPr lang="en-US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endParaRPr lang="vi-VN" sz="22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6116410" y="23812"/>
            <a:ext cx="6075589" cy="1209901"/>
          </a:xfr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/>
          <a:p>
            <a:pPr>
              <a:buFontTx/>
              <a:buChar char="-"/>
            </a:pPr>
            <a:r>
              <a:rPr lang="vi-VN" sz="21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 nên mùa đông lạnh, mưa phùn ở miền bắc</a:t>
            </a:r>
          </a:p>
          <a:p>
            <a:pPr>
              <a:buFontTx/>
              <a:buChar char="-"/>
            </a:pPr>
            <a:r>
              <a:rPr lang="vi-VN" sz="21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Duyên hải trung bộ có mưa lớn vào các tháng cuối năm</a:t>
            </a:r>
          </a:p>
          <a:p>
            <a:pPr>
              <a:buFontTx/>
              <a:buChar char="-"/>
            </a:pPr>
            <a:r>
              <a:rPr lang="vi-VN" sz="21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khô nóng kéo dài ở miền Nam ở miền nam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6116410" y="1233713"/>
            <a:ext cx="6075590" cy="1802046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anchor="ctr"/>
          <a:lstStyle/>
          <a:p>
            <a:pPr>
              <a:buFontTx/>
              <a:buChar char="-"/>
            </a:pPr>
            <a:r>
              <a:rPr lang="vi-VN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Mùa gió Tây Nam tạo nên mùa hạ nóng ẩm có mưa to ở miền Bắc và Nam, Trung Bộ gió tây nam gây khô nóng.</a:t>
            </a:r>
          </a:p>
          <a:p>
            <a:pPr>
              <a:buFontTx/>
              <a:buChar char="-"/>
            </a:pPr>
            <a:r>
              <a:rPr lang="vi-VN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Mùa hè có dạng thời tiết đặc biệt : mưa ngâu</a:t>
            </a:r>
          </a:p>
          <a:p>
            <a:pPr>
              <a:buFontTx/>
              <a:buChar char="-"/>
            </a:pPr>
            <a:r>
              <a:rPr lang="vi-VN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Ngoài ra còn có mùa xuân và mùa thu: nhưng sự chuyển tiếp giữa 2 mùa này ngắn và không rõ nét.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6116409" y="3035758"/>
            <a:ext cx="6075590" cy="1802047"/>
          </a:xfr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indent="0"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Thuận lợi</a:t>
            </a:r>
          </a:p>
          <a:p>
            <a:pPr>
              <a:buFontTx/>
              <a:buChar char="-"/>
            </a:pPr>
            <a:r>
              <a:rPr lang="vi-VN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Thích hợp trồng các loại cây nhiệt đới có giá trị cao.</a:t>
            </a:r>
          </a:p>
          <a:p>
            <a:pPr>
              <a:buFontTx/>
              <a:buChar char="-"/>
            </a:pPr>
            <a:r>
              <a:rPr lang="vi-VN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 vật phát triển quanh năm</a:t>
            </a:r>
          </a:p>
          <a:p>
            <a:pPr>
              <a:buFontTx/>
              <a:buChar char="-"/>
            </a:pPr>
            <a:r>
              <a:rPr lang="vi-VN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Tăng cường thâm canh , tăng vụ, xen canh....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6116408" y="4837803"/>
            <a:ext cx="6075591" cy="202019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0" tIns="0" rIns="0" bIns="0" rtlCol="0" anchor="ctr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Khó khăn:</a:t>
            </a:r>
            <a:endParaRPr lang="vi-VN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Elbow Connector 16"/>
          <p:cNvCxnSpPr>
            <a:stCxn id="8" idx="3"/>
            <a:endCxn id="9" idx="1"/>
          </p:cNvCxnSpPr>
          <p:nvPr/>
        </p:nvCxnSpPr>
        <p:spPr>
          <a:xfrm flipV="1">
            <a:off x="1741714" y="616857"/>
            <a:ext cx="731611" cy="28121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10" idx="1"/>
          </p:cNvCxnSpPr>
          <p:nvPr/>
        </p:nvCxnSpPr>
        <p:spPr>
          <a:xfrm flipV="1">
            <a:off x="1741714" y="2134736"/>
            <a:ext cx="731610" cy="129426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8" idx="3"/>
            <a:endCxn id="11" idx="1"/>
          </p:cNvCxnSpPr>
          <p:nvPr/>
        </p:nvCxnSpPr>
        <p:spPr>
          <a:xfrm>
            <a:off x="1741714" y="3429000"/>
            <a:ext cx="731611" cy="15178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9" idx="3"/>
            <a:endCxn id="12" idx="1"/>
          </p:cNvCxnSpPr>
          <p:nvPr/>
        </p:nvCxnSpPr>
        <p:spPr>
          <a:xfrm>
            <a:off x="5384800" y="616857"/>
            <a:ext cx="731610" cy="11906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0" idx="3"/>
            <a:endCxn id="13" idx="1"/>
          </p:cNvCxnSpPr>
          <p:nvPr/>
        </p:nvCxnSpPr>
        <p:spPr>
          <a:xfrm>
            <a:off x="5384799" y="2134736"/>
            <a:ext cx="731611" cy="12700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1" idx="3"/>
            <a:endCxn id="14" idx="1"/>
          </p:cNvCxnSpPr>
          <p:nvPr/>
        </p:nvCxnSpPr>
        <p:spPr>
          <a:xfrm flipV="1">
            <a:off x="5384800" y="3936782"/>
            <a:ext cx="731609" cy="1010098"/>
          </a:xfrm>
          <a:prstGeom prst="bent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cxnSpLocks/>
            <a:stCxn id="11" idx="3"/>
            <a:endCxn id="15" idx="1"/>
          </p:cNvCxnSpPr>
          <p:nvPr/>
        </p:nvCxnSpPr>
        <p:spPr>
          <a:xfrm>
            <a:off x="5384800" y="4946880"/>
            <a:ext cx="731608" cy="901022"/>
          </a:xfrm>
          <a:prstGeom prst="bentConnector3">
            <a:avLst>
              <a:gd name="adj1" fmla="val 50000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23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 animBg="1"/>
      <p:bldP spid="10" grpId="0" build="p" animBg="1"/>
      <p:bldP spid="11" grpId="0" build="p" animBg="1"/>
      <p:bldP spid="12" grpId="0" build="p" animBg="1"/>
      <p:bldP spid="13" grpId="0" build="p" animBg="1"/>
      <p:bldP spid="14" grpId="0" build="p" animBg="1"/>
      <p:bldP spid="1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4171" y="3632266"/>
            <a:ext cx="12017828" cy="2304077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(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vi-VN" sz="35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0" y="1420275"/>
            <a:ext cx="12192000" cy="1778085"/>
          </a:xfrm>
          <a:scene3d>
            <a:camera prst="isometricOffAxis1Right"/>
            <a:lightRig rig="flat" dir="t"/>
          </a:scene3d>
          <a:sp3d/>
        </p:spPr>
        <p:txBody>
          <a:bodyPr anchor="ctr"/>
          <a:lstStyle/>
          <a:p>
            <a:r>
              <a:rPr lang="en-US" sz="5500" b="1" u="sng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500" b="1" u="sng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  <a:endParaRPr lang="vi-VN" sz="5500" b="1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1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798286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vi-VN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798285"/>
            <a:ext cx="6183087" cy="5981821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So sánh số liệu khí hậu ba trạm Hà Nội, Huế, Tp. Hồ Chí Minh (bảng 31.1) đại diện cho ba miền Bắc Trung, Nam, em hãy cho biết:</a:t>
            </a:r>
          </a:p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Nhiệt độ tháng thấp nhất của ba trạm.</a:t>
            </a:r>
          </a:p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Lượng mưa trung bình tháng ít nhất của ba trạm.</a:t>
            </a:r>
          </a:p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Nêu nhận xét chung về khí hậu nước ta trong mùa đông.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3087" y="798286"/>
            <a:ext cx="6008914" cy="60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420914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vi-VN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20915"/>
            <a:ext cx="8287657" cy="2670627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r>
              <a:rPr lang="vi-V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So sánh số liệu khí hậu ba trạm Hà Nội, Huế, Tp. Hồ Chí Minh (bảng 31.1) đại diện cho ba miền Bắc Trung, Nam, em hãy cho biết:</a:t>
            </a:r>
          </a:p>
          <a:p>
            <a:r>
              <a:rPr lang="vi-V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Nhiệt độ tháng thấp nhất của ba trạm.</a:t>
            </a:r>
          </a:p>
          <a:p>
            <a:r>
              <a:rPr lang="vi-V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Lượng mưa trung bình tháng ít nhất của ba trạm.</a:t>
            </a:r>
          </a:p>
          <a:p>
            <a:r>
              <a:rPr lang="vi-V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Nêu nhận xét chung về khí hậu nước ta trong mùa đông.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87657" y="420914"/>
            <a:ext cx="3904344" cy="2670627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-1" y="3091542"/>
            <a:ext cx="12192001" cy="376645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 lời:</a:t>
            </a:r>
          </a:p>
          <a:p>
            <a:r>
              <a:rPr lang="vi-VN" sz="2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Nhiệt độ thấp nhất tháng của ba trạm: trạm Hà Nội, Huế (tháng 1); trạm Tp. Hồ Chí Minh (tháng 12).</a:t>
            </a:r>
          </a:p>
          <a:p>
            <a:r>
              <a:rPr lang="vi-VN" sz="2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Lượng mưa trung bình tháng ít nhất của ba trạm: trạm Hà Nội (tháng 1), trạm Huế (tháng 3), trạm TP. Hồ Chí Minh (tháng 2).</a:t>
            </a:r>
          </a:p>
          <a:p>
            <a:r>
              <a:rPr lang="vi-VN" sz="2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Nhận xét chung về khí hậu nước ta trong mùa đông: mùa gió đông bắc tạo nên mùa đông lạnh mưa phùn ở miền Bắc. Còn ở Tây Nguyên và Nam Bộ thời tiết nóng ẩm, ổn định suốt mùa. Riêng duyên hải Trung Bộ có mùa mưa rất lớn vào các tháng cuối năm.</a:t>
            </a:r>
          </a:p>
        </p:txBody>
      </p:sp>
    </p:spTree>
    <p:extLst>
      <p:ext uri="{BB962C8B-B14F-4D97-AF65-F5344CB8AC3E}">
        <p14:creationId xmlns:p14="http://schemas.microsoft.com/office/powerpoint/2010/main" val="180880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 animBg="1"/>
      <p:bldP spid="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01486"/>
            <a:ext cx="12192000" cy="5856514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anchor="ctr"/>
          <a:lstStyle/>
          <a:p>
            <a:pPr>
              <a:buFontTx/>
              <a:buChar char="-"/>
            </a:pPr>
            <a:r>
              <a:rPr lang="vi-VN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 nên mùa đông lạnh, mưa phùn ở miền bắc</a:t>
            </a:r>
          </a:p>
          <a:p>
            <a:pPr>
              <a:buFontTx/>
              <a:buChar char="-"/>
            </a:pPr>
            <a:r>
              <a:rPr lang="vi-VN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Duyên hải trung bộ có mưa lớn vào các tháng cuối năm</a:t>
            </a:r>
          </a:p>
          <a:p>
            <a:pPr>
              <a:buFontTx/>
              <a:buChar char="-"/>
            </a:pPr>
            <a:r>
              <a:rPr lang="vi-VN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khô nóng kéo dài ở miền Nam ở miền nam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5" name="Sub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486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algn="ctr"/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Bắc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(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đông</a:t>
            </a:r>
            <a:r>
              <a:rPr lang="en-US" sz="3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vi-VN" sz="3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9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4171"/>
            <a:ext cx="12192000" cy="7112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b="1" dirty="0"/>
              <a:t>Miền Bắc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10514" cy="2714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514" y="0"/>
            <a:ext cx="6081486" cy="2714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5370"/>
            <a:ext cx="6110514" cy="3432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514" y="3455760"/>
            <a:ext cx="6081485" cy="340224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11590071" y="6366107"/>
            <a:ext cx="464400" cy="414000"/>
          </a:xfrm>
        </p:spPr>
        <p:txBody>
          <a:bodyPr/>
          <a:lstStyle/>
          <a:p>
            <a:fld id="{058DB212-BFA2-403F-85EF-DFD3FF6D973A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93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4171"/>
            <a:ext cx="12192000" cy="7112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b="1" dirty="0"/>
              <a:t>Miền Trung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2714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096000" cy="2714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5371"/>
            <a:ext cx="6095999" cy="3432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8" y="3425370"/>
            <a:ext cx="6096001" cy="343262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11590071" y="6366107"/>
            <a:ext cx="464400" cy="414000"/>
          </a:xfrm>
        </p:spPr>
        <p:txBody>
          <a:bodyPr/>
          <a:lstStyle/>
          <a:p>
            <a:fld id="{058DB212-BFA2-403F-85EF-DFD3FF6D973A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11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4171"/>
            <a:ext cx="12192000" cy="7112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b="1" dirty="0"/>
              <a:t>Miền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10514" cy="2714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514" y="0"/>
            <a:ext cx="6081486" cy="2714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5371"/>
            <a:ext cx="6110514" cy="3432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514" y="3425371"/>
            <a:ext cx="6081486" cy="3432629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11590071" y="6366107"/>
            <a:ext cx="464400" cy="414000"/>
          </a:xfrm>
        </p:spPr>
        <p:txBody>
          <a:bodyPr/>
          <a:lstStyle/>
          <a:p>
            <a:fld id="{058DB212-BFA2-403F-85EF-DFD3FF6D973A}" type="slidenum">
              <a:rPr lang="en-US" noProof="0" smtClean="0"/>
              <a:pPr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301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4171" y="3632266"/>
            <a:ext cx="12017828" cy="2304077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/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gió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Tây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(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</a:t>
            </a:r>
            <a:r>
              <a:rPr lang="en-US" sz="3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vi-VN" sz="35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3C7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0" y="1420275"/>
            <a:ext cx="12192000" cy="1778085"/>
          </a:xfrm>
          <a:scene3d>
            <a:camera prst="isometricOffAxis1Right"/>
            <a:lightRig rig="flat" dir="t"/>
          </a:scene3d>
          <a:sp3d/>
        </p:spPr>
        <p:txBody>
          <a:bodyPr anchor="ctr"/>
          <a:lstStyle/>
          <a:p>
            <a:r>
              <a:rPr lang="en-US" sz="5500" b="1" u="sng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500" b="1" u="sng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55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nước</a:t>
            </a:r>
            <a:r>
              <a:rPr lang="en-US" sz="55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ta.</a:t>
            </a:r>
            <a:endParaRPr lang="vi-VN" sz="5500" b="1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571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Nguyễn Trung Hiêu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725693_High school presentation_RVA_v3" id="{F101834F-CE24-405F-9F2B-6B7CAA70B240}" vid="{6E88EA60-45E6-46EF-8EEB-9A9068D4FD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A32ED35-1B96-4BBF-AA31-C7CE7C08AF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1AED34-0EA6-47AA-B839-31509439703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High school presentation</Template>
  <TotalTime>0</TotalTime>
  <Words>1037</Words>
  <Application>Microsoft Office PowerPoint</Application>
  <PresentationFormat>Widescreen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Bài 32: Các mùa khí hậu và thời tiết ở nước ta.</vt:lpstr>
      <vt:lpstr>Bài 32: Các mùa khí hậu và thời tiết ở nước ta.</vt:lpstr>
      <vt:lpstr>Câu hỏi</vt:lpstr>
      <vt:lpstr>Câu hỏi</vt:lpstr>
      <vt:lpstr>1, Mùa gió Đông Bắc từ tháng 11 đến tháng 4 (Mùa đông)</vt:lpstr>
      <vt:lpstr>Miền Bắc</vt:lpstr>
      <vt:lpstr>Miền Trung</vt:lpstr>
      <vt:lpstr>Miền Nam</vt:lpstr>
      <vt:lpstr>Bài 32: Các mùa khí hậu và thời tiết ở nước ta.</vt:lpstr>
      <vt:lpstr>Câu hỏi</vt:lpstr>
      <vt:lpstr>Câu hỏi</vt:lpstr>
      <vt:lpstr>Câu hỏi</vt:lpstr>
      <vt:lpstr>Câu hỏi</vt:lpstr>
      <vt:lpstr>2, Mùa gió Tây Nam từ tháng 5 đến tháng 10 (Mùa hạ) </vt:lpstr>
      <vt:lpstr>Mùa gió Tây Nam ở Việt Nam</vt:lpstr>
      <vt:lpstr>Bài 32: Các mùa khí hậu và thời tiết ở nước ta.</vt:lpstr>
      <vt:lpstr>PowerPoint Presentation</vt:lpstr>
      <vt:lpstr>Bài 32: Các mùa khí hậu và thời tiết ở nước ta.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2022-04-13T12:26:00Z</dcterms:created>
  <dcterms:modified xsi:type="dcterms:W3CDTF">2022-07-19T03:04:00Z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