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7" r:id="rId4"/>
    <p:sldId id="258" r:id="rId5"/>
    <p:sldId id="259" r:id="rId6"/>
    <p:sldId id="261" r:id="rId7"/>
    <p:sldId id="260" r:id="rId8"/>
    <p:sldId id="262" r:id="rId9"/>
    <p:sldId id="263"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4" d="100"/>
          <a:sy n="54" d="100"/>
        </p:scale>
        <p:origin x="96" y="4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2AE2D7-90B4-44F1-9DF5-ACCB25019D09}"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103448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2AE2D7-90B4-44F1-9DF5-ACCB25019D09}"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1072276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2AE2D7-90B4-44F1-9DF5-ACCB25019D09}"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1908670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43A5237-EF31-42CE-8937-F8B4EC9BFBF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965843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6FF97D4-AEEA-45BA-AB80-E6EACE2B2D1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7748427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347C061-26DD-4DCE-BA5D-0CBC56EE76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006690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E20DF63-0952-4D52-8DA6-382721192B1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643131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B42D7E8-EFD4-45DB-9525-2F18E074DAC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3810437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AB8C9F4-8037-4714-81B7-B07B207E790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1254614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661F63CD-7D6F-4D1F-BBFE-572AA081803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0808359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9ACB189-03A2-4867-8A67-C3C5B8E900C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552628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2AE2D7-90B4-44F1-9DF5-ACCB25019D09}"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20779416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76D4E8B-03A2-4E62-94DA-6331D36DA8F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335031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148632B-E96A-4C69-BFCD-F792209C2A85}"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739147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ED5EE8E-4FAB-4D7C-A2E3-0BB81A85EFF0}"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6026352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13901C5-017D-425A-B113-CE67DF352544}" type="slidenum">
              <a:rPr lang="en-US" altLang="en-US"/>
              <a:pPr>
                <a:defRPr/>
              </a:pPr>
              <a:t>‹#›</a:t>
            </a:fld>
            <a:endParaRPr lang="en-US" altLang="en-US"/>
          </a:p>
        </p:txBody>
      </p:sp>
    </p:spTree>
    <p:extLst>
      <p:ext uri="{BB962C8B-B14F-4D97-AF65-F5344CB8AC3E}">
        <p14:creationId xmlns:p14="http://schemas.microsoft.com/office/powerpoint/2010/main" val="12403135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743A5237-EF31-42CE-8937-F8B4EC9BFBF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41429199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6FF97D4-AEEA-45BA-AB80-E6EACE2B2D1F}"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375595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E347C061-26DD-4DCE-BA5D-0CBC56EE76A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647577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5E20DF63-0952-4D52-8DA6-382721192B1E}"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20103233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2B42D7E8-EFD4-45DB-9525-2F18E074DAC8}"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5702865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CAB8C9F4-8037-4714-81B7-B07B207E790A}"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20437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2AE2D7-90B4-44F1-9DF5-ACCB25019D09}"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230991013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661F63CD-7D6F-4D1F-BBFE-572AA081803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6163652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A9ACB189-03A2-4867-8A67-C3C5B8E900C2}"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2222696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76D4E8B-03A2-4E62-94DA-6331D36DA8F3}"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1579706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3148632B-E96A-4C69-BFCD-F792209C2A85}"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5691162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pPr>
            <a:fld id="{0ED5EE8E-4FAB-4D7C-A2E3-0BB81A85EFF0}"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2771829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2AE2D7-90B4-44F1-9DF5-ACCB25019D09}"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329851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2AE2D7-90B4-44F1-9DF5-ACCB25019D09}" type="datetimeFigureOut">
              <a:rPr lang="en-US" smtClean="0"/>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20477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2AE2D7-90B4-44F1-9DF5-ACCB25019D09}" type="datetimeFigureOut">
              <a:rPr lang="en-US" smtClean="0"/>
              <a:t>7/16/2022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3507420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AE2D7-90B4-44F1-9DF5-ACCB25019D09}" type="datetimeFigureOut">
              <a:rPr lang="en-US" smtClean="0"/>
              <a:t>7/16/2022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1291966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2AE2D7-90B4-44F1-9DF5-ACCB25019D09}"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2984260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2AE2D7-90B4-44F1-9DF5-ACCB25019D09}"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A29F39-48F7-4424-A145-D0CD8EEDEC68}" type="slidenum">
              <a:rPr lang="en-US" smtClean="0"/>
              <a:t>‹#›</a:t>
            </a:fld>
            <a:endParaRPr lang="en-US"/>
          </a:p>
        </p:txBody>
      </p:sp>
    </p:spTree>
    <p:extLst>
      <p:ext uri="{BB962C8B-B14F-4D97-AF65-F5344CB8AC3E}">
        <p14:creationId xmlns:p14="http://schemas.microsoft.com/office/powerpoint/2010/main" val="42911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AE2D7-90B4-44F1-9DF5-ACCB25019D09}" type="datetimeFigureOut">
              <a:rPr lang="en-US" smtClean="0"/>
              <a:t>7/16/2022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29F39-48F7-4424-A145-D0CD8EEDEC68}" type="slidenum">
              <a:rPr lang="en-US" smtClean="0"/>
              <a:t>‹#›</a:t>
            </a:fld>
            <a:endParaRPr lang="en-US"/>
          </a:p>
        </p:txBody>
      </p:sp>
    </p:spTree>
    <p:extLst>
      <p:ext uri="{BB962C8B-B14F-4D97-AF65-F5344CB8AC3E}">
        <p14:creationId xmlns:p14="http://schemas.microsoft.com/office/powerpoint/2010/main" val="1006828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6478B33E-4F42-4DB6-9FB9-3DC4EC62DB95}"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1133943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4"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6478B33E-4F42-4DB6-9FB9-3DC4EC62DB95}" type="slidenum">
              <a:rPr lang="en-US" altLang="en-US" smtClean="0">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17783883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noChangeArrowheads="1"/>
          </p:cNvSpPr>
          <p:nvPr>
            <p:ph type="ctrTitle"/>
          </p:nvPr>
        </p:nvSpPr>
        <p:spPr>
          <a:xfrm>
            <a:off x="0" y="6858000"/>
            <a:ext cx="12192000" cy="2188028"/>
          </a:xfrm>
        </p:spPr>
        <p:txBody>
          <a:bodyPr>
            <a:normAutofit fontScale="90000"/>
          </a:bodyPr>
          <a:lstStyle/>
          <a:p>
            <a:pPr lvl="0" fontAlgn="base">
              <a:lnSpc>
                <a:spcPct val="150000"/>
              </a:lnSpc>
              <a:spcAft>
                <a:spcPct val="0"/>
              </a:spcAft>
              <a:defRPr/>
            </a:pPr>
            <a:r>
              <a:rPr lang="en-US" altLang="en-US" sz="7200" b="1" dirty="0" err="1" smtClean="0">
                <a:latin typeface="Times New Roman" panose="02020603050405020304" pitchFamily="18" charset="0"/>
                <a:cs typeface="Times New Roman" panose="02020603050405020304" pitchFamily="18" charset="0"/>
              </a:rPr>
              <a:t>Tập</a:t>
            </a:r>
            <a:r>
              <a:rPr lang="en-US" altLang="en-US" sz="7200" b="1" dirty="0" smtClean="0">
                <a:latin typeface="Times New Roman" panose="02020603050405020304" pitchFamily="18" charset="0"/>
                <a:cs typeface="Times New Roman" panose="02020603050405020304" pitchFamily="18" charset="0"/>
              </a:rPr>
              <a:t> </a:t>
            </a:r>
            <a:r>
              <a:rPr lang="en-US" altLang="en-US" sz="7200" b="1" dirty="0" err="1" smtClean="0">
                <a:latin typeface="Times New Roman" panose="02020603050405020304" pitchFamily="18" charset="0"/>
                <a:cs typeface="Times New Roman" panose="02020603050405020304" pitchFamily="18" charset="0"/>
              </a:rPr>
              <a:t>làm</a:t>
            </a:r>
            <a:r>
              <a:rPr lang="en-US" altLang="en-US" sz="7200" b="1" dirty="0" smtClean="0">
                <a:latin typeface="Times New Roman" panose="02020603050405020304" pitchFamily="18" charset="0"/>
                <a:cs typeface="Times New Roman" panose="02020603050405020304" pitchFamily="18" charset="0"/>
              </a:rPr>
              <a:t> </a:t>
            </a:r>
            <a:r>
              <a:rPr lang="en-US" altLang="en-US" sz="7200" b="1" dirty="0" err="1" smtClean="0">
                <a:latin typeface="Times New Roman" panose="02020603050405020304" pitchFamily="18" charset="0"/>
                <a:cs typeface="Times New Roman" panose="02020603050405020304" pitchFamily="18" charset="0"/>
              </a:rPr>
              <a:t>văn</a:t>
            </a:r>
            <a:r>
              <a:rPr lang="en-US" altLang="en-US" sz="7200" b="1" dirty="0" smtClean="0">
                <a:latin typeface="Times New Roman" panose="02020603050405020304" pitchFamily="18" charset="0"/>
                <a:cs typeface="Times New Roman" panose="02020603050405020304" pitchFamily="18" charset="0"/>
              </a:rPr>
              <a:t> </a:t>
            </a:r>
            <a:r>
              <a:rPr lang="en-US" altLang="en-US" sz="7200" b="1" dirty="0" err="1" smtClean="0">
                <a:latin typeface="Times New Roman" panose="02020603050405020304" pitchFamily="18" charset="0"/>
                <a:cs typeface="Times New Roman" panose="02020603050405020304" pitchFamily="18" charset="0"/>
              </a:rPr>
              <a:t>lớp</a:t>
            </a:r>
            <a:r>
              <a:rPr lang="en-US" altLang="en-US" sz="7200" b="1" dirty="0" smtClean="0">
                <a:latin typeface="Times New Roman" panose="02020603050405020304" pitchFamily="18" charset="0"/>
                <a:cs typeface="Times New Roman" panose="02020603050405020304" pitchFamily="18" charset="0"/>
              </a:rPr>
              <a:t> </a:t>
            </a:r>
            <a:r>
              <a:rPr lang="en-US" altLang="en-US" sz="7200" b="1" dirty="0">
                <a:latin typeface="Times New Roman" panose="02020603050405020304" pitchFamily="18" charset="0"/>
                <a:cs typeface="Times New Roman" panose="02020603050405020304" pitchFamily="18" charset="0"/>
              </a:rPr>
              <a:t>8:</a:t>
            </a:r>
            <a:br>
              <a:rPr lang="en-US" altLang="en-US" sz="7200" b="1" dirty="0">
                <a:latin typeface="Times New Roman" panose="02020603050405020304" pitchFamily="18" charset="0"/>
                <a:cs typeface="Times New Roman" panose="02020603050405020304" pitchFamily="18" charset="0"/>
              </a:rPr>
            </a:b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TÌM</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HIỂU</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YẾU</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TỐ</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BIỂU</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CẢM</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r>
            <a:b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b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TRONG</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VĂN</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NGHỊ</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err="1">
                <a:solidFill>
                  <a:srgbClr val="FF0000"/>
                </a:solidFill>
                <a:effectLst>
                  <a:outerShdw blurRad="38100" dist="38100" dir="2700000" algn="tl">
                    <a:srgbClr val="000000"/>
                  </a:outerShdw>
                </a:effectLst>
                <a:latin typeface="Times New Roman" panose="02020603050405020304" pitchFamily="18" charset="0"/>
                <a:ea typeface="+mn-ea"/>
                <a:cs typeface="+mn-cs"/>
              </a:rPr>
              <a:t>LUẬN</a:t>
            </a:r>
            <a:r>
              <a:rPr lang="en-US" altLang="en-US" sz="5300" b="1" dirty="0">
                <a:solidFill>
                  <a:srgbClr val="FF0000"/>
                </a:solidFill>
                <a:effectLst>
                  <a:outerShdw blurRad="38100" dist="38100" dir="2700000" algn="tl">
                    <a:srgbClr val="000000"/>
                  </a:outerShdw>
                </a:effectLst>
                <a:latin typeface="Times New Roman" panose="02020603050405020304" pitchFamily="18" charset="0"/>
                <a:ea typeface="+mn-ea"/>
                <a:cs typeface="+mn-cs"/>
              </a:rPr>
              <a:t> </a:t>
            </a:r>
            <a:r>
              <a:rPr lang="en-US" altLang="en-US" sz="5300" b="1" dirty="0">
                <a:solidFill>
                  <a:srgbClr val="FF0066"/>
                </a:solidFill>
                <a:effectLst>
                  <a:outerShdw blurRad="38100" dist="38100" dir="2700000" algn="tl">
                    <a:srgbClr val="000000"/>
                  </a:outerShdw>
                </a:effectLst>
                <a:latin typeface="Times New Roman" panose="02020603050405020304" pitchFamily="18" charset="0"/>
                <a:ea typeface="+mn-ea"/>
                <a:cs typeface="+mn-cs"/>
              </a:rPr>
              <a:t/>
            </a:r>
            <a:br>
              <a:rPr lang="en-US" altLang="en-US" sz="5300" b="1" dirty="0">
                <a:solidFill>
                  <a:srgbClr val="FF0066"/>
                </a:solidFill>
                <a:effectLst>
                  <a:outerShdw blurRad="38100" dist="38100" dir="2700000" algn="tl">
                    <a:srgbClr val="000000"/>
                  </a:outerShdw>
                </a:effectLst>
                <a:latin typeface="Times New Roman" panose="02020603050405020304" pitchFamily="18" charset="0"/>
                <a:ea typeface="+mn-ea"/>
                <a:cs typeface="+mn-cs"/>
              </a:rPr>
            </a:br>
            <a:r>
              <a:rPr lang="en-US" altLang="en-US" sz="9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altLang="en-US" sz="96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altLang="en-US" sz="11500" b="1" dirty="0">
              <a:solidFill>
                <a:schemeClr val="accent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051" name="Subtitle 2"/>
          <p:cNvSpPr>
            <a:spLocks noGrp="1" noChangeArrowheads="1"/>
          </p:cNvSpPr>
          <p:nvPr>
            <p:ph type="subTitle" idx="1"/>
          </p:nvPr>
        </p:nvSpPr>
        <p:spPr>
          <a:xfrm>
            <a:off x="0" y="0"/>
            <a:ext cx="12192000" cy="6934199"/>
          </a:xfrm>
          <a:blipFill dpi="0" rotWithShape="1">
            <a:blip r:embed="rId2">
              <a:alphaModFix amt="27000"/>
            </a:blip>
            <a:srcRect/>
            <a:stretch>
              <a:fillRect/>
            </a:stretch>
          </a:blipFill>
        </p:spPr>
        <p:txBody>
          <a:bodyPr/>
          <a:lstStyle/>
          <a:p>
            <a:pPr eaLnBrk="1" hangingPunct="1"/>
            <a:endParaRPr lang="en-US" altLang="en-US" dirty="0" smtClean="0"/>
          </a:p>
        </p:txBody>
      </p:sp>
    </p:spTree>
    <p:extLst>
      <p:ext uri="{BB962C8B-B14F-4D97-AF65-F5344CB8AC3E}">
        <p14:creationId xmlns:p14="http://schemas.microsoft.com/office/powerpoint/2010/main" val="1595041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1">
                                            <p:bg/>
                                          </p:spTgt>
                                        </p:tgtEl>
                                        <p:attrNameLst>
                                          <p:attrName>style.visibility</p:attrName>
                                        </p:attrNameLst>
                                      </p:cBhvr>
                                      <p:to>
                                        <p:strVal val="visible"/>
                                      </p:to>
                                    </p:set>
                                    <p:anim calcmode="lin" valueType="num">
                                      <p:cBhvr additive="base">
                                        <p:cTn id="7" dur="500" fill="hold"/>
                                        <p:tgtEl>
                                          <p:spTgt spid="2051">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051">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2051">
                                            <p:txEl>
                                              <p:pRg st="0" end="0"/>
                                            </p:txEl>
                                          </p:spTgt>
                                        </p:tgtEl>
                                        <p:attrNameLst>
                                          <p:attrName>style.visibility</p:attrName>
                                        </p:attrNameLst>
                                      </p:cBhvr>
                                      <p:to>
                                        <p:strVal val="visible"/>
                                      </p:to>
                                    </p:set>
                                    <p:anim calcmode="lin" valueType="num">
                                      <p:cBhvr additive="base">
                                        <p:cTn id="13"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90000"/>
          </a:schemeClr>
        </a:solidFill>
        <a:effectLst/>
      </p:bgPr>
    </p:bg>
    <p:spTree>
      <p:nvGrpSpPr>
        <p:cNvPr id="1" name=""/>
        <p:cNvGrpSpPr/>
        <p:nvPr/>
      </p:nvGrpSpPr>
      <p:grpSpPr>
        <a:xfrm>
          <a:off x="0" y="0"/>
          <a:ext cx="0" cy="0"/>
          <a:chOff x="0" y="0"/>
          <a:chExt cx="0" cy="0"/>
        </a:xfrm>
      </p:grpSpPr>
      <p:sp>
        <p:nvSpPr>
          <p:cNvPr id="3" name="Rectangle 2"/>
          <p:cNvSpPr/>
          <p:nvPr/>
        </p:nvSpPr>
        <p:spPr>
          <a:xfrm>
            <a:off x="0" y="162905"/>
            <a:ext cx="12191999" cy="2308324"/>
          </a:xfrm>
          <a:prstGeom prst="rect">
            <a:avLst/>
          </a:prstGeom>
          <a:solidFill>
            <a:schemeClr val="accent1"/>
          </a:solidFill>
        </p:spPr>
        <p:txBody>
          <a:bodyPr wrap="square">
            <a:spAutoFit/>
          </a:bodyPr>
          <a:lstStyle/>
          <a:p>
            <a:pPr algn="just"/>
            <a:r>
              <a:rPr kumimoji="0" lang="en-US" altLang="en-US" sz="3600" b="1" i="0" u="none" strike="noStrike" kern="1200" cap="none" spc="0" normalizeH="0" baseline="0" noProof="0" dirty="0" smtClean="0">
                <a:ln>
                  <a:noFill/>
                </a:ln>
                <a:solidFill>
                  <a:srgbClr val="002060"/>
                </a:solidFill>
                <a:effectLst/>
                <a:uLnTx/>
                <a:uFillTx/>
                <a:latin typeface="Times New Roman" panose="02020603050405020304" pitchFamily="18" charset="0"/>
                <a:ea typeface="+mn-ea"/>
                <a:cs typeface="+mn-cs"/>
              </a:rPr>
              <a:t>2. </a:t>
            </a:r>
            <a:r>
              <a:rPr lang="en-US" altLang="en-US" sz="3600" b="1" dirty="0" err="1" smtClean="0">
                <a:solidFill>
                  <a:srgbClr val="002060"/>
                </a:solidFill>
                <a:latin typeface="Times New Roman" panose="02020603050405020304" pitchFamily="18" charset="0"/>
                <a:cs typeface="Times New Roman" panose="02020603050405020304" pitchFamily="18" charset="0"/>
              </a:rPr>
              <a:t>Thông</a:t>
            </a:r>
            <a:r>
              <a:rPr lang="en-US" altLang="en-US" sz="3600" b="1" dirty="0" smtClean="0">
                <a:solidFill>
                  <a:srgbClr val="002060"/>
                </a:solidFill>
                <a:latin typeface="Times New Roman" panose="02020603050405020304" pitchFamily="18" charset="0"/>
                <a:cs typeface="Times New Roman" panose="02020603050405020304" pitchFamily="18" charset="0"/>
              </a:rPr>
              <a:t> qua </a:t>
            </a:r>
            <a:r>
              <a:rPr lang="en-US" altLang="en-US" sz="3600" b="1" dirty="0" err="1" smtClean="0">
                <a:solidFill>
                  <a:srgbClr val="002060"/>
                </a:solidFill>
                <a:latin typeface="Times New Roman" panose="02020603050405020304" pitchFamily="18" charset="0"/>
                <a:cs typeface="Times New Roman" panose="02020603050405020304" pitchFamily="18" charset="0"/>
              </a:rPr>
              <a:t>việc</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tìm</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hiểu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các</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văn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bản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như</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Hịch</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tướng</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sĩ</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dirty="0" smtClean="0">
                <a:solidFill>
                  <a:srgbClr val="FF0066"/>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Lời</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kêu</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gọi</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toàn</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quốc</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kháng</a:t>
            </a:r>
            <a:r>
              <a:rPr lang="en-US" altLang="en-US" sz="3600" b="1" i="1" dirty="0" smtClean="0">
                <a:solidFill>
                  <a:srgbClr val="FF0066"/>
                </a:solidFill>
                <a:latin typeface="Times New Roman" panose="02020603050405020304" pitchFamily="18" charset="0"/>
                <a:cs typeface="Times New Roman" panose="02020603050405020304" pitchFamily="18" charset="0"/>
              </a:rPr>
              <a:t> </a:t>
            </a:r>
            <a:r>
              <a:rPr lang="en-US" altLang="en-US" sz="3600" b="1" i="1" dirty="0" err="1" smtClean="0">
                <a:solidFill>
                  <a:srgbClr val="FF0066"/>
                </a:solidFill>
                <a:latin typeface="Times New Roman" panose="02020603050405020304" pitchFamily="18" charset="0"/>
                <a:cs typeface="Times New Roman" panose="02020603050405020304" pitchFamily="18" charset="0"/>
              </a:rPr>
              <a:t>chiến</a:t>
            </a:r>
            <a:r>
              <a:rPr lang="en-US" altLang="en-US" sz="3600" b="1" i="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em</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hãy</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cho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biết</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Làm</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thế</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nào</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để</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phát</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huy</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hết</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tác</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dụng</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của</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yếu</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tố</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biểu</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cảm</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trong</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văn</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nghị</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luận</a:t>
            </a:r>
            <a:r>
              <a:rPr lang="en-US" altLang="en-US" sz="3600" b="1" dirty="0" smtClean="0">
                <a:solidFill>
                  <a:srgbClr val="00B050"/>
                </a:solidFill>
                <a:latin typeface="Times New Roman" panose="02020603050405020304" pitchFamily="18" charset="0"/>
                <a:cs typeface="Times New Roman" panose="02020603050405020304" pitchFamily="18" charset="0"/>
              </a:rPr>
              <a:t> ?</a:t>
            </a:r>
            <a:endParaRPr lang="en-US" altLang="en-US" sz="3600" b="1" dirty="0">
              <a:solidFill>
                <a:srgbClr val="00B050"/>
              </a:solidFill>
              <a:latin typeface="Times New Roman" panose="02020603050405020304" pitchFamily="18" charset="0"/>
              <a:cs typeface="Times New Roman" panose="02020603050405020304" pitchFamily="18" charset="0"/>
            </a:endParaRPr>
          </a:p>
        </p:txBody>
      </p:sp>
      <p:sp>
        <p:nvSpPr>
          <p:cNvPr id="2" name="Rectangle 1"/>
          <p:cNvSpPr/>
          <p:nvPr/>
        </p:nvSpPr>
        <p:spPr>
          <a:xfrm>
            <a:off x="1" y="2837330"/>
            <a:ext cx="12191999" cy="3416320"/>
          </a:xfrm>
          <a:prstGeom prst="rect">
            <a:avLst/>
          </a:prstGeom>
        </p:spPr>
        <p:txBody>
          <a:bodyPr wrap="square">
            <a:spAutoFit/>
          </a:bodyPr>
          <a:lstStyle/>
          <a:p>
            <a:pPr marL="0" marR="0" lvl="0" indent="0" algn="just" defTabSz="914400" eaLnBrk="1" fontAlgn="base" latinLnBrk="0" hangingPunct="1">
              <a:lnSpc>
                <a:spcPct val="100000"/>
              </a:lnSpc>
              <a:spcBef>
                <a:spcPct val="0"/>
              </a:spcBef>
              <a:spcAft>
                <a:spcPct val="0"/>
              </a:spcAft>
              <a:buClrTx/>
              <a:buSzTx/>
              <a:buFontTx/>
              <a:buNone/>
              <a:tabLst/>
              <a:defRPr/>
            </a:pPr>
            <a:r>
              <a:rPr kumimoji="0" lang="en-US" altLang="en-US" sz="2400" b="1" i="1" u="none" strike="noStrike" kern="0" cap="none" spc="0" normalizeH="0" baseline="0" noProof="0" dirty="0" smtClean="0">
                <a:ln>
                  <a:noFill/>
                </a:ln>
                <a:solidFill>
                  <a:srgbClr val="000000"/>
                </a:solidFill>
                <a:effectLst/>
                <a:uLnTx/>
                <a:uFillTx/>
                <a:latin typeface="Arial" panose="020B0604020202020204" pitchFamily="34" charset="0"/>
              </a:rPr>
              <a:t> </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baseline="0" noProof="0" dirty="0" err="1" smtClean="0">
                <a:ln>
                  <a:noFill/>
                </a:ln>
                <a:effectLst/>
                <a:uLnTx/>
                <a:uFillTx/>
                <a:latin typeface="Times New Roman" panose="02020603050405020304" pitchFamily="18" charset="0"/>
                <a:cs typeface="Times New Roman" panose="02020603050405020304" pitchFamily="18" charset="0"/>
                <a:sym typeface="Wingdings" panose="05000000000000000000" pitchFamily="2" charset="2"/>
              </a:rPr>
              <a:t>Người</a:t>
            </a:r>
            <a:r>
              <a:rPr kumimoji="0" lang="en-US" altLang="en-US" sz="3600" i="0" u="none" strike="noStrike" kern="0" cap="none" spc="0" normalizeH="0" noProof="0" dirty="0" smtClean="0">
                <a:ln>
                  <a:noFill/>
                </a:ln>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noProof="0" dirty="0" err="1" smtClean="0">
                <a:ln>
                  <a:noFill/>
                </a:ln>
                <a:effectLst/>
                <a:uLnTx/>
                <a:uFillTx/>
                <a:latin typeface="Times New Roman" panose="02020603050405020304" pitchFamily="18" charset="0"/>
                <a:cs typeface="Times New Roman" panose="02020603050405020304" pitchFamily="18" charset="0"/>
                <a:sym typeface="Wingdings" panose="05000000000000000000" pitchFamily="2" charset="2"/>
              </a:rPr>
              <a:t>làm</a:t>
            </a:r>
            <a:r>
              <a:rPr kumimoji="0" lang="en-US" altLang="en-US" sz="3600" i="0" u="none" strike="noStrike" kern="0" cap="none" spc="0" normalizeH="0" noProof="0" dirty="0" smtClean="0">
                <a:ln>
                  <a:noFill/>
                </a:ln>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noProof="0" dirty="0" err="1" smtClean="0">
                <a:ln>
                  <a:noFill/>
                </a:ln>
                <a:effectLst/>
                <a:uLnTx/>
                <a:uFillTx/>
                <a:latin typeface="Times New Roman" panose="02020603050405020304" pitchFamily="18" charset="0"/>
                <a:cs typeface="Times New Roman" panose="02020603050405020304" pitchFamily="18" charset="0"/>
                <a:sym typeface="Wingdings" panose="05000000000000000000" pitchFamily="2" charset="2"/>
              </a:rPr>
              <a:t>văn</a:t>
            </a:r>
            <a:r>
              <a:rPr kumimoji="0" lang="en-US" altLang="en-US" sz="3600" i="0" u="none" strike="noStrike" kern="0" cap="none" spc="0" normalizeH="0" noProof="0" dirty="0" smtClean="0">
                <a:ln>
                  <a:noFill/>
                </a:ln>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lang="en-US" altLang="en-US" sz="3600" kern="0" dirty="0">
                <a:solidFill>
                  <a:srgbClr val="000000"/>
                </a:solidFill>
                <a:latin typeface="Times New Roman" panose="02020603050405020304" pitchFamily="18" charset="0"/>
                <a:cs typeface="Times New Roman" panose="02020603050405020304" pitchFamily="18" charset="0"/>
                <a:sym typeface="Wingdings" panose="05000000000000000000" pitchFamily="2" charset="2"/>
              </a:rPr>
              <a:t>p</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hải</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thật</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sự</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có</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cảm</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xúc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trước</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những</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điều</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mình</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viết</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nói</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a:t>
            </a:r>
          </a:p>
          <a:p>
            <a:pPr marL="0" marR="0" lvl="0" indent="0" algn="just" defTabSz="914400" eaLnBrk="1" fontAlgn="base" latinLnBrk="0" hangingPunct="1">
              <a:lnSpc>
                <a:spcPct val="100000"/>
              </a:lnSpc>
              <a:spcBef>
                <a:spcPct val="0"/>
              </a:spcBef>
              <a:spcAft>
                <a:spcPct val="0"/>
              </a:spcAft>
              <a:buClrTx/>
              <a:buSzTx/>
              <a:buFontTx/>
              <a:buNone/>
              <a:tabLst/>
              <a:defRPr/>
            </a:pPr>
            <a:r>
              <a:rPr kumimoji="0" lang="en-US" altLang="en-US" sz="3600" i="1"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Phải</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biết</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diễn</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tả</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cảm</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xúc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đó</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bằng</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những</a:t>
            </a:r>
            <a:r>
              <a:rPr kumimoji="0" lang="en-US" altLang="en-US" sz="3600" i="0" u="none" strike="noStrike" kern="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từ</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ngữ</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những</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câu</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văn</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có</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sức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truyền</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cảm</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p>
          <a:p>
            <a:pPr marL="0" marR="0" lvl="0" indent="0" algn="just" defTabSz="914400" eaLnBrk="1" fontAlgn="base" latinLnBrk="0" hangingPunct="1">
              <a:lnSpc>
                <a:spcPct val="100000"/>
              </a:lnSpc>
              <a:spcBef>
                <a:spcPct val="0"/>
              </a:spcBef>
              <a:spcAft>
                <a:spcPct val="0"/>
              </a:spcAft>
              <a:buClrTx/>
              <a:buSzTx/>
              <a:buFontTx/>
              <a:buNone/>
              <a:tabLst/>
              <a:defRPr/>
            </a:pPr>
            <a:r>
              <a:rPr kumimoji="0" lang="en-US" altLang="en-US" sz="3600" i="1" u="none" strike="noStrike" kern="0" cap="none" spc="0" normalizeH="0" baseline="0" noProof="0" dirty="0" smtClean="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Sự</a:t>
            </a:r>
            <a:r>
              <a:rPr kumimoji="0" lang="en-US" altLang="en-US" sz="3600" i="0" u="none" strike="noStrike" kern="0" cap="none" spc="0" normalizeH="0" noProof="0" dirty="0"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noProof="0" dirty="0" err="1"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diễn</a:t>
            </a:r>
            <a:r>
              <a:rPr kumimoji="0" lang="en-US" altLang="en-US" sz="3600" i="0" u="none" strike="noStrike" kern="0" cap="none" spc="0" normalizeH="0" noProof="0" dirty="0"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i="0" u="none" strike="noStrike" kern="0" cap="none" spc="0" normalizeH="0" noProof="0" dirty="0" err="1"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tả</a:t>
            </a:r>
            <a:r>
              <a:rPr kumimoji="0" lang="en-US" altLang="en-US" sz="3600" i="0" u="none" strike="noStrike" kern="0" cap="none" spc="0" normalizeH="0" noProof="0" dirty="0" smtClean="0">
                <a:ln>
                  <a:noFill/>
                </a:ln>
                <a:solidFill>
                  <a:srgbClr val="0000FF"/>
                </a:solidFill>
                <a:effectLst/>
                <a:uLnTx/>
                <a:uFillTx/>
                <a:latin typeface="Times New Roman" panose="02020603050405020304" pitchFamily="18" charset="0"/>
                <a:cs typeface="Times New Roman" panose="02020603050405020304" pitchFamily="18" charset="0"/>
                <a:sym typeface="Wingdings" panose="05000000000000000000" pitchFamily="2" charset="2"/>
              </a:rPr>
              <a:t> </a:t>
            </a:r>
            <a:r>
              <a:rPr lang="en-US" altLang="en-US" sz="3600" kern="0" dirty="0">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c</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ảm</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xúc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cần</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phải</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diễn</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tả</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chân</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thực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và</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không</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được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phá</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vỡ</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mạch</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lạc</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nghị</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FF"/>
                </a:solidFill>
                <a:effectLst/>
                <a:uLnTx/>
                <a:uFillTx/>
                <a:latin typeface="Times New Roman" panose="02020603050405020304" pitchFamily="18" charset="0"/>
                <a:cs typeface="Times New Roman" panose="02020603050405020304" pitchFamily="18" charset="0"/>
              </a:rPr>
              <a:t>luận</a:t>
            </a:r>
            <a:r>
              <a:rPr kumimoji="0" lang="en-US" altLang="en-US" sz="3600" i="0" u="none" strike="noStrike" kern="0" cap="none" spc="0" normalizeH="0" baseline="0" noProof="0" dirty="0" smtClean="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của</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bài</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 </a:t>
            </a:r>
            <a:r>
              <a:rPr kumimoji="0" lang="en-US" altLang="en-US" sz="3600" i="0" u="none" strike="noStrike" kern="0" cap="none" spc="0" normalizeH="0" baseline="0" noProof="0" dirty="0" err="1" smtClean="0">
                <a:ln>
                  <a:noFill/>
                </a:ln>
                <a:solidFill>
                  <a:srgbClr val="000000"/>
                </a:solidFill>
                <a:effectLst/>
                <a:uLnTx/>
                <a:uFillTx/>
                <a:latin typeface="Times New Roman" panose="02020603050405020304" pitchFamily="18" charset="0"/>
                <a:cs typeface="Times New Roman" panose="02020603050405020304" pitchFamily="18" charset="0"/>
              </a:rPr>
              <a:t>văn</a:t>
            </a:r>
            <a:r>
              <a:rPr kumimoji="0" lang="en-US" altLang="en-US" sz="3600" i="0" u="none" strike="noStrike" kern="0" cap="none" spc="0" normalizeH="0" baseline="0" noProof="0" dirty="0" smtClean="0">
                <a:ln>
                  <a:noFill/>
                </a:ln>
                <a:solidFill>
                  <a:srgbClr val="000000"/>
                </a:solidFill>
                <a:effectLst/>
                <a:uLnTx/>
                <a:uFillTx/>
                <a:latin typeface="Times New Roman" panose="02020603050405020304" pitchFamily="18" charset="0"/>
                <a:cs typeface="Times New Roman" panose="02020603050405020304" pitchFamily="18" charset="0"/>
              </a:rPr>
              <a:t>.</a:t>
            </a:r>
            <a:endParaRPr kumimoji="0" lang="en-US" sz="3600" i="0" u="none" strike="noStrike" kern="0" cap="none" spc="0" normalizeH="0" baseline="0" noProof="0" dirty="0" smtClean="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61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90000"/>
          </a:schemeClr>
        </a:solidFill>
        <a:effectLst/>
      </p:bgPr>
    </p:bg>
    <p:spTree>
      <p:nvGrpSpPr>
        <p:cNvPr id="1" name=""/>
        <p:cNvGrpSpPr/>
        <p:nvPr/>
      </p:nvGrpSpPr>
      <p:grpSpPr>
        <a:xfrm>
          <a:off x="0" y="0"/>
          <a:ext cx="0" cy="0"/>
          <a:chOff x="0" y="0"/>
          <a:chExt cx="0" cy="0"/>
        </a:xfrm>
      </p:grpSpPr>
      <p:sp>
        <p:nvSpPr>
          <p:cNvPr id="10263" name="Rectangle 23"/>
          <p:cNvSpPr>
            <a:spLocks noChangeArrowheads="1"/>
          </p:cNvSpPr>
          <p:nvPr/>
        </p:nvSpPr>
        <p:spPr bwMode="auto">
          <a:xfrm>
            <a:off x="0" y="135508"/>
            <a:ext cx="12192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mn-cs"/>
              </a:rPr>
              <a:t>I.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Yếu</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tố</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biểu</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cảm</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trong</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văn</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nghị</a:t>
            </a:r>
            <a:r>
              <a:rPr kumimoji="0" lang="en-US" altLang="en-US" sz="4000" b="1" i="0" u="sng"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luận</a:t>
            </a:r>
            <a:r>
              <a:rPr kumimoji="0" lang="en-US" altLang="en-US"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mn-cs"/>
              </a:rPr>
              <a:t>:</a:t>
            </a:r>
          </a:p>
        </p:txBody>
      </p:sp>
      <p:sp>
        <p:nvSpPr>
          <p:cNvPr id="3" name="Rectangle 2"/>
          <p:cNvSpPr/>
          <p:nvPr/>
        </p:nvSpPr>
        <p:spPr>
          <a:xfrm>
            <a:off x="197225" y="1059375"/>
            <a:ext cx="11994776" cy="646331"/>
          </a:xfrm>
          <a:prstGeom prst="rect">
            <a:avLst/>
          </a:prstGeom>
          <a:solidFill>
            <a:schemeClr val="accent1"/>
          </a:solidFill>
        </p:spPr>
        <p:txBody>
          <a:bodyPr wrap="square">
            <a:spAutoFit/>
          </a:bodyPr>
          <a:lstStyle/>
          <a:p>
            <a:pPr lvl="0" algn="just" fontAlgn="base">
              <a:spcBef>
                <a:spcPct val="50000"/>
              </a:spcBef>
              <a:spcAft>
                <a:spcPct val="0"/>
              </a:spcAft>
            </a:pPr>
            <a:r>
              <a:rPr lang="en-US" altLang="en-US" sz="3600" b="1" i="1" u="sng" dirty="0" err="1" smtClean="0">
                <a:solidFill>
                  <a:srgbClr val="0000FF"/>
                </a:solidFill>
                <a:latin typeface="Times New Roman" panose="02020603050405020304" pitchFamily="18" charset="0"/>
                <a:cs typeface="Times New Roman" panose="02020603050405020304" pitchFamily="18" charset="0"/>
              </a:rPr>
              <a:t>Ghi</a:t>
            </a:r>
            <a:r>
              <a:rPr lang="en-US" altLang="en-US" sz="3600" b="1" i="1" u="sng" dirty="0" smtClean="0">
                <a:solidFill>
                  <a:srgbClr val="0000FF"/>
                </a:solidFill>
                <a:latin typeface="Times New Roman" panose="02020603050405020304" pitchFamily="18" charset="0"/>
                <a:cs typeface="Times New Roman" panose="02020603050405020304" pitchFamily="18" charset="0"/>
              </a:rPr>
              <a:t> </a:t>
            </a:r>
            <a:r>
              <a:rPr lang="en-US" altLang="en-US" sz="3600" b="1" i="1" u="sng" dirty="0" err="1">
                <a:solidFill>
                  <a:srgbClr val="0000FF"/>
                </a:solidFill>
                <a:latin typeface="Times New Roman" panose="02020603050405020304" pitchFamily="18" charset="0"/>
                <a:cs typeface="Times New Roman" panose="02020603050405020304" pitchFamily="18" charset="0"/>
              </a:rPr>
              <a:t>nhớ</a:t>
            </a:r>
            <a:r>
              <a:rPr lang="en-US" altLang="en-US" sz="3600" b="1" i="1" dirty="0">
                <a:solidFill>
                  <a:srgbClr val="0000FF"/>
                </a:solidFill>
                <a:latin typeface="Times New Roman" panose="02020603050405020304" pitchFamily="18" charset="0"/>
                <a:cs typeface="Times New Roman" panose="02020603050405020304" pitchFamily="18" charset="0"/>
              </a:rPr>
              <a:t>:  </a:t>
            </a:r>
            <a:r>
              <a:rPr lang="en-US" altLang="en-US" sz="3600" b="1" i="1" dirty="0" err="1">
                <a:solidFill>
                  <a:srgbClr val="0000FF"/>
                </a:solidFill>
                <a:latin typeface="Times New Roman" panose="02020603050405020304" pitchFamily="18" charset="0"/>
                <a:cs typeface="Times New Roman" panose="02020603050405020304" pitchFamily="18" charset="0"/>
              </a:rPr>
              <a:t>SGK</a:t>
            </a:r>
            <a:r>
              <a:rPr lang="en-US" altLang="en-US" sz="3600" b="1" i="1" dirty="0">
                <a:solidFill>
                  <a:srgbClr val="0000FF"/>
                </a:solidFill>
                <a:latin typeface="Times New Roman" panose="02020603050405020304" pitchFamily="18" charset="0"/>
                <a:cs typeface="Times New Roman" panose="02020603050405020304" pitchFamily="18" charset="0"/>
              </a:rPr>
              <a:t> </a:t>
            </a:r>
            <a:r>
              <a:rPr lang="en-US" altLang="en-US" sz="3600" b="1" i="1" dirty="0" smtClean="0">
                <a:solidFill>
                  <a:srgbClr val="0000FF"/>
                </a:solidFill>
                <a:latin typeface="Times New Roman" panose="02020603050405020304" pitchFamily="18" charset="0"/>
                <a:cs typeface="Times New Roman" panose="02020603050405020304" pitchFamily="18" charset="0"/>
              </a:rPr>
              <a:t>tr. </a:t>
            </a:r>
            <a:r>
              <a:rPr lang="en-US" altLang="en-US" sz="3600" b="1" i="1" dirty="0">
                <a:solidFill>
                  <a:srgbClr val="0000FF"/>
                </a:solidFill>
                <a:latin typeface="Times New Roman" panose="02020603050405020304" pitchFamily="18" charset="0"/>
                <a:cs typeface="Times New Roman" panose="02020603050405020304" pitchFamily="18" charset="0"/>
              </a:rPr>
              <a:t>97</a:t>
            </a:r>
            <a:endParaRPr lang="en-US" altLang="en-US" sz="2800" b="1" i="1" dirty="0">
              <a:solidFill>
                <a:srgbClr val="0000FF"/>
              </a:solidFill>
              <a:latin typeface="Times New Roman" panose="02020603050405020304" pitchFamily="18" charset="0"/>
              <a:cs typeface="Times New Roman" panose="02020603050405020304" pitchFamily="18" charset="0"/>
            </a:endParaRPr>
          </a:p>
        </p:txBody>
      </p:sp>
      <p:sp>
        <p:nvSpPr>
          <p:cNvPr id="4" name="Rectangle 23"/>
          <p:cNvSpPr>
            <a:spLocks noChangeArrowheads="1"/>
          </p:cNvSpPr>
          <p:nvPr/>
        </p:nvSpPr>
        <p:spPr bwMode="auto">
          <a:xfrm>
            <a:off x="0" y="2630205"/>
            <a:ext cx="12192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mn-cs"/>
              </a:rPr>
              <a:t>II. </a:t>
            </a:r>
            <a:r>
              <a:rPr kumimoji="0" lang="en-US" altLang="en-US" sz="4000" b="1" i="0" u="sng" strike="noStrike" kern="120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Luyện</a:t>
            </a:r>
            <a:r>
              <a:rPr kumimoji="0" lang="en-US" altLang="en-US" sz="4000" b="1" i="0" u="sng" strike="noStrike" kern="1200" cap="none" spc="0" normalizeH="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0" u="sng" strike="noStrike" kern="1200" cap="none" spc="0" normalizeH="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tập</a:t>
            </a:r>
            <a:r>
              <a:rPr kumimoji="0" lang="en-US" altLang="en-US" sz="4000" b="1"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mn-cs"/>
              </a:rPr>
              <a:t>:</a:t>
            </a:r>
          </a:p>
        </p:txBody>
      </p:sp>
      <p:sp>
        <p:nvSpPr>
          <p:cNvPr id="5" name="Rectangle 4"/>
          <p:cNvSpPr/>
          <p:nvPr/>
        </p:nvSpPr>
        <p:spPr>
          <a:xfrm>
            <a:off x="1" y="3846460"/>
            <a:ext cx="12191999" cy="646331"/>
          </a:xfrm>
          <a:prstGeom prst="rect">
            <a:avLst/>
          </a:prstGeom>
          <a:solidFill>
            <a:schemeClr val="accent1"/>
          </a:solidFill>
        </p:spPr>
        <p:txBody>
          <a:bodyPr wrap="square">
            <a:spAutoFit/>
          </a:bodyPr>
          <a:lstStyle/>
          <a:p>
            <a:pPr lvl="0" algn="just" fontAlgn="base">
              <a:spcBef>
                <a:spcPct val="50000"/>
              </a:spcBef>
              <a:spcAft>
                <a:spcPct val="0"/>
              </a:spcAft>
            </a:pPr>
            <a:r>
              <a:rPr lang="en-US" altLang="en-US" sz="3600" b="1" i="1" dirty="0" err="1" smtClean="0">
                <a:solidFill>
                  <a:srgbClr val="0000FF"/>
                </a:solidFill>
                <a:latin typeface="Times New Roman" panose="02020603050405020304" pitchFamily="18" charset="0"/>
                <a:cs typeface="Times New Roman" panose="02020603050405020304" pitchFamily="18" charset="0"/>
              </a:rPr>
              <a:t>Bài</a:t>
            </a:r>
            <a:r>
              <a:rPr lang="en-US" altLang="en-US" sz="3600" b="1" i="1" dirty="0" smtClean="0">
                <a:solidFill>
                  <a:srgbClr val="0000FF"/>
                </a:solidFill>
                <a:latin typeface="Times New Roman" panose="02020603050405020304" pitchFamily="18" charset="0"/>
                <a:cs typeface="Times New Roman" panose="02020603050405020304" pitchFamily="18" charset="0"/>
              </a:rPr>
              <a:t> 1, 2, 3  </a:t>
            </a:r>
            <a:r>
              <a:rPr lang="en-US" altLang="en-US" sz="3600" b="1" i="1" dirty="0" err="1">
                <a:solidFill>
                  <a:srgbClr val="0000FF"/>
                </a:solidFill>
                <a:latin typeface="Times New Roman" panose="02020603050405020304" pitchFamily="18" charset="0"/>
                <a:cs typeface="Times New Roman" panose="02020603050405020304" pitchFamily="18" charset="0"/>
              </a:rPr>
              <a:t>SGK</a:t>
            </a:r>
            <a:r>
              <a:rPr lang="en-US" altLang="en-US" sz="3600" b="1" i="1" dirty="0">
                <a:solidFill>
                  <a:srgbClr val="0000FF"/>
                </a:solidFill>
                <a:latin typeface="Times New Roman" panose="02020603050405020304" pitchFamily="18" charset="0"/>
                <a:cs typeface="Times New Roman" panose="02020603050405020304" pitchFamily="18" charset="0"/>
              </a:rPr>
              <a:t> </a:t>
            </a:r>
            <a:r>
              <a:rPr lang="en-US" altLang="en-US" sz="3600" b="1" i="1" dirty="0" smtClean="0">
                <a:solidFill>
                  <a:srgbClr val="0000FF"/>
                </a:solidFill>
                <a:latin typeface="Times New Roman" panose="02020603050405020304" pitchFamily="18" charset="0"/>
                <a:cs typeface="Times New Roman" panose="02020603050405020304" pitchFamily="18" charset="0"/>
              </a:rPr>
              <a:t>tr. 97, 98</a:t>
            </a:r>
            <a:endParaRPr lang="en-US" altLang="en-US" sz="2800" b="1" i="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195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63"/>
                                        </p:tgtEl>
                                        <p:attrNameLst>
                                          <p:attrName>style.visibility</p:attrName>
                                        </p:attrNameLst>
                                      </p:cBhvr>
                                      <p:to>
                                        <p:strVal val="visible"/>
                                      </p:to>
                                    </p:set>
                                    <p:anim calcmode="lin" valueType="num">
                                      <p:cBhvr additive="base">
                                        <p:cTn id="7" dur="500" fill="hold"/>
                                        <p:tgtEl>
                                          <p:spTgt spid="10263"/>
                                        </p:tgtEl>
                                        <p:attrNameLst>
                                          <p:attrName>ppt_x</p:attrName>
                                        </p:attrNameLst>
                                      </p:cBhvr>
                                      <p:tavLst>
                                        <p:tav tm="0">
                                          <p:val>
                                            <p:strVal val="#ppt_x"/>
                                          </p:val>
                                        </p:tav>
                                        <p:tav tm="100000">
                                          <p:val>
                                            <p:strVal val="#ppt_x"/>
                                          </p:val>
                                        </p:tav>
                                      </p:tavLst>
                                    </p:anim>
                                    <p:anim calcmode="lin" valueType="num">
                                      <p:cBhvr additive="base">
                                        <p:cTn id="8" dur="500" fill="hold"/>
                                        <p:tgtEl>
                                          <p:spTgt spid="1026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3" grpId="0"/>
      <p:bldP spid="3" grpId="0" animBg="1"/>
      <p:bldP spid="4" grpId="0"/>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90000"/>
          </a:schemeClr>
        </a:solidFill>
        <a:effectLst/>
      </p:bgPr>
    </p:bg>
    <p:spTree>
      <p:nvGrpSpPr>
        <p:cNvPr id="1" name=""/>
        <p:cNvGrpSpPr/>
        <p:nvPr/>
      </p:nvGrpSpPr>
      <p:grpSpPr>
        <a:xfrm>
          <a:off x="0" y="0"/>
          <a:ext cx="0" cy="0"/>
          <a:chOff x="0" y="0"/>
          <a:chExt cx="0" cy="0"/>
        </a:xfrm>
      </p:grpSpPr>
      <p:sp>
        <p:nvSpPr>
          <p:cNvPr id="10263" name="Rectangle 23"/>
          <p:cNvSpPr>
            <a:spLocks noChangeArrowheads="1"/>
          </p:cNvSpPr>
          <p:nvPr/>
        </p:nvSpPr>
        <p:spPr bwMode="auto">
          <a:xfrm>
            <a:off x="0" y="135508"/>
            <a:ext cx="12192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fontAlgn="base">
              <a:spcBef>
                <a:spcPct val="0"/>
              </a:spcBef>
              <a:spcAft>
                <a:spcPct val="0"/>
              </a:spcAft>
            </a:pPr>
            <a:r>
              <a:rPr lang="en-US" altLang="en-US" sz="4000" b="1" dirty="0" smtClean="0">
                <a:solidFill>
                  <a:srgbClr val="FF0000"/>
                </a:solidFill>
                <a:latin typeface="Times New Roman" panose="02020603050405020304" pitchFamily="18" charset="0"/>
              </a:rPr>
              <a:t>I</a:t>
            </a:r>
            <a:r>
              <a:rPr lang="en-US" altLang="en-US" sz="4000" b="1" dirty="0">
                <a:solidFill>
                  <a:srgbClr val="FF0000"/>
                </a:solidFill>
                <a:latin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Yếu</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tố</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biểu</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cảm</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trong</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văn</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nghị</a:t>
            </a:r>
            <a:r>
              <a:rPr lang="en-US" altLang="en-US" sz="4000" b="1" u="sng" dirty="0" smtClean="0">
                <a:solidFill>
                  <a:srgbClr val="FF0000"/>
                </a:solidFill>
                <a:latin typeface="Times New Roman" panose="02020603050405020304" pitchFamily="18" charset="0"/>
                <a:cs typeface="Times New Roman" panose="02020603050405020304" pitchFamily="18" charset="0"/>
              </a:rPr>
              <a:t> </a:t>
            </a:r>
            <a:r>
              <a:rPr lang="en-US" altLang="en-US" sz="4000" b="1" u="sng" dirty="0" err="1" smtClean="0">
                <a:solidFill>
                  <a:srgbClr val="FF0000"/>
                </a:solidFill>
                <a:latin typeface="Times New Roman" panose="02020603050405020304" pitchFamily="18" charset="0"/>
                <a:cs typeface="Times New Roman" panose="02020603050405020304" pitchFamily="18" charset="0"/>
              </a:rPr>
              <a:t>luận</a:t>
            </a:r>
            <a:r>
              <a:rPr lang="en-US" altLang="en-US" sz="4000" b="1" dirty="0" smtClean="0">
                <a:solidFill>
                  <a:srgbClr val="FF0000"/>
                </a:solidFill>
                <a:latin typeface="Times New Roman" panose="02020603050405020304" pitchFamily="18" charset="0"/>
              </a:rPr>
              <a:t>:</a:t>
            </a:r>
            <a:endParaRPr lang="en-US" altLang="en-US" sz="4000" b="1" dirty="0">
              <a:solidFill>
                <a:srgbClr val="FF0000"/>
              </a:solidFill>
              <a:latin typeface="Times New Roman" panose="02020603050405020304" pitchFamily="18" charset="0"/>
            </a:endParaRPr>
          </a:p>
        </p:txBody>
      </p:sp>
      <p:sp>
        <p:nvSpPr>
          <p:cNvPr id="3" name="Rectangle 2"/>
          <p:cNvSpPr/>
          <p:nvPr/>
        </p:nvSpPr>
        <p:spPr>
          <a:xfrm>
            <a:off x="1" y="2081352"/>
            <a:ext cx="12191999" cy="2585323"/>
          </a:xfrm>
          <a:prstGeom prst="rect">
            <a:avLst/>
          </a:prstGeom>
          <a:solidFill>
            <a:schemeClr val="accent1"/>
          </a:solidFill>
        </p:spPr>
        <p:txBody>
          <a:bodyPr wrap="square">
            <a:spAutoFit/>
          </a:bodyPr>
          <a:lstStyle/>
          <a:p>
            <a:pPr algn="just">
              <a:lnSpc>
                <a:spcPct val="150000"/>
              </a:lnSpc>
            </a:pPr>
            <a:r>
              <a:rPr lang="en-US" altLang="en-US" sz="3600" b="1" dirty="0" smtClean="0">
                <a:solidFill>
                  <a:srgbClr val="002060"/>
                </a:solidFill>
                <a:latin typeface="Times New Roman" panose="02020603050405020304" pitchFamily="18" charset="0"/>
              </a:rPr>
              <a:t>1. </a:t>
            </a:r>
            <a:r>
              <a:rPr lang="en-US" altLang="en-US" sz="3600" b="1" dirty="0" err="1" smtClean="0">
                <a:solidFill>
                  <a:srgbClr val="002060"/>
                </a:solidFill>
                <a:latin typeface="Times New Roman" panose="02020603050405020304" pitchFamily="18" charset="0"/>
                <a:cs typeface="Times New Roman" panose="02020603050405020304" pitchFamily="18" charset="0"/>
              </a:rPr>
              <a:t>Nghe</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đọc</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tì</a:t>
            </a:r>
            <a:r>
              <a:rPr lang="en-US" altLang="en-US" sz="3600" b="1" dirty="0" err="1" smtClean="0">
                <a:solidFill>
                  <a:srgbClr val="002060"/>
                </a:solidFill>
                <a:latin typeface="Times New Roman" panose="02020603050405020304" pitchFamily="18" charset="0"/>
                <a:cs typeface="Times New Roman" panose="02020603050405020304" pitchFamily="18" charset="0"/>
              </a:rPr>
              <a:t>m</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hiểu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văn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bản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lời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câu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hỏi</a:t>
            </a:r>
            <a:r>
              <a:rPr lang="en-US" altLang="en-US" sz="3600" b="1" dirty="0" smtClean="0">
                <a:solidFill>
                  <a:srgbClr val="002060"/>
                </a:solidFill>
                <a:latin typeface="Times New Roman" panose="02020603050405020304" pitchFamily="18" charset="0"/>
                <a:cs typeface="Times New Roman" panose="02020603050405020304" pitchFamily="18" charset="0"/>
              </a:rPr>
              <a:t>:  </a:t>
            </a:r>
          </a:p>
          <a:p>
            <a:pPr algn="just">
              <a:lnSpc>
                <a:spcPct val="150000"/>
              </a:lnSpc>
            </a:pPr>
            <a:r>
              <a:rPr lang="en-US" altLang="en-US" sz="3600" b="1" u="sng" dirty="0" smtClean="0">
                <a:solidFill>
                  <a:srgbClr val="002060"/>
                </a:solidFill>
                <a:latin typeface="Times New Roman" panose="02020603050405020304" pitchFamily="18" charset="0"/>
                <a:cs typeface="Times New Roman" panose="02020603050405020304" pitchFamily="18" charset="0"/>
              </a:rPr>
              <a:t>VB</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smtClean="0">
                <a:solidFill>
                  <a:srgbClr val="00B050"/>
                </a:solidFill>
                <a:latin typeface="Times New Roman" panose="02020603050405020304" pitchFamily="18" charset="0"/>
                <a:cs typeface="Times New Roman" panose="02020603050405020304" pitchFamily="18" charset="0"/>
              </a:rPr>
              <a:t>“</a:t>
            </a:r>
            <a:r>
              <a:rPr lang="en-US" altLang="en-US" sz="3600" b="1" i="1" dirty="0" err="1" smtClean="0">
                <a:solidFill>
                  <a:srgbClr val="00B050"/>
                </a:solidFill>
                <a:latin typeface="Times New Roman" panose="02020603050405020304" pitchFamily="18" charset="0"/>
                <a:cs typeface="Times New Roman" panose="02020603050405020304" pitchFamily="18" charset="0"/>
              </a:rPr>
              <a:t>L</a:t>
            </a:r>
            <a:r>
              <a:rPr lang="en-US" altLang="en-US" sz="3600" b="1" i="1" dirty="0" err="1" smtClean="0">
                <a:solidFill>
                  <a:srgbClr val="00B050"/>
                </a:solidFill>
                <a:latin typeface="Times New Roman" panose="02020603050405020304" pitchFamily="18" charset="0"/>
                <a:cs typeface="Times New Roman" panose="02020603050405020304" pitchFamily="18" charset="0"/>
              </a:rPr>
              <a:t>ời</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i="1" dirty="0" err="1" smtClean="0">
                <a:solidFill>
                  <a:srgbClr val="00B050"/>
                </a:solidFill>
                <a:latin typeface="Times New Roman" panose="02020603050405020304" pitchFamily="18" charset="0"/>
                <a:cs typeface="Times New Roman" panose="02020603050405020304" pitchFamily="18" charset="0"/>
              </a:rPr>
              <a:t>kêu</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i="1" dirty="0" err="1" smtClean="0">
                <a:solidFill>
                  <a:srgbClr val="00B050"/>
                </a:solidFill>
                <a:latin typeface="Times New Roman" panose="02020603050405020304" pitchFamily="18" charset="0"/>
                <a:cs typeface="Times New Roman" panose="02020603050405020304" pitchFamily="18" charset="0"/>
              </a:rPr>
              <a:t>gọi</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i="1" dirty="0" err="1" smtClean="0">
                <a:solidFill>
                  <a:srgbClr val="00B050"/>
                </a:solidFill>
                <a:latin typeface="Times New Roman" panose="02020603050405020304" pitchFamily="18" charset="0"/>
                <a:cs typeface="Times New Roman" panose="02020603050405020304" pitchFamily="18" charset="0"/>
              </a:rPr>
              <a:t>toàn</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i="1" dirty="0" err="1" smtClean="0">
                <a:solidFill>
                  <a:srgbClr val="00B050"/>
                </a:solidFill>
                <a:latin typeface="Times New Roman" panose="02020603050405020304" pitchFamily="18" charset="0"/>
                <a:cs typeface="Times New Roman" panose="02020603050405020304" pitchFamily="18" charset="0"/>
              </a:rPr>
              <a:t>quốc</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i="1" dirty="0" err="1" smtClean="0">
                <a:solidFill>
                  <a:srgbClr val="00B050"/>
                </a:solidFill>
                <a:latin typeface="Times New Roman" panose="02020603050405020304" pitchFamily="18" charset="0"/>
                <a:cs typeface="Times New Roman" panose="02020603050405020304" pitchFamily="18" charset="0"/>
              </a:rPr>
              <a:t>kháng</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i="1" dirty="0" err="1" smtClean="0">
                <a:solidFill>
                  <a:srgbClr val="00B050"/>
                </a:solidFill>
                <a:latin typeface="Times New Roman" panose="02020603050405020304" pitchFamily="18" charset="0"/>
                <a:cs typeface="Times New Roman" panose="02020603050405020304" pitchFamily="18" charset="0"/>
              </a:rPr>
              <a:t>chiến</a:t>
            </a:r>
            <a:r>
              <a:rPr lang="en-US" altLang="en-US" sz="3600" b="1" i="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của</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Bác</a:t>
            </a:r>
            <a:r>
              <a:rPr lang="en-US" altLang="en-US" sz="3600" b="1" dirty="0" smtClean="0">
                <a:solidFill>
                  <a:srgbClr val="00B050"/>
                </a:solidFill>
                <a:latin typeface="Times New Roman" panose="02020603050405020304" pitchFamily="18" charset="0"/>
                <a:cs typeface="Times New Roman" panose="02020603050405020304" pitchFamily="18" charset="0"/>
              </a:rPr>
              <a:t> </a:t>
            </a:r>
            <a:r>
              <a:rPr lang="en-US" altLang="en-US" sz="3600" b="1" dirty="0" err="1" smtClean="0">
                <a:solidFill>
                  <a:srgbClr val="00B050"/>
                </a:solidFill>
                <a:latin typeface="Times New Roman" panose="02020603050405020304" pitchFamily="18" charset="0"/>
                <a:cs typeface="Times New Roman" panose="02020603050405020304" pitchFamily="18" charset="0"/>
              </a:rPr>
              <a:t>Hồ</a:t>
            </a:r>
            <a:r>
              <a:rPr lang="en-US" altLang="en-US" sz="3600" b="1" dirty="0" smtClean="0">
                <a:solidFill>
                  <a:srgbClr val="00B050"/>
                </a:solidFill>
                <a:latin typeface="Times New Roman" panose="02020603050405020304" pitchFamily="18" charset="0"/>
                <a:cs typeface="Times New Roman" panose="02020603050405020304" pitchFamily="18" charset="0"/>
              </a:rPr>
              <a:t> </a:t>
            </a:r>
          </a:p>
          <a:p>
            <a:pPr algn="just">
              <a:lnSpc>
                <a:spcPct val="150000"/>
              </a:lnSpc>
            </a:pPr>
            <a:r>
              <a:rPr lang="en-US" altLang="en-US" sz="3600" b="1" dirty="0" smtClean="0">
                <a:solidFill>
                  <a:srgbClr val="002060"/>
                </a:solidFill>
                <a:latin typeface="Times New Roman" panose="02020603050405020304" pitchFamily="18" charset="0"/>
                <a:cs typeface="Times New Roman" panose="02020603050405020304" pitchFamily="18" charset="0"/>
              </a:rPr>
              <a:t>(</a:t>
            </a:r>
            <a:r>
              <a:rPr lang="en-US" altLang="en-US" sz="3600" b="1" dirty="0" err="1" smtClean="0">
                <a:solidFill>
                  <a:srgbClr val="002060"/>
                </a:solidFill>
                <a:latin typeface="Times New Roman" panose="02020603050405020304" pitchFamily="18" charset="0"/>
                <a:cs typeface="Times New Roman" panose="02020603050405020304" pitchFamily="18" charset="0"/>
              </a:rPr>
              <a:t>SGK</a:t>
            </a:r>
            <a:r>
              <a:rPr lang="en-US" altLang="en-US" sz="3600" b="1" dirty="0" smtClean="0">
                <a:solidFill>
                  <a:srgbClr val="002060"/>
                </a:solidFill>
                <a:latin typeface="Times New Roman" panose="02020603050405020304" pitchFamily="18" charset="0"/>
                <a:cs typeface="Times New Roman" panose="02020603050405020304" pitchFamily="18" charset="0"/>
              </a:rPr>
              <a:t> tr. 95, 96)</a:t>
            </a:r>
            <a:r>
              <a:rPr lang="en-US" altLang="en-US" sz="3600"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48427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0263"/>
                                        </p:tgtEl>
                                        <p:attrNameLst>
                                          <p:attrName>style.visibility</p:attrName>
                                        </p:attrNameLst>
                                      </p:cBhvr>
                                      <p:to>
                                        <p:strVal val="visible"/>
                                      </p:to>
                                    </p:set>
                                    <p:animEffect transition="in" filter="strips(downLeft)">
                                      <p:cBhvr>
                                        <p:cTn id="7" dur="500"/>
                                        <p:tgtEl>
                                          <p:spTgt spid="1026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3" grpId="0"/>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Nguyen van loi keu goi toan quoc khang chi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1999"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4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Rectangle 1"/>
          <p:cNvSpPr/>
          <p:nvPr/>
        </p:nvSpPr>
        <p:spPr>
          <a:xfrm>
            <a:off x="0" y="914400"/>
            <a:ext cx="12192000" cy="1200329"/>
          </a:xfrm>
          <a:prstGeom prst="rect">
            <a:avLst/>
          </a:prstGeom>
        </p:spPr>
        <p:txBody>
          <a:bodyPr wrap="square">
            <a:spAutoFit/>
          </a:bodyPr>
          <a:lstStyle/>
          <a:p>
            <a:pPr>
              <a:spcBef>
                <a:spcPct val="50000"/>
              </a:spcBef>
            </a:pPr>
            <a:r>
              <a:rPr lang="en-US" altLang="en-US" sz="3600" b="1" i="1" dirty="0" err="1" smtClean="0">
                <a:solidFill>
                  <a:srgbClr val="0070C0"/>
                </a:solidFill>
              </a:rPr>
              <a:t>a1</a:t>
            </a:r>
            <a:r>
              <a:rPr lang="en-US" altLang="en-US" sz="3600" b="1" i="1" dirty="0" smtClean="0">
                <a:solidFill>
                  <a:srgbClr val="0070C0"/>
                </a:solidFill>
              </a:rPr>
              <a:t>. </a:t>
            </a:r>
            <a:r>
              <a:rPr lang="en-US" altLang="en-US" sz="3600" b="1" i="1" dirty="0" err="1" smtClean="0">
                <a:solidFill>
                  <a:srgbClr val="0070C0"/>
                </a:solidFill>
              </a:rPr>
              <a:t>Hãy</a:t>
            </a:r>
            <a:r>
              <a:rPr lang="en-US" altLang="en-US" sz="3600" b="1" i="1" dirty="0" smtClean="0">
                <a:solidFill>
                  <a:srgbClr val="0070C0"/>
                </a:solidFill>
              </a:rPr>
              <a:t> </a:t>
            </a:r>
            <a:r>
              <a:rPr lang="en-US" altLang="en-US" sz="3600" b="1" i="1" dirty="0" err="1">
                <a:solidFill>
                  <a:srgbClr val="0070C0"/>
                </a:solidFill>
              </a:rPr>
              <a:t>tìm</a:t>
            </a:r>
            <a:r>
              <a:rPr lang="en-US" altLang="en-US" sz="3600" b="1" i="1" dirty="0">
                <a:solidFill>
                  <a:srgbClr val="0070C0"/>
                </a:solidFill>
              </a:rPr>
              <a:t> </a:t>
            </a:r>
            <a:r>
              <a:rPr lang="en-US" altLang="en-US" sz="3600" b="1" i="1" dirty="0" err="1">
                <a:solidFill>
                  <a:srgbClr val="0070C0"/>
                </a:solidFill>
              </a:rPr>
              <a:t>những</a:t>
            </a:r>
            <a:r>
              <a:rPr lang="en-US" altLang="en-US" sz="3600" b="1" i="1" dirty="0">
                <a:solidFill>
                  <a:srgbClr val="0070C0"/>
                </a:solidFill>
              </a:rPr>
              <a:t> </a:t>
            </a:r>
            <a:r>
              <a:rPr lang="en-US" altLang="en-US" sz="3600" b="1" i="1" dirty="0" err="1">
                <a:solidFill>
                  <a:srgbClr val="FF00FF"/>
                </a:solidFill>
              </a:rPr>
              <a:t>từ</a:t>
            </a:r>
            <a:r>
              <a:rPr lang="en-US" altLang="en-US" sz="3600" b="1" i="1" dirty="0">
                <a:solidFill>
                  <a:srgbClr val="FF00FF"/>
                </a:solidFill>
              </a:rPr>
              <a:t> </a:t>
            </a:r>
            <a:r>
              <a:rPr lang="en-US" altLang="en-US" sz="3600" b="1" i="1" dirty="0" err="1">
                <a:solidFill>
                  <a:srgbClr val="FF00FF"/>
                </a:solidFill>
              </a:rPr>
              <a:t>ngữ</a:t>
            </a:r>
            <a:r>
              <a:rPr lang="en-US" altLang="en-US" sz="3600" b="1" i="1" dirty="0">
                <a:solidFill>
                  <a:srgbClr val="FF00FF"/>
                </a:solidFill>
              </a:rPr>
              <a:t> </a:t>
            </a:r>
            <a:r>
              <a:rPr lang="en-US" altLang="en-US" sz="3600" b="1" i="1" dirty="0" err="1">
                <a:solidFill>
                  <a:srgbClr val="FF00FF"/>
                </a:solidFill>
              </a:rPr>
              <a:t>biểu</a:t>
            </a:r>
            <a:r>
              <a:rPr lang="en-US" altLang="en-US" sz="3600" b="1" i="1" dirty="0">
                <a:solidFill>
                  <a:srgbClr val="FF00FF"/>
                </a:solidFill>
              </a:rPr>
              <a:t> </a:t>
            </a:r>
            <a:r>
              <a:rPr lang="en-US" altLang="en-US" sz="3600" b="1" i="1" dirty="0" err="1">
                <a:solidFill>
                  <a:srgbClr val="FF00FF"/>
                </a:solidFill>
              </a:rPr>
              <a:t>lộ</a:t>
            </a:r>
            <a:r>
              <a:rPr lang="en-US" altLang="en-US" sz="3600" b="1" i="1" dirty="0">
                <a:solidFill>
                  <a:srgbClr val="FF00FF"/>
                </a:solidFill>
              </a:rPr>
              <a:t> </a:t>
            </a:r>
            <a:r>
              <a:rPr lang="en-US" altLang="en-US" sz="3600" b="1" i="1" dirty="0" err="1">
                <a:solidFill>
                  <a:srgbClr val="FF00FF"/>
                </a:solidFill>
              </a:rPr>
              <a:t>tình</a:t>
            </a:r>
            <a:r>
              <a:rPr lang="en-US" altLang="en-US" sz="3600" b="1" i="1" dirty="0">
                <a:solidFill>
                  <a:srgbClr val="FF00FF"/>
                </a:solidFill>
              </a:rPr>
              <a:t> </a:t>
            </a:r>
            <a:r>
              <a:rPr lang="en-US" altLang="en-US" sz="3600" b="1" i="1" dirty="0" err="1">
                <a:solidFill>
                  <a:srgbClr val="FF00FF"/>
                </a:solidFill>
              </a:rPr>
              <a:t>cảm</a:t>
            </a:r>
            <a:r>
              <a:rPr lang="en-US" altLang="en-US" sz="3600" b="1" i="1" dirty="0">
                <a:solidFill>
                  <a:srgbClr val="FF00FF"/>
                </a:solidFill>
              </a:rPr>
              <a:t> </a:t>
            </a:r>
            <a:r>
              <a:rPr lang="en-US" altLang="en-US" sz="3600" b="1" i="1" dirty="0" err="1">
                <a:solidFill>
                  <a:srgbClr val="FF00FF"/>
                </a:solidFill>
              </a:rPr>
              <a:t>mãnh</a:t>
            </a:r>
            <a:r>
              <a:rPr lang="en-US" altLang="en-US" sz="3600" b="1" i="1" dirty="0">
                <a:solidFill>
                  <a:srgbClr val="FF00FF"/>
                </a:solidFill>
              </a:rPr>
              <a:t> </a:t>
            </a:r>
            <a:r>
              <a:rPr lang="en-US" altLang="en-US" sz="3600" b="1" i="1" dirty="0" err="1">
                <a:solidFill>
                  <a:srgbClr val="FF00FF"/>
                </a:solidFill>
              </a:rPr>
              <a:t>liệt</a:t>
            </a:r>
            <a:r>
              <a:rPr lang="en-US" altLang="en-US" sz="3600" b="1" i="1" dirty="0">
                <a:solidFill>
                  <a:srgbClr val="0000FF"/>
                </a:solidFill>
              </a:rPr>
              <a:t> </a:t>
            </a:r>
            <a:r>
              <a:rPr lang="en-US" altLang="en-US" sz="3600" b="1" i="1" dirty="0" err="1">
                <a:solidFill>
                  <a:srgbClr val="0070C0"/>
                </a:solidFill>
              </a:rPr>
              <a:t>của</a:t>
            </a:r>
            <a:r>
              <a:rPr lang="en-US" altLang="en-US" sz="3600" b="1" i="1" dirty="0">
                <a:solidFill>
                  <a:srgbClr val="0070C0"/>
                </a:solidFill>
              </a:rPr>
              <a:t> </a:t>
            </a:r>
            <a:r>
              <a:rPr lang="en-US" altLang="en-US" sz="3600" b="1" i="1" dirty="0" err="1">
                <a:solidFill>
                  <a:srgbClr val="0070C0"/>
                </a:solidFill>
              </a:rPr>
              <a:t>tác</a:t>
            </a:r>
            <a:r>
              <a:rPr lang="en-US" altLang="en-US" sz="3600" b="1" i="1" dirty="0">
                <a:solidFill>
                  <a:srgbClr val="0070C0"/>
                </a:solidFill>
              </a:rPr>
              <a:t> </a:t>
            </a:r>
            <a:r>
              <a:rPr lang="en-US" altLang="en-US" sz="3600" b="1" i="1" dirty="0" err="1">
                <a:solidFill>
                  <a:srgbClr val="0070C0"/>
                </a:solidFill>
              </a:rPr>
              <a:t>giả</a:t>
            </a:r>
            <a:r>
              <a:rPr lang="en-US" altLang="en-US" sz="3600" b="1" i="1" dirty="0">
                <a:solidFill>
                  <a:srgbClr val="0070C0"/>
                </a:solidFill>
              </a:rPr>
              <a:t> </a:t>
            </a:r>
            <a:r>
              <a:rPr lang="en-US" altLang="en-US" sz="3600" b="1" i="1" dirty="0" err="1">
                <a:solidFill>
                  <a:srgbClr val="0070C0"/>
                </a:solidFill>
              </a:rPr>
              <a:t>và</a:t>
            </a:r>
            <a:r>
              <a:rPr lang="en-US" altLang="en-US" sz="3600" b="1" i="1" dirty="0">
                <a:solidFill>
                  <a:srgbClr val="0070C0"/>
                </a:solidFill>
              </a:rPr>
              <a:t> </a:t>
            </a:r>
            <a:r>
              <a:rPr lang="en-US" altLang="en-US" sz="3600" b="1" i="1" dirty="0" err="1">
                <a:solidFill>
                  <a:srgbClr val="0070C0"/>
                </a:solidFill>
              </a:rPr>
              <a:t>những</a:t>
            </a:r>
            <a:r>
              <a:rPr lang="en-US" altLang="en-US" sz="3600" b="1" i="1" dirty="0">
                <a:solidFill>
                  <a:srgbClr val="0070C0"/>
                </a:solidFill>
              </a:rPr>
              <a:t> </a:t>
            </a:r>
            <a:r>
              <a:rPr lang="en-US" altLang="en-US" sz="3600" b="1" i="1" dirty="0" err="1">
                <a:solidFill>
                  <a:srgbClr val="FF00FF"/>
                </a:solidFill>
              </a:rPr>
              <a:t>câu</a:t>
            </a:r>
            <a:r>
              <a:rPr lang="en-US" altLang="en-US" sz="3600" b="1" i="1" dirty="0">
                <a:solidFill>
                  <a:srgbClr val="FF00FF"/>
                </a:solidFill>
              </a:rPr>
              <a:t> </a:t>
            </a:r>
            <a:r>
              <a:rPr lang="en-US" altLang="en-US" sz="3600" b="1" i="1" dirty="0" err="1">
                <a:solidFill>
                  <a:srgbClr val="FF00FF"/>
                </a:solidFill>
              </a:rPr>
              <a:t>cảm</a:t>
            </a:r>
            <a:r>
              <a:rPr lang="en-US" altLang="en-US" sz="3600" b="1" i="1" dirty="0">
                <a:solidFill>
                  <a:srgbClr val="FF00FF"/>
                </a:solidFill>
              </a:rPr>
              <a:t> </a:t>
            </a:r>
            <a:r>
              <a:rPr lang="en-US" altLang="en-US" sz="3600" b="1" i="1" dirty="0" err="1">
                <a:solidFill>
                  <a:srgbClr val="FF00FF"/>
                </a:solidFill>
              </a:rPr>
              <a:t>thán</a:t>
            </a:r>
            <a:r>
              <a:rPr lang="en-US" altLang="en-US" sz="3600" b="1" i="1" dirty="0">
                <a:solidFill>
                  <a:srgbClr val="0000FF"/>
                </a:solidFill>
              </a:rPr>
              <a:t> </a:t>
            </a:r>
            <a:r>
              <a:rPr lang="en-US" altLang="en-US" sz="3600" b="1" i="1" dirty="0" err="1">
                <a:solidFill>
                  <a:srgbClr val="0070C0"/>
                </a:solidFill>
              </a:rPr>
              <a:t>trong</a:t>
            </a:r>
            <a:r>
              <a:rPr lang="en-US" altLang="en-US" sz="3600" b="1" i="1" dirty="0">
                <a:solidFill>
                  <a:srgbClr val="0070C0"/>
                </a:solidFill>
              </a:rPr>
              <a:t> </a:t>
            </a:r>
            <a:r>
              <a:rPr lang="en-US" altLang="en-US" sz="3600" b="1" i="1" dirty="0" err="1">
                <a:solidFill>
                  <a:srgbClr val="0070C0"/>
                </a:solidFill>
              </a:rPr>
              <a:t>văn</a:t>
            </a:r>
            <a:r>
              <a:rPr lang="en-US" altLang="en-US" sz="3600" b="1" i="1" dirty="0">
                <a:solidFill>
                  <a:srgbClr val="0070C0"/>
                </a:solidFill>
              </a:rPr>
              <a:t> </a:t>
            </a:r>
            <a:r>
              <a:rPr lang="en-US" altLang="en-US" sz="3600" b="1" i="1" dirty="0" err="1">
                <a:solidFill>
                  <a:srgbClr val="0070C0"/>
                </a:solidFill>
              </a:rPr>
              <a:t>bản</a:t>
            </a:r>
            <a:r>
              <a:rPr lang="en-US" altLang="en-US" sz="3600" b="1" i="1" dirty="0">
                <a:solidFill>
                  <a:srgbClr val="0070C0"/>
                </a:solidFill>
              </a:rPr>
              <a:t> ? </a:t>
            </a:r>
            <a:endParaRPr lang="en-US" altLang="en-US" sz="3600" b="1" i="1" dirty="0">
              <a:solidFill>
                <a:srgbClr val="0070C0"/>
              </a:solidFill>
            </a:endParaRPr>
          </a:p>
        </p:txBody>
      </p:sp>
      <p:pic>
        <p:nvPicPr>
          <p:cNvPr id="3" name="Picture 2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84738" y="3366477"/>
            <a:ext cx="1231083" cy="719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603696" y="3366477"/>
            <a:ext cx="2376267" cy="707886"/>
          </a:xfrm>
          <a:prstGeom prst="rect">
            <a:avLst/>
          </a:prstGeom>
        </p:spPr>
        <p:txBody>
          <a:bodyPr wrap="square">
            <a:spAutoFit/>
          </a:bodyPr>
          <a:lstStyle/>
          <a:p>
            <a:pPr eaLnBrk="1" hangingPunct="1">
              <a:defRPr/>
            </a:pPr>
            <a:r>
              <a:rPr lang="en-US" altLang="en-US" sz="4000" b="1" i="1" u="sng" dirty="0" err="1" smtClean="0">
                <a:solidFill>
                  <a:srgbClr val="FF0000"/>
                </a:solidFill>
                <a:latin typeface="Times New Roman" panose="02020603050405020304" pitchFamily="18" charset="0"/>
              </a:rPr>
              <a:t>Trả</a:t>
            </a:r>
            <a:r>
              <a:rPr lang="en-US" altLang="en-US" sz="4000" b="1" i="1" u="sng" dirty="0" smtClean="0">
                <a:solidFill>
                  <a:srgbClr val="FF0000"/>
                </a:solidFill>
                <a:latin typeface="Times New Roman" panose="02020603050405020304" pitchFamily="18" charset="0"/>
              </a:rPr>
              <a:t> </a:t>
            </a:r>
            <a:r>
              <a:rPr lang="en-US" altLang="en-US" sz="4000" b="1" i="1" u="sng" dirty="0" err="1" smtClean="0">
                <a:solidFill>
                  <a:srgbClr val="FF0000"/>
                </a:solidFill>
                <a:latin typeface="Times New Roman" panose="02020603050405020304" pitchFamily="18" charset="0"/>
              </a:rPr>
              <a:t>lời</a:t>
            </a:r>
            <a:r>
              <a:rPr lang="en-US" altLang="en-US" sz="4000" b="1" i="1" dirty="0" smtClean="0">
                <a:solidFill>
                  <a:srgbClr val="FF0000"/>
                </a:solidFill>
                <a:latin typeface="Times New Roman" panose="02020603050405020304" pitchFamily="18" charset="0"/>
              </a:rPr>
              <a:t>: </a:t>
            </a:r>
            <a:endParaRPr lang="en-US" altLang="en-US" sz="40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973743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anim calcmode="lin" valueType="num">
                                      <p:cBhvr>
                                        <p:cTn id="16" dur="1000" fill="hold"/>
                                        <p:tgtEl>
                                          <p:spTgt spid="3"/>
                                        </p:tgtEl>
                                        <p:attrNameLst>
                                          <p:attrName>style.rotation</p:attrName>
                                        </p:attrNameLst>
                                      </p:cBhvr>
                                      <p:tavLst>
                                        <p:tav tm="0">
                                          <p:val>
                                            <p:fltVal val="90"/>
                                          </p:val>
                                        </p:tav>
                                        <p:tav tm="100000">
                                          <p:val>
                                            <p:fltVal val="0"/>
                                          </p:val>
                                        </p:tav>
                                      </p:tavLst>
                                    </p:anim>
                                    <p:animEffect transition="in" filter="fade">
                                      <p:cBhvr>
                                        <p:cTn id="17" dur="1000"/>
                                        <p:tgtEl>
                                          <p:spTgt spid="3"/>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1000" fill="hold"/>
                                        <p:tgtEl>
                                          <p:spTgt spid="4"/>
                                        </p:tgtEl>
                                        <p:attrNameLst>
                                          <p:attrName>ppt_w</p:attrName>
                                        </p:attrNameLst>
                                      </p:cBhvr>
                                      <p:tavLst>
                                        <p:tav tm="0">
                                          <p:val>
                                            <p:fltVal val="0"/>
                                          </p:val>
                                        </p:tav>
                                        <p:tav tm="100000">
                                          <p:val>
                                            <p:strVal val="#ppt_w"/>
                                          </p:val>
                                        </p:tav>
                                      </p:tavLst>
                                    </p:anim>
                                    <p:anim calcmode="lin" valueType="num">
                                      <p:cBhvr>
                                        <p:cTn id="21" dur="1000" fill="hold"/>
                                        <p:tgtEl>
                                          <p:spTgt spid="4"/>
                                        </p:tgtEl>
                                        <p:attrNameLst>
                                          <p:attrName>ppt_h</p:attrName>
                                        </p:attrNameLst>
                                      </p:cBhvr>
                                      <p:tavLst>
                                        <p:tav tm="0">
                                          <p:val>
                                            <p:fltVal val="0"/>
                                          </p:val>
                                        </p:tav>
                                        <p:tav tm="100000">
                                          <p:val>
                                            <p:strVal val="#ppt_h"/>
                                          </p:val>
                                        </p:tav>
                                      </p:tavLst>
                                    </p:anim>
                                    <p:anim calcmode="lin" valueType="num">
                                      <p:cBhvr>
                                        <p:cTn id="22" dur="1000" fill="hold"/>
                                        <p:tgtEl>
                                          <p:spTgt spid="4"/>
                                        </p:tgtEl>
                                        <p:attrNameLst>
                                          <p:attrName>style.rotation</p:attrName>
                                        </p:attrNameLst>
                                      </p:cBhvr>
                                      <p:tavLst>
                                        <p:tav tm="0">
                                          <p:val>
                                            <p:fltVal val="90"/>
                                          </p:val>
                                        </p:tav>
                                        <p:tav tm="100000">
                                          <p:val>
                                            <p:fltVal val="0"/>
                                          </p:val>
                                        </p:tav>
                                      </p:tavLst>
                                    </p:anim>
                                    <p:animEffect transition="in" filter="fade">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017306"/>
          </a:xfrm>
          <a:prstGeom prst="rect">
            <a:avLst/>
          </a:prstGeom>
          <a:solidFill>
            <a:schemeClr val="accent1"/>
          </a:solidFill>
        </p:spPr>
        <p:txBody>
          <a:bodyPr wrap="square">
            <a:spAutoFit/>
          </a:bodyPr>
          <a:lstStyle/>
          <a:p>
            <a:pPr lvl="0" algn="ctr" fontAlgn="base">
              <a:spcAft>
                <a:spcPct val="0"/>
              </a:spcAft>
            </a:pPr>
            <a:r>
              <a:rPr lang="en-US" altLang="en-US" sz="2250" b="1" dirty="0" err="1">
                <a:solidFill>
                  <a:srgbClr val="FF0000"/>
                </a:solidFill>
                <a:latin typeface="Times New Roman" panose="02020603050405020304" pitchFamily="18" charset="0"/>
                <a:cs typeface="Times New Roman" panose="02020603050405020304" pitchFamily="18" charset="0"/>
              </a:rPr>
              <a:t>LỜI</a:t>
            </a:r>
            <a:r>
              <a:rPr lang="en-US" altLang="en-US" sz="2250" b="1" dirty="0">
                <a:solidFill>
                  <a:srgbClr val="FF0000"/>
                </a:solidFill>
                <a:latin typeface="Times New Roman" panose="02020603050405020304" pitchFamily="18" charset="0"/>
                <a:cs typeface="Times New Roman" panose="02020603050405020304" pitchFamily="18" charset="0"/>
              </a:rPr>
              <a:t> </a:t>
            </a:r>
            <a:r>
              <a:rPr lang="en-US" altLang="en-US" sz="2250" b="1" dirty="0" err="1">
                <a:solidFill>
                  <a:srgbClr val="FF0000"/>
                </a:solidFill>
                <a:latin typeface="Times New Roman" panose="02020603050405020304" pitchFamily="18" charset="0"/>
                <a:cs typeface="Times New Roman" panose="02020603050405020304" pitchFamily="18" charset="0"/>
              </a:rPr>
              <a:t>KÊU</a:t>
            </a:r>
            <a:r>
              <a:rPr lang="en-US" altLang="en-US" sz="2250" b="1" dirty="0">
                <a:solidFill>
                  <a:srgbClr val="FF0000"/>
                </a:solidFill>
                <a:latin typeface="Times New Roman" panose="02020603050405020304" pitchFamily="18" charset="0"/>
                <a:cs typeface="Times New Roman" panose="02020603050405020304" pitchFamily="18" charset="0"/>
              </a:rPr>
              <a:t> </a:t>
            </a:r>
            <a:r>
              <a:rPr lang="en-US" altLang="en-US" sz="2250" b="1" dirty="0" err="1">
                <a:solidFill>
                  <a:srgbClr val="FF0000"/>
                </a:solidFill>
                <a:latin typeface="Times New Roman" panose="02020603050405020304" pitchFamily="18" charset="0"/>
                <a:cs typeface="Times New Roman" panose="02020603050405020304" pitchFamily="18" charset="0"/>
              </a:rPr>
              <a:t>GỌI</a:t>
            </a:r>
            <a:r>
              <a:rPr lang="en-US" altLang="en-US" sz="2250" b="1" dirty="0">
                <a:solidFill>
                  <a:srgbClr val="FF0000"/>
                </a:solidFill>
                <a:latin typeface="Times New Roman" panose="02020603050405020304" pitchFamily="18" charset="0"/>
                <a:cs typeface="Times New Roman" panose="02020603050405020304" pitchFamily="18" charset="0"/>
              </a:rPr>
              <a:t> </a:t>
            </a:r>
            <a:r>
              <a:rPr lang="en-US" altLang="en-US" sz="2250" b="1" dirty="0" err="1">
                <a:solidFill>
                  <a:srgbClr val="FF0000"/>
                </a:solidFill>
                <a:latin typeface="Times New Roman" panose="02020603050405020304" pitchFamily="18" charset="0"/>
                <a:cs typeface="Times New Roman" panose="02020603050405020304" pitchFamily="18" charset="0"/>
              </a:rPr>
              <a:t>TOÀN</a:t>
            </a:r>
            <a:r>
              <a:rPr lang="en-US" altLang="en-US" sz="2250" b="1" dirty="0">
                <a:solidFill>
                  <a:srgbClr val="FF0000"/>
                </a:solidFill>
                <a:latin typeface="Times New Roman" panose="02020603050405020304" pitchFamily="18" charset="0"/>
                <a:cs typeface="Times New Roman" panose="02020603050405020304" pitchFamily="18" charset="0"/>
              </a:rPr>
              <a:t> </a:t>
            </a:r>
            <a:r>
              <a:rPr lang="en-US" altLang="en-US" sz="2250" b="1" dirty="0" err="1">
                <a:solidFill>
                  <a:srgbClr val="FF0000"/>
                </a:solidFill>
                <a:latin typeface="Times New Roman" panose="02020603050405020304" pitchFamily="18" charset="0"/>
                <a:cs typeface="Times New Roman" panose="02020603050405020304" pitchFamily="18" charset="0"/>
              </a:rPr>
              <a:t>QUỐC</a:t>
            </a:r>
            <a:r>
              <a:rPr lang="en-US" altLang="en-US" sz="2250" b="1" dirty="0">
                <a:solidFill>
                  <a:srgbClr val="FF0000"/>
                </a:solidFill>
                <a:latin typeface="Times New Roman" panose="02020603050405020304" pitchFamily="18" charset="0"/>
                <a:cs typeface="Times New Roman" panose="02020603050405020304" pitchFamily="18" charset="0"/>
              </a:rPr>
              <a:t> </a:t>
            </a:r>
            <a:r>
              <a:rPr lang="en-US" altLang="en-US" sz="2250" b="1" dirty="0" err="1">
                <a:solidFill>
                  <a:srgbClr val="FF0000"/>
                </a:solidFill>
                <a:latin typeface="Times New Roman" panose="02020603050405020304" pitchFamily="18" charset="0"/>
                <a:cs typeface="Times New Roman" panose="02020603050405020304" pitchFamily="18" charset="0"/>
              </a:rPr>
              <a:t>KHÁNG</a:t>
            </a:r>
            <a:r>
              <a:rPr lang="en-US" altLang="en-US" sz="2250" b="1" dirty="0">
                <a:solidFill>
                  <a:srgbClr val="FF0000"/>
                </a:solidFill>
                <a:latin typeface="Times New Roman" panose="02020603050405020304" pitchFamily="18" charset="0"/>
                <a:cs typeface="Times New Roman" panose="02020603050405020304" pitchFamily="18" charset="0"/>
              </a:rPr>
              <a:t> </a:t>
            </a:r>
            <a:r>
              <a:rPr lang="en-US" altLang="en-US" sz="2250" b="1" dirty="0" err="1" smtClean="0">
                <a:solidFill>
                  <a:srgbClr val="FF0000"/>
                </a:solidFill>
                <a:latin typeface="Times New Roman" panose="02020603050405020304" pitchFamily="18" charset="0"/>
                <a:cs typeface="Times New Roman" panose="02020603050405020304" pitchFamily="18" charset="0"/>
              </a:rPr>
              <a:t>CHIẾN</a:t>
            </a:r>
            <a:endParaRPr lang="en-US" altLang="en-US" sz="2250" dirty="0">
              <a:solidFill>
                <a:srgbClr val="0000FF"/>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Hỡi</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đồng</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bào</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toàn</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smtClean="0">
                <a:solidFill>
                  <a:srgbClr val="FF0066"/>
                </a:solidFill>
                <a:latin typeface="Times New Roman" panose="02020603050405020304" pitchFamily="18" charset="0"/>
                <a:cs typeface="Times New Roman" panose="02020603050405020304" pitchFamily="18" charset="0"/>
              </a:rPr>
              <a:t>quốc</a:t>
            </a:r>
            <a:r>
              <a:rPr lang="en-US" altLang="en-US" sz="2250" i="1" dirty="0" smtClean="0">
                <a:solidFill>
                  <a:srgbClr val="FF0066"/>
                </a:solidFill>
                <a:latin typeface="Times New Roman" panose="02020603050405020304" pitchFamily="18" charset="0"/>
                <a:cs typeface="Times New Roman" panose="02020603050405020304" pitchFamily="18" charset="0"/>
              </a:rPr>
              <a:t>!</a:t>
            </a:r>
            <a:endParaRPr lang="en-US" altLang="en-US" sz="2250" i="1" dirty="0">
              <a:solidFill>
                <a:srgbClr val="FF0066"/>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0000FF"/>
                </a:solidFill>
                <a:latin typeface="Times New Roman" panose="02020603050405020304" pitchFamily="18" charset="0"/>
                <a:cs typeface="Times New Roman" panose="02020603050405020304" pitchFamily="18" charset="0"/>
              </a:rPr>
              <a:t>Chúng</a:t>
            </a:r>
            <a:r>
              <a:rPr lang="en-US" altLang="en-US" sz="2250" dirty="0" smtClean="0">
                <a:solidFill>
                  <a:srgbClr val="0000FF"/>
                </a:solidFill>
                <a:latin typeface="Times New Roman" panose="02020603050405020304" pitchFamily="18" charset="0"/>
                <a:cs typeface="Times New Roman" panose="02020603050405020304" pitchFamily="18" charset="0"/>
              </a:rPr>
              <a:t> </a:t>
            </a:r>
            <a:r>
              <a:rPr lang="en-US" altLang="en-US" sz="2250" dirty="0">
                <a:solidFill>
                  <a:srgbClr val="0000FF"/>
                </a:solidFill>
                <a:latin typeface="Times New Roman" panose="02020603050405020304" pitchFamily="18" charset="0"/>
                <a:cs typeface="Times New Roman" panose="02020603050405020304" pitchFamily="18" charset="0"/>
              </a:rPr>
              <a:t>ta </a:t>
            </a:r>
            <a:r>
              <a:rPr lang="en-US" altLang="en-US" sz="2250" dirty="0" err="1">
                <a:solidFill>
                  <a:srgbClr val="0000FF"/>
                </a:solidFill>
                <a:latin typeface="Times New Roman" panose="02020603050405020304" pitchFamily="18" charset="0"/>
                <a:cs typeface="Times New Roman" panose="02020603050405020304" pitchFamily="18" charset="0"/>
              </a:rPr>
              <a:t>muốn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hòa</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bình</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chúng</a:t>
            </a:r>
            <a:r>
              <a:rPr lang="en-US" altLang="en-US" sz="2250" dirty="0">
                <a:solidFill>
                  <a:srgbClr val="0000FF"/>
                </a:solidFill>
                <a:latin typeface="Times New Roman" panose="02020603050405020304" pitchFamily="18" charset="0"/>
                <a:cs typeface="Times New Roman" panose="02020603050405020304" pitchFamily="18" charset="0"/>
              </a:rPr>
              <a:t> ta </a:t>
            </a:r>
            <a:r>
              <a:rPr lang="en-US" altLang="en-US" sz="2250" dirty="0" err="1">
                <a:solidFill>
                  <a:srgbClr val="0000FF"/>
                </a:solidFill>
                <a:latin typeface="Times New Roman" panose="02020603050405020304" pitchFamily="18" charset="0"/>
                <a:cs typeface="Times New Roman" panose="02020603050405020304" pitchFamily="18" charset="0"/>
              </a:rPr>
              <a:t>phải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nhân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nhượng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Nhưng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chúng</a:t>
            </a:r>
            <a:r>
              <a:rPr lang="en-US" altLang="en-US" sz="2250" dirty="0">
                <a:solidFill>
                  <a:srgbClr val="0000FF"/>
                </a:solidFill>
                <a:latin typeface="Times New Roman" panose="02020603050405020304" pitchFamily="18" charset="0"/>
                <a:cs typeface="Times New Roman" panose="02020603050405020304" pitchFamily="18" charset="0"/>
              </a:rPr>
              <a:t> ta </a:t>
            </a:r>
            <a:r>
              <a:rPr lang="en-US" altLang="en-US" sz="2250" dirty="0" err="1">
                <a:solidFill>
                  <a:srgbClr val="0000FF"/>
                </a:solidFill>
                <a:latin typeface="Times New Roman" panose="02020603050405020304" pitchFamily="18" charset="0"/>
                <a:cs typeface="Times New Roman" panose="02020603050405020304" pitchFamily="18" charset="0"/>
              </a:rPr>
              <a:t>càng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nhân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nhượng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thực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Pháp</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càng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lấn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tới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vì</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chúng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quyết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tâm</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cướp</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nước</a:t>
            </a:r>
            <a:r>
              <a:rPr lang="en-US" altLang="en-US" sz="2250" dirty="0">
                <a:solidFill>
                  <a:srgbClr val="0000FF"/>
                </a:solidFill>
                <a:latin typeface="Times New Roman" panose="02020603050405020304" pitchFamily="18" charset="0"/>
                <a:cs typeface="Times New Roman" panose="02020603050405020304" pitchFamily="18" charset="0"/>
              </a:rPr>
              <a:t> ta </a:t>
            </a:r>
            <a:r>
              <a:rPr lang="en-US" altLang="en-US" sz="2250" dirty="0" err="1">
                <a:solidFill>
                  <a:srgbClr val="0000FF"/>
                </a:solidFill>
                <a:latin typeface="Times New Roman" panose="02020603050405020304" pitchFamily="18" charset="0"/>
                <a:cs typeface="Times New Roman" panose="02020603050405020304" pitchFamily="18" charset="0"/>
              </a:rPr>
              <a:t>lần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nữa</a:t>
            </a:r>
            <a:r>
              <a:rPr lang="en-US" altLang="en-US" sz="2250" dirty="0">
                <a:solidFill>
                  <a:srgbClr val="0000FF"/>
                </a:solidFill>
                <a:latin typeface="Times New Roman" panose="02020603050405020304" pitchFamily="18" charset="0"/>
                <a:cs typeface="Times New Roman" panose="02020603050405020304" pitchFamily="18" charset="0"/>
              </a:rPr>
              <a:t> !</a:t>
            </a:r>
          </a:p>
          <a:p>
            <a:pPr lvl="0" algn="just" fontAlgn="base">
              <a:spcAft>
                <a:spcPct val="0"/>
              </a:spcAft>
            </a:pP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smtClean="0">
                <a:solidFill>
                  <a:srgbClr val="FF0066"/>
                </a:solidFill>
                <a:latin typeface="Times New Roman" panose="02020603050405020304" pitchFamily="18" charset="0"/>
                <a:cs typeface="Times New Roman" panose="02020603050405020304" pitchFamily="18" charset="0"/>
              </a:rPr>
              <a:t>Không</a:t>
            </a:r>
            <a:r>
              <a:rPr lang="en-US" altLang="en-US" sz="2250" dirty="0" smtClean="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Chúng</a:t>
            </a:r>
            <a:r>
              <a:rPr lang="en-US" altLang="en-US" sz="2250" dirty="0">
                <a:solidFill>
                  <a:srgbClr val="0000FF"/>
                </a:solidFill>
                <a:latin typeface="Times New Roman" panose="02020603050405020304" pitchFamily="18" charset="0"/>
                <a:cs typeface="Times New Roman" panose="02020603050405020304" pitchFamily="18" charset="0"/>
              </a:rPr>
              <a:t> ta </a:t>
            </a:r>
            <a:r>
              <a:rPr lang="en-US" altLang="en-US" sz="2250" dirty="0" err="1">
                <a:solidFill>
                  <a:srgbClr val="0000FF"/>
                </a:solidFill>
                <a:latin typeface="Times New Roman" panose="02020603050405020304" pitchFamily="18" charset="0"/>
                <a:cs typeface="Times New Roman" panose="02020603050405020304" pitchFamily="18" charset="0"/>
              </a:rPr>
              <a:t>thà</a:t>
            </a:r>
            <a:r>
              <a:rPr lang="en-US" altLang="en-US" sz="2250" dirty="0">
                <a:solidFill>
                  <a:srgbClr val="0000FF"/>
                </a:solidFill>
                <a:latin typeface="Times New Roman" panose="02020603050405020304" pitchFamily="18" charset="0"/>
                <a:cs typeface="Times New Roman" panose="02020603050405020304" pitchFamily="18" charset="0"/>
              </a:rPr>
              <a:t> hi </a:t>
            </a:r>
            <a:r>
              <a:rPr lang="en-US" altLang="en-US" sz="2250" dirty="0" err="1">
                <a:solidFill>
                  <a:srgbClr val="0000FF"/>
                </a:solidFill>
                <a:latin typeface="Times New Roman" panose="02020603050405020304" pitchFamily="18" charset="0"/>
                <a:cs typeface="Times New Roman" panose="02020603050405020304" pitchFamily="18" charset="0"/>
              </a:rPr>
              <a:t>sinh</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tất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cả</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chứ</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nhất</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định</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không</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chịu</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mất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nước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nhất</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định</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không</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chịu</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làm</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nô</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lệ</a:t>
            </a:r>
            <a:r>
              <a:rPr lang="en-US" altLang="en-US" sz="2250" dirty="0">
                <a:solidFill>
                  <a:srgbClr val="0000FF"/>
                </a:solidFill>
                <a:latin typeface="Times New Roman" panose="02020603050405020304" pitchFamily="18" charset="0"/>
                <a:cs typeface="Times New Roman" panose="02020603050405020304" pitchFamily="18" charset="0"/>
              </a:rPr>
              <a:t>.</a:t>
            </a:r>
          </a:p>
          <a:p>
            <a:pPr lvl="0" algn="just" fontAlgn="base">
              <a:spcAft>
                <a:spcPct val="0"/>
              </a:spcAft>
            </a:pP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Hỡi</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đồng</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smtClean="0">
                <a:solidFill>
                  <a:srgbClr val="FF0066"/>
                </a:solidFill>
                <a:latin typeface="Times New Roman" panose="02020603050405020304" pitchFamily="18" charset="0"/>
                <a:cs typeface="Times New Roman" panose="02020603050405020304" pitchFamily="18" charset="0"/>
              </a:rPr>
              <a:t>bào</a:t>
            </a:r>
            <a:r>
              <a:rPr lang="en-US" altLang="en-US" sz="2250" i="1" dirty="0" smtClean="0">
                <a:solidFill>
                  <a:srgbClr val="FF0066"/>
                </a:solidFill>
                <a:latin typeface="Times New Roman" panose="02020603050405020304" pitchFamily="18" charset="0"/>
                <a:cs typeface="Times New Roman" panose="02020603050405020304" pitchFamily="18" charset="0"/>
              </a:rPr>
              <a:t>!</a:t>
            </a:r>
            <a:endParaRPr lang="en-US" altLang="en-US" sz="2250" i="1" dirty="0">
              <a:solidFill>
                <a:srgbClr val="FF0066"/>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0000FF"/>
                </a:solidFill>
                <a:latin typeface="Times New Roman" panose="02020603050405020304" pitchFamily="18" charset="0"/>
                <a:cs typeface="Times New Roman" panose="02020603050405020304" pitchFamily="18" charset="0"/>
              </a:rPr>
              <a:t>Chúng</a:t>
            </a:r>
            <a:r>
              <a:rPr lang="en-US" altLang="en-US" sz="2250" dirty="0" smtClean="0">
                <a:solidFill>
                  <a:srgbClr val="0000FF"/>
                </a:solidFill>
                <a:latin typeface="Times New Roman" panose="02020603050405020304" pitchFamily="18" charset="0"/>
                <a:cs typeface="Times New Roman" panose="02020603050405020304" pitchFamily="18" charset="0"/>
              </a:rPr>
              <a:t> </a:t>
            </a:r>
            <a:r>
              <a:rPr lang="en-US" altLang="en-US" sz="2250" dirty="0">
                <a:solidFill>
                  <a:srgbClr val="0000FF"/>
                </a:solidFill>
                <a:latin typeface="Times New Roman" panose="02020603050405020304" pitchFamily="18" charset="0"/>
                <a:cs typeface="Times New Roman" panose="02020603050405020304" pitchFamily="18" charset="0"/>
              </a:rPr>
              <a:t>ta </a:t>
            </a:r>
            <a:r>
              <a:rPr lang="en-US" altLang="en-US" sz="2250" dirty="0" err="1">
                <a:solidFill>
                  <a:srgbClr val="0000FF"/>
                </a:solidFill>
                <a:latin typeface="Times New Roman" panose="02020603050405020304" pitchFamily="18" charset="0"/>
                <a:cs typeface="Times New Roman" panose="02020603050405020304" pitchFamily="18" charset="0"/>
              </a:rPr>
              <a:t>phải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đứng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0000FF"/>
                </a:solidFill>
                <a:latin typeface="Times New Roman" panose="02020603050405020304" pitchFamily="18" charset="0"/>
                <a:cs typeface="Times New Roman" panose="02020603050405020304" pitchFamily="18" charset="0"/>
              </a:rPr>
              <a:t>lên</a:t>
            </a:r>
            <a:r>
              <a:rPr lang="en-US" altLang="en-US" sz="2250" dirty="0" smtClean="0">
                <a:solidFill>
                  <a:srgbClr val="0000FF"/>
                </a:solidFill>
                <a:latin typeface="Times New Roman" panose="02020603050405020304" pitchFamily="18" charset="0"/>
                <a:cs typeface="Times New Roman" panose="02020603050405020304" pitchFamily="18" charset="0"/>
              </a:rPr>
              <a:t>!</a:t>
            </a:r>
            <a:endParaRPr lang="en-US" altLang="en-US" sz="2250" dirty="0">
              <a:solidFill>
                <a:srgbClr val="0000FF"/>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0000FF"/>
                </a:solidFill>
                <a:latin typeface="Times New Roman" panose="02020603050405020304" pitchFamily="18" charset="0"/>
                <a:cs typeface="Times New Roman" panose="02020603050405020304" pitchFamily="18" charset="0"/>
              </a:rPr>
              <a:t>Bất</a:t>
            </a:r>
            <a:r>
              <a:rPr lang="en-US" altLang="en-US" sz="2250" dirty="0" smtClean="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kì</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đàn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ông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đàn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bà</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bất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kì</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người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già</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người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trẻ</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không</a:t>
            </a:r>
            <a:r>
              <a:rPr lang="en-US" altLang="en-US" sz="2250" dirty="0">
                <a:solidFill>
                  <a:srgbClr val="0000FF"/>
                </a:solidFill>
                <a:latin typeface="Times New Roman" panose="02020603050405020304" pitchFamily="18" charset="0"/>
                <a:cs typeface="Times New Roman" panose="02020603050405020304" pitchFamily="18" charset="0"/>
              </a:rPr>
              <a:t> chia </a:t>
            </a:r>
            <a:r>
              <a:rPr lang="en-US" altLang="en-US" sz="2250" dirty="0" err="1">
                <a:solidFill>
                  <a:srgbClr val="0000FF"/>
                </a:solidFill>
                <a:latin typeface="Times New Roman" panose="02020603050405020304" pitchFamily="18" charset="0"/>
                <a:cs typeface="Times New Roman" panose="02020603050405020304" pitchFamily="18" charset="0"/>
              </a:rPr>
              <a:t>tôn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giáo</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đảng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phái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tộc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Hễ</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là</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người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Việt</a:t>
            </a:r>
            <a:r>
              <a:rPr lang="en-US" altLang="en-US" sz="2250" dirty="0">
                <a:solidFill>
                  <a:srgbClr val="0000FF"/>
                </a:solidFill>
                <a:latin typeface="Times New Roman" panose="02020603050405020304" pitchFamily="18" charset="0"/>
                <a:cs typeface="Times New Roman" panose="02020603050405020304" pitchFamily="18" charset="0"/>
              </a:rPr>
              <a:t> Nam </a:t>
            </a:r>
            <a:r>
              <a:rPr lang="en-US" altLang="en-US" sz="2250" dirty="0" err="1">
                <a:solidFill>
                  <a:srgbClr val="0000FF"/>
                </a:solidFill>
                <a:latin typeface="Times New Roman" panose="02020603050405020304" pitchFamily="18" charset="0"/>
                <a:cs typeface="Times New Roman" panose="02020603050405020304" pitchFamily="18" charset="0"/>
              </a:rPr>
              <a:t>thì</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phải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đứng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lên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đánh</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thực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Pháp</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để</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cứu</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Tổ</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quốc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a:solidFill>
                  <a:srgbClr val="FF0066"/>
                </a:solidFill>
                <a:latin typeface="Times New Roman" panose="02020603050405020304" pitchFamily="18" charset="0"/>
                <a:cs typeface="Times New Roman" panose="02020603050405020304" pitchFamily="18" charset="0"/>
              </a:rPr>
              <a:t>Ai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có</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súng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dùng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súng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a:solidFill>
                  <a:srgbClr val="FF0066"/>
                </a:solidFill>
                <a:latin typeface="Times New Roman" panose="02020603050405020304" pitchFamily="18" charset="0"/>
                <a:cs typeface="Times New Roman" panose="02020603050405020304" pitchFamily="18" charset="0"/>
              </a:rPr>
              <a:t>Ai </a:t>
            </a:r>
            <a:r>
              <a:rPr lang="en-US" altLang="en-US" sz="2250" dirty="0" err="1">
                <a:solidFill>
                  <a:srgbClr val="0000FF"/>
                </a:solidFill>
                <a:latin typeface="Times New Roman" panose="02020603050405020304" pitchFamily="18" charset="0"/>
                <a:cs typeface="Times New Roman" panose="02020603050405020304" pitchFamily="18" charset="0"/>
              </a:rPr>
              <a:t>có</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gươm</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dùng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gươm</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không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có</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gươm</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thì</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dùng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cuốc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thuổng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gậy</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gộc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a:solidFill>
                  <a:srgbClr val="FF0066"/>
                </a:solidFill>
                <a:latin typeface="Times New Roman" panose="02020603050405020304" pitchFamily="18" charset="0"/>
                <a:cs typeface="Times New Roman" panose="02020603050405020304" pitchFamily="18" charset="0"/>
              </a:rPr>
              <a:t>Ai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cũng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ra</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sức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chống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thực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Pháp</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cứu</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nước</a:t>
            </a:r>
            <a:r>
              <a:rPr lang="en-US" altLang="en-US" sz="2250" dirty="0">
                <a:solidFill>
                  <a:srgbClr val="0000FF"/>
                </a:solidFill>
                <a:latin typeface="Times New Roman" panose="02020603050405020304" pitchFamily="18" charset="0"/>
                <a:cs typeface="Times New Roman" panose="02020603050405020304" pitchFamily="18" charset="0"/>
              </a:rPr>
              <a:t>.</a:t>
            </a: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Hỡi</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anh</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em</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binh</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sĩ</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tự</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vệ</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a:solidFill>
                  <a:srgbClr val="FF0066"/>
                </a:solidFill>
                <a:latin typeface="Times New Roman" panose="02020603050405020304" pitchFamily="18" charset="0"/>
                <a:cs typeface="Times New Roman" panose="02020603050405020304" pitchFamily="18" charset="0"/>
              </a:rPr>
              <a:t>dân</a:t>
            </a:r>
            <a:r>
              <a:rPr lang="en-US" altLang="en-US" sz="2250" i="1" dirty="0">
                <a:solidFill>
                  <a:srgbClr val="FF0066"/>
                </a:solidFill>
                <a:latin typeface="Times New Roman" panose="02020603050405020304" pitchFamily="18" charset="0"/>
                <a:cs typeface="Times New Roman" panose="02020603050405020304" pitchFamily="18" charset="0"/>
              </a:rPr>
              <a:t> </a:t>
            </a:r>
            <a:r>
              <a:rPr lang="en-US" altLang="en-US" sz="2250" i="1" dirty="0" err="1" smtClean="0">
                <a:solidFill>
                  <a:srgbClr val="FF0066"/>
                </a:solidFill>
                <a:latin typeface="Times New Roman" panose="02020603050405020304" pitchFamily="18" charset="0"/>
                <a:cs typeface="Times New Roman" panose="02020603050405020304" pitchFamily="18" charset="0"/>
              </a:rPr>
              <a:t>quân</a:t>
            </a:r>
            <a:r>
              <a:rPr lang="en-US" altLang="en-US" sz="2250" i="1" dirty="0" smtClean="0">
                <a:solidFill>
                  <a:srgbClr val="FF0066"/>
                </a:solidFill>
                <a:latin typeface="Times New Roman" panose="02020603050405020304" pitchFamily="18" charset="0"/>
                <a:cs typeface="Times New Roman" panose="02020603050405020304" pitchFamily="18" charset="0"/>
              </a:rPr>
              <a:t>!</a:t>
            </a:r>
            <a:endParaRPr lang="en-US" altLang="en-US" sz="2250" i="1" dirty="0">
              <a:solidFill>
                <a:srgbClr val="FF0066"/>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0000FF"/>
                </a:solidFill>
                <a:latin typeface="Times New Roman" panose="02020603050405020304" pitchFamily="18" charset="0"/>
                <a:cs typeface="Times New Roman" panose="02020603050405020304" pitchFamily="18" charset="0"/>
              </a:rPr>
              <a:t>Giờ</a:t>
            </a:r>
            <a:r>
              <a:rPr lang="en-US" altLang="en-US" sz="2250" dirty="0" smtClean="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cứu</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nước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đã</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đến</a:t>
            </a:r>
            <a:r>
              <a:rPr lang="en-US" altLang="en-US" sz="2250" dirty="0">
                <a:solidFill>
                  <a:srgbClr val="0000FF"/>
                </a:solidFill>
                <a:latin typeface="Times New Roman" panose="02020603050405020304" pitchFamily="18" charset="0"/>
                <a:cs typeface="Times New Roman" panose="02020603050405020304" pitchFamily="18" charset="0"/>
              </a:rPr>
              <a:t>. Ta </a:t>
            </a:r>
            <a:r>
              <a:rPr lang="en-US" altLang="en-US" sz="2250" dirty="0" err="1">
                <a:solidFill>
                  <a:srgbClr val="0000FF"/>
                </a:solidFill>
                <a:latin typeface="Times New Roman" panose="02020603050405020304" pitchFamily="18" charset="0"/>
                <a:cs typeface="Times New Roman" panose="02020603050405020304" pitchFamily="18" charset="0"/>
              </a:rPr>
              <a:t>phải</a:t>
            </a:r>
            <a:r>
              <a:rPr lang="en-US" altLang="en-US" sz="2250" dirty="0">
                <a:solidFill>
                  <a:srgbClr val="0000FF"/>
                </a:solidFill>
                <a:latin typeface="Times New Roman" panose="02020603050405020304" pitchFamily="18" charset="0"/>
                <a:cs typeface="Times New Roman" panose="02020603050405020304" pitchFamily="18" charset="0"/>
              </a:rPr>
              <a:t> hi </a:t>
            </a:r>
            <a:r>
              <a:rPr lang="en-US" altLang="en-US" sz="2250" dirty="0" err="1">
                <a:solidFill>
                  <a:srgbClr val="0000FF"/>
                </a:solidFill>
                <a:latin typeface="Times New Roman" panose="02020603050405020304" pitchFamily="18" charset="0"/>
                <a:cs typeface="Times New Roman" panose="02020603050405020304" pitchFamily="18" charset="0"/>
              </a:rPr>
              <a:t>sinh</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đến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giọt</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máu</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cuối</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cùng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để</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giữ</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gìn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đất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nước</a:t>
            </a:r>
            <a:r>
              <a:rPr lang="en-US" altLang="en-US" sz="2250" dirty="0">
                <a:solidFill>
                  <a:srgbClr val="0000FF"/>
                </a:solidFill>
                <a:latin typeface="Times New Roman" panose="02020603050405020304" pitchFamily="18" charset="0"/>
                <a:cs typeface="Times New Roman" panose="02020603050405020304" pitchFamily="18" charset="0"/>
              </a:rPr>
              <a:t>.</a:t>
            </a: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0000FF"/>
                </a:solidFill>
                <a:latin typeface="Times New Roman" panose="02020603050405020304" pitchFamily="18" charset="0"/>
                <a:cs typeface="Times New Roman" panose="02020603050405020304" pitchFamily="18" charset="0"/>
              </a:rPr>
              <a:t>Dù</a:t>
            </a:r>
            <a:r>
              <a:rPr lang="en-US" altLang="en-US" sz="2250" dirty="0" smtClean="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phải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gian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lao</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kháng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chiến</a:t>
            </a:r>
            <a:r>
              <a:rPr lang="en-US" altLang="en-US" sz="2250" dirty="0">
                <a:solidFill>
                  <a:srgbClr val="0000FF"/>
                </a:solidFill>
                <a:latin typeface="Times New Roman" panose="02020603050405020304" pitchFamily="18" charset="0"/>
                <a:cs typeface="Times New Roman" panose="02020603050405020304" pitchFamily="18" charset="0"/>
              </a:rPr>
              <a:t> , </a:t>
            </a:r>
            <a:r>
              <a:rPr lang="en-US" altLang="en-US" sz="2250" dirty="0" err="1">
                <a:solidFill>
                  <a:srgbClr val="0000FF"/>
                </a:solidFill>
                <a:latin typeface="Times New Roman" panose="02020603050405020304" pitchFamily="18" charset="0"/>
                <a:cs typeface="Times New Roman" panose="02020603050405020304" pitchFamily="18" charset="0"/>
              </a:rPr>
              <a:t>nhưng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với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một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lòng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kiên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quyết</a:t>
            </a:r>
            <a:r>
              <a:rPr lang="en-US" altLang="en-US" sz="2250" dirty="0">
                <a:solidFill>
                  <a:srgbClr val="0000FF"/>
                </a:solidFill>
                <a:latin typeface="Times New Roman" panose="02020603050405020304" pitchFamily="18" charset="0"/>
                <a:cs typeface="Times New Roman" panose="02020603050405020304" pitchFamily="18" charset="0"/>
              </a:rPr>
              <a:t> hi </a:t>
            </a:r>
            <a:r>
              <a:rPr lang="en-US" altLang="en-US" sz="2250" dirty="0" err="1">
                <a:solidFill>
                  <a:srgbClr val="0000FF"/>
                </a:solidFill>
                <a:latin typeface="Times New Roman" panose="02020603050405020304" pitchFamily="18" charset="0"/>
                <a:cs typeface="Times New Roman" panose="02020603050405020304" pitchFamily="18" charset="0"/>
              </a:rPr>
              <a:t>sinh</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thắng</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lợi</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nhất</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định</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về</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dân</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a:solidFill>
                  <a:srgbClr val="0000FF"/>
                </a:solidFill>
                <a:latin typeface="Times New Roman" panose="02020603050405020304" pitchFamily="18" charset="0"/>
                <a:cs typeface="Times New Roman" panose="02020603050405020304" pitchFamily="18" charset="0"/>
              </a:rPr>
              <a:t>tộc</a:t>
            </a: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smtClean="0">
                <a:solidFill>
                  <a:srgbClr val="0000FF"/>
                </a:solidFill>
                <a:latin typeface="Times New Roman" panose="02020603050405020304" pitchFamily="18" charset="0"/>
                <a:cs typeface="Times New Roman" panose="02020603050405020304" pitchFamily="18" charset="0"/>
              </a:rPr>
              <a:t>ta!</a:t>
            </a:r>
            <a:endParaRPr lang="en-US" altLang="en-US" sz="2250" dirty="0">
              <a:solidFill>
                <a:srgbClr val="0000FF"/>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err="1" smtClean="0">
                <a:solidFill>
                  <a:srgbClr val="FF0066"/>
                </a:solidFill>
                <a:latin typeface="Times New Roman" panose="02020603050405020304" pitchFamily="18" charset="0"/>
                <a:cs typeface="Times New Roman" panose="02020603050405020304" pitchFamily="18" charset="0"/>
              </a:rPr>
              <a:t>Việt</a:t>
            </a:r>
            <a:r>
              <a:rPr lang="en-US" altLang="en-US" sz="2250" dirty="0" smtClean="0">
                <a:solidFill>
                  <a:srgbClr val="FF0066"/>
                </a:solidFill>
                <a:latin typeface="Times New Roman" panose="02020603050405020304" pitchFamily="18" charset="0"/>
                <a:cs typeface="Times New Roman" panose="02020603050405020304" pitchFamily="18" charset="0"/>
              </a:rPr>
              <a:t> </a:t>
            </a:r>
            <a:r>
              <a:rPr lang="en-US" altLang="en-US" sz="2250" dirty="0">
                <a:solidFill>
                  <a:srgbClr val="FF0066"/>
                </a:solidFill>
                <a:latin typeface="Times New Roman" panose="02020603050405020304" pitchFamily="18" charset="0"/>
                <a:cs typeface="Times New Roman" panose="02020603050405020304" pitchFamily="18" charset="0"/>
              </a:rPr>
              <a:t>Nam </a:t>
            </a:r>
            <a:r>
              <a:rPr lang="en-US" altLang="en-US" sz="2250" dirty="0" err="1">
                <a:solidFill>
                  <a:srgbClr val="FF0066"/>
                </a:solidFill>
                <a:latin typeface="Times New Roman" panose="02020603050405020304" pitchFamily="18" charset="0"/>
                <a:cs typeface="Times New Roman" panose="02020603050405020304" pitchFamily="18" charset="0"/>
              </a:rPr>
              <a:t>độc</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lập</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và</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thống</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nhất</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muôn</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smtClean="0">
                <a:solidFill>
                  <a:srgbClr val="FF0066"/>
                </a:solidFill>
                <a:latin typeface="Times New Roman" panose="02020603050405020304" pitchFamily="18" charset="0"/>
                <a:cs typeface="Times New Roman" panose="02020603050405020304" pitchFamily="18" charset="0"/>
              </a:rPr>
              <a:t>năm</a:t>
            </a:r>
            <a:r>
              <a:rPr lang="en-US" altLang="en-US" sz="2250" dirty="0" smtClean="0">
                <a:solidFill>
                  <a:srgbClr val="FF0066"/>
                </a:solidFill>
                <a:latin typeface="Times New Roman" panose="02020603050405020304" pitchFamily="18" charset="0"/>
                <a:cs typeface="Times New Roman" panose="02020603050405020304" pitchFamily="18" charset="0"/>
              </a:rPr>
              <a:t>!</a:t>
            </a:r>
            <a:endParaRPr lang="en-US" altLang="en-US" sz="2250" dirty="0">
              <a:solidFill>
                <a:srgbClr val="FF0066"/>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smtClean="0">
                <a:solidFill>
                  <a:srgbClr val="FF0066"/>
                </a:solidFill>
                <a:latin typeface="Times New Roman" panose="02020603050405020304" pitchFamily="18" charset="0"/>
                <a:cs typeface="Times New Roman" panose="02020603050405020304" pitchFamily="18" charset="0"/>
              </a:rPr>
              <a:t>Kháng</a:t>
            </a:r>
            <a:r>
              <a:rPr lang="en-US" altLang="en-US" sz="2250" dirty="0" smtClean="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chiến</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thắng</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lợi</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a:solidFill>
                  <a:srgbClr val="FF0066"/>
                </a:solidFill>
                <a:latin typeface="Times New Roman" panose="02020603050405020304" pitchFamily="18" charset="0"/>
                <a:cs typeface="Times New Roman" panose="02020603050405020304" pitchFamily="18" charset="0"/>
              </a:rPr>
              <a:t>muôn</a:t>
            </a:r>
            <a:r>
              <a:rPr lang="en-US" altLang="en-US" sz="2250" dirty="0">
                <a:solidFill>
                  <a:srgbClr val="FF0066"/>
                </a:solidFill>
                <a:latin typeface="Times New Roman" panose="02020603050405020304" pitchFamily="18" charset="0"/>
                <a:cs typeface="Times New Roman" panose="02020603050405020304" pitchFamily="18" charset="0"/>
              </a:rPr>
              <a:t> </a:t>
            </a:r>
            <a:r>
              <a:rPr lang="en-US" altLang="en-US" sz="2250" dirty="0" err="1" smtClean="0">
                <a:solidFill>
                  <a:srgbClr val="FF0066"/>
                </a:solidFill>
                <a:latin typeface="Times New Roman" panose="02020603050405020304" pitchFamily="18" charset="0"/>
                <a:cs typeface="Times New Roman" panose="02020603050405020304" pitchFamily="18" charset="0"/>
              </a:rPr>
              <a:t>năm</a:t>
            </a:r>
            <a:r>
              <a:rPr lang="en-US" altLang="en-US" sz="2250" dirty="0" smtClean="0">
                <a:solidFill>
                  <a:srgbClr val="FF0066"/>
                </a:solidFill>
                <a:latin typeface="Times New Roman" panose="02020603050405020304" pitchFamily="18" charset="0"/>
                <a:cs typeface="Times New Roman" panose="02020603050405020304" pitchFamily="18" charset="0"/>
              </a:rPr>
              <a:t>!</a:t>
            </a:r>
            <a:endParaRPr lang="en-US" altLang="en-US" sz="2250" dirty="0">
              <a:solidFill>
                <a:srgbClr val="FF0066"/>
              </a:solidFill>
              <a:latin typeface="Times New Roman" panose="02020603050405020304" pitchFamily="18" charset="0"/>
              <a:cs typeface="Times New Roman" panose="02020603050405020304" pitchFamily="18" charset="0"/>
            </a:endParaRPr>
          </a:p>
          <a:p>
            <a:pPr lvl="0" algn="just" fontAlgn="base">
              <a:spcAft>
                <a:spcPct val="0"/>
              </a:spcAft>
            </a:pPr>
            <a:r>
              <a:rPr lang="en-US" altLang="en-US" sz="2250" dirty="0">
                <a:solidFill>
                  <a:srgbClr val="0000FF"/>
                </a:solidFill>
                <a:latin typeface="Times New Roman" panose="02020603050405020304" pitchFamily="18" charset="0"/>
                <a:cs typeface="Times New Roman" panose="02020603050405020304" pitchFamily="18" charset="0"/>
              </a:rPr>
              <a:t>                                                                    </a:t>
            </a:r>
            <a:r>
              <a:rPr lang="en-US" altLang="en-US" sz="2250" dirty="0" smtClean="0">
                <a:solidFill>
                  <a:srgbClr val="0000FF"/>
                </a:solidFill>
                <a:latin typeface="Times New Roman" panose="02020603050405020304" pitchFamily="18" charset="0"/>
                <a:cs typeface="Times New Roman" panose="02020603050405020304" pitchFamily="18" charset="0"/>
              </a:rPr>
              <a:t>		</a:t>
            </a:r>
            <a:r>
              <a:rPr lang="en-US" altLang="en-US" sz="2250" i="1" dirty="0" err="1" smtClean="0">
                <a:solidFill>
                  <a:srgbClr val="0000FF"/>
                </a:solidFill>
                <a:latin typeface="Times New Roman" panose="02020603050405020304" pitchFamily="18" charset="0"/>
                <a:cs typeface="Times New Roman" panose="02020603050405020304" pitchFamily="18" charset="0"/>
              </a:rPr>
              <a:t>Hà</a:t>
            </a:r>
            <a:r>
              <a:rPr lang="en-US" altLang="en-US" sz="2250" i="1" dirty="0" smtClean="0">
                <a:solidFill>
                  <a:srgbClr val="0000FF"/>
                </a:solidFill>
                <a:latin typeface="Times New Roman" panose="02020603050405020304" pitchFamily="18" charset="0"/>
                <a:cs typeface="Times New Roman" panose="02020603050405020304" pitchFamily="18" charset="0"/>
              </a:rPr>
              <a:t> </a:t>
            </a:r>
            <a:r>
              <a:rPr lang="en-US" altLang="en-US" sz="2250" i="1" dirty="0" err="1">
                <a:solidFill>
                  <a:srgbClr val="0000FF"/>
                </a:solidFill>
                <a:latin typeface="Times New Roman" panose="02020603050405020304" pitchFamily="18" charset="0"/>
                <a:cs typeface="Times New Roman" panose="02020603050405020304" pitchFamily="18" charset="0"/>
              </a:rPr>
              <a:t>Nội</a:t>
            </a:r>
            <a:r>
              <a:rPr lang="en-US" altLang="en-US" sz="2250" i="1" dirty="0">
                <a:solidFill>
                  <a:srgbClr val="0000FF"/>
                </a:solidFill>
                <a:latin typeface="Times New Roman" panose="02020603050405020304" pitchFamily="18" charset="0"/>
                <a:cs typeface="Times New Roman" panose="02020603050405020304" pitchFamily="18" charset="0"/>
              </a:rPr>
              <a:t>, </a:t>
            </a:r>
            <a:r>
              <a:rPr lang="en-US" altLang="en-US" sz="2250" i="1" dirty="0" err="1">
                <a:solidFill>
                  <a:srgbClr val="0000FF"/>
                </a:solidFill>
                <a:latin typeface="Times New Roman" panose="02020603050405020304" pitchFamily="18" charset="0"/>
                <a:cs typeface="Times New Roman" panose="02020603050405020304" pitchFamily="18" charset="0"/>
              </a:rPr>
              <a:t>ngày</a:t>
            </a:r>
            <a:r>
              <a:rPr lang="en-US" altLang="en-US" sz="2250" i="1" dirty="0">
                <a:solidFill>
                  <a:srgbClr val="0000FF"/>
                </a:solidFill>
                <a:latin typeface="Times New Roman" panose="02020603050405020304" pitchFamily="18" charset="0"/>
                <a:cs typeface="Times New Roman" panose="02020603050405020304" pitchFamily="18" charset="0"/>
              </a:rPr>
              <a:t> 19 </a:t>
            </a:r>
            <a:r>
              <a:rPr lang="en-US" altLang="en-US" sz="2250" i="1" dirty="0" err="1">
                <a:solidFill>
                  <a:srgbClr val="0000FF"/>
                </a:solidFill>
                <a:latin typeface="Times New Roman" panose="02020603050405020304" pitchFamily="18" charset="0"/>
                <a:cs typeface="Times New Roman" panose="02020603050405020304" pitchFamily="18" charset="0"/>
              </a:rPr>
              <a:t>tháng</a:t>
            </a:r>
            <a:r>
              <a:rPr lang="en-US" altLang="en-US" sz="2250" i="1" dirty="0">
                <a:solidFill>
                  <a:srgbClr val="0000FF"/>
                </a:solidFill>
                <a:latin typeface="Times New Roman" panose="02020603050405020304" pitchFamily="18" charset="0"/>
                <a:cs typeface="Times New Roman" panose="02020603050405020304" pitchFamily="18" charset="0"/>
              </a:rPr>
              <a:t> 12 </a:t>
            </a:r>
            <a:r>
              <a:rPr lang="en-US" altLang="en-US" sz="2250" i="1" dirty="0" err="1">
                <a:solidFill>
                  <a:srgbClr val="0000FF"/>
                </a:solidFill>
                <a:latin typeface="Times New Roman" panose="02020603050405020304" pitchFamily="18" charset="0"/>
                <a:cs typeface="Times New Roman" panose="02020603050405020304" pitchFamily="18" charset="0"/>
              </a:rPr>
              <a:t>năm</a:t>
            </a:r>
            <a:r>
              <a:rPr lang="en-US" altLang="en-US" sz="2250" i="1" dirty="0">
                <a:solidFill>
                  <a:srgbClr val="0000FF"/>
                </a:solidFill>
                <a:latin typeface="Times New Roman" panose="02020603050405020304" pitchFamily="18" charset="0"/>
                <a:cs typeface="Times New Roman" panose="02020603050405020304" pitchFamily="18" charset="0"/>
              </a:rPr>
              <a:t> 1946</a:t>
            </a:r>
          </a:p>
          <a:p>
            <a:pPr lvl="0" algn="just" fontAlgn="base">
              <a:spcAft>
                <a:spcPct val="0"/>
              </a:spcAft>
            </a:pPr>
            <a:r>
              <a:rPr lang="en-US" altLang="en-US" sz="2250" b="1" dirty="0">
                <a:solidFill>
                  <a:srgbClr val="0000FF"/>
                </a:solidFill>
                <a:latin typeface="Times New Roman" panose="02020603050405020304" pitchFamily="18" charset="0"/>
                <a:cs typeface="Times New Roman" panose="02020603050405020304" pitchFamily="18" charset="0"/>
              </a:rPr>
              <a:t>                                                                                        </a:t>
            </a:r>
            <a:r>
              <a:rPr lang="en-US" altLang="en-US" sz="2250" b="1" dirty="0" smtClean="0">
                <a:solidFill>
                  <a:srgbClr val="0000FF"/>
                </a:solidFill>
                <a:latin typeface="Times New Roman" panose="02020603050405020304" pitchFamily="18" charset="0"/>
                <a:cs typeface="Times New Roman" panose="02020603050405020304" pitchFamily="18" charset="0"/>
              </a:rPr>
              <a:t>		</a:t>
            </a:r>
            <a:r>
              <a:rPr lang="en-US" altLang="en-US" sz="2250" b="1" dirty="0" err="1" smtClean="0">
                <a:solidFill>
                  <a:srgbClr val="0000FF"/>
                </a:solidFill>
                <a:latin typeface="Times New Roman" panose="02020603050405020304" pitchFamily="18" charset="0"/>
                <a:cs typeface="Times New Roman" panose="02020603050405020304" pitchFamily="18" charset="0"/>
              </a:rPr>
              <a:t>Hồ</a:t>
            </a:r>
            <a:r>
              <a:rPr lang="en-US" altLang="en-US" sz="2250" b="1" dirty="0" smtClean="0">
                <a:solidFill>
                  <a:srgbClr val="0000FF"/>
                </a:solidFill>
                <a:latin typeface="Times New Roman" panose="02020603050405020304" pitchFamily="18" charset="0"/>
                <a:cs typeface="Times New Roman" panose="02020603050405020304" pitchFamily="18" charset="0"/>
              </a:rPr>
              <a:t> </a:t>
            </a:r>
            <a:r>
              <a:rPr lang="en-US" altLang="en-US" sz="2250" b="1" dirty="0" err="1">
                <a:solidFill>
                  <a:srgbClr val="0000FF"/>
                </a:solidFill>
                <a:latin typeface="Times New Roman" panose="02020603050405020304" pitchFamily="18" charset="0"/>
                <a:cs typeface="Times New Roman" panose="02020603050405020304" pitchFamily="18" charset="0"/>
              </a:rPr>
              <a:t>Chí</a:t>
            </a:r>
            <a:r>
              <a:rPr lang="en-US" altLang="en-US" sz="2250" b="1" dirty="0">
                <a:solidFill>
                  <a:srgbClr val="0000FF"/>
                </a:solidFill>
                <a:latin typeface="Times New Roman" panose="02020603050405020304" pitchFamily="18" charset="0"/>
                <a:cs typeface="Times New Roman" panose="02020603050405020304" pitchFamily="18" charset="0"/>
              </a:rPr>
              <a:t> Minh</a:t>
            </a:r>
          </a:p>
        </p:txBody>
      </p:sp>
    </p:spTree>
    <p:extLst>
      <p:ext uri="{BB962C8B-B14F-4D97-AF65-F5344CB8AC3E}">
        <p14:creationId xmlns:p14="http://schemas.microsoft.com/office/powerpoint/2010/main" val="281093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0" y="171270"/>
            <a:ext cx="12192000" cy="2554545"/>
          </a:xfrm>
          <a:prstGeom prst="rect">
            <a:avLst/>
          </a:prstGeom>
        </p:spPr>
        <p:txBody>
          <a:bodyPr wrap="square">
            <a:spAutoFit/>
          </a:bodyPr>
          <a:lstStyle/>
          <a:p>
            <a:pPr algn="just">
              <a:spcBef>
                <a:spcPct val="50000"/>
              </a:spcBef>
            </a:pPr>
            <a:r>
              <a:rPr lang="en-US" altLang="en-US" sz="3600" dirty="0">
                <a:solidFill>
                  <a:srgbClr val="FF0000"/>
                </a:solidFill>
                <a:latin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a2</a:t>
            </a:r>
            <a:r>
              <a:rPr lang="en-US" altLang="en-US" sz="4000" b="1" i="1" dirty="0" smtClean="0">
                <a:solidFill>
                  <a:srgbClr val="0070C0"/>
                </a:solidFill>
                <a:latin typeface="Times New Roman" panose="02020603050405020304" pitchFamily="18" charset="0"/>
                <a:cs typeface="Times New Roman" panose="02020603050405020304" pitchFamily="18" charset="0"/>
              </a:rPr>
              <a:t>.</a:t>
            </a:r>
            <a:r>
              <a:rPr lang="en-US" altLang="en-US" sz="4000"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Về</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mặt</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sử</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dụng</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từ</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ngữ</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và</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đặt</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câu</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có</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tính</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chất</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biểu</a:t>
            </a:r>
            <a:r>
              <a:rPr lang="en-US" altLang="en-US" sz="4000" b="1" i="1" dirty="0" smtClean="0">
                <a:solidFill>
                  <a:srgbClr val="FF0066"/>
                </a:solidFill>
                <a:latin typeface="Times New Roman" panose="02020603050405020304" pitchFamily="18" charset="0"/>
                <a:cs typeface="Times New Roman" panose="02020603050405020304" pitchFamily="18" charset="0"/>
              </a:rPr>
              <a:t> </a:t>
            </a:r>
            <a:r>
              <a:rPr lang="en-US" altLang="en-US" sz="4000" b="1" i="1" dirty="0" err="1" smtClean="0">
                <a:solidFill>
                  <a:srgbClr val="FF0066"/>
                </a:solidFill>
                <a:latin typeface="Times New Roman" panose="02020603050405020304" pitchFamily="18" charset="0"/>
                <a:cs typeface="Times New Roman" panose="02020603050405020304" pitchFamily="18" charset="0"/>
              </a:rPr>
              <a:t>cảm</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Lời</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kêu</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gọi</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toàn</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quốc</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kháng</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chiến</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của</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Hồ</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Chí</a:t>
            </a:r>
            <a:r>
              <a:rPr lang="en-US" altLang="en-US" sz="4000" b="1" i="1" dirty="0" smtClean="0">
                <a:solidFill>
                  <a:srgbClr val="0070C0"/>
                </a:solidFill>
                <a:latin typeface="Times New Roman" panose="02020603050405020304" pitchFamily="18" charset="0"/>
                <a:cs typeface="Times New Roman" panose="02020603050405020304" pitchFamily="18" charset="0"/>
              </a:rPr>
              <a:t> Minh </a:t>
            </a:r>
            <a:r>
              <a:rPr lang="en-US" altLang="en-US" sz="4000" b="1" i="1" dirty="0" err="1" smtClean="0">
                <a:solidFill>
                  <a:srgbClr val="0070C0"/>
                </a:solidFill>
                <a:latin typeface="Times New Roman" panose="02020603050405020304" pitchFamily="18" charset="0"/>
                <a:cs typeface="Times New Roman" panose="02020603050405020304" pitchFamily="18" charset="0"/>
              </a:rPr>
              <a:t>có</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giống</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với</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Hịch</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tướng</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sĩ</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của</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Trần</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Quốc</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Tuấn</a:t>
            </a:r>
            <a:r>
              <a:rPr lang="en-US" altLang="en-US" sz="4000" b="1" i="1" dirty="0" smtClean="0">
                <a:solidFill>
                  <a:srgbClr val="0070C0"/>
                </a:solidFill>
                <a:latin typeface="Times New Roman" panose="02020603050405020304" pitchFamily="18" charset="0"/>
                <a:cs typeface="Times New Roman" panose="02020603050405020304" pitchFamily="18" charset="0"/>
              </a:rPr>
              <a:t> </a:t>
            </a:r>
            <a:r>
              <a:rPr lang="en-US" altLang="en-US" sz="4000" b="1" i="1" dirty="0" err="1" smtClean="0">
                <a:solidFill>
                  <a:srgbClr val="0070C0"/>
                </a:solidFill>
                <a:latin typeface="Times New Roman" panose="02020603050405020304" pitchFamily="18" charset="0"/>
                <a:cs typeface="Times New Roman" panose="02020603050405020304" pitchFamily="18" charset="0"/>
              </a:rPr>
              <a:t>không</a:t>
            </a:r>
            <a:r>
              <a:rPr lang="en-US" altLang="en-US" sz="4000" b="1" i="1" dirty="0" smtClean="0">
                <a:solidFill>
                  <a:srgbClr val="0070C0"/>
                </a:solidFill>
                <a:latin typeface="Times New Roman" panose="02020603050405020304" pitchFamily="18" charset="0"/>
                <a:cs typeface="Times New Roman" panose="02020603050405020304" pitchFamily="18" charset="0"/>
              </a:rPr>
              <a:t> ?  </a:t>
            </a:r>
            <a:endParaRPr lang="en-US" altLang="en-US" sz="4000" b="1" i="1" dirty="0">
              <a:solidFill>
                <a:srgbClr val="0070C0"/>
              </a:solidFill>
              <a:latin typeface="Times New Roman" panose="02020603050405020304" pitchFamily="18" charset="0"/>
              <a:cs typeface="Times New Roman" panose="02020603050405020304" pitchFamily="18" charset="0"/>
            </a:endParaRPr>
          </a:p>
        </p:txBody>
      </p:sp>
      <p:pic>
        <p:nvPicPr>
          <p:cNvPr id="4" name="Picture 2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2946049"/>
            <a:ext cx="838200" cy="489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3876165"/>
            <a:ext cx="12192000" cy="1323439"/>
          </a:xfrm>
          <a:prstGeom prst="rect">
            <a:avLst/>
          </a:prstGeom>
        </p:spPr>
        <p:txBody>
          <a:bodyPr wrap="square">
            <a:spAutoFit/>
          </a:bodyPr>
          <a:lstStyle/>
          <a:p>
            <a:pPr algn="just">
              <a:spcBef>
                <a:spcPct val="50000"/>
              </a:spcBef>
            </a:pPr>
            <a:r>
              <a:rPr lang="en-US" altLang="en-US" sz="3600" b="1" i="1" dirty="0">
                <a:solidFill>
                  <a:srgbClr val="090C81"/>
                </a:solidFill>
                <a:latin typeface="Times New Roman" panose="02020603050405020304" pitchFamily="18" charset="0"/>
              </a:rPr>
              <a:t>   </a:t>
            </a:r>
            <a:r>
              <a:rPr lang="en-US" altLang="en-US" sz="4000" b="1" i="1" dirty="0" err="1" smtClean="0">
                <a:solidFill>
                  <a:srgbClr val="FF0000"/>
                </a:solidFill>
              </a:rPr>
              <a:t>Giống</a:t>
            </a:r>
            <a:r>
              <a:rPr lang="en-US" altLang="en-US" sz="4000" b="1" i="1" dirty="0" smtClean="0">
                <a:solidFill>
                  <a:srgbClr val="FF0000"/>
                </a:solidFill>
              </a:rPr>
              <a:t> </a:t>
            </a:r>
            <a:r>
              <a:rPr lang="en-US" altLang="en-US" sz="4000" b="1" i="1" dirty="0" err="1" smtClean="0">
                <a:solidFill>
                  <a:srgbClr val="FF0000"/>
                </a:solidFill>
              </a:rPr>
              <a:t>nhau</a:t>
            </a:r>
            <a:r>
              <a:rPr lang="en-US" altLang="en-US" sz="4000" b="1" i="1" dirty="0" smtClean="0">
                <a:solidFill>
                  <a:srgbClr val="FF0000"/>
                </a:solidFill>
              </a:rPr>
              <a:t>:</a:t>
            </a:r>
            <a:r>
              <a:rPr lang="en-US" altLang="en-US" sz="4000" b="1" i="1" dirty="0" smtClean="0">
                <a:solidFill>
                  <a:srgbClr val="0000FF"/>
                </a:solidFill>
              </a:rPr>
              <a:t> </a:t>
            </a:r>
            <a:r>
              <a:rPr lang="en-US" altLang="en-US" sz="4000" b="1" i="1" dirty="0" err="1" smtClean="0"/>
              <a:t>Có</a:t>
            </a:r>
            <a:r>
              <a:rPr lang="en-US" altLang="en-US" sz="4000" b="1" i="1" dirty="0" smtClean="0"/>
              <a:t> </a:t>
            </a:r>
            <a:r>
              <a:rPr lang="en-US" altLang="en-US" sz="4000" b="1" i="1" dirty="0" err="1" smtClean="0"/>
              <a:t>nhiều</a:t>
            </a:r>
            <a:r>
              <a:rPr lang="en-US" altLang="en-US" sz="4000" b="1" i="1" dirty="0" smtClean="0"/>
              <a:t> </a:t>
            </a:r>
            <a:r>
              <a:rPr lang="en-US" altLang="en-US" sz="4000" b="1" i="1" dirty="0" err="1" smtClean="0"/>
              <a:t>từ</a:t>
            </a:r>
            <a:r>
              <a:rPr lang="en-US" altLang="en-US" sz="4000" b="1" i="1" dirty="0" smtClean="0"/>
              <a:t> </a:t>
            </a:r>
            <a:r>
              <a:rPr lang="en-US" altLang="en-US" sz="4000" b="1" i="1" dirty="0" err="1" smtClean="0"/>
              <a:t>ngữ</a:t>
            </a:r>
            <a:r>
              <a:rPr lang="en-US" altLang="en-US" sz="4000" b="1" i="1" dirty="0" smtClean="0"/>
              <a:t> </a:t>
            </a:r>
            <a:r>
              <a:rPr lang="en-US" altLang="en-US" sz="4000" b="1" i="1" dirty="0" err="1" smtClean="0"/>
              <a:t>và</a:t>
            </a:r>
            <a:r>
              <a:rPr lang="en-US" altLang="en-US" sz="4000" b="1" i="1" dirty="0" smtClean="0"/>
              <a:t> </a:t>
            </a:r>
            <a:r>
              <a:rPr lang="en-US" altLang="en-US" sz="4000" b="1" i="1" dirty="0" err="1" smtClean="0"/>
              <a:t>nhiều</a:t>
            </a:r>
            <a:r>
              <a:rPr lang="en-US" altLang="en-US" sz="4000" b="1" i="1" dirty="0" smtClean="0"/>
              <a:t> </a:t>
            </a:r>
            <a:r>
              <a:rPr lang="en-US" altLang="en-US" sz="4000" b="1" i="1" dirty="0" err="1" smtClean="0"/>
              <a:t>câu</a:t>
            </a:r>
            <a:r>
              <a:rPr lang="en-US" altLang="en-US" sz="4000" b="1" i="1" dirty="0" smtClean="0"/>
              <a:t> </a:t>
            </a:r>
            <a:r>
              <a:rPr lang="en-US" altLang="en-US" sz="4000" b="1" i="1" dirty="0" err="1" smtClean="0"/>
              <a:t>văn</a:t>
            </a:r>
            <a:r>
              <a:rPr lang="en-US" altLang="en-US" sz="4000" b="1" i="1" dirty="0" smtClean="0"/>
              <a:t> </a:t>
            </a:r>
            <a:r>
              <a:rPr lang="en-US" altLang="en-US" sz="4000" b="1" i="1" dirty="0" err="1" smtClean="0"/>
              <a:t>có</a:t>
            </a:r>
            <a:r>
              <a:rPr lang="en-US" altLang="en-US" sz="4000" b="1" i="1" dirty="0" smtClean="0"/>
              <a:t> </a:t>
            </a:r>
            <a:r>
              <a:rPr lang="en-US" altLang="en-US" sz="4000" b="1" i="1" dirty="0" err="1" smtClean="0"/>
              <a:t>giá</a:t>
            </a:r>
            <a:r>
              <a:rPr lang="en-US" altLang="en-US" sz="4000" b="1" i="1" dirty="0" smtClean="0"/>
              <a:t> </a:t>
            </a:r>
            <a:r>
              <a:rPr lang="en-US" altLang="en-US" sz="4000" b="1" i="1" dirty="0" err="1" smtClean="0"/>
              <a:t>trị</a:t>
            </a:r>
            <a:r>
              <a:rPr lang="en-US" altLang="en-US" sz="4000" b="1" i="1" dirty="0" smtClean="0"/>
              <a:t> </a:t>
            </a:r>
            <a:r>
              <a:rPr lang="en-US" altLang="en-US" sz="4000" b="1" i="1" dirty="0" err="1" smtClean="0"/>
              <a:t>biểu</a:t>
            </a:r>
            <a:r>
              <a:rPr lang="en-US" altLang="en-US" sz="4000" b="1" i="1" dirty="0" smtClean="0"/>
              <a:t> </a:t>
            </a:r>
            <a:r>
              <a:rPr lang="en-US" altLang="en-US" sz="4000" b="1" i="1" dirty="0" err="1" smtClean="0"/>
              <a:t>cảm</a:t>
            </a:r>
            <a:r>
              <a:rPr lang="en-US" altLang="en-US" sz="4000" b="1" i="1" dirty="0" smtClean="0"/>
              <a:t>.   </a:t>
            </a:r>
            <a:endParaRPr lang="en-US" altLang="en-US" sz="4000" b="1" i="1" dirty="0"/>
          </a:p>
        </p:txBody>
      </p:sp>
      <p:sp>
        <p:nvSpPr>
          <p:cNvPr id="6" name="Rectangle 5"/>
          <p:cNvSpPr/>
          <p:nvPr/>
        </p:nvSpPr>
        <p:spPr>
          <a:xfrm>
            <a:off x="2819401" y="3112533"/>
            <a:ext cx="1724891" cy="646331"/>
          </a:xfrm>
          <a:prstGeom prst="rect">
            <a:avLst/>
          </a:prstGeom>
        </p:spPr>
        <p:txBody>
          <a:bodyPr wrap="square">
            <a:spAutoFit/>
          </a:bodyPr>
          <a:lstStyle/>
          <a:p>
            <a:pPr fontAlgn="base">
              <a:spcBef>
                <a:spcPct val="0"/>
              </a:spcBef>
              <a:spcAft>
                <a:spcPct val="0"/>
              </a:spcAft>
              <a:defRPr/>
            </a:pPr>
            <a:r>
              <a:rPr lang="en-US" altLang="en-US" sz="3600" b="1" i="1" dirty="0">
                <a:solidFill>
                  <a:srgbClr val="FF0000"/>
                </a:solidFill>
                <a:latin typeface="Times New Roman" panose="02020603050405020304" pitchFamily="18" charset="0"/>
              </a:rPr>
              <a:t> </a:t>
            </a:r>
            <a:endParaRPr lang="en-US" altLang="en-US" sz="3600" b="1" dirty="0">
              <a:solidFill>
                <a:srgbClr val="FF0000"/>
              </a:solidFill>
              <a:latin typeface="Times New Roman" panose="02020603050405020304" pitchFamily="18" charset="0"/>
            </a:endParaRPr>
          </a:p>
        </p:txBody>
      </p:sp>
      <p:sp>
        <p:nvSpPr>
          <p:cNvPr id="8" name="Rectangle 7"/>
          <p:cNvSpPr/>
          <p:nvPr/>
        </p:nvSpPr>
        <p:spPr>
          <a:xfrm>
            <a:off x="2566183" y="2772174"/>
            <a:ext cx="2315306" cy="707886"/>
          </a:xfrm>
          <a:prstGeom prst="rect">
            <a:avLst/>
          </a:prstGeom>
        </p:spPr>
        <p:txBody>
          <a:bodyPr wrap="square">
            <a:spAutoFit/>
          </a:bodyPr>
          <a:lstStyle/>
          <a:p>
            <a:pPr fontAlgn="base">
              <a:spcBef>
                <a:spcPct val="0"/>
              </a:spcBef>
              <a:spcAft>
                <a:spcPct val="0"/>
              </a:spcAft>
              <a:defRPr/>
            </a:pPr>
            <a:r>
              <a:rPr lang="en-US" altLang="en-US" sz="4000" b="1" i="1" u="sng" dirty="0" err="1">
                <a:solidFill>
                  <a:srgbClr val="FF0000"/>
                </a:solidFill>
                <a:latin typeface="Times New Roman" panose="02020603050405020304" pitchFamily="18" charset="0"/>
              </a:rPr>
              <a:t>Trả</a:t>
            </a:r>
            <a:r>
              <a:rPr lang="en-US" altLang="en-US" sz="4000" b="1" i="1" u="sng" dirty="0">
                <a:solidFill>
                  <a:srgbClr val="FF0000"/>
                </a:solidFill>
                <a:latin typeface="Times New Roman" panose="02020603050405020304" pitchFamily="18" charset="0"/>
              </a:rPr>
              <a:t> </a:t>
            </a:r>
            <a:r>
              <a:rPr lang="en-US" altLang="en-US" sz="4000" b="1" i="1" u="sng" dirty="0" err="1">
                <a:solidFill>
                  <a:srgbClr val="FF0000"/>
                </a:solidFill>
                <a:latin typeface="Times New Roman" panose="02020603050405020304" pitchFamily="18" charset="0"/>
              </a:rPr>
              <a:t>lời</a:t>
            </a:r>
            <a:r>
              <a:rPr lang="en-US" altLang="en-US" sz="4000" b="1" i="1" dirty="0">
                <a:solidFill>
                  <a:srgbClr val="FF0000"/>
                </a:solidFill>
                <a:latin typeface="Times New Roman" panose="02020603050405020304" pitchFamily="18" charset="0"/>
              </a:rPr>
              <a:t>: </a:t>
            </a:r>
            <a:endParaRPr lang="en-US" altLang="en-US" sz="40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133937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80">
                                          <p:stCondLst>
                                            <p:cond delay="0"/>
                                          </p:stCondLst>
                                        </p:cTn>
                                        <p:tgtEl>
                                          <p:spTgt spid="5"/>
                                        </p:tgtEl>
                                      </p:cBhvr>
                                    </p:animEffect>
                                    <p:anim calcmode="lin" valueType="num">
                                      <p:cBhvr>
                                        <p:cTn id="2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3" dur="26">
                                          <p:stCondLst>
                                            <p:cond delay="650"/>
                                          </p:stCondLst>
                                        </p:cTn>
                                        <p:tgtEl>
                                          <p:spTgt spid="5"/>
                                        </p:tgtEl>
                                      </p:cBhvr>
                                      <p:to x="100000" y="60000"/>
                                    </p:animScale>
                                    <p:animScale>
                                      <p:cBhvr>
                                        <p:cTn id="34" dur="166" decel="50000">
                                          <p:stCondLst>
                                            <p:cond delay="676"/>
                                          </p:stCondLst>
                                        </p:cTn>
                                        <p:tgtEl>
                                          <p:spTgt spid="5"/>
                                        </p:tgtEl>
                                      </p:cBhvr>
                                      <p:to x="100000" y="100000"/>
                                    </p:animScale>
                                    <p:animScale>
                                      <p:cBhvr>
                                        <p:cTn id="35" dur="26">
                                          <p:stCondLst>
                                            <p:cond delay="1312"/>
                                          </p:stCondLst>
                                        </p:cTn>
                                        <p:tgtEl>
                                          <p:spTgt spid="5"/>
                                        </p:tgtEl>
                                      </p:cBhvr>
                                      <p:to x="100000" y="80000"/>
                                    </p:animScale>
                                    <p:animScale>
                                      <p:cBhvr>
                                        <p:cTn id="36" dur="166" decel="50000">
                                          <p:stCondLst>
                                            <p:cond delay="1338"/>
                                          </p:stCondLst>
                                        </p:cTn>
                                        <p:tgtEl>
                                          <p:spTgt spid="5"/>
                                        </p:tgtEl>
                                      </p:cBhvr>
                                      <p:to x="100000" y="100000"/>
                                    </p:animScale>
                                    <p:animScale>
                                      <p:cBhvr>
                                        <p:cTn id="37" dur="26">
                                          <p:stCondLst>
                                            <p:cond delay="1642"/>
                                          </p:stCondLst>
                                        </p:cTn>
                                        <p:tgtEl>
                                          <p:spTgt spid="5"/>
                                        </p:tgtEl>
                                      </p:cBhvr>
                                      <p:to x="100000" y="90000"/>
                                    </p:animScale>
                                    <p:animScale>
                                      <p:cBhvr>
                                        <p:cTn id="38" dur="166" decel="50000">
                                          <p:stCondLst>
                                            <p:cond delay="1668"/>
                                          </p:stCondLst>
                                        </p:cTn>
                                        <p:tgtEl>
                                          <p:spTgt spid="5"/>
                                        </p:tgtEl>
                                      </p:cBhvr>
                                      <p:to x="100000" y="100000"/>
                                    </p:animScale>
                                    <p:animScale>
                                      <p:cBhvr>
                                        <p:cTn id="39" dur="26">
                                          <p:stCondLst>
                                            <p:cond delay="1808"/>
                                          </p:stCondLst>
                                        </p:cTn>
                                        <p:tgtEl>
                                          <p:spTgt spid="5"/>
                                        </p:tgtEl>
                                      </p:cBhvr>
                                      <p:to x="100000" y="95000"/>
                                    </p:animScale>
                                    <p:animScale>
                                      <p:cBhvr>
                                        <p:cTn id="4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Rectangle 1"/>
          <p:cNvSpPr/>
          <p:nvPr/>
        </p:nvSpPr>
        <p:spPr>
          <a:xfrm>
            <a:off x="0" y="171270"/>
            <a:ext cx="12192000" cy="1938992"/>
          </a:xfrm>
          <a:prstGeom prst="rect">
            <a:avLst/>
          </a:prstGeom>
        </p:spPr>
        <p:txBody>
          <a:bodyPr wrap="square">
            <a:spAutoFit/>
          </a:bodyPr>
          <a:lstStyle/>
          <a:p>
            <a:pPr marL="0" marR="0" lvl="0" indent="0" algn="just" defTabSz="914400" rtl="0" eaLnBrk="1" fontAlgn="auto" latinLnBrk="0" hangingPunct="1">
              <a:lnSpc>
                <a:spcPct val="100000"/>
              </a:lnSpc>
              <a:spcBef>
                <a:spcPct val="50000"/>
              </a:spcBef>
              <a:spcAft>
                <a:spcPts val="0"/>
              </a:spcAft>
              <a:buClrTx/>
              <a:buSzTx/>
              <a:buFontTx/>
              <a:buNone/>
              <a:tabLst/>
              <a:defRPr/>
            </a:pPr>
            <a:r>
              <a:rPr kumimoji="0" lang="en-US" alt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mn-cs"/>
              </a:rPr>
              <a:t> </a:t>
            </a:r>
            <a:r>
              <a:rPr kumimoji="0" lang="en-US" altLang="en-US" sz="4000" b="1" i="1" u="none" strike="noStrike" kern="1200" cap="none" spc="0" normalizeH="0" baseline="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b.</a:t>
            </a:r>
            <a:r>
              <a:rPr kumimoji="0" lang="en-US" altLang="en-US" sz="4000" b="0" i="1" u="none" strike="noStrike" kern="1200" cap="none" spc="0" normalizeH="0" baseline="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baseline="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Tuy</a:t>
            </a:r>
            <a:r>
              <a:rPr kumimoji="0" lang="en-US" altLang="en-US" sz="4000" b="1" i="1" u="none" strike="noStrike" kern="1200" cap="none" spc="0" normalizeH="0" baseline="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baseline="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nhiên</a:t>
            </a:r>
            <a:r>
              <a:rPr kumimoji="0" lang="en-US" altLang="en-US" sz="4000" b="1" i="1" u="none" strike="noStrike" kern="1200" cap="none" spc="0" normalizeH="0" baseline="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Lời</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kêu</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gọi</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toàn</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quốc</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kháng</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chiến</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và</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Hịch</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tướng</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FF0066"/>
                </a:solidFill>
                <a:effectLst/>
                <a:uLnTx/>
                <a:uFillTx/>
                <a:latin typeface="Times New Roman" panose="02020603050405020304" pitchFamily="18" charset="0"/>
                <a:ea typeface="+mn-ea"/>
                <a:cs typeface="Times New Roman" panose="02020603050405020304" pitchFamily="18" charset="0"/>
              </a:rPr>
              <a:t>sĩ</a:t>
            </a:r>
            <a:r>
              <a:rPr kumimoji="0" lang="en-US" altLang="en-US" sz="4000" b="1" i="1" u="none" strike="noStrike" kern="1200" cap="none" spc="0" normalizeH="0" noProof="0" dirty="0" smtClean="0">
                <a:ln>
                  <a:noFill/>
                </a:ln>
                <a:solidFill>
                  <a:srgbClr val="FF0066"/>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vẫn</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được</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coi</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là</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những</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văn</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bản</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nghị</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luận</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chứ</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không</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phải</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là</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văn</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bản</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biểu</a:t>
            </a:r>
            <a:r>
              <a:rPr kumimoji="0" lang="en-US" altLang="en-US" sz="4000" b="1" i="1" u="none" strike="noStrike" kern="1200" cap="none" spc="0" normalizeH="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B050"/>
                </a:solidFill>
                <a:effectLst/>
                <a:uLnTx/>
                <a:uFillTx/>
                <a:latin typeface="Times New Roman" panose="02020603050405020304" pitchFamily="18" charset="0"/>
                <a:ea typeface="+mn-ea"/>
                <a:cs typeface="Times New Roman" panose="02020603050405020304" pitchFamily="18" charset="0"/>
              </a:rPr>
              <a:t>cảm</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Vì</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 </a:t>
            </a:r>
            <a:r>
              <a:rPr kumimoji="0" lang="en-US" altLang="en-US" sz="4000" b="1" i="1" u="none" strike="noStrike" kern="1200" cap="none" spc="0" normalizeH="0" noProof="0" dirty="0" err="1" smtClean="0">
                <a:ln>
                  <a:noFill/>
                </a:ln>
                <a:solidFill>
                  <a:srgbClr val="0070C0"/>
                </a:solidFill>
                <a:effectLst/>
                <a:uLnTx/>
                <a:uFillTx/>
                <a:latin typeface="Times New Roman" panose="02020603050405020304" pitchFamily="18" charset="0"/>
                <a:ea typeface="+mn-ea"/>
                <a:cs typeface="Times New Roman" panose="02020603050405020304" pitchFamily="18" charset="0"/>
              </a:rPr>
              <a:t>sao</a:t>
            </a:r>
            <a:r>
              <a:rPr kumimoji="0" lang="en-US" altLang="en-US" sz="4000" b="1" i="1" u="none" strike="noStrike" kern="1200" cap="none" spc="0" normalizeH="0" noProof="0" dirty="0" smtClean="0">
                <a:ln>
                  <a:noFill/>
                </a:ln>
                <a:solidFill>
                  <a:srgbClr val="0070C0"/>
                </a:solidFill>
                <a:effectLst/>
                <a:uLnTx/>
                <a:uFillTx/>
                <a:latin typeface="Times New Roman" panose="02020603050405020304" pitchFamily="18" charset="0"/>
                <a:ea typeface="+mn-ea"/>
                <a:cs typeface="Times New Roman" panose="02020603050405020304" pitchFamily="18" charset="0"/>
              </a:rPr>
              <a:t>?</a:t>
            </a:r>
            <a:endParaRPr kumimoji="0" lang="en-US" altLang="en-US" sz="4000" b="1" i="1" u="none" strike="noStrike" kern="1200" cap="none" spc="0" normalizeH="0" baseline="0" noProof="0" dirty="0">
              <a:ln>
                <a:noFill/>
              </a:ln>
              <a:solidFill>
                <a:srgbClr val="0070C0"/>
              </a:solidFill>
              <a:effectLst/>
              <a:uLnTx/>
              <a:uFillTx/>
              <a:latin typeface="Times New Roman" panose="02020603050405020304" pitchFamily="18" charset="0"/>
              <a:ea typeface="+mn-ea"/>
              <a:cs typeface="Times New Roman" panose="02020603050405020304" pitchFamily="18" charset="0"/>
            </a:endParaRPr>
          </a:p>
        </p:txBody>
      </p:sp>
      <p:pic>
        <p:nvPicPr>
          <p:cNvPr id="4" name="Picture 2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2287407"/>
            <a:ext cx="838200" cy="489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3115714"/>
            <a:ext cx="12192000" cy="2862322"/>
          </a:xfrm>
          <a:prstGeom prst="rect">
            <a:avLst/>
          </a:prstGeom>
        </p:spPr>
        <p:txBody>
          <a:bodyPr wrap="square">
            <a:spAutoFit/>
          </a:bodyPr>
          <a:lstStyle/>
          <a:p>
            <a:pPr algn="just">
              <a:spcBef>
                <a:spcPct val="50000"/>
              </a:spcBef>
            </a:pPr>
            <a:r>
              <a:rPr kumimoji="0" lang="en-US" altLang="en-US" sz="3600" b="1" i="1" u="none" strike="noStrike" kern="1200" cap="none" spc="0" normalizeH="0" baseline="0" noProof="0" dirty="0" smtClean="0">
                <a:ln>
                  <a:noFill/>
                </a:ln>
                <a:solidFill>
                  <a:srgbClr val="090C81"/>
                </a:solidFill>
                <a:effectLst/>
                <a:uLnTx/>
                <a:uFillTx/>
                <a:latin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Vì</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các</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tác</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phẩm</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ấy</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viết</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ra</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không</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nhằm</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mục</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đích</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biểu</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cảm</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mà</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nhằm</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mục</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đích</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nghị</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luận</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smtClean="0">
                <a:latin typeface="Times New Roman" panose="02020603050405020304" pitchFamily="18" charset="0"/>
                <a:cs typeface="Times New Roman" panose="02020603050405020304" pitchFamily="18" charset="0"/>
              </a:rPr>
              <a:t>(</a:t>
            </a:r>
            <a:r>
              <a:rPr lang="en-US" altLang="en-US" sz="3600" dirty="0" err="1" smtClean="0">
                <a:latin typeface="Times New Roman" panose="02020603050405020304" pitchFamily="18" charset="0"/>
                <a:cs typeface="Times New Roman" panose="02020603050405020304" pitchFamily="18" charset="0"/>
              </a:rPr>
              <a:t>nêu</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quan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điểm</a:t>
            </a:r>
            <a:r>
              <a:rPr lang="en-US" altLang="en-US" sz="3600" dirty="0" smtClean="0">
                <a:latin typeface="Times New Roman" panose="02020603050405020304" pitchFamily="18" charset="0"/>
                <a:cs typeface="Times New Roman" panose="02020603050405020304" pitchFamily="18" charset="0"/>
              </a:rPr>
              <a:t>, ý </a:t>
            </a:r>
            <a:r>
              <a:rPr lang="en-US" altLang="en-US" sz="3600" dirty="0" err="1" smtClean="0">
                <a:latin typeface="Times New Roman" panose="02020603050405020304" pitchFamily="18" charset="0"/>
                <a:cs typeface="Times New Roman" panose="02020603050405020304" pitchFamily="18" charset="0"/>
              </a:rPr>
              <a:t>kiến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để</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bàn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luận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phải</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trái</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đúng</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sai</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nên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suy</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nghĩ</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và</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nên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sống</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thế</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nào</a:t>
            </a:r>
            <a:r>
              <a:rPr lang="en-US" altLang="en-US" sz="3600" dirty="0" smtClean="0">
                <a:latin typeface="Times New Roman" panose="02020603050405020304" pitchFamily="18" charset="0"/>
                <a:cs typeface="Times New Roman" panose="02020603050405020304" pitchFamily="18" charset="0"/>
              </a:rPr>
              <a:t>). Ở </a:t>
            </a:r>
            <a:r>
              <a:rPr lang="en-US" altLang="en-US" sz="3600" dirty="0" err="1" smtClean="0">
                <a:latin typeface="Times New Roman" panose="02020603050405020304" pitchFamily="18" charset="0"/>
                <a:cs typeface="Times New Roman" panose="02020603050405020304" pitchFamily="18" charset="0"/>
              </a:rPr>
              <a:t>những</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văn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bản</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như</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thế</a:t>
            </a:r>
            <a:r>
              <a:rPr lang="en-US" altLang="en-US" sz="3600" dirty="0" smtClean="0">
                <a:latin typeface="Times New Roman" panose="02020603050405020304" pitchFamily="18" charset="0"/>
                <a:cs typeface="Times New Roman" panose="02020603050405020304" pitchFamily="18" charset="0"/>
              </a:rPr>
              <a:t>,</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biểu</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cảm</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không</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thể</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đóng</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vai</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trò</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chủ</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đạo</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mà</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chỉ</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là</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một</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yếu</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tố</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phụ</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trợ</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cho</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quá</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trình</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nghị</a:t>
            </a:r>
            <a:r>
              <a:rPr lang="en-US" altLang="en-US" sz="3600" dirty="0" smtClean="0">
                <a:solidFill>
                  <a:srgbClr val="FF00FF"/>
                </a:solidFill>
                <a:latin typeface="Times New Roman" panose="02020603050405020304" pitchFamily="18" charset="0"/>
                <a:cs typeface="Times New Roman" panose="02020603050405020304" pitchFamily="18" charset="0"/>
              </a:rPr>
              <a:t> </a:t>
            </a:r>
            <a:r>
              <a:rPr lang="en-US" altLang="en-US" sz="3600" dirty="0" err="1" smtClean="0">
                <a:solidFill>
                  <a:srgbClr val="FF00FF"/>
                </a:solidFill>
                <a:latin typeface="Times New Roman" panose="02020603050405020304" pitchFamily="18" charset="0"/>
                <a:cs typeface="Times New Roman" panose="02020603050405020304" pitchFamily="18" charset="0"/>
              </a:rPr>
              <a:t>luận</a:t>
            </a:r>
            <a:r>
              <a:rPr lang="en-US" altLang="en-US" sz="3600" dirty="0" smtClean="0">
                <a:solidFill>
                  <a:srgbClr val="0000FF"/>
                </a:solidFill>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mà</a:t>
            </a:r>
            <a:r>
              <a:rPr lang="en-US" altLang="en-US" sz="3600" dirty="0" smtClean="0">
                <a:latin typeface="Times New Roman" panose="02020603050405020304" pitchFamily="18" charset="0"/>
                <a:cs typeface="Times New Roman" panose="02020603050405020304" pitchFamily="18" charset="0"/>
              </a:rPr>
              <a:t> </a:t>
            </a:r>
            <a:r>
              <a:rPr lang="en-US" altLang="en-US" sz="3600" dirty="0" err="1" smtClean="0">
                <a:latin typeface="Times New Roman" panose="02020603050405020304" pitchFamily="18" charset="0"/>
                <a:cs typeface="Times New Roman" panose="02020603050405020304" pitchFamily="18" charset="0"/>
              </a:rPr>
              <a:t>thôi</a:t>
            </a:r>
            <a:r>
              <a:rPr lang="en-US" altLang="en-US" sz="3600" dirty="0" smtClean="0">
                <a:latin typeface="Times New Roman" panose="02020603050405020304" pitchFamily="18" charset="0"/>
                <a:cs typeface="Times New Roman" panose="02020603050405020304" pitchFamily="18" charset="0"/>
              </a:rPr>
              <a:t>. </a:t>
            </a:r>
            <a:endParaRPr lang="en-US" altLang="en-US" sz="3600" dirty="0">
              <a:latin typeface="Times New Roman" panose="02020603050405020304" pitchFamily="18" charset="0"/>
              <a:cs typeface="Times New Roman" panose="02020603050405020304" pitchFamily="18" charset="0"/>
            </a:endParaRPr>
          </a:p>
        </p:txBody>
      </p:sp>
      <p:sp>
        <p:nvSpPr>
          <p:cNvPr id="6" name="Rectangle 5"/>
          <p:cNvSpPr/>
          <p:nvPr/>
        </p:nvSpPr>
        <p:spPr>
          <a:xfrm>
            <a:off x="2819401" y="3112533"/>
            <a:ext cx="1724891" cy="646331"/>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 </a:t>
            </a:r>
            <a:endParaRPr kumimoji="0" lang="en-US" alt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endParaRPr>
          </a:p>
        </p:txBody>
      </p:sp>
      <p:sp>
        <p:nvSpPr>
          <p:cNvPr id="8" name="Rectangle 7"/>
          <p:cNvSpPr/>
          <p:nvPr/>
        </p:nvSpPr>
        <p:spPr>
          <a:xfrm>
            <a:off x="2524193" y="2209036"/>
            <a:ext cx="2315306" cy="707886"/>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4000" b="1" i="1" u="sng" strike="noStrike" kern="1200" cap="none" spc="0" normalizeH="0" baseline="0" noProof="0" dirty="0" err="1">
                <a:ln>
                  <a:noFill/>
                </a:ln>
                <a:solidFill>
                  <a:srgbClr val="FF0000"/>
                </a:solidFill>
                <a:effectLst/>
                <a:uLnTx/>
                <a:uFillTx/>
                <a:latin typeface="Times New Roman" panose="02020603050405020304" pitchFamily="18" charset="0"/>
                <a:ea typeface="+mn-ea"/>
                <a:cs typeface="+mn-cs"/>
              </a:rPr>
              <a:t>Trả</a:t>
            </a:r>
            <a:r>
              <a:rPr kumimoji="0" lang="en-US" altLang="en-US" sz="4000" b="1" i="1" u="sng"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 </a:t>
            </a:r>
            <a:r>
              <a:rPr kumimoji="0" lang="en-US" altLang="en-US" sz="4000" b="1" i="1" u="sng" strike="noStrike" kern="1200" cap="none" spc="0" normalizeH="0" baseline="0" noProof="0" dirty="0" err="1">
                <a:ln>
                  <a:noFill/>
                </a:ln>
                <a:solidFill>
                  <a:srgbClr val="FF0000"/>
                </a:solidFill>
                <a:effectLst/>
                <a:uLnTx/>
                <a:uFillTx/>
                <a:latin typeface="Times New Roman" panose="02020603050405020304" pitchFamily="18" charset="0"/>
                <a:ea typeface="+mn-ea"/>
                <a:cs typeface="+mn-cs"/>
              </a:rPr>
              <a:t>lời</a:t>
            </a:r>
            <a:r>
              <a:rPr kumimoji="0" lang="en-US" altLang="en-US" sz="40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 </a:t>
            </a:r>
            <a:endParaRPr kumimoji="0" lang="en-US" alt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0019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fltVal val="0"/>
                                          </p:val>
                                        </p:tav>
                                        <p:tav tm="100000">
                                          <p:val>
                                            <p:strVal val="#ppt_w"/>
                                          </p:val>
                                        </p:tav>
                                      </p:tavLst>
                                    </p:anim>
                                    <p:anim calcmode="lin" valueType="num">
                                      <p:cBhvr>
                                        <p:cTn id="20" dur="1000" fill="hold"/>
                                        <p:tgtEl>
                                          <p:spTgt spid="8"/>
                                        </p:tgtEl>
                                        <p:attrNameLst>
                                          <p:attrName>ppt_h</p:attrName>
                                        </p:attrNameLst>
                                      </p:cBhvr>
                                      <p:tavLst>
                                        <p:tav tm="0">
                                          <p:val>
                                            <p:fltVal val="0"/>
                                          </p:val>
                                        </p:tav>
                                        <p:tav tm="100000">
                                          <p:val>
                                            <p:strVal val="#ppt_h"/>
                                          </p:val>
                                        </p:tav>
                                      </p:tavLst>
                                    </p:anim>
                                    <p:anim calcmode="lin" valueType="num">
                                      <p:cBhvr>
                                        <p:cTn id="21" dur="1000" fill="hold"/>
                                        <p:tgtEl>
                                          <p:spTgt spid="8"/>
                                        </p:tgtEl>
                                        <p:attrNameLst>
                                          <p:attrName>style.rotation</p:attrName>
                                        </p:attrNameLst>
                                      </p:cBhvr>
                                      <p:tavLst>
                                        <p:tav tm="0">
                                          <p:val>
                                            <p:fltVal val="90"/>
                                          </p:val>
                                        </p:tav>
                                        <p:tav tm="100000">
                                          <p:val>
                                            <p:fltVal val="0"/>
                                          </p:val>
                                        </p:tav>
                                      </p:tavLst>
                                    </p:anim>
                                    <p:animEffect transition="in" filter="fade">
                                      <p:cBhvr>
                                        <p:cTn id="22" dur="1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500" fill="hold"/>
                                        <p:tgtEl>
                                          <p:spTgt spid="5"/>
                                        </p:tgtEl>
                                        <p:attrNameLst>
                                          <p:attrName>ppt_w</p:attrName>
                                        </p:attrNameLst>
                                      </p:cBhvr>
                                      <p:tavLst>
                                        <p:tav tm="0">
                                          <p:val>
                                            <p:fltVal val="0"/>
                                          </p:val>
                                        </p:tav>
                                        <p:tav tm="100000">
                                          <p:val>
                                            <p:strVal val="#ppt_w"/>
                                          </p:val>
                                        </p:tav>
                                      </p:tavLst>
                                    </p:anim>
                                    <p:anim calcmode="lin" valueType="num">
                                      <p:cBhvr>
                                        <p:cTn id="28" dur="500" fill="hold"/>
                                        <p:tgtEl>
                                          <p:spTgt spid="5"/>
                                        </p:tgtEl>
                                        <p:attrNameLst>
                                          <p:attrName>ppt_h</p:attrName>
                                        </p:attrNameLst>
                                      </p:cBhvr>
                                      <p:tavLst>
                                        <p:tav tm="0">
                                          <p:val>
                                            <p:fltVal val="0"/>
                                          </p:val>
                                        </p:tav>
                                        <p:tav tm="100000">
                                          <p:val>
                                            <p:strVal val="#ppt_h"/>
                                          </p:val>
                                        </p:tav>
                                      </p:tavLst>
                                    </p:anim>
                                    <p:animEffect transition="in" filter="fade">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solidFill>
          <a:schemeClr val="accent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body" sz="half" idx="1"/>
          </p:nvPr>
        </p:nvSpPr>
        <p:spPr>
          <a:xfrm>
            <a:off x="0" y="138332"/>
            <a:ext cx="12192000" cy="888610"/>
          </a:xfrm>
        </p:spPr>
        <p:txBody>
          <a:bodyPr/>
          <a:lstStyle/>
          <a:p>
            <a:pPr marL="812800" indent="-812800" eaLnBrk="1" hangingPunct="1">
              <a:buNone/>
            </a:pPr>
            <a:r>
              <a:rPr lang="en-US" altLang="en-US" sz="3600" b="1" dirty="0" smtClean="0">
                <a:solidFill>
                  <a:srgbClr val="0070C0"/>
                </a:solidFill>
              </a:rPr>
              <a:t>c. </a:t>
            </a:r>
            <a:r>
              <a:rPr lang="en-US" altLang="en-US" sz="3600" b="1" dirty="0" err="1" smtClean="0">
                <a:solidFill>
                  <a:srgbClr val="0070C0"/>
                </a:solidFill>
              </a:rPr>
              <a:t>Hãy</a:t>
            </a:r>
            <a:r>
              <a:rPr lang="en-US" altLang="en-US" sz="3600" b="1" dirty="0" smtClean="0">
                <a:solidFill>
                  <a:srgbClr val="0070C0"/>
                </a:solidFill>
              </a:rPr>
              <a:t> </a:t>
            </a:r>
            <a:r>
              <a:rPr lang="en-US" altLang="en-US" sz="3600" b="1" dirty="0" err="1" smtClean="0">
                <a:solidFill>
                  <a:srgbClr val="0070C0"/>
                </a:solidFill>
              </a:rPr>
              <a:t>theo</a:t>
            </a:r>
            <a:r>
              <a:rPr lang="en-US" altLang="en-US" sz="3600" b="1" dirty="0" smtClean="0">
                <a:solidFill>
                  <a:srgbClr val="0070C0"/>
                </a:solidFill>
              </a:rPr>
              <a:t> </a:t>
            </a:r>
            <a:r>
              <a:rPr lang="en-US" altLang="en-US" sz="3600" b="1" dirty="0" err="1" smtClean="0">
                <a:solidFill>
                  <a:srgbClr val="0070C0"/>
                </a:solidFill>
              </a:rPr>
              <a:t>dõi</a:t>
            </a:r>
            <a:r>
              <a:rPr lang="en-US" altLang="en-US" sz="3600" b="1" dirty="0" smtClean="0">
                <a:solidFill>
                  <a:srgbClr val="0070C0"/>
                </a:solidFill>
              </a:rPr>
              <a:t> </a:t>
            </a:r>
            <a:r>
              <a:rPr lang="en-US" altLang="en-US" sz="3600" b="1" dirty="0" err="1" smtClean="0">
                <a:solidFill>
                  <a:srgbClr val="0070C0"/>
                </a:solidFill>
              </a:rPr>
              <a:t>bảng</a:t>
            </a:r>
            <a:r>
              <a:rPr lang="en-US" altLang="en-US" sz="3600" b="1" dirty="0" smtClean="0">
                <a:solidFill>
                  <a:srgbClr val="0070C0"/>
                </a:solidFill>
              </a:rPr>
              <a:t> </a:t>
            </a:r>
            <a:r>
              <a:rPr lang="en-US" altLang="en-US" sz="3600" b="1" dirty="0" err="1" smtClean="0">
                <a:solidFill>
                  <a:srgbClr val="0070C0"/>
                </a:solidFill>
              </a:rPr>
              <a:t>đối</a:t>
            </a:r>
            <a:r>
              <a:rPr lang="en-US" altLang="en-US" sz="3600" b="1" dirty="0" smtClean="0">
                <a:solidFill>
                  <a:srgbClr val="0070C0"/>
                </a:solidFill>
              </a:rPr>
              <a:t> </a:t>
            </a:r>
            <a:r>
              <a:rPr lang="en-US" altLang="en-US" sz="3600" b="1" dirty="0" err="1" smtClean="0">
                <a:solidFill>
                  <a:srgbClr val="0070C0"/>
                </a:solidFill>
              </a:rPr>
              <a:t>chiếu</a:t>
            </a:r>
            <a:r>
              <a:rPr lang="en-US" altLang="en-US" sz="3600" b="1" dirty="0" smtClean="0">
                <a:solidFill>
                  <a:srgbClr val="0070C0"/>
                </a:solidFill>
              </a:rPr>
              <a:t> </a:t>
            </a:r>
            <a:r>
              <a:rPr lang="en-US" altLang="en-US" sz="3600" b="1" dirty="0" err="1" smtClean="0">
                <a:solidFill>
                  <a:srgbClr val="0070C0"/>
                </a:solidFill>
              </a:rPr>
              <a:t>dưới</a:t>
            </a:r>
            <a:r>
              <a:rPr lang="en-US" altLang="en-US" sz="3600" b="1" dirty="0" smtClean="0">
                <a:solidFill>
                  <a:srgbClr val="0070C0"/>
                </a:solidFill>
              </a:rPr>
              <a:t> </a:t>
            </a:r>
            <a:r>
              <a:rPr lang="en-US" altLang="en-US" sz="3600" b="1" dirty="0" err="1" smtClean="0">
                <a:solidFill>
                  <a:srgbClr val="0070C0"/>
                </a:solidFill>
              </a:rPr>
              <a:t>đây</a:t>
            </a:r>
            <a:r>
              <a:rPr lang="en-US" altLang="en-US" sz="3600" b="1" dirty="0" smtClean="0">
                <a:solidFill>
                  <a:srgbClr val="0070C0"/>
                </a:solidFill>
              </a:rPr>
              <a:t>:</a:t>
            </a:r>
            <a:endParaRPr lang="en-US" altLang="en-US" sz="3600" dirty="0">
              <a:solidFill>
                <a:srgbClr val="0070C0"/>
              </a:solidFill>
            </a:endParaRPr>
          </a:p>
        </p:txBody>
      </p:sp>
      <p:sp>
        <p:nvSpPr>
          <p:cNvPr id="9222" name="Text Box 6"/>
          <p:cNvSpPr txBox="1">
            <a:spLocks noChangeArrowheads="1"/>
          </p:cNvSpPr>
          <p:nvPr/>
        </p:nvSpPr>
        <p:spPr bwMode="auto">
          <a:xfrm>
            <a:off x="0" y="5711483"/>
            <a:ext cx="12192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algn="just" eaLnBrk="1" hangingPunct="1">
              <a:spcBef>
                <a:spcPct val="50000"/>
              </a:spcBef>
            </a:pP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Có</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thể</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thấy</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những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ở </a:t>
            </a:r>
            <a:r>
              <a:rPr lang="en-US" altLang="en-US" sz="2800" b="1" dirty="0" err="1">
                <a:latin typeface="Times New Roman" panose="02020603050405020304" pitchFamily="18" charset="0"/>
                <a:cs typeface="Times New Roman" panose="02020603050405020304" pitchFamily="18" charset="0"/>
              </a:rPr>
              <a:t>cột</a:t>
            </a:r>
            <a:r>
              <a:rPr lang="en-US" altLang="en-US" sz="2800" b="1" dirty="0">
                <a:latin typeface="Times New Roman" panose="02020603050405020304" pitchFamily="18" charset="0"/>
                <a:cs typeface="Times New Roman" panose="02020603050405020304" pitchFamily="18" charset="0"/>
              </a:rPr>
              <a:t> (2) hay </a:t>
            </a:r>
            <a:r>
              <a:rPr lang="en-US" altLang="en-US" sz="2800" b="1" dirty="0" err="1">
                <a:latin typeface="Times New Roman" panose="02020603050405020304" pitchFamily="18" charset="0"/>
                <a:cs typeface="Times New Roman" panose="02020603050405020304" pitchFamily="18" charset="0"/>
              </a:rPr>
              <a:t>hơn</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những</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câu</a:t>
            </a:r>
            <a:r>
              <a:rPr lang="en-US" altLang="en-US" sz="2800" b="1" dirty="0">
                <a:latin typeface="Times New Roman" panose="02020603050405020304" pitchFamily="18" charset="0"/>
                <a:cs typeface="Times New Roman" panose="02020603050405020304" pitchFamily="18" charset="0"/>
              </a:rPr>
              <a:t> ở </a:t>
            </a:r>
            <a:r>
              <a:rPr lang="en-US" altLang="en-US" sz="2800" b="1" dirty="0" err="1">
                <a:latin typeface="Times New Roman" panose="02020603050405020304" pitchFamily="18" charset="0"/>
                <a:cs typeface="Times New Roman" panose="02020603050405020304" pitchFamily="18" charset="0"/>
              </a:rPr>
              <a:t>cột</a:t>
            </a:r>
            <a:r>
              <a:rPr lang="en-US" altLang="en-US" sz="2800" b="1" dirty="0">
                <a:latin typeface="Times New Roman" panose="02020603050405020304" pitchFamily="18" charset="0"/>
                <a:cs typeface="Times New Roman" panose="02020603050405020304" pitchFamily="18" charset="0"/>
              </a:rPr>
              <a:t> (1) . </a:t>
            </a:r>
            <a:r>
              <a:rPr lang="en-US" altLang="en-US" sz="2800" b="1" dirty="0" err="1">
                <a:latin typeface="Times New Roman" panose="02020603050405020304" pitchFamily="18" charset="0"/>
                <a:cs typeface="Times New Roman" panose="02020603050405020304" pitchFamily="18" charset="0"/>
              </a:rPr>
              <a:t>Vì</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sao</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như</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thế</a:t>
            </a:r>
            <a:r>
              <a:rPr lang="en-US" altLang="en-US" sz="2800" b="1" dirty="0">
                <a:latin typeface="Times New Roman" panose="02020603050405020304" pitchFamily="18" charset="0"/>
                <a:cs typeface="Times New Roman" panose="02020603050405020304" pitchFamily="18" charset="0"/>
              </a:rPr>
              <a:t> </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Từ</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đó</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hãy</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cho</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biết</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tác</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dụng</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của</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yếu</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tố</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biểu</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cảm</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trong</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văn</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nghị</a:t>
            </a:r>
            <a:r>
              <a:rPr lang="en-US" altLang="en-US" sz="2800" b="1" dirty="0" smtClean="0">
                <a:latin typeface="Times New Roman" panose="02020603050405020304" pitchFamily="18" charset="0"/>
                <a:cs typeface="Times New Roman" panose="02020603050405020304" pitchFamily="18" charset="0"/>
              </a:rPr>
              <a:t> </a:t>
            </a:r>
            <a:r>
              <a:rPr lang="en-US" altLang="en-US" sz="2800" b="1" dirty="0" err="1" smtClean="0">
                <a:latin typeface="Times New Roman" panose="02020603050405020304" pitchFamily="18" charset="0"/>
                <a:cs typeface="Times New Roman" panose="02020603050405020304" pitchFamily="18" charset="0"/>
              </a:rPr>
              <a:t>luận</a:t>
            </a:r>
            <a:r>
              <a:rPr lang="en-US" altLang="en-US" sz="2800" b="1" dirty="0" smtClean="0">
                <a:latin typeface="Times New Roman" panose="02020603050405020304" pitchFamily="18" charset="0"/>
                <a:cs typeface="Times New Roman" panose="02020603050405020304" pitchFamily="18" charset="0"/>
              </a:rPr>
              <a:t>.</a:t>
            </a:r>
            <a:endParaRPr lang="en-US" altLang="en-US" sz="2800" b="1" dirty="0">
              <a:latin typeface="Times New Roman" panose="02020603050405020304" pitchFamily="18" charset="0"/>
              <a:cs typeface="Times New Roman" panose="02020603050405020304" pitchFamily="18" charset="0"/>
            </a:endParaRPr>
          </a:p>
        </p:txBody>
      </p:sp>
      <p:graphicFrame>
        <p:nvGraphicFramePr>
          <p:cNvPr id="9297" name="Group 81"/>
          <p:cNvGraphicFramePr>
            <a:graphicFrameLocks noGrp="1"/>
          </p:cNvGraphicFramePr>
          <p:nvPr>
            <p:ph sz="half" idx="2"/>
            <p:extLst>
              <p:ext uri="{D42A27DB-BD31-4B8C-83A1-F6EECF244321}">
                <p14:modId xmlns:p14="http://schemas.microsoft.com/office/powerpoint/2010/main" val="2904367502"/>
              </p:ext>
            </p:extLst>
          </p:nvPr>
        </p:nvGraphicFramePr>
        <p:xfrm>
          <a:off x="0" y="1026941"/>
          <a:ext cx="12192000" cy="4553792"/>
        </p:xfrm>
        <a:graphic>
          <a:graphicData uri="http://schemas.openxmlformats.org/drawingml/2006/table">
            <a:tbl>
              <a:tblPr/>
              <a:tblGrid>
                <a:gridCol w="5192127">
                  <a:extLst>
                    <a:ext uri="{9D8B030D-6E8A-4147-A177-3AD203B41FA5}">
                      <a16:colId xmlns:a16="http://schemas.microsoft.com/office/drawing/2014/main" val="2184018889"/>
                    </a:ext>
                  </a:extLst>
                </a:gridCol>
                <a:gridCol w="6999873">
                  <a:extLst>
                    <a:ext uri="{9D8B030D-6E8A-4147-A177-3AD203B41FA5}">
                      <a16:colId xmlns:a16="http://schemas.microsoft.com/office/drawing/2014/main" val="1762532312"/>
                    </a:ext>
                  </a:extLst>
                </a:gridCol>
              </a:tblGrid>
              <a:tr h="42964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(1)</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400" b="1"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(2)</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36570597"/>
                  </a:ext>
                </a:extLst>
              </a:tr>
              <a:tr h="99149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Thấy</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sứ</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giặc</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lại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ngoài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sỉ</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mắng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triều</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đình</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bắt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nạt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tể</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phụ</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Ngó</a:t>
                      </a:r>
                      <a:r>
                        <a:rPr kumimoji="0" lang="en-US" altLang="en-US" sz="2400" b="0" i="0"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thấy</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sứ</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giặc</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lại</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nghênh</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ngang</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ngoài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đường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uốn</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lưỡi</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cú</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diều</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mà</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sỉ</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mắng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triều</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đình</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đem</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thân</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dê</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chó</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mà</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bắt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nạt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tể</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phụ</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019440"/>
                  </a:ext>
                </a:extLst>
              </a:tr>
              <a:tr h="705754">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Lúc bấy giờ ta cùng các ngươi sẽ bị bắt.</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Lúc</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bấy</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giờ</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ta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cùng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các</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ngươi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sẽ</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bị</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bắt</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đau</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xót</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biết</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chừng</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nào</a:t>
                      </a:r>
                      <a:r>
                        <a:rPr kumimoji="0" lang="en-US" altLang="en-US" sz="2400" b="0" i="0"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1466682"/>
                  </a:ext>
                </a:extLst>
              </a:tr>
              <a:tr h="99149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Chúng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ta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sẵn</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sàng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hi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tất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cả</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chứ</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không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thể</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mất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nước</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không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thể</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làm</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nô</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lệ</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Không</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Chúng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ta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thà</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hi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sinh</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tất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cả</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chứ</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nhất</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định</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không</a:t>
                      </a:r>
                      <a:r>
                        <a:rPr kumimoji="0" lang="en-US" altLang="en-US" sz="2400" b="0" i="1"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chịu</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mất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nước</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nhất</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định</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không</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chịu</a:t>
                      </a:r>
                      <a:r>
                        <a:rPr kumimoji="0" lang="en-US" altLang="en-US" sz="2400" b="0" i="0" u="none" strike="noStrike" cap="none" normalizeH="0" baseline="0" dirty="0" smtClean="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làm</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nô</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lệ</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7062558"/>
                  </a:ext>
                </a:extLst>
              </a:tr>
              <a:tr h="764282">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Chúng ta cần phải đứng lên.</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Hỡi</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đồng</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r>
                        <a:rPr kumimoji="0" lang="en-US" altLang="en-US" sz="2400" b="0" i="1" u="none" strike="noStrike" cap="none" normalizeH="0" baseline="0" dirty="0" err="1" smtClean="0">
                          <a:ln>
                            <a:noFill/>
                          </a:ln>
                          <a:solidFill>
                            <a:srgbClr val="FF00FF"/>
                          </a:solidFill>
                          <a:effectLst/>
                          <a:latin typeface="Times New Roman" panose="02020603050405020304" pitchFamily="18" charset="0"/>
                          <a:cs typeface="Times New Roman" panose="02020603050405020304" pitchFamily="18" charset="0"/>
                        </a:rPr>
                        <a:t>bào</a:t>
                      </a:r>
                      <a:r>
                        <a:rPr kumimoji="0" lang="en-US" altLang="en-US" sz="2400" b="0" i="1" u="none" strike="noStrike" cap="none" normalizeH="0" baseline="0" dirty="0" smtClean="0">
                          <a:ln>
                            <a:noFill/>
                          </a:ln>
                          <a:solidFill>
                            <a:srgbClr val="FF00FF"/>
                          </a:solidFill>
                          <a:effectLst/>
                          <a:latin typeface="Times New Roman" panose="02020603050405020304" pitchFamily="18" charset="0"/>
                          <a:cs typeface="Times New Roman" panose="02020603050405020304" pitchFamily="18" charset="0"/>
                        </a:rPr>
                        <a:t> !</a:t>
                      </a:r>
                    </a:p>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Chúng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ta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phải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đứng</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lên</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txBody>
                  <a:tcPr marT="45728" marB="45728" horzOverflow="overflow">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08196153"/>
                  </a:ext>
                </a:extLst>
              </a:tr>
            </a:tbl>
          </a:graphicData>
        </a:graphic>
      </p:graphicFrame>
    </p:spTree>
    <p:extLst>
      <p:ext uri="{BB962C8B-B14F-4D97-AF65-F5344CB8AC3E}">
        <p14:creationId xmlns:p14="http://schemas.microsoft.com/office/powerpoint/2010/main" val="3644677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fade">
                                      <p:cBhvr>
                                        <p:cTn id="7" dur="1000"/>
                                        <p:tgtEl>
                                          <p:spTgt spid="12290">
                                            <p:txEl>
                                              <p:pRg st="0" end="0"/>
                                            </p:txEl>
                                          </p:spTgt>
                                        </p:tgtEl>
                                      </p:cBhvr>
                                    </p:animEffect>
                                    <p:anim calcmode="lin" valueType="num">
                                      <p:cBhvr>
                                        <p:cTn id="8" dur="1000" fill="hold"/>
                                        <p:tgtEl>
                                          <p:spTgt spid="1229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9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9297"/>
                                        </p:tgtEl>
                                        <p:attrNameLst>
                                          <p:attrName>style.visibility</p:attrName>
                                        </p:attrNameLst>
                                      </p:cBhvr>
                                      <p:to>
                                        <p:strVal val="visible"/>
                                      </p:to>
                                    </p:set>
                                    <p:animEffect transition="in" filter="fade">
                                      <p:cBhvr>
                                        <p:cTn id="14" dur="2000"/>
                                        <p:tgtEl>
                                          <p:spTgt spid="9297"/>
                                        </p:tgtEl>
                                      </p:cBhvr>
                                    </p:animEffect>
                                    <p:anim calcmode="lin" valueType="num">
                                      <p:cBhvr>
                                        <p:cTn id="15" dur="2000" fill="hold"/>
                                        <p:tgtEl>
                                          <p:spTgt spid="9297"/>
                                        </p:tgtEl>
                                        <p:attrNameLst>
                                          <p:attrName>ppt_w</p:attrName>
                                        </p:attrNameLst>
                                      </p:cBhvr>
                                      <p:tavLst>
                                        <p:tav tm="0" fmla="#ppt_w*sin(2.5*pi*$)">
                                          <p:val>
                                            <p:fltVal val="0"/>
                                          </p:val>
                                        </p:tav>
                                        <p:tav tm="100000">
                                          <p:val>
                                            <p:fltVal val="1"/>
                                          </p:val>
                                        </p:tav>
                                      </p:tavLst>
                                    </p:anim>
                                    <p:anim calcmode="lin" valueType="num">
                                      <p:cBhvr>
                                        <p:cTn id="16" dur="2000" fill="hold"/>
                                        <p:tgtEl>
                                          <p:spTgt spid="9297"/>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22"/>
                                        </p:tgtEl>
                                        <p:attrNameLst>
                                          <p:attrName>style.visibility</p:attrName>
                                        </p:attrNameLst>
                                      </p:cBhvr>
                                      <p:to>
                                        <p:strVal val="visible"/>
                                      </p:to>
                                    </p:set>
                                    <p:animEffect transition="in" filter="fade">
                                      <p:cBhvr>
                                        <p:cTn id="21" dur="1000"/>
                                        <p:tgtEl>
                                          <p:spTgt spid="9222"/>
                                        </p:tgtEl>
                                      </p:cBhvr>
                                    </p:animEffect>
                                    <p:anim calcmode="lin" valueType="num">
                                      <p:cBhvr>
                                        <p:cTn id="22" dur="1000" fill="hold"/>
                                        <p:tgtEl>
                                          <p:spTgt spid="9222"/>
                                        </p:tgtEl>
                                        <p:attrNameLst>
                                          <p:attrName>ppt_x</p:attrName>
                                        </p:attrNameLst>
                                      </p:cBhvr>
                                      <p:tavLst>
                                        <p:tav tm="0">
                                          <p:val>
                                            <p:strVal val="#ppt_x"/>
                                          </p:val>
                                        </p:tav>
                                        <p:tav tm="100000">
                                          <p:val>
                                            <p:strVal val="#ppt_x"/>
                                          </p:val>
                                        </p:tav>
                                      </p:tavLst>
                                    </p:anim>
                                    <p:anim calcmode="lin" valueType="num">
                                      <p:cBhvr>
                                        <p:cTn id="23" dur="1000" fill="hold"/>
                                        <p:tgtEl>
                                          <p:spTgt spid="92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P spid="922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 name="Text Box 82"/>
          <p:cNvSpPr txBox="1">
            <a:spLocks noGrp="1" noChangeArrowheads="1"/>
          </p:cNvSpPr>
          <p:nvPr>
            <p:ph type="title"/>
          </p:nvPr>
        </p:nvSpPr>
        <p:spPr bwMode="auto">
          <a:xfrm>
            <a:off x="179294" y="2149019"/>
            <a:ext cx="12012706" cy="5016758"/>
          </a:xfrm>
          <a:prstGeom prst="rect">
            <a:avLst/>
          </a:prstGeom>
          <a:solidFill>
            <a:schemeClr val="accent1"/>
          </a:solidFill>
          <a:ln>
            <a:noFill/>
          </a:ln>
          <a:effectLst/>
        </p:spPr>
        <p:txBody>
          <a:bodyPr wrap="square">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lvl="0" algn="l" eaLnBrk="1" hangingPunct="1">
              <a:spcBef>
                <a:spcPct val="50000"/>
              </a:spcBef>
            </a:pP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Những</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a:latin typeface="Times New Roman" panose="02020603050405020304" pitchFamily="18" charset="0"/>
                <a:cs typeface="Times New Roman" panose="02020603050405020304" pitchFamily="18" charset="0"/>
              </a:rPr>
              <a:t>câu</a:t>
            </a:r>
            <a:r>
              <a:rPr lang="en-US" altLang="en-US" sz="4000" dirty="0">
                <a:latin typeface="Times New Roman" panose="02020603050405020304" pitchFamily="18" charset="0"/>
                <a:cs typeface="Times New Roman" panose="02020603050405020304" pitchFamily="18" charset="0"/>
              </a:rPr>
              <a:t> ở </a:t>
            </a:r>
            <a:r>
              <a:rPr lang="en-US" altLang="en-US" sz="4000" dirty="0" err="1">
                <a:latin typeface="Times New Roman" panose="02020603050405020304" pitchFamily="18" charset="0"/>
                <a:cs typeface="Times New Roman" panose="02020603050405020304" pitchFamily="18" charset="0"/>
              </a:rPr>
              <a:t>cột</a:t>
            </a:r>
            <a:r>
              <a:rPr lang="en-US" altLang="en-US" sz="4000" dirty="0">
                <a:latin typeface="Times New Roman" panose="02020603050405020304" pitchFamily="18" charset="0"/>
                <a:cs typeface="Times New Roman" panose="02020603050405020304" pitchFamily="18" charset="0"/>
              </a:rPr>
              <a:t> (2) hay </a:t>
            </a:r>
            <a:r>
              <a:rPr lang="en-US" altLang="en-US" sz="4000" dirty="0" err="1">
                <a:latin typeface="Times New Roman" panose="02020603050405020304" pitchFamily="18" charset="0"/>
                <a:cs typeface="Times New Roman" panose="02020603050405020304" pitchFamily="18" charset="0"/>
              </a:rPr>
              <a:t>hơn</a:t>
            </a:r>
            <a:r>
              <a:rPr lang="en-US" altLang="en-US" sz="4000" dirty="0">
                <a:latin typeface="Times New Roman" panose="02020603050405020304" pitchFamily="18" charset="0"/>
                <a:cs typeface="Times New Roman" panose="02020603050405020304" pitchFamily="18" charset="0"/>
              </a:rPr>
              <a:t> </a:t>
            </a:r>
            <a:r>
              <a:rPr lang="en-US" altLang="en-US" sz="4000" dirty="0" err="1">
                <a:latin typeface="Times New Roman" panose="02020603050405020304" pitchFamily="18" charset="0"/>
                <a:cs typeface="Times New Roman" panose="02020603050405020304" pitchFamily="18" charset="0"/>
              </a:rPr>
              <a:t>vì</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a:solidFill>
                  <a:srgbClr val="FF0000"/>
                </a:solidFill>
                <a:latin typeface="Times New Roman" panose="02020603050405020304" pitchFamily="18" charset="0"/>
                <a:cs typeface="Times New Roman" panose="02020603050405020304" pitchFamily="18" charset="0"/>
              </a:rPr>
              <a:t>có</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a:solidFill>
                  <a:srgbClr val="FF0000"/>
                </a:solidFill>
                <a:latin typeface="Times New Roman" panose="02020603050405020304" pitchFamily="18" charset="0"/>
                <a:cs typeface="Times New Roman" panose="02020603050405020304" pitchFamily="18" charset="0"/>
              </a:rPr>
              <a:t>yếu</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a:solidFill>
                  <a:srgbClr val="FF0000"/>
                </a:solidFill>
                <a:latin typeface="Times New Roman" panose="02020603050405020304" pitchFamily="18" charset="0"/>
                <a:cs typeface="Times New Roman" panose="02020603050405020304" pitchFamily="18" charset="0"/>
              </a:rPr>
              <a:t>tố</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a:solidFill>
                  <a:srgbClr val="FF0000"/>
                </a:solidFill>
                <a:latin typeface="Times New Roman" panose="02020603050405020304" pitchFamily="18" charset="0"/>
                <a:cs typeface="Times New Roman" panose="02020603050405020304" pitchFamily="18" charset="0"/>
              </a:rPr>
              <a:t>biểu</a:t>
            </a:r>
            <a:r>
              <a:rPr lang="en-US" altLang="en-US" sz="4000" dirty="0">
                <a:solidFill>
                  <a:srgbClr val="FF0000"/>
                </a:solidFill>
                <a:latin typeface="Times New Roman" panose="02020603050405020304" pitchFamily="18" charset="0"/>
                <a:cs typeface="Times New Roman" panose="02020603050405020304" pitchFamily="18" charset="0"/>
              </a:rPr>
              <a:t> </a:t>
            </a:r>
            <a:r>
              <a:rPr lang="en-US" altLang="en-US" sz="4000" dirty="0" err="1">
                <a:solidFill>
                  <a:srgbClr val="FF0000"/>
                </a:solidFill>
                <a:latin typeface="Times New Roman" panose="02020603050405020304" pitchFamily="18" charset="0"/>
                <a:cs typeface="Times New Roman" panose="02020603050405020304" pitchFamily="18" charset="0"/>
              </a:rPr>
              <a:t>cảm</a:t>
            </a:r>
            <a:r>
              <a:rPr lang="en-US" altLang="en-US" sz="4000" dirty="0" smtClean="0">
                <a:solidFill>
                  <a:srgbClr val="FF0000"/>
                </a:solidFill>
                <a:latin typeface="Times New Roman" panose="02020603050405020304" pitchFamily="18" charset="0"/>
                <a:cs typeface="Times New Roman" panose="02020603050405020304" pitchFamily="18" charset="0"/>
              </a:rPr>
              <a:t>.</a:t>
            </a:r>
            <a:br>
              <a:rPr lang="en-US" altLang="en-US" sz="4000" dirty="0" smtClean="0">
                <a:solidFill>
                  <a:srgbClr val="FF0000"/>
                </a:solidFill>
                <a:latin typeface="Times New Roman" panose="02020603050405020304" pitchFamily="18" charset="0"/>
                <a:cs typeface="Times New Roman" panose="02020603050405020304" pitchFamily="18" charset="0"/>
              </a:rPr>
            </a:b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Tác</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dụng</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của</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yếu</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tố</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biểu</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solidFill>
                  <a:srgbClr val="FF0000"/>
                </a:solidFill>
                <a:latin typeface="Times New Roman" panose="02020603050405020304" pitchFamily="18" charset="0"/>
                <a:cs typeface="Times New Roman" panose="02020603050405020304" pitchFamily="18" charset="0"/>
              </a:rPr>
              <a:t>cảm</a:t>
            </a:r>
            <a:r>
              <a:rPr lang="en-US" altLang="en-US" sz="4000" dirty="0" smtClean="0">
                <a:solidFill>
                  <a:srgbClr val="FF0000"/>
                </a:solidFill>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trong</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văn</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nghị</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luận</a:t>
            </a:r>
            <a:r>
              <a:rPr lang="en-US" altLang="en-US" sz="4000" dirty="0" smtClean="0">
                <a:latin typeface="Times New Roman" panose="02020603050405020304" pitchFamily="18" charset="0"/>
                <a:cs typeface="Times New Roman" panose="02020603050405020304" pitchFamily="18" charset="0"/>
              </a:rPr>
              <a:t>: </a:t>
            </a:r>
            <a:br>
              <a:rPr lang="en-US" altLang="en-US" sz="4000" dirty="0" smtClean="0">
                <a:latin typeface="Times New Roman" panose="02020603050405020304" pitchFamily="18" charset="0"/>
                <a:cs typeface="Times New Roman" panose="02020603050405020304" pitchFamily="18" charset="0"/>
              </a:rPr>
            </a:br>
            <a:r>
              <a:rPr lang="en-US" altLang="en-US" sz="4000" dirty="0" err="1" smtClean="0">
                <a:solidFill>
                  <a:srgbClr val="000000"/>
                </a:solidFill>
                <a:latin typeface="Times New Roman" panose="02020603050405020304" pitchFamily="18" charset="0"/>
                <a:ea typeface="+mn-ea"/>
                <a:cs typeface="Times New Roman" panose="02020603050405020304" pitchFamily="18" charset="0"/>
              </a:rPr>
              <a:t>Văn</a:t>
            </a:r>
            <a:r>
              <a:rPr lang="en-US" altLang="en-US" sz="4000" dirty="0" smtClean="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nghị</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rất</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cần</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yếu</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tố</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biểu</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cảm</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Yếu</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tố</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biểu</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cảm</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giúp</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cho</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bài</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văn</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nghị</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luận</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có</a:t>
            </a:r>
            <a:r>
              <a:rPr lang="en-US" altLang="en-US" sz="4000" dirty="0">
                <a:solidFill>
                  <a:srgbClr val="0000FF"/>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hiệu</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quả</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thuyết</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phục</a:t>
            </a:r>
            <a:r>
              <a:rPr lang="en-US" altLang="en-US" sz="4000" dirty="0">
                <a:solidFill>
                  <a:srgbClr val="0000FF"/>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hơn</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vì</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nó</a:t>
            </a:r>
            <a:r>
              <a:rPr lang="en-US" altLang="en-US" sz="4000" dirty="0">
                <a:solidFill>
                  <a:srgbClr val="0000FF"/>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tác</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động</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mạnh</a:t>
            </a:r>
            <a:r>
              <a:rPr lang="en-US" altLang="en-US" sz="4000" dirty="0">
                <a:solidFill>
                  <a:srgbClr val="FF0000"/>
                </a:solidFill>
                <a:latin typeface="Times New Roman" panose="02020603050405020304" pitchFamily="18" charset="0"/>
                <a:ea typeface="+mn-ea"/>
                <a:cs typeface="Times New Roman" panose="02020603050405020304" pitchFamily="18" charset="0"/>
              </a:rPr>
              <a:t> </a:t>
            </a:r>
            <a:r>
              <a:rPr lang="en-US" altLang="en-US" sz="4000" dirty="0" err="1">
                <a:solidFill>
                  <a:srgbClr val="FF0000"/>
                </a:solidFill>
                <a:latin typeface="Times New Roman" panose="02020603050405020304" pitchFamily="18" charset="0"/>
                <a:ea typeface="+mn-ea"/>
                <a:cs typeface="Times New Roman" panose="02020603050405020304" pitchFamily="18" charset="0"/>
              </a:rPr>
              <a:t>mẽ</a:t>
            </a:r>
            <a:r>
              <a:rPr lang="en-US" altLang="en-US" sz="4000" dirty="0">
                <a:solidFill>
                  <a:srgbClr val="0000FF"/>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tới</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tình</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cảm</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của</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người</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a:solidFill>
                  <a:srgbClr val="000000"/>
                </a:solidFill>
                <a:latin typeface="Times New Roman" panose="02020603050405020304" pitchFamily="18" charset="0"/>
                <a:ea typeface="+mn-ea"/>
                <a:cs typeface="Times New Roman" panose="02020603050405020304" pitchFamily="18" charset="0"/>
              </a:rPr>
              <a:t>đọc</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4000" dirty="0" err="1" smtClean="0">
                <a:solidFill>
                  <a:srgbClr val="000000"/>
                </a:solidFill>
                <a:latin typeface="Times New Roman" panose="02020603050405020304" pitchFamily="18" charset="0"/>
                <a:ea typeface="+mn-ea"/>
                <a:cs typeface="Times New Roman" panose="02020603050405020304" pitchFamily="18" charset="0"/>
              </a:rPr>
              <a:t>người</a:t>
            </a:r>
            <a:r>
              <a:rPr lang="en-US" altLang="en-US" sz="4000" dirty="0" smtClean="0">
                <a:solidFill>
                  <a:srgbClr val="000000"/>
                </a:solidFill>
                <a:latin typeface="Times New Roman" panose="02020603050405020304" pitchFamily="18" charset="0"/>
                <a:ea typeface="+mn-ea"/>
                <a:cs typeface="Times New Roman" panose="02020603050405020304" pitchFamily="18" charset="0"/>
              </a:rPr>
              <a:t> </a:t>
            </a:r>
            <a:br>
              <a:rPr lang="en-US" altLang="en-US" sz="4000" dirty="0" smtClean="0">
                <a:solidFill>
                  <a:srgbClr val="000000"/>
                </a:solidFill>
                <a:latin typeface="Times New Roman" panose="02020603050405020304" pitchFamily="18" charset="0"/>
                <a:ea typeface="+mn-ea"/>
                <a:cs typeface="Times New Roman" panose="02020603050405020304" pitchFamily="18" charset="0"/>
              </a:rPr>
            </a:br>
            <a:r>
              <a:rPr lang="en-US" altLang="en-US" sz="4000" dirty="0" err="1" smtClean="0">
                <a:solidFill>
                  <a:srgbClr val="000000"/>
                </a:solidFill>
                <a:latin typeface="Times New Roman" panose="02020603050405020304" pitchFamily="18" charset="0"/>
                <a:ea typeface="+mn-ea"/>
                <a:cs typeface="Times New Roman" panose="02020603050405020304" pitchFamily="18" charset="0"/>
              </a:rPr>
              <a:t>nghe</a:t>
            </a:r>
            <a:r>
              <a:rPr lang="en-US" altLang="en-US" sz="4000" dirty="0">
                <a:solidFill>
                  <a:srgbClr val="000000"/>
                </a:solidFill>
                <a:latin typeface="Times New Roman" panose="02020603050405020304" pitchFamily="18" charset="0"/>
                <a:ea typeface="+mn-ea"/>
                <a:cs typeface="Times New Roman" panose="02020603050405020304" pitchFamily="18" charset="0"/>
              </a:rPr>
              <a:t>). </a:t>
            </a:r>
            <a:r>
              <a:rPr lang="en-US" altLang="en-US" sz="1800" b="1" i="1" dirty="0">
                <a:solidFill>
                  <a:srgbClr val="000000"/>
                </a:solidFill>
                <a:ea typeface="+mn-ea"/>
                <a:cs typeface="+mn-cs"/>
              </a:rPr>
              <a:t/>
            </a:r>
            <a:br>
              <a:rPr lang="en-US" altLang="en-US" sz="1800" b="1" i="1" dirty="0">
                <a:solidFill>
                  <a:srgbClr val="000000"/>
                </a:solidFill>
                <a:ea typeface="+mn-ea"/>
                <a:cs typeface="+mn-cs"/>
              </a:rPr>
            </a:br>
            <a:r>
              <a:rPr lang="en-US" altLang="en-US" sz="4000" dirty="0" smtClean="0">
                <a:solidFill>
                  <a:srgbClr val="FF0000"/>
                </a:solidFill>
                <a:latin typeface="Times New Roman" panose="02020603050405020304" pitchFamily="18" charset="0"/>
                <a:cs typeface="Times New Roman" panose="02020603050405020304" pitchFamily="18" charset="0"/>
              </a:rPr>
              <a:t/>
            </a:r>
            <a:br>
              <a:rPr lang="en-US" altLang="en-US" sz="4000" dirty="0" smtClean="0">
                <a:solidFill>
                  <a:srgbClr val="FF0000"/>
                </a:solidFill>
                <a:latin typeface="Times New Roman" panose="02020603050405020304" pitchFamily="18" charset="0"/>
                <a:cs typeface="Times New Roman" panose="02020603050405020304" pitchFamily="18" charset="0"/>
              </a:rPr>
            </a:br>
            <a:r>
              <a:rPr lang="en-US" altLang="en-US" sz="4000" dirty="0" smtClean="0">
                <a:solidFill>
                  <a:srgbClr val="FF0000"/>
                </a:solidFill>
                <a:latin typeface="Times New Roman" panose="02020603050405020304" pitchFamily="18" charset="0"/>
                <a:cs typeface="Times New Roman" panose="02020603050405020304" pitchFamily="18" charset="0"/>
              </a:rPr>
              <a:t> </a:t>
            </a:r>
            <a:endParaRPr lang="en-US" altLang="en-US" sz="4000" dirty="0">
              <a:solidFill>
                <a:srgbClr val="FF0000"/>
              </a:solidFill>
              <a:latin typeface="Times New Roman" panose="02020603050405020304" pitchFamily="18" charset="0"/>
              <a:cs typeface="Times New Roman" panose="02020603050405020304" pitchFamily="18" charset="0"/>
            </a:endParaRPr>
          </a:p>
        </p:txBody>
      </p:sp>
      <p:pic>
        <p:nvPicPr>
          <p:cNvPr id="6" name="Picture 2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320053" y="1063461"/>
            <a:ext cx="838200" cy="4896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2727547" y="954342"/>
            <a:ext cx="2315306" cy="707886"/>
          </a:xfrm>
          <a:prstGeom prst="rect">
            <a:avLst/>
          </a:prstGeom>
        </p:spPr>
        <p:txBody>
          <a:bodyPr wrap="square">
            <a:spAutoFit/>
          </a:bodyPr>
          <a:lstStyle/>
          <a:p>
            <a:pPr fontAlgn="base">
              <a:spcBef>
                <a:spcPct val="0"/>
              </a:spcBef>
              <a:spcAft>
                <a:spcPct val="0"/>
              </a:spcAft>
              <a:defRPr/>
            </a:pPr>
            <a:r>
              <a:rPr lang="en-US" altLang="en-US" sz="4000" b="1" i="1" u="sng" dirty="0" err="1">
                <a:solidFill>
                  <a:srgbClr val="FF0000"/>
                </a:solidFill>
                <a:latin typeface="Times New Roman" panose="02020603050405020304" pitchFamily="18" charset="0"/>
              </a:rPr>
              <a:t>Trả</a:t>
            </a:r>
            <a:r>
              <a:rPr lang="en-US" altLang="en-US" sz="4000" b="1" i="1" u="sng" dirty="0">
                <a:solidFill>
                  <a:srgbClr val="FF0000"/>
                </a:solidFill>
                <a:latin typeface="Times New Roman" panose="02020603050405020304" pitchFamily="18" charset="0"/>
              </a:rPr>
              <a:t> </a:t>
            </a:r>
            <a:r>
              <a:rPr lang="en-US" altLang="en-US" sz="4000" b="1" i="1" u="sng" dirty="0" err="1">
                <a:solidFill>
                  <a:srgbClr val="FF0000"/>
                </a:solidFill>
                <a:latin typeface="Times New Roman" panose="02020603050405020304" pitchFamily="18" charset="0"/>
              </a:rPr>
              <a:t>lời</a:t>
            </a:r>
            <a:r>
              <a:rPr lang="en-US" altLang="en-US" sz="4000" b="1" i="1" dirty="0">
                <a:solidFill>
                  <a:srgbClr val="FF0000"/>
                </a:solidFill>
                <a:latin typeface="Times New Roman" panose="02020603050405020304" pitchFamily="18" charset="0"/>
              </a:rPr>
              <a:t>: </a:t>
            </a:r>
            <a:endParaRPr lang="en-US" altLang="en-US" sz="40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36222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amond(in)">
                                      <p:cBhvr>
                                        <p:cTn id="15" dur="2000"/>
                                        <p:tgtEl>
                                          <p:spTgt spid="5"/>
                                        </p:tgtEl>
                                      </p:cBhvr>
                                    </p:animEffect>
                                  </p:childTnLst>
                                </p:cTn>
                              </p:par>
                              <p:par>
                                <p:cTn id="16" presetID="31"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p:cTn id="18" dur="1000" fill="hold"/>
                                        <p:tgtEl>
                                          <p:spTgt spid="7"/>
                                        </p:tgtEl>
                                        <p:attrNameLst>
                                          <p:attrName>ppt_w</p:attrName>
                                        </p:attrNameLst>
                                      </p:cBhvr>
                                      <p:tavLst>
                                        <p:tav tm="0">
                                          <p:val>
                                            <p:fltVal val="0"/>
                                          </p:val>
                                        </p:tav>
                                        <p:tav tm="100000">
                                          <p:val>
                                            <p:strVal val="#ppt_w"/>
                                          </p:val>
                                        </p:tav>
                                      </p:tavLst>
                                    </p:anim>
                                    <p:anim calcmode="lin" valueType="num">
                                      <p:cBhvr>
                                        <p:cTn id="19" dur="1000" fill="hold"/>
                                        <p:tgtEl>
                                          <p:spTgt spid="7"/>
                                        </p:tgtEl>
                                        <p:attrNameLst>
                                          <p:attrName>ppt_h</p:attrName>
                                        </p:attrNameLst>
                                      </p:cBhvr>
                                      <p:tavLst>
                                        <p:tav tm="0">
                                          <p:val>
                                            <p:fltVal val="0"/>
                                          </p:val>
                                        </p:tav>
                                        <p:tav tm="100000">
                                          <p:val>
                                            <p:strVal val="#ppt_h"/>
                                          </p:val>
                                        </p:tav>
                                      </p:tavLst>
                                    </p:anim>
                                    <p:anim calcmode="lin" valueType="num">
                                      <p:cBhvr>
                                        <p:cTn id="20" dur="1000" fill="hold"/>
                                        <p:tgtEl>
                                          <p:spTgt spid="7"/>
                                        </p:tgtEl>
                                        <p:attrNameLst>
                                          <p:attrName>style.rotation</p:attrName>
                                        </p:attrNameLst>
                                      </p:cBhvr>
                                      <p:tavLst>
                                        <p:tav tm="0">
                                          <p:val>
                                            <p:fltVal val="90"/>
                                          </p:val>
                                        </p:tav>
                                        <p:tav tm="100000">
                                          <p:val>
                                            <p:fltVal val="0"/>
                                          </p:val>
                                        </p:tav>
                                      </p:tavLst>
                                    </p:anim>
                                    <p:animEffect transition="in" filter="fade">
                                      <p:cBhvr>
                                        <p:cTn id="21"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887</Words>
  <Application>Microsoft Office PowerPoint</Application>
  <PresentationFormat>Widescreen</PresentationFormat>
  <Paragraphs>52</Paragraphs>
  <Slides>11</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Calibri Light</vt:lpstr>
      <vt:lpstr>Times New Roman</vt:lpstr>
      <vt:lpstr>Wingdings</vt:lpstr>
      <vt:lpstr>Office Theme</vt:lpstr>
      <vt:lpstr>Default Design</vt:lpstr>
      <vt:lpstr>1_Default Design</vt:lpstr>
      <vt:lpstr>Tập làm văn lớp 8: TÌM HIỂU YẾU TỐ BIỂU CẢM TRONG VĂN NGHỊ LUẬN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Những câu ở cột (2) hay hơn vì có yếu tố biểu cảm. - Tác dụng của yếu tố biểu cảm trong văn nghị luận:  Văn nghị rất cần yếu tố biểu cảm. Yếu tố biểu cảm giúp cho bài văn nghị luận có hiệu quả thuyết phục hơn, vì nó tác động mạnh mẽ tới tình cảm của người đọc (người  nghe).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làm văn lớp 8: TÌM HIỂU YẾU TỐ BIỂU CẢM TRONG VĂN NGHỊ LUẬN   </dc:title>
  <dc:creator>HP</dc:creator>
  <cp:lastModifiedBy>HP</cp:lastModifiedBy>
  <cp:revision>14</cp:revision>
  <dcterms:created xsi:type="dcterms:W3CDTF">2022-07-16T14:30:02Z</dcterms:created>
  <dcterms:modified xsi:type="dcterms:W3CDTF">2022-07-16T16:33:17Z</dcterms:modified>
</cp:coreProperties>
</file>