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68" r:id="rId4"/>
    <p:sldId id="271" r:id="rId5"/>
    <p:sldId id="272" r:id="rId6"/>
    <p:sldId id="269" r:id="rId7"/>
    <p:sldId id="270" r:id="rId8"/>
    <p:sldId id="273" r:id="rId9"/>
    <p:sldId id="274" r:id="rId10"/>
    <p:sldId id="27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BF9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66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0947A16-07B7-453D-BA19-7E44EFA03CEB}" type="datetimeFigureOut">
              <a:rPr lang="en-US" smtClean="0"/>
              <a:t>7/20/2022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8DDAFC-76E3-46B6-8528-B5362FCC9E85}" type="slidenum">
              <a:rPr lang="en-US" smtClean="0"/>
              <a:t>‹#›</a:t>
            </a:fld>
            <a:endParaRPr lang="en-US"/>
          </a:p>
        </p:txBody>
      </p:sp>
    </p:spTree>
    <p:extLst>
      <p:ext uri="{BB962C8B-B14F-4D97-AF65-F5344CB8AC3E}">
        <p14:creationId xmlns:p14="http://schemas.microsoft.com/office/powerpoint/2010/main" val="18049160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947A16-07B7-453D-BA19-7E44EFA03CEB}" type="datetimeFigureOut">
              <a:rPr lang="en-US" smtClean="0"/>
              <a:t>7/20/2022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8DDAFC-76E3-46B6-8528-B5362FCC9E85}" type="slidenum">
              <a:rPr lang="en-US" smtClean="0"/>
              <a:t>‹#›</a:t>
            </a:fld>
            <a:endParaRPr lang="en-US"/>
          </a:p>
        </p:txBody>
      </p:sp>
    </p:spTree>
    <p:extLst>
      <p:ext uri="{BB962C8B-B14F-4D97-AF65-F5344CB8AC3E}">
        <p14:creationId xmlns:p14="http://schemas.microsoft.com/office/powerpoint/2010/main" val="751686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947A16-07B7-453D-BA19-7E44EFA03CEB}" type="datetimeFigureOut">
              <a:rPr lang="en-US" smtClean="0"/>
              <a:t>7/20/2022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8DDAFC-76E3-46B6-8528-B5362FCC9E85}" type="slidenum">
              <a:rPr lang="en-US" smtClean="0"/>
              <a:t>‹#›</a:t>
            </a:fld>
            <a:endParaRPr lang="en-US"/>
          </a:p>
        </p:txBody>
      </p:sp>
    </p:spTree>
    <p:extLst>
      <p:ext uri="{BB962C8B-B14F-4D97-AF65-F5344CB8AC3E}">
        <p14:creationId xmlns:p14="http://schemas.microsoft.com/office/powerpoint/2010/main" val="1489391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947A16-07B7-453D-BA19-7E44EFA03CEB}" type="datetimeFigureOut">
              <a:rPr lang="en-US" smtClean="0"/>
              <a:t>7/20/2022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8DDAFC-76E3-46B6-8528-B5362FCC9E85}" type="slidenum">
              <a:rPr lang="en-US" smtClean="0"/>
              <a:t>‹#›</a:t>
            </a:fld>
            <a:endParaRPr lang="en-US"/>
          </a:p>
        </p:txBody>
      </p:sp>
    </p:spTree>
    <p:extLst>
      <p:ext uri="{BB962C8B-B14F-4D97-AF65-F5344CB8AC3E}">
        <p14:creationId xmlns:p14="http://schemas.microsoft.com/office/powerpoint/2010/main" val="3654518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0947A16-07B7-453D-BA19-7E44EFA03CEB}" type="datetimeFigureOut">
              <a:rPr lang="en-US" smtClean="0"/>
              <a:t>7/20/2022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8DDAFC-76E3-46B6-8528-B5362FCC9E85}" type="slidenum">
              <a:rPr lang="en-US" smtClean="0"/>
              <a:t>‹#›</a:t>
            </a:fld>
            <a:endParaRPr lang="en-US"/>
          </a:p>
        </p:txBody>
      </p:sp>
    </p:spTree>
    <p:extLst>
      <p:ext uri="{BB962C8B-B14F-4D97-AF65-F5344CB8AC3E}">
        <p14:creationId xmlns:p14="http://schemas.microsoft.com/office/powerpoint/2010/main" val="1330505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0947A16-07B7-453D-BA19-7E44EFA03CEB}" type="datetimeFigureOut">
              <a:rPr lang="en-US" smtClean="0"/>
              <a:t>7/20/2022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8DDAFC-76E3-46B6-8528-B5362FCC9E85}" type="slidenum">
              <a:rPr lang="en-US" smtClean="0"/>
              <a:t>‹#›</a:t>
            </a:fld>
            <a:endParaRPr lang="en-US"/>
          </a:p>
        </p:txBody>
      </p:sp>
    </p:spTree>
    <p:extLst>
      <p:ext uri="{BB962C8B-B14F-4D97-AF65-F5344CB8AC3E}">
        <p14:creationId xmlns:p14="http://schemas.microsoft.com/office/powerpoint/2010/main" val="3806518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947A16-07B7-453D-BA19-7E44EFA03CEB}" type="datetimeFigureOut">
              <a:rPr lang="en-US" smtClean="0"/>
              <a:t>7/20/2022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8DDAFC-76E3-46B6-8528-B5362FCC9E85}" type="slidenum">
              <a:rPr lang="en-US" smtClean="0"/>
              <a:t>‹#›</a:t>
            </a:fld>
            <a:endParaRPr lang="en-US"/>
          </a:p>
        </p:txBody>
      </p:sp>
    </p:spTree>
    <p:extLst>
      <p:ext uri="{BB962C8B-B14F-4D97-AF65-F5344CB8AC3E}">
        <p14:creationId xmlns:p14="http://schemas.microsoft.com/office/powerpoint/2010/main" val="2498105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0947A16-07B7-453D-BA19-7E44EFA03CEB}" type="datetimeFigureOut">
              <a:rPr lang="en-US" smtClean="0"/>
              <a:t>7/20/2022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8DDAFC-76E3-46B6-8528-B5362FCC9E85}" type="slidenum">
              <a:rPr lang="en-US" smtClean="0"/>
              <a:t>‹#›</a:t>
            </a:fld>
            <a:endParaRPr lang="en-US"/>
          </a:p>
        </p:txBody>
      </p:sp>
    </p:spTree>
    <p:extLst>
      <p:ext uri="{BB962C8B-B14F-4D97-AF65-F5344CB8AC3E}">
        <p14:creationId xmlns:p14="http://schemas.microsoft.com/office/powerpoint/2010/main" val="12413806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947A16-07B7-453D-BA19-7E44EFA03CEB}" type="datetimeFigureOut">
              <a:rPr lang="en-US" smtClean="0"/>
              <a:t>7/20/2022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8DDAFC-76E3-46B6-8528-B5362FCC9E85}" type="slidenum">
              <a:rPr lang="en-US" smtClean="0"/>
              <a:t>‹#›</a:t>
            </a:fld>
            <a:endParaRPr lang="en-US"/>
          </a:p>
        </p:txBody>
      </p:sp>
    </p:spTree>
    <p:extLst>
      <p:ext uri="{BB962C8B-B14F-4D97-AF65-F5344CB8AC3E}">
        <p14:creationId xmlns:p14="http://schemas.microsoft.com/office/powerpoint/2010/main" val="3762182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0947A16-07B7-453D-BA19-7E44EFA03CEB}" type="datetimeFigureOut">
              <a:rPr lang="en-US" smtClean="0"/>
              <a:t>7/20/2022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8DDAFC-76E3-46B6-8528-B5362FCC9E85}" type="slidenum">
              <a:rPr lang="en-US" smtClean="0"/>
              <a:t>‹#›</a:t>
            </a:fld>
            <a:endParaRPr lang="en-US"/>
          </a:p>
        </p:txBody>
      </p:sp>
    </p:spTree>
    <p:extLst>
      <p:ext uri="{BB962C8B-B14F-4D97-AF65-F5344CB8AC3E}">
        <p14:creationId xmlns:p14="http://schemas.microsoft.com/office/powerpoint/2010/main" val="1977773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0947A16-07B7-453D-BA19-7E44EFA03CEB}" type="datetimeFigureOut">
              <a:rPr lang="en-US" smtClean="0"/>
              <a:t>7/20/2022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8DDAFC-76E3-46B6-8528-B5362FCC9E85}" type="slidenum">
              <a:rPr lang="en-US" smtClean="0"/>
              <a:t>‹#›</a:t>
            </a:fld>
            <a:endParaRPr lang="en-US"/>
          </a:p>
        </p:txBody>
      </p:sp>
    </p:spTree>
    <p:extLst>
      <p:ext uri="{BB962C8B-B14F-4D97-AF65-F5344CB8AC3E}">
        <p14:creationId xmlns:p14="http://schemas.microsoft.com/office/powerpoint/2010/main" val="3583558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947A16-07B7-453D-BA19-7E44EFA03CEB}" type="datetimeFigureOut">
              <a:rPr lang="en-US" smtClean="0"/>
              <a:t>7/20/2022</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8DDAFC-76E3-46B6-8528-B5362FCC9E85}" type="slidenum">
              <a:rPr lang="en-US" smtClean="0"/>
              <a:t>‹#›</a:t>
            </a:fld>
            <a:endParaRPr lang="en-US"/>
          </a:p>
        </p:txBody>
      </p:sp>
    </p:spTree>
    <p:extLst>
      <p:ext uri="{BB962C8B-B14F-4D97-AF65-F5344CB8AC3E}">
        <p14:creationId xmlns:p14="http://schemas.microsoft.com/office/powerpoint/2010/main" val="393819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5" name="Rectangle 4"/>
          <p:cNvSpPr/>
          <p:nvPr/>
        </p:nvSpPr>
        <p:spPr>
          <a:xfrm>
            <a:off x="2294021" y="2229852"/>
            <a:ext cx="8005010" cy="2566736"/>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2879558" y="3097722"/>
            <a:ext cx="7151427" cy="1569660"/>
          </a:xfrm>
          <a:prstGeom prst="rect">
            <a:avLst/>
          </a:prstGeom>
          <a:noFill/>
        </p:spPr>
        <p:txBody>
          <a:bodyPr wrap="square" rtlCol="0">
            <a:spAutoFit/>
          </a:bodyPr>
          <a:lstStyle/>
          <a:p>
            <a:pPr algn="ctr"/>
            <a:r>
              <a:rPr lang="en-US" sz="4800" b="1" dirty="0" err="1" smtClean="0">
                <a:latin typeface="Cambria" panose="02040503050406030204" pitchFamily="18" charset="0"/>
                <a:ea typeface="Cambria" panose="02040503050406030204" pitchFamily="18" charset="0"/>
              </a:rPr>
              <a:t>Luyện</a:t>
            </a:r>
            <a:r>
              <a:rPr lang="en-US" sz="4800" b="1" dirty="0" smtClean="0">
                <a:latin typeface="Cambria" panose="02040503050406030204" pitchFamily="18" charset="0"/>
                <a:ea typeface="Cambria" panose="02040503050406030204" pitchFamily="18" charset="0"/>
              </a:rPr>
              <a:t> </a:t>
            </a:r>
            <a:r>
              <a:rPr lang="en-US" sz="4800" b="1" dirty="0" err="1" smtClean="0">
                <a:latin typeface="Cambria" panose="02040503050406030204" pitchFamily="18" charset="0"/>
                <a:ea typeface="Cambria" panose="02040503050406030204" pitchFamily="18" charset="0"/>
              </a:rPr>
              <a:t>tập</a:t>
            </a:r>
            <a:endParaRPr lang="en-US" sz="4800" b="1" dirty="0" smtClean="0">
              <a:latin typeface="Cambria" panose="02040503050406030204" pitchFamily="18" charset="0"/>
              <a:ea typeface="Cambria" panose="02040503050406030204" pitchFamily="18" charset="0"/>
            </a:endParaRPr>
          </a:p>
          <a:p>
            <a:pPr algn="ctr"/>
            <a:r>
              <a:rPr lang="en-US" sz="4800" b="1" dirty="0" smtClean="0">
                <a:latin typeface="Cambria" panose="02040503050406030204" pitchFamily="18" charset="0"/>
                <a:ea typeface="Cambria" panose="02040503050406030204" pitchFamily="18" charset="0"/>
              </a:rPr>
              <a:t>VĂN </a:t>
            </a:r>
            <a:r>
              <a:rPr lang="en-US" sz="4800" b="1" dirty="0">
                <a:latin typeface="Cambria" panose="02040503050406030204" pitchFamily="18" charset="0"/>
                <a:ea typeface="Cambria" panose="02040503050406030204" pitchFamily="18" charset="0"/>
              </a:rPr>
              <a:t>BẢN </a:t>
            </a:r>
            <a:r>
              <a:rPr lang="en-US" sz="4800" b="1" dirty="0" smtClean="0">
                <a:latin typeface="Cambria" panose="02040503050406030204" pitchFamily="18" charset="0"/>
                <a:ea typeface="Cambria" panose="02040503050406030204" pitchFamily="18" charset="0"/>
              </a:rPr>
              <a:t>TƯỜNG </a:t>
            </a:r>
            <a:r>
              <a:rPr lang="en-US" sz="4800" b="1" dirty="0">
                <a:latin typeface="Cambria" panose="02040503050406030204" pitchFamily="18" charset="0"/>
                <a:ea typeface="Cambria" panose="02040503050406030204" pitchFamily="18" charset="0"/>
              </a:rPr>
              <a:t>TRÌNH</a:t>
            </a:r>
          </a:p>
        </p:txBody>
      </p:sp>
    </p:spTree>
    <p:extLst>
      <p:ext uri="{BB962C8B-B14F-4D97-AF65-F5344CB8AC3E}">
        <p14:creationId xmlns:p14="http://schemas.microsoft.com/office/powerpoint/2010/main" val="26973464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77671" y="464024"/>
            <a:ext cx="9062114" cy="1384995"/>
          </a:xfrm>
          <a:prstGeom prst="rect">
            <a:avLst/>
          </a:prstGeom>
          <a:noFill/>
        </p:spPr>
        <p:txBody>
          <a:bodyPr wrap="square" rtlCol="0">
            <a:spAutoFit/>
          </a:bodyPr>
          <a:lstStyle/>
          <a:p>
            <a:r>
              <a:rPr lang="en-US" sz="2800" b="1" dirty="0" smtClean="0">
                <a:solidFill>
                  <a:srgbClr val="C00000"/>
                </a:solidFill>
                <a:latin typeface="Cambria" panose="02040503050406030204" pitchFamily="18" charset="0"/>
                <a:ea typeface="Cambria" panose="02040503050406030204" pitchFamily="18" charset="0"/>
              </a:rPr>
              <a:t>II. LUYỆN TẬP</a:t>
            </a:r>
          </a:p>
          <a:p>
            <a:r>
              <a:rPr lang="en-US" sz="2800" b="1" dirty="0" smtClean="0">
                <a:solidFill>
                  <a:schemeClr val="accent4">
                    <a:lumMod val="50000"/>
                  </a:schemeClr>
                </a:solidFill>
                <a:latin typeface="Cambria" panose="02040503050406030204" pitchFamily="18" charset="0"/>
                <a:ea typeface="Cambria" panose="02040503050406030204" pitchFamily="18" charset="0"/>
              </a:rPr>
              <a:t>3. </a:t>
            </a:r>
            <a:r>
              <a:rPr lang="vi-VN" sz="2800" b="1" dirty="0">
                <a:solidFill>
                  <a:schemeClr val="accent4">
                    <a:lumMod val="50000"/>
                  </a:schemeClr>
                </a:solidFill>
                <a:latin typeface="Cambria" panose="02040503050406030204" pitchFamily="18" charset="0"/>
                <a:ea typeface="Cambria" panose="02040503050406030204" pitchFamily="18" charset="0"/>
              </a:rPr>
              <a:t>Từ một tình huống cụ thể, hãy viết một văn bản tường trình.</a:t>
            </a:r>
            <a:endParaRPr lang="en-US" sz="2800" b="1" dirty="0">
              <a:solidFill>
                <a:schemeClr val="accent4">
                  <a:lumMod val="50000"/>
                </a:schemeClr>
              </a:solidFill>
              <a:latin typeface="Cambria" panose="02040503050406030204" pitchFamily="18" charset="0"/>
              <a:ea typeface="Cambria" panose="02040503050406030204" pitchFamily="18" charset="0"/>
            </a:endParaRPr>
          </a:p>
        </p:txBody>
      </p:sp>
      <p:sp>
        <p:nvSpPr>
          <p:cNvPr id="4" name="Rounded Rectangle 3"/>
          <p:cNvSpPr/>
          <p:nvPr/>
        </p:nvSpPr>
        <p:spPr>
          <a:xfrm>
            <a:off x="4342601" y="4130767"/>
            <a:ext cx="2182236" cy="1309991"/>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vi-VN" sz="2400" b="1" dirty="0" smtClean="0">
                <a:latin typeface="Cambria" panose="02040503050406030204" pitchFamily="18" charset="0"/>
                <a:ea typeface="Cambria" panose="02040503050406030204" pitchFamily="18" charset="0"/>
              </a:rPr>
              <a:t>3. Tạo lập văn bản</a:t>
            </a:r>
            <a:endParaRPr lang="en-US" sz="2400" b="1" dirty="0">
              <a:latin typeface="Cambria" panose="02040503050406030204" pitchFamily="18" charset="0"/>
              <a:ea typeface="Cambria" panose="02040503050406030204" pitchFamily="18" charset="0"/>
            </a:endParaRPr>
          </a:p>
        </p:txBody>
      </p:sp>
      <p:sp>
        <p:nvSpPr>
          <p:cNvPr id="5" name="Rounded Rectangle 4"/>
          <p:cNvSpPr/>
          <p:nvPr/>
        </p:nvSpPr>
        <p:spPr>
          <a:xfrm>
            <a:off x="6524837" y="5353207"/>
            <a:ext cx="2383278" cy="1391055"/>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vi-VN" sz="2400" b="1" dirty="0" smtClean="0">
                <a:latin typeface="Cambria" panose="02040503050406030204" pitchFamily="18" charset="0"/>
                <a:ea typeface="Cambria" panose="02040503050406030204" pitchFamily="18" charset="0"/>
              </a:rPr>
              <a:t>4. Đọc, sửa chữa</a:t>
            </a:r>
            <a:endParaRPr lang="en-US" sz="2400" b="1" dirty="0">
              <a:latin typeface="Cambria" panose="02040503050406030204" pitchFamily="18" charset="0"/>
              <a:ea typeface="Cambria" panose="02040503050406030204" pitchFamily="18" charset="0"/>
            </a:endParaRPr>
          </a:p>
        </p:txBody>
      </p:sp>
      <p:sp>
        <p:nvSpPr>
          <p:cNvPr id="6" name="Rounded Rectangle 5"/>
          <p:cNvSpPr/>
          <p:nvPr/>
        </p:nvSpPr>
        <p:spPr>
          <a:xfrm>
            <a:off x="7187928" y="4283065"/>
            <a:ext cx="4644681" cy="846307"/>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marL="285750" indent="-285750">
              <a:buFontTx/>
              <a:buChar char="-"/>
            </a:pPr>
            <a:r>
              <a:rPr lang="vi-VN" sz="2400" b="1" dirty="0" smtClean="0">
                <a:latin typeface="Cambria" panose="02040503050406030204" pitchFamily="18" charset="0"/>
                <a:ea typeface="Cambria" panose="02040503050406030204" pitchFamily="18" charset="0"/>
              </a:rPr>
              <a:t>Đúng thể thức</a:t>
            </a:r>
          </a:p>
          <a:p>
            <a:pPr marL="285750" indent="-285750">
              <a:buFontTx/>
              <a:buChar char="-"/>
            </a:pPr>
            <a:r>
              <a:rPr lang="vi-VN" sz="2400" b="1" dirty="0" smtClean="0">
                <a:latin typeface="Cambria" panose="02040503050406030204" pitchFamily="18" charset="0"/>
                <a:ea typeface="Cambria" panose="02040503050406030204" pitchFamily="18" charset="0"/>
              </a:rPr>
              <a:t>Nội dung đầy đủ</a:t>
            </a:r>
            <a:r>
              <a:rPr lang="vi-VN" sz="2400" b="1" dirty="0" smtClean="0">
                <a:latin typeface="Cambria" panose="02040503050406030204" pitchFamily="18" charset="0"/>
                <a:ea typeface="Cambria" panose="02040503050406030204" pitchFamily="18" charset="0"/>
              </a:rPr>
              <a:t>,</a:t>
            </a:r>
            <a:r>
              <a:rPr lang="en-US" sz="2400" b="1" dirty="0" smtClean="0">
                <a:latin typeface="Cambria" panose="02040503050406030204" pitchFamily="18" charset="0"/>
                <a:ea typeface="Cambria" panose="02040503050406030204" pitchFamily="18" charset="0"/>
              </a:rPr>
              <a:t> </a:t>
            </a:r>
            <a:r>
              <a:rPr lang="vi-VN" sz="2400" b="1" dirty="0" smtClean="0">
                <a:latin typeface="Cambria" panose="02040503050406030204" pitchFamily="18" charset="0"/>
                <a:ea typeface="Cambria" panose="02040503050406030204" pitchFamily="18" charset="0"/>
              </a:rPr>
              <a:t>trung </a:t>
            </a:r>
            <a:r>
              <a:rPr lang="vi-VN" sz="2400" b="1" dirty="0" smtClean="0">
                <a:latin typeface="Cambria" panose="02040503050406030204" pitchFamily="18" charset="0"/>
                <a:ea typeface="Cambria" panose="02040503050406030204" pitchFamily="18" charset="0"/>
              </a:rPr>
              <a:t>thực</a:t>
            </a:r>
            <a:endParaRPr lang="en-US" sz="2400" b="1" dirty="0">
              <a:latin typeface="Cambria" panose="02040503050406030204" pitchFamily="18" charset="0"/>
              <a:ea typeface="Cambria" panose="02040503050406030204" pitchFamily="18" charset="0"/>
            </a:endParaRPr>
          </a:p>
        </p:txBody>
      </p:sp>
      <p:sp>
        <p:nvSpPr>
          <p:cNvPr id="8" name="Rounded Rectangle 7"/>
          <p:cNvSpPr/>
          <p:nvPr/>
        </p:nvSpPr>
        <p:spPr>
          <a:xfrm>
            <a:off x="5159723" y="2919672"/>
            <a:ext cx="6449441" cy="101674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r>
              <a:rPr lang="vi-VN" sz="2400" b="1" dirty="0" smtClean="0">
                <a:latin typeface="Cambria" panose="02040503050406030204" pitchFamily="18" charset="0"/>
                <a:ea typeface="Cambria" panose="02040503050406030204" pitchFamily="18" charset="0"/>
              </a:rPr>
              <a:t>Người viết, người nhận, thời gian, sự việc, nguyên nhân, hậu quả, mức độ trách nhiệm</a:t>
            </a:r>
            <a:endParaRPr lang="en-US" sz="2400" b="1" dirty="0">
              <a:latin typeface="Cambria" panose="02040503050406030204" pitchFamily="18" charset="0"/>
              <a:ea typeface="Cambria" panose="02040503050406030204" pitchFamily="18" charset="0"/>
            </a:endParaRPr>
          </a:p>
        </p:txBody>
      </p:sp>
      <p:sp>
        <p:nvSpPr>
          <p:cNvPr id="9" name="Rounded Rectangle 8"/>
          <p:cNvSpPr/>
          <p:nvPr/>
        </p:nvSpPr>
        <p:spPr>
          <a:xfrm>
            <a:off x="639609" y="1849019"/>
            <a:ext cx="1799618" cy="119164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vi-VN" sz="2400" b="1" dirty="0" smtClean="0">
                <a:latin typeface="Cambria" panose="02040503050406030204" pitchFamily="18" charset="0"/>
                <a:ea typeface="Cambria" panose="02040503050406030204" pitchFamily="18" charset="0"/>
              </a:rPr>
              <a:t>1. Phân tích tình huống</a:t>
            </a:r>
            <a:endParaRPr lang="en-US" sz="2400" b="1" dirty="0">
              <a:latin typeface="Cambria" panose="02040503050406030204" pitchFamily="18" charset="0"/>
              <a:ea typeface="Cambria" panose="02040503050406030204" pitchFamily="18" charset="0"/>
            </a:endParaRPr>
          </a:p>
        </p:txBody>
      </p:sp>
      <p:sp>
        <p:nvSpPr>
          <p:cNvPr id="10" name="Rounded Rectangle 9"/>
          <p:cNvSpPr/>
          <p:nvPr/>
        </p:nvSpPr>
        <p:spPr>
          <a:xfrm>
            <a:off x="2439226" y="2919672"/>
            <a:ext cx="1903375" cy="1211095"/>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vi-VN" sz="2400" b="1" dirty="0" smtClean="0">
                <a:latin typeface="Cambria" panose="02040503050406030204" pitchFamily="18" charset="0"/>
                <a:ea typeface="Cambria" panose="02040503050406030204" pitchFamily="18" charset="0"/>
              </a:rPr>
              <a:t>2. Phác thảo ý</a:t>
            </a:r>
            <a:endParaRPr lang="en-US" sz="2400" b="1" dirty="0">
              <a:latin typeface="Cambria" panose="02040503050406030204" pitchFamily="18" charset="0"/>
              <a:ea typeface="Cambria" panose="02040503050406030204" pitchFamily="18" charset="0"/>
            </a:endParaRPr>
          </a:p>
        </p:txBody>
      </p:sp>
      <p:sp>
        <p:nvSpPr>
          <p:cNvPr id="11" name="Bent-Up Arrow 10"/>
          <p:cNvSpPr/>
          <p:nvPr/>
        </p:nvSpPr>
        <p:spPr>
          <a:xfrm rot="5400000">
            <a:off x="1487357" y="2948881"/>
            <a:ext cx="729927" cy="953310"/>
          </a:xfrm>
          <a:prstGeom prst="bentUpArrow">
            <a:avLst>
              <a:gd name="adj1" fmla="val 25000"/>
              <a:gd name="adj2" fmla="val 24338"/>
              <a:gd name="adj3" fmla="val 25000"/>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2" name="Bent-Up Arrow 11"/>
          <p:cNvSpPr/>
          <p:nvPr/>
        </p:nvSpPr>
        <p:spPr>
          <a:xfrm rot="5400000">
            <a:off x="3455590" y="4019099"/>
            <a:ext cx="729927" cy="953310"/>
          </a:xfrm>
          <a:prstGeom prst="bentUpArrow">
            <a:avLst>
              <a:gd name="adj1" fmla="val 25000"/>
              <a:gd name="adj2" fmla="val 24338"/>
              <a:gd name="adj3" fmla="val 25000"/>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3" name="Bent-Up Arrow 12"/>
          <p:cNvSpPr/>
          <p:nvPr/>
        </p:nvSpPr>
        <p:spPr>
          <a:xfrm rot="5400000">
            <a:off x="5507387" y="5266272"/>
            <a:ext cx="830293" cy="1204606"/>
          </a:xfrm>
          <a:prstGeom prst="bentUpArrow">
            <a:avLst>
              <a:gd name="adj1" fmla="val 25000"/>
              <a:gd name="adj2" fmla="val 27168"/>
              <a:gd name="adj3" fmla="val 25000"/>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4" name="Right Arrow 13"/>
          <p:cNvSpPr/>
          <p:nvPr/>
        </p:nvSpPr>
        <p:spPr>
          <a:xfrm>
            <a:off x="4459334" y="3304116"/>
            <a:ext cx="505838" cy="39883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5" name="Right Arrow 14"/>
          <p:cNvSpPr/>
          <p:nvPr/>
        </p:nvSpPr>
        <p:spPr>
          <a:xfrm>
            <a:off x="6603464" y="4542570"/>
            <a:ext cx="505838" cy="39883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5172662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340465" y="1488329"/>
            <a:ext cx="2743200" cy="294748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vi-VN" sz="2400" b="1" dirty="0">
                <a:solidFill>
                  <a:prstClr val="black"/>
                </a:solidFill>
                <a:latin typeface="Times New Roman" panose="02020603050405020304" pitchFamily="18" charset="0"/>
              </a:rPr>
              <a:t>ĐẶC ĐIỂM CỦA VĂN BẢN TƯỜNG TRÌNH</a:t>
            </a:r>
            <a:endParaRPr lang="en-US" sz="2400" b="1" dirty="0">
              <a:solidFill>
                <a:prstClr val="black"/>
              </a:solidFill>
              <a:latin typeface="Calibri Light" panose="020F0302020204030204"/>
            </a:endParaRPr>
          </a:p>
        </p:txBody>
      </p:sp>
      <p:sp>
        <p:nvSpPr>
          <p:cNvPr id="4" name="Bent Arrow 3"/>
          <p:cNvSpPr/>
          <p:nvPr/>
        </p:nvSpPr>
        <p:spPr>
          <a:xfrm>
            <a:off x="1517511" y="476652"/>
            <a:ext cx="2290050" cy="1011677"/>
          </a:xfrm>
          <a:prstGeom prst="ben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prstClr val="black"/>
              </a:solidFill>
            </a:endParaRPr>
          </a:p>
        </p:txBody>
      </p:sp>
      <p:sp>
        <p:nvSpPr>
          <p:cNvPr id="5" name="Bent Arrow 4"/>
          <p:cNvSpPr/>
          <p:nvPr/>
        </p:nvSpPr>
        <p:spPr>
          <a:xfrm rot="10800000" flipH="1">
            <a:off x="1471291" y="4435813"/>
            <a:ext cx="2290051" cy="1011677"/>
          </a:xfrm>
          <a:prstGeom prst="ben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prstClr val="black"/>
              </a:solidFill>
            </a:endParaRPr>
          </a:p>
        </p:txBody>
      </p:sp>
      <p:sp>
        <p:nvSpPr>
          <p:cNvPr id="6" name="Rounded Rectangle 5"/>
          <p:cNvSpPr/>
          <p:nvPr/>
        </p:nvSpPr>
        <p:spPr>
          <a:xfrm>
            <a:off x="3807561" y="282098"/>
            <a:ext cx="2085772" cy="1021404"/>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vi-VN" sz="2400" dirty="0">
                <a:solidFill>
                  <a:prstClr val="black"/>
                </a:solidFill>
                <a:latin typeface="Times New Roman" panose="02020603050405020304" pitchFamily="18" charset="0"/>
              </a:rPr>
              <a:t>KHÁI NIỆM, MỤC ĐÍCH</a:t>
            </a:r>
            <a:endParaRPr lang="en-US" sz="2400" dirty="0">
              <a:solidFill>
                <a:prstClr val="black"/>
              </a:solidFill>
              <a:latin typeface="Calibri Light" panose="020F0302020204030204"/>
            </a:endParaRPr>
          </a:p>
        </p:txBody>
      </p:sp>
      <p:sp>
        <p:nvSpPr>
          <p:cNvPr id="7" name="Rectangle 6"/>
          <p:cNvSpPr/>
          <p:nvPr/>
        </p:nvSpPr>
        <p:spPr>
          <a:xfrm>
            <a:off x="6056275" y="145911"/>
            <a:ext cx="5937927" cy="1191639"/>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just"/>
            <a:r>
              <a:rPr lang="vi-VN" sz="2400" dirty="0">
                <a:solidFill>
                  <a:prstClr val="black"/>
                </a:solidFill>
                <a:latin typeface="Times New Roman" panose="02020603050405020304" pitchFamily="18" charset="0"/>
              </a:rPr>
              <a:t>Là loại văn bản trình bày thiệt hại hay mức độ trách nhiệm của người tường trình trong các sự việc xảy ra gây hậu quả cần phải xem xét.</a:t>
            </a:r>
            <a:endParaRPr lang="en-US" sz="2400" dirty="0">
              <a:solidFill>
                <a:prstClr val="black"/>
              </a:solidFill>
              <a:latin typeface="Calibri Light" panose="020F0302020204030204"/>
            </a:endParaRPr>
          </a:p>
        </p:txBody>
      </p:sp>
      <p:sp>
        <p:nvSpPr>
          <p:cNvPr id="8" name="Right Arrow 7"/>
          <p:cNvSpPr/>
          <p:nvPr/>
        </p:nvSpPr>
        <p:spPr>
          <a:xfrm>
            <a:off x="3083665" y="2033687"/>
            <a:ext cx="723895" cy="413426"/>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prstClr val="black"/>
              </a:solidFill>
            </a:endParaRPr>
          </a:p>
        </p:txBody>
      </p:sp>
      <p:sp>
        <p:nvSpPr>
          <p:cNvPr id="9" name="Rounded Rectangle 8"/>
          <p:cNvSpPr/>
          <p:nvPr/>
        </p:nvSpPr>
        <p:spPr>
          <a:xfrm>
            <a:off x="3819712" y="1733951"/>
            <a:ext cx="2085772" cy="1021404"/>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vi-VN" sz="2400" dirty="0">
                <a:solidFill>
                  <a:prstClr val="black"/>
                </a:solidFill>
                <a:latin typeface="Times New Roman" panose="02020603050405020304" pitchFamily="18" charset="0"/>
              </a:rPr>
              <a:t>NGƯỜI VIẾT</a:t>
            </a:r>
            <a:endParaRPr lang="en-US" sz="2400" dirty="0">
              <a:solidFill>
                <a:prstClr val="black"/>
              </a:solidFill>
              <a:latin typeface="Calibri Light" panose="020F0302020204030204"/>
            </a:endParaRPr>
          </a:p>
        </p:txBody>
      </p:sp>
      <p:sp>
        <p:nvSpPr>
          <p:cNvPr id="10" name="Rounded Rectangle 9"/>
          <p:cNvSpPr/>
          <p:nvPr/>
        </p:nvSpPr>
        <p:spPr>
          <a:xfrm>
            <a:off x="3819712" y="2920727"/>
            <a:ext cx="2085772" cy="1021404"/>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vi-VN" sz="2400" dirty="0">
                <a:solidFill>
                  <a:prstClr val="black"/>
                </a:solidFill>
                <a:latin typeface="Times New Roman" panose="02020603050405020304" pitchFamily="18" charset="0"/>
              </a:rPr>
              <a:t>NGƯỜI NHẬN</a:t>
            </a:r>
            <a:endParaRPr lang="en-US" sz="2400" dirty="0">
              <a:solidFill>
                <a:prstClr val="black"/>
              </a:solidFill>
              <a:latin typeface="Calibri Light" panose="020F0302020204030204"/>
            </a:endParaRPr>
          </a:p>
        </p:txBody>
      </p:sp>
      <p:sp>
        <p:nvSpPr>
          <p:cNvPr id="11" name="Rectangle 10"/>
          <p:cNvSpPr/>
          <p:nvPr/>
        </p:nvSpPr>
        <p:spPr>
          <a:xfrm>
            <a:off x="6056275" y="1719362"/>
            <a:ext cx="3972938" cy="1026269"/>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just"/>
            <a:r>
              <a:rPr lang="vi-VN" sz="2400" dirty="0">
                <a:solidFill>
                  <a:prstClr val="black"/>
                </a:solidFill>
                <a:latin typeface="Times New Roman" panose="02020603050405020304" pitchFamily="18" charset="0"/>
              </a:rPr>
              <a:t>Người có liên qua đến sự việc</a:t>
            </a:r>
            <a:endParaRPr lang="en-US" sz="2400" dirty="0">
              <a:solidFill>
                <a:prstClr val="black"/>
              </a:solidFill>
              <a:latin typeface="Calibri Light" panose="020F0302020204030204"/>
            </a:endParaRPr>
          </a:p>
        </p:txBody>
      </p:sp>
      <p:sp>
        <p:nvSpPr>
          <p:cNvPr id="12" name="Rectangle 11"/>
          <p:cNvSpPr/>
          <p:nvPr/>
        </p:nvSpPr>
        <p:spPr>
          <a:xfrm>
            <a:off x="6068428" y="2880600"/>
            <a:ext cx="5700409" cy="1026269"/>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just"/>
            <a:r>
              <a:rPr lang="vi-VN" sz="2400" dirty="0">
                <a:solidFill>
                  <a:prstClr val="black"/>
                </a:solidFill>
                <a:latin typeface="Times New Roman" panose="02020603050405020304" pitchFamily="18" charset="0"/>
              </a:rPr>
              <a:t>Cá nhân hoặc cơ quan có thẩm quyền xem xét và giải quyết</a:t>
            </a:r>
            <a:endParaRPr lang="en-US" sz="2400" dirty="0">
              <a:solidFill>
                <a:prstClr val="black"/>
              </a:solidFill>
              <a:latin typeface="Calibri Light" panose="020F0302020204030204"/>
            </a:endParaRPr>
          </a:p>
        </p:txBody>
      </p:sp>
      <p:cxnSp>
        <p:nvCxnSpPr>
          <p:cNvPr id="17" name="Straight Arrow Connector 16"/>
          <p:cNvCxnSpPr>
            <a:stCxn id="9" idx="3"/>
            <a:endCxn id="11" idx="1"/>
          </p:cNvCxnSpPr>
          <p:nvPr/>
        </p:nvCxnSpPr>
        <p:spPr>
          <a:xfrm flipV="1">
            <a:off x="5905484" y="2232497"/>
            <a:ext cx="150791" cy="12156"/>
          </a:xfrm>
          <a:prstGeom prst="straightConnector1">
            <a:avLst/>
          </a:prstGeom>
          <a:ln w="38100">
            <a:solidFill>
              <a:schemeClr val="tx1"/>
            </a:solidFill>
            <a:tailEnd type="triangle"/>
          </a:ln>
        </p:spPr>
        <p:style>
          <a:lnRef idx="3">
            <a:schemeClr val="accent4"/>
          </a:lnRef>
          <a:fillRef idx="0">
            <a:schemeClr val="accent4"/>
          </a:fillRef>
          <a:effectRef idx="2">
            <a:schemeClr val="accent4"/>
          </a:effectRef>
          <a:fontRef idx="minor">
            <a:schemeClr val="tx1"/>
          </a:fontRef>
        </p:style>
      </p:cxnSp>
      <p:cxnSp>
        <p:nvCxnSpPr>
          <p:cNvPr id="19" name="Straight Arrow Connector 18"/>
          <p:cNvCxnSpPr/>
          <p:nvPr/>
        </p:nvCxnSpPr>
        <p:spPr>
          <a:xfrm>
            <a:off x="5893332" y="809825"/>
            <a:ext cx="162944" cy="2433"/>
          </a:xfrm>
          <a:prstGeom prst="straightConnector1">
            <a:avLst/>
          </a:prstGeom>
          <a:ln w="38100">
            <a:solidFill>
              <a:schemeClr val="tx1"/>
            </a:solidFill>
            <a:tailEnd type="triangle"/>
          </a:ln>
        </p:spPr>
        <p:style>
          <a:lnRef idx="3">
            <a:schemeClr val="accent4"/>
          </a:lnRef>
          <a:fillRef idx="0">
            <a:schemeClr val="accent4"/>
          </a:fillRef>
          <a:effectRef idx="2">
            <a:schemeClr val="accent4"/>
          </a:effectRef>
          <a:fontRef idx="minor">
            <a:schemeClr val="tx1"/>
          </a:fontRef>
        </p:style>
      </p:cxnSp>
      <p:cxnSp>
        <p:nvCxnSpPr>
          <p:cNvPr id="20" name="Straight Arrow Connector 19"/>
          <p:cNvCxnSpPr/>
          <p:nvPr/>
        </p:nvCxnSpPr>
        <p:spPr>
          <a:xfrm>
            <a:off x="5905484" y="3421701"/>
            <a:ext cx="162944" cy="2433"/>
          </a:xfrm>
          <a:prstGeom prst="straightConnector1">
            <a:avLst/>
          </a:prstGeom>
          <a:ln w="38100">
            <a:solidFill>
              <a:schemeClr val="tx1"/>
            </a:solidFill>
            <a:tailEnd type="triangle"/>
          </a:ln>
        </p:spPr>
        <p:style>
          <a:lnRef idx="3">
            <a:schemeClr val="accent4"/>
          </a:lnRef>
          <a:fillRef idx="0">
            <a:schemeClr val="accent4"/>
          </a:fillRef>
          <a:effectRef idx="2">
            <a:schemeClr val="accent4"/>
          </a:effectRef>
          <a:fontRef idx="minor">
            <a:schemeClr val="tx1"/>
          </a:fontRef>
        </p:style>
      </p:cxnSp>
      <p:sp>
        <p:nvSpPr>
          <p:cNvPr id="18" name="Right Arrow 17"/>
          <p:cNvSpPr/>
          <p:nvPr/>
        </p:nvSpPr>
        <p:spPr>
          <a:xfrm>
            <a:off x="3083665" y="3187022"/>
            <a:ext cx="723895" cy="413426"/>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prstClr val="black"/>
              </a:solidFill>
            </a:endParaRPr>
          </a:p>
        </p:txBody>
      </p:sp>
      <p:sp>
        <p:nvSpPr>
          <p:cNvPr id="21" name="Rounded Rectangle 20"/>
          <p:cNvSpPr/>
          <p:nvPr/>
        </p:nvSpPr>
        <p:spPr>
          <a:xfrm>
            <a:off x="3806328" y="4682036"/>
            <a:ext cx="2085772" cy="1021404"/>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vi-VN" sz="2400" dirty="0" smtClean="0">
                <a:solidFill>
                  <a:prstClr val="black"/>
                </a:solidFill>
                <a:latin typeface="Times New Roman" panose="02020603050405020304" pitchFamily="18" charset="0"/>
              </a:rPr>
              <a:t>CÁCH LÀM</a:t>
            </a:r>
            <a:endParaRPr lang="en-US" sz="2400" dirty="0">
              <a:solidFill>
                <a:prstClr val="black"/>
              </a:solidFill>
              <a:latin typeface="Calibri Light" panose="020F0302020204030204"/>
            </a:endParaRPr>
          </a:p>
        </p:txBody>
      </p:sp>
      <p:sp>
        <p:nvSpPr>
          <p:cNvPr id="24" name="Rectangle 23"/>
          <p:cNvSpPr/>
          <p:nvPr/>
        </p:nvSpPr>
        <p:spPr>
          <a:xfrm>
            <a:off x="6348107" y="4166470"/>
            <a:ext cx="2698614" cy="61954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just"/>
            <a:r>
              <a:rPr lang="vi-VN" sz="2400" dirty="0" smtClean="0">
                <a:solidFill>
                  <a:prstClr val="black"/>
                </a:solidFill>
                <a:latin typeface="Times New Roman" panose="02020603050405020304" pitchFamily="18" charset="0"/>
              </a:rPr>
              <a:t>Tuân thủ thể thức</a:t>
            </a:r>
            <a:endParaRPr lang="en-US" sz="2400" dirty="0">
              <a:solidFill>
                <a:prstClr val="black"/>
              </a:solidFill>
              <a:latin typeface="Calibri Light" panose="020F0302020204030204"/>
            </a:endParaRPr>
          </a:p>
        </p:txBody>
      </p:sp>
      <p:sp>
        <p:nvSpPr>
          <p:cNvPr id="25" name="Rectangle 24"/>
          <p:cNvSpPr/>
          <p:nvPr/>
        </p:nvSpPr>
        <p:spPr>
          <a:xfrm>
            <a:off x="6348107" y="5045611"/>
            <a:ext cx="5646095" cy="1605677"/>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just"/>
            <a:r>
              <a:rPr lang="vi-VN" sz="2400" dirty="0" smtClean="0">
                <a:solidFill>
                  <a:prstClr val="black"/>
                </a:solidFill>
                <a:latin typeface="Times New Roman" panose="02020603050405020304" pitchFamily="18" charset="0"/>
              </a:rPr>
              <a:t>Trình bày đầy đủ, chính xác: thời gian, địa điểm, sự việc, họ tên những người liên quan cùng đề nghị  của người viết; có đầy đủ người gửi, người nhận, ngày tháng, địa điểm</a:t>
            </a:r>
            <a:endParaRPr lang="en-US" sz="2400" dirty="0">
              <a:solidFill>
                <a:prstClr val="black"/>
              </a:solidFill>
              <a:latin typeface="Calibri Light" panose="020F0302020204030204"/>
            </a:endParaRPr>
          </a:p>
        </p:txBody>
      </p:sp>
      <p:cxnSp>
        <p:nvCxnSpPr>
          <p:cNvPr id="16" name="Straight Arrow Connector 15"/>
          <p:cNvCxnSpPr>
            <a:stCxn id="21" idx="3"/>
            <a:endCxn id="24" idx="1"/>
          </p:cNvCxnSpPr>
          <p:nvPr/>
        </p:nvCxnSpPr>
        <p:spPr>
          <a:xfrm flipV="1">
            <a:off x="5892100" y="4476240"/>
            <a:ext cx="456007" cy="716498"/>
          </a:xfrm>
          <a:prstGeom prst="straightConnector1">
            <a:avLst/>
          </a:prstGeom>
          <a:ln w="38100">
            <a:solidFill>
              <a:schemeClr val="tx1"/>
            </a:solidFill>
            <a:tailEnd type="triangle"/>
          </a:ln>
        </p:spPr>
        <p:style>
          <a:lnRef idx="3">
            <a:schemeClr val="accent4"/>
          </a:lnRef>
          <a:fillRef idx="0">
            <a:schemeClr val="accent4"/>
          </a:fillRef>
          <a:effectRef idx="2">
            <a:schemeClr val="accent4"/>
          </a:effectRef>
          <a:fontRef idx="minor">
            <a:schemeClr val="tx1"/>
          </a:fontRef>
        </p:style>
      </p:cxnSp>
      <p:cxnSp>
        <p:nvCxnSpPr>
          <p:cNvPr id="27" name="Straight Arrow Connector 26"/>
          <p:cNvCxnSpPr>
            <a:stCxn id="21" idx="3"/>
          </p:cNvCxnSpPr>
          <p:nvPr/>
        </p:nvCxnSpPr>
        <p:spPr>
          <a:xfrm>
            <a:off x="5892100" y="5192738"/>
            <a:ext cx="456007" cy="770303"/>
          </a:xfrm>
          <a:prstGeom prst="straightConnector1">
            <a:avLst/>
          </a:prstGeom>
          <a:ln w="38100">
            <a:solidFill>
              <a:schemeClr val="tx1"/>
            </a:solidFill>
            <a:tailEnd type="triangle"/>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16564159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77671" y="464024"/>
            <a:ext cx="7683690" cy="954107"/>
          </a:xfrm>
          <a:prstGeom prst="rect">
            <a:avLst/>
          </a:prstGeom>
          <a:noFill/>
        </p:spPr>
        <p:txBody>
          <a:bodyPr wrap="square" rtlCol="0">
            <a:spAutoFit/>
          </a:bodyPr>
          <a:lstStyle/>
          <a:p>
            <a:r>
              <a:rPr lang="en-US" sz="2800" b="1" dirty="0" smtClean="0">
                <a:solidFill>
                  <a:srgbClr val="C00000"/>
                </a:solidFill>
                <a:latin typeface="Cambria" panose="02040503050406030204" pitchFamily="18" charset="0"/>
                <a:ea typeface="Cambria" panose="02040503050406030204" pitchFamily="18" charset="0"/>
              </a:rPr>
              <a:t>I. ÔN TẬP LÝ THUYẾT</a:t>
            </a:r>
          </a:p>
          <a:p>
            <a:r>
              <a:rPr lang="en-US" sz="2800" b="1" dirty="0" smtClean="0">
                <a:solidFill>
                  <a:schemeClr val="accent4">
                    <a:lumMod val="50000"/>
                  </a:schemeClr>
                </a:solidFill>
                <a:latin typeface="Cambria" panose="02040503050406030204" pitchFamily="18" charset="0"/>
                <a:ea typeface="Cambria" panose="02040503050406030204" pitchFamily="18" charset="0"/>
              </a:rPr>
              <a:t>1. </a:t>
            </a:r>
            <a:r>
              <a:rPr lang="en-US" sz="2800" b="1" dirty="0" err="1" smtClean="0">
                <a:solidFill>
                  <a:schemeClr val="accent4">
                    <a:lumMod val="50000"/>
                  </a:schemeClr>
                </a:solidFill>
                <a:latin typeface="Cambria" panose="02040503050406030204" pitchFamily="18" charset="0"/>
                <a:ea typeface="Cambria" panose="02040503050406030204" pitchFamily="18" charset="0"/>
              </a:rPr>
              <a:t>Mục</a:t>
            </a:r>
            <a:r>
              <a:rPr lang="en-US" sz="2800" b="1" dirty="0" smtClean="0">
                <a:solidFill>
                  <a:schemeClr val="accent4">
                    <a:lumMod val="50000"/>
                  </a:schemeClr>
                </a:solidFill>
                <a:latin typeface="Cambria" panose="02040503050406030204" pitchFamily="18" charset="0"/>
                <a:ea typeface="Cambria" panose="02040503050406030204" pitchFamily="18" charset="0"/>
              </a:rPr>
              <a:t> </a:t>
            </a:r>
            <a:r>
              <a:rPr lang="en-US" sz="2800" b="1" dirty="0" err="1" smtClean="0">
                <a:solidFill>
                  <a:schemeClr val="accent4">
                    <a:lumMod val="50000"/>
                  </a:schemeClr>
                </a:solidFill>
                <a:latin typeface="Cambria" panose="02040503050406030204" pitchFamily="18" charset="0"/>
                <a:ea typeface="Cambria" panose="02040503050406030204" pitchFamily="18" charset="0"/>
              </a:rPr>
              <a:t>đích</a:t>
            </a:r>
            <a:r>
              <a:rPr lang="en-US" sz="2800" b="1" dirty="0" smtClean="0">
                <a:solidFill>
                  <a:schemeClr val="accent4">
                    <a:lumMod val="50000"/>
                  </a:schemeClr>
                </a:solidFill>
                <a:latin typeface="Cambria" panose="02040503050406030204" pitchFamily="18" charset="0"/>
                <a:ea typeface="Cambria" panose="02040503050406030204" pitchFamily="18" charset="0"/>
              </a:rPr>
              <a:t> </a:t>
            </a:r>
            <a:r>
              <a:rPr lang="en-US" sz="2800" b="1" dirty="0" err="1" smtClean="0">
                <a:solidFill>
                  <a:schemeClr val="accent4">
                    <a:lumMod val="50000"/>
                  </a:schemeClr>
                </a:solidFill>
                <a:latin typeface="Cambria" panose="02040503050406030204" pitchFamily="18" charset="0"/>
                <a:ea typeface="Cambria" panose="02040503050406030204" pitchFamily="18" charset="0"/>
              </a:rPr>
              <a:t>của</a:t>
            </a:r>
            <a:r>
              <a:rPr lang="en-US" sz="2800" b="1" dirty="0" smtClean="0">
                <a:solidFill>
                  <a:schemeClr val="accent4">
                    <a:lumMod val="50000"/>
                  </a:schemeClr>
                </a:solidFill>
                <a:latin typeface="Cambria" panose="02040503050406030204" pitchFamily="18" charset="0"/>
                <a:ea typeface="Cambria" panose="02040503050406030204" pitchFamily="18" charset="0"/>
              </a:rPr>
              <a:t> </a:t>
            </a:r>
            <a:r>
              <a:rPr lang="en-US" sz="2800" b="1" dirty="0" err="1" smtClean="0">
                <a:solidFill>
                  <a:schemeClr val="accent4">
                    <a:lumMod val="50000"/>
                  </a:schemeClr>
                </a:solidFill>
                <a:latin typeface="Cambria" panose="02040503050406030204" pitchFamily="18" charset="0"/>
                <a:ea typeface="Cambria" panose="02040503050406030204" pitchFamily="18" charset="0"/>
              </a:rPr>
              <a:t>văn</a:t>
            </a:r>
            <a:r>
              <a:rPr lang="en-US" sz="2800" b="1" dirty="0" smtClean="0">
                <a:solidFill>
                  <a:schemeClr val="accent4">
                    <a:lumMod val="50000"/>
                  </a:schemeClr>
                </a:solidFill>
                <a:latin typeface="Cambria" panose="02040503050406030204" pitchFamily="18" charset="0"/>
                <a:ea typeface="Cambria" panose="02040503050406030204" pitchFamily="18" charset="0"/>
              </a:rPr>
              <a:t> </a:t>
            </a:r>
            <a:r>
              <a:rPr lang="en-US" sz="2800" b="1" dirty="0" err="1" smtClean="0">
                <a:solidFill>
                  <a:schemeClr val="accent4">
                    <a:lumMod val="50000"/>
                  </a:schemeClr>
                </a:solidFill>
                <a:latin typeface="Cambria" panose="02040503050406030204" pitchFamily="18" charset="0"/>
                <a:ea typeface="Cambria" panose="02040503050406030204" pitchFamily="18" charset="0"/>
              </a:rPr>
              <a:t>bản</a:t>
            </a:r>
            <a:r>
              <a:rPr lang="en-US" sz="2800" b="1" dirty="0" smtClean="0">
                <a:solidFill>
                  <a:schemeClr val="accent4">
                    <a:lumMod val="50000"/>
                  </a:schemeClr>
                </a:solidFill>
                <a:latin typeface="Cambria" panose="02040503050406030204" pitchFamily="18" charset="0"/>
                <a:ea typeface="Cambria" panose="02040503050406030204" pitchFamily="18" charset="0"/>
              </a:rPr>
              <a:t> </a:t>
            </a:r>
            <a:r>
              <a:rPr lang="en-US" sz="2800" b="1" dirty="0" err="1" smtClean="0">
                <a:solidFill>
                  <a:schemeClr val="accent4">
                    <a:lumMod val="50000"/>
                  </a:schemeClr>
                </a:solidFill>
                <a:latin typeface="Cambria" panose="02040503050406030204" pitchFamily="18" charset="0"/>
                <a:ea typeface="Cambria" panose="02040503050406030204" pitchFamily="18" charset="0"/>
              </a:rPr>
              <a:t>tường</a:t>
            </a:r>
            <a:r>
              <a:rPr lang="en-US" sz="2800" b="1" dirty="0" smtClean="0">
                <a:solidFill>
                  <a:schemeClr val="accent4">
                    <a:lumMod val="50000"/>
                  </a:schemeClr>
                </a:solidFill>
                <a:latin typeface="Cambria" panose="02040503050406030204" pitchFamily="18" charset="0"/>
                <a:ea typeface="Cambria" panose="02040503050406030204" pitchFamily="18" charset="0"/>
              </a:rPr>
              <a:t> </a:t>
            </a:r>
            <a:r>
              <a:rPr lang="en-US" sz="2800" b="1" dirty="0" err="1" smtClean="0">
                <a:solidFill>
                  <a:schemeClr val="accent4">
                    <a:lumMod val="50000"/>
                  </a:schemeClr>
                </a:solidFill>
                <a:latin typeface="Cambria" panose="02040503050406030204" pitchFamily="18" charset="0"/>
                <a:ea typeface="Cambria" panose="02040503050406030204" pitchFamily="18" charset="0"/>
              </a:rPr>
              <a:t>trình</a:t>
            </a:r>
            <a:endParaRPr lang="en-US" sz="2800" b="1" dirty="0">
              <a:solidFill>
                <a:schemeClr val="accent4">
                  <a:lumMod val="50000"/>
                </a:schemeClr>
              </a:solidFill>
              <a:latin typeface="Cambria" panose="02040503050406030204" pitchFamily="18" charset="0"/>
              <a:ea typeface="Cambria" panose="02040503050406030204" pitchFamily="18" charset="0"/>
            </a:endParaRPr>
          </a:p>
        </p:txBody>
      </p:sp>
      <p:sp>
        <p:nvSpPr>
          <p:cNvPr id="3" name="TextBox 2"/>
          <p:cNvSpPr txBox="1"/>
          <p:nvPr/>
        </p:nvSpPr>
        <p:spPr>
          <a:xfrm>
            <a:off x="4565175" y="2743200"/>
            <a:ext cx="7192371" cy="1815882"/>
          </a:xfrm>
          <a:prstGeom prst="rect">
            <a:avLst/>
          </a:prstGeom>
          <a:noFill/>
        </p:spPr>
        <p:txBody>
          <a:bodyPr wrap="square" rtlCol="0">
            <a:spAutoFit/>
          </a:bodyPr>
          <a:lstStyle/>
          <a:p>
            <a:pPr algn="just"/>
            <a:r>
              <a:rPr lang="vi-VN" sz="2800" b="1" dirty="0">
                <a:solidFill>
                  <a:schemeClr val="accent6">
                    <a:lumMod val="50000"/>
                  </a:schemeClr>
                </a:solidFill>
                <a:latin typeface="Cambria" panose="02040503050406030204" pitchFamily="18" charset="0"/>
                <a:ea typeface="Cambria" panose="02040503050406030204" pitchFamily="18" charset="0"/>
              </a:rPr>
              <a:t>Mục đích viết tường trình là để trình bày sự việc xảy ra mà sự việc đó có liên quan đến bản thân và gây ra hậu quả cần phải xem xét.</a:t>
            </a:r>
            <a:endParaRPr lang="en-US" sz="2800" b="1" dirty="0">
              <a:solidFill>
                <a:schemeClr val="accent6">
                  <a:lumMod val="50000"/>
                </a:schemeClr>
              </a:solidFill>
              <a:latin typeface="Cambria" panose="02040503050406030204" pitchFamily="18" charset="0"/>
              <a:ea typeface="Cambria" panose="02040503050406030204" pitchFamily="18" charset="0"/>
            </a:endParaRPr>
          </a:p>
        </p:txBody>
      </p:sp>
      <p:sp>
        <p:nvSpPr>
          <p:cNvPr id="4" name="Right Arrow 3"/>
          <p:cNvSpPr/>
          <p:nvPr/>
        </p:nvSpPr>
        <p:spPr>
          <a:xfrm>
            <a:off x="1746913" y="2620370"/>
            <a:ext cx="2572603" cy="2115403"/>
          </a:xfrm>
          <a:prstGeom prst="rightArrow">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879401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28914" y="480055"/>
            <a:ext cx="8855013" cy="1815882"/>
          </a:xfrm>
          <a:prstGeom prst="rect">
            <a:avLst/>
          </a:prstGeom>
          <a:noFill/>
        </p:spPr>
        <p:txBody>
          <a:bodyPr wrap="square" rtlCol="0">
            <a:spAutoFit/>
          </a:bodyPr>
          <a:lstStyle/>
          <a:p>
            <a:pPr algn="just"/>
            <a:r>
              <a:rPr lang="en-US" sz="2800" b="1" dirty="0" smtClean="0">
                <a:solidFill>
                  <a:srgbClr val="C00000"/>
                </a:solidFill>
                <a:latin typeface="Cambria" panose="02040503050406030204" pitchFamily="18" charset="0"/>
                <a:ea typeface="Cambria" panose="02040503050406030204" pitchFamily="18" charset="0"/>
              </a:rPr>
              <a:t>* </a:t>
            </a:r>
            <a:r>
              <a:rPr lang="vi-VN" sz="2800" b="1" dirty="0" smtClean="0">
                <a:solidFill>
                  <a:srgbClr val="C00000"/>
                </a:solidFill>
                <a:latin typeface="Cambria" panose="02040503050406030204" pitchFamily="18" charset="0"/>
                <a:ea typeface="Cambria" panose="02040503050406030204" pitchFamily="18" charset="0"/>
              </a:rPr>
              <a:t>Tình </a:t>
            </a:r>
            <a:r>
              <a:rPr lang="vi-VN" sz="2800" b="1" dirty="0">
                <a:solidFill>
                  <a:srgbClr val="C00000"/>
                </a:solidFill>
                <a:latin typeface="Cambria" panose="02040503050406030204" pitchFamily="18" charset="0"/>
                <a:ea typeface="Cambria" panose="02040503050406030204" pitchFamily="18" charset="0"/>
              </a:rPr>
              <a:t>huống sau có phải viết văn bản tường trình không </a:t>
            </a:r>
            <a:r>
              <a:rPr lang="vi-VN" sz="2800" b="1" dirty="0" smtClean="0">
                <a:solidFill>
                  <a:srgbClr val="C00000"/>
                </a:solidFill>
                <a:latin typeface="Cambria" panose="02040503050406030204" pitchFamily="18" charset="0"/>
                <a:ea typeface="Cambria" panose="02040503050406030204" pitchFamily="18" charset="0"/>
              </a:rPr>
              <a:t>?</a:t>
            </a:r>
            <a:endParaRPr lang="vi-VN" sz="2800" b="1" dirty="0">
              <a:solidFill>
                <a:srgbClr val="C00000"/>
              </a:solidFill>
              <a:latin typeface="Cambria" panose="02040503050406030204" pitchFamily="18" charset="0"/>
              <a:ea typeface="Cambria" panose="02040503050406030204" pitchFamily="18" charset="0"/>
            </a:endParaRPr>
          </a:p>
          <a:p>
            <a:r>
              <a:rPr lang="vi-VN" sz="2800" b="1" dirty="0">
                <a:solidFill>
                  <a:srgbClr val="C00000"/>
                </a:solidFill>
                <a:latin typeface="Cambria" panose="02040503050406030204" pitchFamily="18" charset="0"/>
                <a:ea typeface="Cambria" panose="02040503050406030204" pitchFamily="18" charset="0"/>
              </a:rPr>
              <a:t>“Lớp em tự ý tổ chức đi tham quan mà không xin phép thầy, cô giáo chủ nhiệm</a:t>
            </a:r>
            <a:r>
              <a:rPr lang="vi-VN" sz="2800" b="1" dirty="0" smtClean="0">
                <a:solidFill>
                  <a:srgbClr val="C00000"/>
                </a:solidFill>
                <a:latin typeface="Cambria" panose="02040503050406030204" pitchFamily="18" charset="0"/>
                <a:ea typeface="Cambria" panose="02040503050406030204" pitchFamily="18" charset="0"/>
              </a:rPr>
              <a:t>”</a:t>
            </a:r>
            <a:endParaRPr lang="vi-VN" sz="2800" b="1" dirty="0">
              <a:solidFill>
                <a:srgbClr val="C00000"/>
              </a:solidFill>
              <a:latin typeface="Cambria" panose="02040503050406030204" pitchFamily="18" charset="0"/>
              <a:ea typeface="Cambria" panose="02040503050406030204" pitchFamily="18" charset="0"/>
            </a:endParaRPr>
          </a:p>
        </p:txBody>
      </p:sp>
      <p:sp>
        <p:nvSpPr>
          <p:cNvPr id="4" name="TextBox 3"/>
          <p:cNvSpPr txBox="1"/>
          <p:nvPr/>
        </p:nvSpPr>
        <p:spPr>
          <a:xfrm>
            <a:off x="7663543" y="3455482"/>
            <a:ext cx="3381829" cy="1077218"/>
          </a:xfrm>
          <a:prstGeom prst="rect">
            <a:avLst/>
          </a:prstGeom>
          <a:noFill/>
        </p:spPr>
        <p:txBody>
          <a:bodyPr wrap="square" rtlCol="0">
            <a:spAutoFit/>
          </a:bodyPr>
          <a:lstStyle/>
          <a:p>
            <a:r>
              <a:rPr lang="vi-VN" sz="3200" b="1" dirty="0" smtClean="0">
                <a:latin typeface="Cambria" panose="02040503050406030204" pitchFamily="18" charset="0"/>
                <a:ea typeface="Cambria" panose="02040503050406030204" pitchFamily="18" charset="0"/>
              </a:rPr>
              <a:t>A</a:t>
            </a:r>
            <a:r>
              <a:rPr lang="vi-VN" sz="3200" b="1" dirty="0">
                <a:latin typeface="Cambria" panose="02040503050406030204" pitchFamily="18" charset="0"/>
                <a:ea typeface="Cambria" panose="02040503050406030204" pitchFamily="18" charset="0"/>
              </a:rPr>
              <a:t>. </a:t>
            </a:r>
            <a:r>
              <a:rPr lang="vi-VN" sz="3200" b="1" dirty="0" smtClean="0">
                <a:latin typeface="Cambria" panose="02040503050406030204" pitchFamily="18" charset="0"/>
                <a:ea typeface="Cambria" panose="02040503050406030204" pitchFamily="18" charset="0"/>
              </a:rPr>
              <a:t>Không</a:t>
            </a:r>
            <a:endParaRPr lang="vi-VN" sz="3200" b="1" dirty="0">
              <a:latin typeface="Cambria" panose="02040503050406030204" pitchFamily="18" charset="0"/>
              <a:ea typeface="Cambria" panose="02040503050406030204" pitchFamily="18" charset="0"/>
            </a:endParaRPr>
          </a:p>
          <a:p>
            <a:r>
              <a:rPr lang="vi-VN" sz="3200" b="1" dirty="0">
                <a:latin typeface="Cambria" panose="02040503050406030204" pitchFamily="18" charset="0"/>
                <a:ea typeface="Cambria" panose="02040503050406030204" pitchFamily="18" charset="0"/>
              </a:rPr>
              <a:t>B. Có</a:t>
            </a:r>
            <a:endParaRPr lang="en-US" sz="3200" b="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7579073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928914" y="1914217"/>
            <a:ext cx="10606910" cy="3539430"/>
          </a:xfrm>
          <a:prstGeom prst="rect">
            <a:avLst/>
          </a:prstGeom>
          <a:noFill/>
        </p:spPr>
        <p:txBody>
          <a:bodyPr wrap="square" rtlCol="0">
            <a:spAutoFit/>
          </a:bodyPr>
          <a:lstStyle/>
          <a:p>
            <a:pPr algn="just"/>
            <a:r>
              <a:rPr lang="vi-VN" sz="2800" b="1" dirty="0" smtClean="0">
                <a:latin typeface="Cambria" panose="02040503050406030204" pitchFamily="18" charset="0"/>
                <a:ea typeface="Cambria" panose="02040503050406030204" pitchFamily="18" charset="0"/>
              </a:rPr>
              <a:t>A</a:t>
            </a:r>
            <a:r>
              <a:rPr lang="vi-VN" sz="2800" b="1" dirty="0">
                <a:latin typeface="Cambria" panose="02040503050406030204" pitchFamily="18" charset="0"/>
                <a:ea typeface="Cambria" panose="02040503050406030204" pitchFamily="18" charset="0"/>
              </a:rPr>
              <a:t>. Bài thi của em bị điểm kém nhưng em cho rằng có sự nhầm lẫn. Em muốn xin hội đồng chấm thi xem lại bài của em</a:t>
            </a:r>
            <a:r>
              <a:rPr lang="vi-VN" sz="2800" b="1" dirty="0" smtClean="0">
                <a:latin typeface="Cambria" panose="02040503050406030204" pitchFamily="18" charset="0"/>
                <a:ea typeface="Cambria" panose="02040503050406030204" pitchFamily="18" charset="0"/>
              </a:rPr>
              <a:t>.</a:t>
            </a:r>
            <a:endParaRPr lang="vi-VN" sz="2800" b="1" dirty="0">
              <a:latin typeface="Cambria" panose="02040503050406030204" pitchFamily="18" charset="0"/>
              <a:ea typeface="Cambria" panose="02040503050406030204" pitchFamily="18" charset="0"/>
            </a:endParaRPr>
          </a:p>
          <a:p>
            <a:pPr algn="just"/>
            <a:r>
              <a:rPr lang="vi-VN" sz="2800" b="1" dirty="0">
                <a:latin typeface="Cambria" panose="02040503050406030204" pitchFamily="18" charset="0"/>
                <a:ea typeface="Cambria" panose="02040503050406030204" pitchFamily="18" charset="0"/>
              </a:rPr>
              <a:t>B. Em bị ốm nên không đi học được. Em muốn mẹ xin cô giáo cho em nghỉ buổi học hôm đó</a:t>
            </a:r>
            <a:r>
              <a:rPr lang="vi-VN" sz="2800" b="1" dirty="0" smtClean="0">
                <a:latin typeface="Cambria" panose="02040503050406030204" pitchFamily="18" charset="0"/>
                <a:ea typeface="Cambria" panose="02040503050406030204" pitchFamily="18" charset="0"/>
              </a:rPr>
              <a:t>.</a:t>
            </a:r>
            <a:endParaRPr lang="vi-VN" sz="2800" b="1" dirty="0">
              <a:latin typeface="Cambria" panose="02040503050406030204" pitchFamily="18" charset="0"/>
              <a:ea typeface="Cambria" panose="02040503050406030204" pitchFamily="18" charset="0"/>
            </a:endParaRPr>
          </a:p>
          <a:p>
            <a:pPr algn="just"/>
            <a:r>
              <a:rPr lang="vi-VN" sz="2800" b="1" dirty="0">
                <a:latin typeface="Cambria" panose="02040503050406030204" pitchFamily="18" charset="0"/>
                <a:ea typeface="Cambria" panose="02040503050406030204" pitchFamily="18" charset="0"/>
              </a:rPr>
              <a:t>C. Cô tổng phụ trách muốn biết kết quả hoạt động Đội của lớp em trong học kì I</a:t>
            </a:r>
            <a:r>
              <a:rPr lang="vi-VN" sz="2800" b="1" dirty="0" smtClean="0">
                <a:latin typeface="Cambria" panose="02040503050406030204" pitchFamily="18" charset="0"/>
                <a:ea typeface="Cambria" panose="02040503050406030204" pitchFamily="18" charset="0"/>
              </a:rPr>
              <a:t>.</a:t>
            </a:r>
            <a:endParaRPr lang="vi-VN" sz="2800" b="1" dirty="0">
              <a:latin typeface="Cambria" panose="02040503050406030204" pitchFamily="18" charset="0"/>
              <a:ea typeface="Cambria" panose="02040503050406030204" pitchFamily="18" charset="0"/>
            </a:endParaRPr>
          </a:p>
          <a:p>
            <a:pPr algn="just"/>
            <a:r>
              <a:rPr lang="vi-VN" sz="2800" b="1" dirty="0">
                <a:latin typeface="Cambria" panose="02040503050406030204" pitchFamily="18" charset="0"/>
                <a:ea typeface="Cambria" panose="02040503050406030204" pitchFamily="18" charset="0"/>
              </a:rPr>
              <a:t>D. Lớp em có vụ lộn xộn trong giờ ra chơi. Cô chủ nhiệm yêu cầu em - với tư cách là lớp trưởng - trình bày rõ sự việc.</a:t>
            </a:r>
            <a:endParaRPr lang="en-US" sz="2800" b="1" dirty="0">
              <a:latin typeface="Cambria" panose="02040503050406030204" pitchFamily="18" charset="0"/>
              <a:ea typeface="Cambria" panose="02040503050406030204" pitchFamily="18" charset="0"/>
            </a:endParaRPr>
          </a:p>
        </p:txBody>
      </p:sp>
      <p:sp>
        <p:nvSpPr>
          <p:cNvPr id="5" name="TextBox 4"/>
          <p:cNvSpPr txBox="1"/>
          <p:nvPr/>
        </p:nvSpPr>
        <p:spPr>
          <a:xfrm>
            <a:off x="928914" y="480055"/>
            <a:ext cx="8855013" cy="954107"/>
          </a:xfrm>
          <a:prstGeom prst="rect">
            <a:avLst/>
          </a:prstGeom>
          <a:noFill/>
        </p:spPr>
        <p:txBody>
          <a:bodyPr wrap="square" rtlCol="0">
            <a:spAutoFit/>
          </a:bodyPr>
          <a:lstStyle/>
          <a:p>
            <a:pPr algn="just"/>
            <a:r>
              <a:rPr lang="en-US" sz="2800" b="1" dirty="0" smtClean="0">
                <a:solidFill>
                  <a:srgbClr val="C00000"/>
                </a:solidFill>
                <a:latin typeface="Cambria" panose="02040503050406030204" pitchFamily="18" charset="0"/>
                <a:ea typeface="Cambria" panose="02040503050406030204" pitchFamily="18" charset="0"/>
              </a:rPr>
              <a:t>* </a:t>
            </a:r>
            <a:r>
              <a:rPr lang="vi-VN" sz="2800" b="1" dirty="0">
                <a:solidFill>
                  <a:srgbClr val="C00000"/>
                </a:solidFill>
                <a:latin typeface="Cambria" panose="02040503050406030204" pitchFamily="18" charset="0"/>
                <a:ea typeface="Cambria" panose="02040503050406030204" pitchFamily="18" charset="0"/>
              </a:rPr>
              <a:t>Tình huống nào cần phải viết văn bản tường </a:t>
            </a:r>
            <a:r>
              <a:rPr lang="vi-VN" sz="2800" b="1" dirty="0" smtClean="0">
                <a:solidFill>
                  <a:srgbClr val="C00000"/>
                </a:solidFill>
                <a:latin typeface="Cambria" panose="02040503050406030204" pitchFamily="18" charset="0"/>
                <a:ea typeface="Cambria" panose="02040503050406030204" pitchFamily="18" charset="0"/>
              </a:rPr>
              <a:t>trình?</a:t>
            </a:r>
            <a:endParaRPr lang="vi-VN" sz="2800" b="1" dirty="0">
              <a:solidFill>
                <a:srgbClr val="C00000"/>
              </a:solidFill>
              <a:latin typeface="Cambria" panose="02040503050406030204" pitchFamily="18" charset="0"/>
              <a:ea typeface="Cambria" panose="02040503050406030204" pitchFamily="18" charset="0"/>
            </a:endParaRPr>
          </a:p>
          <a:p>
            <a:pPr algn="just"/>
            <a:endParaRPr lang="vi-VN" sz="2800" b="1" dirty="0">
              <a:solidFill>
                <a:srgbClr val="C0000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0587666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77671" y="464024"/>
            <a:ext cx="8024884" cy="1384995"/>
          </a:xfrm>
          <a:prstGeom prst="rect">
            <a:avLst/>
          </a:prstGeom>
          <a:noFill/>
        </p:spPr>
        <p:txBody>
          <a:bodyPr wrap="square" rtlCol="0">
            <a:spAutoFit/>
          </a:bodyPr>
          <a:lstStyle/>
          <a:p>
            <a:r>
              <a:rPr lang="en-US" sz="2800" b="1" dirty="0" smtClean="0">
                <a:solidFill>
                  <a:srgbClr val="C00000"/>
                </a:solidFill>
                <a:latin typeface="Cambria" panose="02040503050406030204" pitchFamily="18" charset="0"/>
                <a:ea typeface="Cambria" panose="02040503050406030204" pitchFamily="18" charset="0"/>
              </a:rPr>
              <a:t>I. ÔN TẬP LÝ THUYẾT</a:t>
            </a:r>
          </a:p>
          <a:p>
            <a:r>
              <a:rPr lang="en-US" sz="2800" b="1" dirty="0" smtClean="0">
                <a:solidFill>
                  <a:schemeClr val="accent4">
                    <a:lumMod val="50000"/>
                  </a:schemeClr>
                </a:solidFill>
                <a:latin typeface="Cambria" panose="02040503050406030204" pitchFamily="18" charset="0"/>
                <a:ea typeface="Cambria" panose="02040503050406030204" pitchFamily="18" charset="0"/>
              </a:rPr>
              <a:t>2. </a:t>
            </a:r>
            <a:r>
              <a:rPr lang="vi-VN" sz="2800" b="1" dirty="0" smtClean="0">
                <a:solidFill>
                  <a:schemeClr val="accent4">
                    <a:lumMod val="50000"/>
                  </a:schemeClr>
                </a:solidFill>
                <a:latin typeface="Cambria" panose="02040503050406030204" pitchFamily="18" charset="0"/>
                <a:ea typeface="Cambria" panose="02040503050406030204" pitchFamily="18" charset="0"/>
              </a:rPr>
              <a:t>Văn </a:t>
            </a:r>
            <a:r>
              <a:rPr lang="vi-VN" sz="2800" b="1" dirty="0">
                <a:solidFill>
                  <a:schemeClr val="accent4">
                    <a:lumMod val="50000"/>
                  </a:schemeClr>
                </a:solidFill>
                <a:latin typeface="Cambria" panose="02040503050406030204" pitchFamily="18" charset="0"/>
                <a:ea typeface="Cambria" panose="02040503050406030204" pitchFamily="18" charset="0"/>
              </a:rPr>
              <a:t>bản tường trình và văn bản báo cáo có gì khác nhau và giống nhau</a:t>
            </a:r>
            <a:r>
              <a:rPr lang="vi-VN" sz="2800" b="1" dirty="0" smtClean="0">
                <a:solidFill>
                  <a:schemeClr val="accent4">
                    <a:lumMod val="50000"/>
                  </a:schemeClr>
                </a:solidFill>
                <a:latin typeface="Cambria" panose="02040503050406030204" pitchFamily="18" charset="0"/>
                <a:ea typeface="Cambria" panose="02040503050406030204" pitchFamily="18" charset="0"/>
              </a:rPr>
              <a:t>?</a:t>
            </a:r>
            <a:endParaRPr lang="en-US" sz="2800" b="1" dirty="0">
              <a:solidFill>
                <a:schemeClr val="accent4">
                  <a:lumMod val="50000"/>
                </a:schemeClr>
              </a:solidFill>
              <a:latin typeface="Cambria" panose="02040503050406030204" pitchFamily="18" charset="0"/>
              <a:ea typeface="Cambria" panose="02040503050406030204" pitchFamily="18" charset="0"/>
            </a:endParaRPr>
          </a:p>
        </p:txBody>
      </p:sp>
      <p:sp>
        <p:nvSpPr>
          <p:cNvPr id="3" name="TextBox 2"/>
          <p:cNvSpPr txBox="1"/>
          <p:nvPr/>
        </p:nvSpPr>
        <p:spPr>
          <a:xfrm>
            <a:off x="4319516" y="2033516"/>
            <a:ext cx="7192371" cy="4401205"/>
          </a:xfrm>
          <a:prstGeom prst="rect">
            <a:avLst/>
          </a:prstGeom>
          <a:noFill/>
        </p:spPr>
        <p:txBody>
          <a:bodyPr wrap="square" rtlCol="0">
            <a:spAutoFit/>
          </a:bodyPr>
          <a:lstStyle/>
          <a:p>
            <a:pPr algn="just"/>
            <a:r>
              <a:rPr lang="vi-VN" sz="2800" b="1" dirty="0">
                <a:solidFill>
                  <a:schemeClr val="accent6">
                    <a:lumMod val="50000"/>
                  </a:schemeClr>
                </a:solidFill>
                <a:latin typeface="Cambria" panose="02040503050406030204" pitchFamily="18" charset="0"/>
                <a:ea typeface="Cambria" panose="02040503050406030204" pitchFamily="18" charset="0"/>
              </a:rPr>
              <a:t>- Giống nhau: Bố cục và thể thức theo quy định </a:t>
            </a:r>
            <a:r>
              <a:rPr lang="vi-VN" sz="2800" b="1" dirty="0" smtClean="0">
                <a:solidFill>
                  <a:schemeClr val="accent6">
                    <a:lumMod val="50000"/>
                  </a:schemeClr>
                </a:solidFill>
                <a:latin typeface="Cambria" panose="02040503050406030204" pitchFamily="18" charset="0"/>
                <a:ea typeface="Cambria" panose="02040503050406030204" pitchFamily="18" charset="0"/>
              </a:rPr>
              <a:t>chung</a:t>
            </a:r>
            <a:endParaRPr lang="vi-VN" sz="2800" b="1" dirty="0">
              <a:solidFill>
                <a:schemeClr val="accent6">
                  <a:lumMod val="50000"/>
                </a:schemeClr>
              </a:solidFill>
              <a:latin typeface="Cambria" panose="02040503050406030204" pitchFamily="18" charset="0"/>
              <a:ea typeface="Cambria" panose="02040503050406030204" pitchFamily="18" charset="0"/>
            </a:endParaRPr>
          </a:p>
          <a:p>
            <a:pPr algn="just"/>
            <a:r>
              <a:rPr lang="vi-VN" sz="2800" b="1" dirty="0" smtClean="0">
                <a:solidFill>
                  <a:schemeClr val="accent6">
                    <a:lumMod val="50000"/>
                  </a:schemeClr>
                </a:solidFill>
                <a:latin typeface="Cambria" panose="02040503050406030204" pitchFamily="18" charset="0"/>
                <a:ea typeface="Cambria" panose="02040503050406030204" pitchFamily="18" charset="0"/>
              </a:rPr>
              <a:t>- Khác </a:t>
            </a:r>
            <a:r>
              <a:rPr lang="vi-VN" sz="2800" b="1" dirty="0">
                <a:solidFill>
                  <a:schemeClr val="accent6">
                    <a:lumMod val="50000"/>
                  </a:schemeClr>
                </a:solidFill>
                <a:latin typeface="Cambria" panose="02040503050406030204" pitchFamily="18" charset="0"/>
                <a:ea typeface="Cambria" panose="02040503050406030204" pitchFamily="18" charset="0"/>
              </a:rPr>
              <a:t>nhau: về nội dung và tính </a:t>
            </a:r>
            <a:r>
              <a:rPr lang="vi-VN" sz="2800" b="1" dirty="0" smtClean="0">
                <a:solidFill>
                  <a:schemeClr val="accent6">
                    <a:lumMod val="50000"/>
                  </a:schemeClr>
                </a:solidFill>
                <a:latin typeface="Cambria" panose="02040503050406030204" pitchFamily="18" charset="0"/>
                <a:ea typeface="Cambria" panose="02040503050406030204" pitchFamily="18" charset="0"/>
              </a:rPr>
              <a:t>chất</a:t>
            </a:r>
            <a:endParaRPr lang="en-US" sz="2800" b="1" dirty="0" smtClean="0">
              <a:solidFill>
                <a:schemeClr val="accent6">
                  <a:lumMod val="50000"/>
                </a:schemeClr>
              </a:solidFill>
              <a:latin typeface="Cambria" panose="02040503050406030204" pitchFamily="18" charset="0"/>
              <a:ea typeface="Cambria" panose="02040503050406030204" pitchFamily="18" charset="0"/>
            </a:endParaRPr>
          </a:p>
          <a:p>
            <a:pPr algn="just"/>
            <a:r>
              <a:rPr lang="vi-VN" sz="2800" b="1" dirty="0">
                <a:solidFill>
                  <a:schemeClr val="accent6">
                    <a:lumMod val="50000"/>
                  </a:schemeClr>
                </a:solidFill>
                <a:latin typeface="Cambria" panose="02040503050406030204" pitchFamily="18" charset="0"/>
                <a:ea typeface="Cambria" panose="02040503050406030204" pitchFamily="18" charset="0"/>
              </a:rPr>
              <a:t>+ Văn bản báo cáo là bản tổng hợp trình bày về tình hình sự việc hoặc kết quả đạt được của cá nhân </a:t>
            </a:r>
            <a:r>
              <a:rPr lang="vi-VN" sz="2800" b="1" dirty="0" smtClean="0">
                <a:solidFill>
                  <a:schemeClr val="accent6">
                    <a:lumMod val="50000"/>
                  </a:schemeClr>
                </a:solidFill>
                <a:latin typeface="Cambria" panose="02040503050406030204" pitchFamily="18" charset="0"/>
                <a:ea typeface="Cambria" panose="02040503050406030204" pitchFamily="18" charset="0"/>
              </a:rPr>
              <a:t>hay</a:t>
            </a:r>
            <a:r>
              <a:rPr lang="en-US" sz="2800" b="1" dirty="0" smtClean="0">
                <a:solidFill>
                  <a:schemeClr val="accent6">
                    <a:lumMod val="50000"/>
                  </a:schemeClr>
                </a:solidFill>
                <a:latin typeface="Cambria" panose="02040503050406030204" pitchFamily="18" charset="0"/>
                <a:ea typeface="Cambria" panose="02040503050406030204" pitchFamily="18" charset="0"/>
              </a:rPr>
              <a:t>.</a:t>
            </a:r>
          </a:p>
          <a:p>
            <a:pPr algn="just"/>
            <a:r>
              <a:rPr lang="vi-VN" sz="2800" b="1" dirty="0" smtClean="0">
                <a:solidFill>
                  <a:schemeClr val="accent6">
                    <a:lumMod val="50000"/>
                  </a:schemeClr>
                </a:solidFill>
                <a:latin typeface="Cambria" panose="02040503050406030204" pitchFamily="18" charset="0"/>
                <a:ea typeface="Cambria" panose="02040503050406030204" pitchFamily="18" charset="0"/>
              </a:rPr>
              <a:t>+ </a:t>
            </a:r>
            <a:r>
              <a:rPr lang="vi-VN" sz="2800" b="1" dirty="0">
                <a:solidFill>
                  <a:schemeClr val="accent6">
                    <a:lumMod val="50000"/>
                  </a:schemeClr>
                </a:solidFill>
                <a:latin typeface="Cambria" panose="02040503050406030204" pitchFamily="18" charset="0"/>
                <a:ea typeface="Cambria" panose="02040503050406030204" pitchFamily="18" charset="0"/>
              </a:rPr>
              <a:t>Văn bản tường trình là trình bày về thiệt hại hay mức độ trách nhiệm.</a:t>
            </a:r>
          </a:p>
          <a:p>
            <a:pPr algn="just"/>
            <a:endParaRPr lang="vi-VN" sz="2800" b="1" dirty="0">
              <a:solidFill>
                <a:schemeClr val="accent6">
                  <a:lumMod val="50000"/>
                </a:schemeClr>
              </a:solidFill>
              <a:latin typeface="Cambria" panose="02040503050406030204" pitchFamily="18" charset="0"/>
              <a:ea typeface="Cambria" panose="02040503050406030204" pitchFamily="18" charset="0"/>
            </a:endParaRPr>
          </a:p>
          <a:p>
            <a:pPr algn="just"/>
            <a:endParaRPr lang="en-US" sz="2800" b="1" dirty="0">
              <a:solidFill>
                <a:schemeClr val="accent6">
                  <a:lumMod val="50000"/>
                </a:schemeClr>
              </a:solidFill>
              <a:latin typeface="Cambria" panose="02040503050406030204" pitchFamily="18" charset="0"/>
              <a:ea typeface="Cambria" panose="02040503050406030204" pitchFamily="18" charset="0"/>
            </a:endParaRPr>
          </a:p>
        </p:txBody>
      </p:sp>
      <p:sp>
        <p:nvSpPr>
          <p:cNvPr id="4" name="Right Arrow 3"/>
          <p:cNvSpPr/>
          <p:nvPr/>
        </p:nvSpPr>
        <p:spPr>
          <a:xfrm>
            <a:off x="1746913" y="2620370"/>
            <a:ext cx="2572603" cy="2115403"/>
          </a:xfrm>
          <a:prstGeom prst="rightArrow">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087619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77671" y="464024"/>
            <a:ext cx="7683690" cy="954107"/>
          </a:xfrm>
          <a:prstGeom prst="rect">
            <a:avLst/>
          </a:prstGeom>
          <a:noFill/>
        </p:spPr>
        <p:txBody>
          <a:bodyPr wrap="square" rtlCol="0">
            <a:spAutoFit/>
          </a:bodyPr>
          <a:lstStyle/>
          <a:p>
            <a:r>
              <a:rPr lang="en-US" sz="2800" b="1" dirty="0" smtClean="0">
                <a:solidFill>
                  <a:srgbClr val="C00000"/>
                </a:solidFill>
                <a:latin typeface="Cambria" panose="02040503050406030204" pitchFamily="18" charset="0"/>
                <a:ea typeface="Cambria" panose="02040503050406030204" pitchFamily="18" charset="0"/>
              </a:rPr>
              <a:t>I. ÔN TẬP LÝ THUYẾT</a:t>
            </a:r>
          </a:p>
          <a:p>
            <a:r>
              <a:rPr lang="en-US" sz="2800" b="1" dirty="0" smtClean="0">
                <a:solidFill>
                  <a:schemeClr val="accent4">
                    <a:lumMod val="50000"/>
                  </a:schemeClr>
                </a:solidFill>
                <a:latin typeface="Cambria" panose="02040503050406030204" pitchFamily="18" charset="0"/>
                <a:ea typeface="Cambria" panose="02040503050406030204" pitchFamily="18" charset="0"/>
              </a:rPr>
              <a:t>3. </a:t>
            </a:r>
            <a:r>
              <a:rPr lang="en-US" sz="2800" b="1" dirty="0" err="1" smtClean="0">
                <a:solidFill>
                  <a:schemeClr val="accent4">
                    <a:lumMod val="50000"/>
                  </a:schemeClr>
                </a:solidFill>
                <a:latin typeface="Cambria" panose="02040503050406030204" pitchFamily="18" charset="0"/>
                <a:ea typeface="Cambria" panose="02040503050406030204" pitchFamily="18" charset="0"/>
              </a:rPr>
              <a:t>Bố</a:t>
            </a:r>
            <a:r>
              <a:rPr lang="en-US" sz="2800" b="1" dirty="0" smtClean="0">
                <a:solidFill>
                  <a:schemeClr val="accent4">
                    <a:lumMod val="50000"/>
                  </a:schemeClr>
                </a:solidFill>
                <a:latin typeface="Cambria" panose="02040503050406030204" pitchFamily="18" charset="0"/>
                <a:ea typeface="Cambria" panose="02040503050406030204" pitchFamily="18" charset="0"/>
              </a:rPr>
              <a:t> </a:t>
            </a:r>
            <a:r>
              <a:rPr lang="en-US" sz="2800" b="1" dirty="0" err="1" smtClean="0">
                <a:solidFill>
                  <a:schemeClr val="accent4">
                    <a:lumMod val="50000"/>
                  </a:schemeClr>
                </a:solidFill>
                <a:latin typeface="Cambria" panose="02040503050406030204" pitchFamily="18" charset="0"/>
                <a:ea typeface="Cambria" panose="02040503050406030204" pitchFamily="18" charset="0"/>
              </a:rPr>
              <a:t>cục</a:t>
            </a:r>
            <a:r>
              <a:rPr lang="en-US" sz="2800" b="1" dirty="0" smtClean="0">
                <a:solidFill>
                  <a:schemeClr val="accent4">
                    <a:lumMod val="50000"/>
                  </a:schemeClr>
                </a:solidFill>
                <a:latin typeface="Cambria" panose="02040503050406030204" pitchFamily="18" charset="0"/>
                <a:ea typeface="Cambria" panose="02040503050406030204" pitchFamily="18" charset="0"/>
              </a:rPr>
              <a:t> </a:t>
            </a:r>
            <a:r>
              <a:rPr lang="en-US" sz="2800" b="1" dirty="0" err="1" smtClean="0">
                <a:solidFill>
                  <a:schemeClr val="accent4">
                    <a:lumMod val="50000"/>
                  </a:schemeClr>
                </a:solidFill>
                <a:latin typeface="Cambria" panose="02040503050406030204" pitchFamily="18" charset="0"/>
                <a:ea typeface="Cambria" panose="02040503050406030204" pitchFamily="18" charset="0"/>
              </a:rPr>
              <a:t>phổ</a:t>
            </a:r>
            <a:r>
              <a:rPr lang="en-US" sz="2800" b="1" dirty="0" smtClean="0">
                <a:solidFill>
                  <a:schemeClr val="accent4">
                    <a:lumMod val="50000"/>
                  </a:schemeClr>
                </a:solidFill>
                <a:latin typeface="Cambria" panose="02040503050406030204" pitchFamily="18" charset="0"/>
                <a:ea typeface="Cambria" panose="02040503050406030204" pitchFamily="18" charset="0"/>
              </a:rPr>
              <a:t> </a:t>
            </a:r>
            <a:r>
              <a:rPr lang="en-US" sz="2800" b="1" dirty="0" err="1" smtClean="0">
                <a:solidFill>
                  <a:schemeClr val="accent4">
                    <a:lumMod val="50000"/>
                  </a:schemeClr>
                </a:solidFill>
                <a:latin typeface="Cambria" panose="02040503050406030204" pitchFamily="18" charset="0"/>
                <a:ea typeface="Cambria" panose="02040503050406030204" pitchFamily="18" charset="0"/>
              </a:rPr>
              <a:t>biến</a:t>
            </a:r>
            <a:r>
              <a:rPr lang="en-US" sz="2800" b="1" dirty="0" smtClean="0">
                <a:solidFill>
                  <a:schemeClr val="accent4">
                    <a:lumMod val="50000"/>
                  </a:schemeClr>
                </a:solidFill>
                <a:latin typeface="Cambria" panose="02040503050406030204" pitchFamily="18" charset="0"/>
                <a:ea typeface="Cambria" panose="02040503050406030204" pitchFamily="18" charset="0"/>
              </a:rPr>
              <a:t> </a:t>
            </a:r>
            <a:r>
              <a:rPr lang="en-US" sz="2800" b="1" dirty="0" err="1" smtClean="0">
                <a:solidFill>
                  <a:schemeClr val="accent4">
                    <a:lumMod val="50000"/>
                  </a:schemeClr>
                </a:solidFill>
                <a:latin typeface="Cambria" panose="02040503050406030204" pitchFamily="18" charset="0"/>
                <a:ea typeface="Cambria" panose="02040503050406030204" pitchFamily="18" charset="0"/>
              </a:rPr>
              <a:t>của</a:t>
            </a:r>
            <a:r>
              <a:rPr lang="en-US" sz="2800" b="1" dirty="0" smtClean="0">
                <a:solidFill>
                  <a:schemeClr val="accent4">
                    <a:lumMod val="50000"/>
                  </a:schemeClr>
                </a:solidFill>
                <a:latin typeface="Cambria" panose="02040503050406030204" pitchFamily="18" charset="0"/>
                <a:ea typeface="Cambria" panose="02040503050406030204" pitchFamily="18" charset="0"/>
              </a:rPr>
              <a:t> </a:t>
            </a:r>
            <a:r>
              <a:rPr lang="en-US" sz="2800" b="1" dirty="0" err="1" smtClean="0">
                <a:solidFill>
                  <a:schemeClr val="accent4">
                    <a:lumMod val="50000"/>
                  </a:schemeClr>
                </a:solidFill>
                <a:latin typeface="Cambria" panose="02040503050406030204" pitchFamily="18" charset="0"/>
                <a:ea typeface="Cambria" panose="02040503050406030204" pitchFamily="18" charset="0"/>
              </a:rPr>
              <a:t>văn</a:t>
            </a:r>
            <a:r>
              <a:rPr lang="en-US" sz="2800" b="1" dirty="0" smtClean="0">
                <a:solidFill>
                  <a:schemeClr val="accent4">
                    <a:lumMod val="50000"/>
                  </a:schemeClr>
                </a:solidFill>
                <a:latin typeface="Cambria" panose="02040503050406030204" pitchFamily="18" charset="0"/>
                <a:ea typeface="Cambria" panose="02040503050406030204" pitchFamily="18" charset="0"/>
              </a:rPr>
              <a:t> </a:t>
            </a:r>
            <a:r>
              <a:rPr lang="en-US" sz="2800" b="1" dirty="0" err="1" smtClean="0">
                <a:solidFill>
                  <a:schemeClr val="accent4">
                    <a:lumMod val="50000"/>
                  </a:schemeClr>
                </a:solidFill>
                <a:latin typeface="Cambria" panose="02040503050406030204" pitchFamily="18" charset="0"/>
                <a:ea typeface="Cambria" panose="02040503050406030204" pitchFamily="18" charset="0"/>
              </a:rPr>
              <a:t>bản</a:t>
            </a:r>
            <a:r>
              <a:rPr lang="en-US" sz="2800" b="1" dirty="0" smtClean="0">
                <a:solidFill>
                  <a:schemeClr val="accent4">
                    <a:lumMod val="50000"/>
                  </a:schemeClr>
                </a:solidFill>
                <a:latin typeface="Cambria" panose="02040503050406030204" pitchFamily="18" charset="0"/>
                <a:ea typeface="Cambria" panose="02040503050406030204" pitchFamily="18" charset="0"/>
              </a:rPr>
              <a:t> </a:t>
            </a:r>
            <a:r>
              <a:rPr lang="en-US" sz="2800" b="1" dirty="0" err="1" smtClean="0">
                <a:solidFill>
                  <a:schemeClr val="accent4">
                    <a:lumMod val="50000"/>
                  </a:schemeClr>
                </a:solidFill>
                <a:latin typeface="Cambria" panose="02040503050406030204" pitchFamily="18" charset="0"/>
                <a:ea typeface="Cambria" panose="02040503050406030204" pitchFamily="18" charset="0"/>
              </a:rPr>
              <a:t>tường</a:t>
            </a:r>
            <a:r>
              <a:rPr lang="en-US" sz="2800" b="1" dirty="0" smtClean="0">
                <a:solidFill>
                  <a:schemeClr val="accent4">
                    <a:lumMod val="50000"/>
                  </a:schemeClr>
                </a:solidFill>
                <a:latin typeface="Cambria" panose="02040503050406030204" pitchFamily="18" charset="0"/>
                <a:ea typeface="Cambria" panose="02040503050406030204" pitchFamily="18" charset="0"/>
              </a:rPr>
              <a:t> </a:t>
            </a:r>
            <a:r>
              <a:rPr lang="en-US" sz="2800" b="1" dirty="0" err="1" smtClean="0">
                <a:solidFill>
                  <a:schemeClr val="accent4">
                    <a:lumMod val="50000"/>
                  </a:schemeClr>
                </a:solidFill>
                <a:latin typeface="Cambria" panose="02040503050406030204" pitchFamily="18" charset="0"/>
                <a:ea typeface="Cambria" panose="02040503050406030204" pitchFamily="18" charset="0"/>
              </a:rPr>
              <a:t>trình</a:t>
            </a:r>
            <a:endParaRPr lang="en-US" sz="2800" b="1" dirty="0">
              <a:solidFill>
                <a:schemeClr val="accent4">
                  <a:lumMod val="50000"/>
                </a:schemeClr>
              </a:solidFill>
              <a:latin typeface="Cambria" panose="02040503050406030204" pitchFamily="18" charset="0"/>
              <a:ea typeface="Cambria" panose="020405030504060302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076806805"/>
              </p:ext>
            </p:extLst>
          </p:nvPr>
        </p:nvGraphicFramePr>
        <p:xfrm>
          <a:off x="315114" y="1714652"/>
          <a:ext cx="11246255" cy="5008437"/>
        </p:xfrm>
        <a:graphic>
          <a:graphicData uri="http://schemas.openxmlformats.org/drawingml/2006/table">
            <a:tbl>
              <a:tblPr firstRow="1" bandRow="1">
                <a:tableStyleId>{638B1855-1B75-4FBE-930C-398BA8C253C6}</a:tableStyleId>
              </a:tblPr>
              <a:tblGrid>
                <a:gridCol w="2180076">
                  <a:extLst>
                    <a:ext uri="{9D8B030D-6E8A-4147-A177-3AD203B41FA5}">
                      <a16:colId xmlns:a16="http://schemas.microsoft.com/office/drawing/2014/main" val="20000"/>
                    </a:ext>
                  </a:extLst>
                </a:gridCol>
                <a:gridCol w="9066179">
                  <a:extLst>
                    <a:ext uri="{9D8B030D-6E8A-4147-A177-3AD203B41FA5}">
                      <a16:colId xmlns:a16="http://schemas.microsoft.com/office/drawing/2014/main" val="20001"/>
                    </a:ext>
                  </a:extLst>
                </a:gridCol>
              </a:tblGrid>
              <a:tr h="1974716">
                <a:tc>
                  <a:txBody>
                    <a:bodyPr/>
                    <a:lstStyle/>
                    <a:p>
                      <a:pPr algn="ctr"/>
                      <a:r>
                        <a:rPr lang="vi-VN" sz="2400" dirty="0" smtClean="0">
                          <a:solidFill>
                            <a:schemeClr val="tx1"/>
                          </a:solidFill>
                          <a:latin typeface="Cambria" panose="02040503050406030204" pitchFamily="18" charset="0"/>
                          <a:ea typeface="Cambria" panose="02040503050406030204" pitchFamily="18" charset="0"/>
                        </a:rPr>
                        <a:t>Thể thức </a:t>
                      </a:r>
                    </a:p>
                    <a:p>
                      <a:pPr algn="ctr"/>
                      <a:r>
                        <a:rPr lang="vi-VN" sz="2400" dirty="0" smtClean="0">
                          <a:solidFill>
                            <a:schemeClr val="tx1"/>
                          </a:solidFill>
                          <a:latin typeface="Cambria" panose="02040503050406030204" pitchFamily="18" charset="0"/>
                          <a:ea typeface="Cambria" panose="02040503050406030204" pitchFamily="18" charset="0"/>
                        </a:rPr>
                        <a:t>mở</a:t>
                      </a:r>
                      <a:r>
                        <a:rPr lang="vi-VN" sz="2400" baseline="0" dirty="0" smtClean="0">
                          <a:solidFill>
                            <a:schemeClr val="tx1"/>
                          </a:solidFill>
                          <a:latin typeface="Cambria" panose="02040503050406030204" pitchFamily="18" charset="0"/>
                          <a:ea typeface="Cambria" panose="02040503050406030204" pitchFamily="18" charset="0"/>
                        </a:rPr>
                        <a:t> đầu</a:t>
                      </a:r>
                      <a:endParaRPr lang="en-US" sz="2400" b="1" dirty="0">
                        <a:solidFill>
                          <a:schemeClr val="tx1"/>
                        </a:solidFill>
                        <a:latin typeface="Cambria" panose="02040503050406030204" pitchFamily="18" charset="0"/>
                        <a:ea typeface="Cambria" panose="02040503050406030204" pitchFamily="18" charset="0"/>
                      </a:endParaRPr>
                    </a:p>
                  </a:txBody>
                  <a:tcPr/>
                </a:tc>
                <a:tc>
                  <a:txBody>
                    <a:bodyPr/>
                    <a:lstStyle/>
                    <a:p>
                      <a:pPr algn="ctr">
                        <a:lnSpc>
                          <a:spcPct val="150000"/>
                        </a:lnSpc>
                      </a:pPr>
                      <a:r>
                        <a:rPr lang="vi-VN" sz="2400" dirty="0" smtClean="0">
                          <a:solidFill>
                            <a:schemeClr val="tx1"/>
                          </a:solidFill>
                          <a:latin typeface="Cambria" panose="02040503050406030204" pitchFamily="18" charset="0"/>
                          <a:ea typeface="Cambria" panose="02040503050406030204" pitchFamily="18" charset="0"/>
                        </a:rPr>
                        <a:t>Quốc hiệu,</a:t>
                      </a:r>
                      <a:r>
                        <a:rPr lang="vi-VN" sz="2400" baseline="0" dirty="0" smtClean="0">
                          <a:solidFill>
                            <a:schemeClr val="tx1"/>
                          </a:solidFill>
                          <a:latin typeface="Cambria" panose="02040503050406030204" pitchFamily="18" charset="0"/>
                          <a:ea typeface="Cambria" panose="02040503050406030204" pitchFamily="18" charset="0"/>
                        </a:rPr>
                        <a:t> tiêu ngữ</a:t>
                      </a:r>
                    </a:p>
                    <a:p>
                      <a:pPr algn="r">
                        <a:lnSpc>
                          <a:spcPct val="150000"/>
                        </a:lnSpc>
                      </a:pPr>
                      <a:r>
                        <a:rPr lang="vi-VN" sz="2400" baseline="0" dirty="0" smtClean="0">
                          <a:solidFill>
                            <a:schemeClr val="tx1"/>
                          </a:solidFill>
                          <a:latin typeface="Cambria" panose="02040503050406030204" pitchFamily="18" charset="0"/>
                          <a:ea typeface="Cambria" panose="02040503050406030204" pitchFamily="18" charset="0"/>
                        </a:rPr>
                        <a:t>Địa điểm, ngày tháng năm</a:t>
                      </a:r>
                    </a:p>
                    <a:p>
                      <a:pPr algn="ctr">
                        <a:lnSpc>
                          <a:spcPct val="150000"/>
                        </a:lnSpc>
                      </a:pPr>
                      <a:r>
                        <a:rPr lang="vi-VN" sz="2400" baseline="0" dirty="0" smtClean="0">
                          <a:solidFill>
                            <a:schemeClr val="tx1"/>
                          </a:solidFill>
                          <a:latin typeface="Cambria" panose="02040503050406030204" pitchFamily="18" charset="0"/>
                          <a:ea typeface="Cambria" panose="02040503050406030204" pitchFamily="18" charset="0"/>
                        </a:rPr>
                        <a:t>TÊN VĂN BẢN</a:t>
                      </a:r>
                    </a:p>
                    <a:p>
                      <a:pPr>
                        <a:lnSpc>
                          <a:spcPct val="150000"/>
                        </a:lnSpc>
                      </a:pPr>
                      <a:r>
                        <a:rPr lang="vi-VN" sz="2400" baseline="0" dirty="0" smtClean="0">
                          <a:solidFill>
                            <a:schemeClr val="tx1"/>
                          </a:solidFill>
                          <a:latin typeface="Cambria" panose="02040503050406030204" pitchFamily="18" charset="0"/>
                          <a:ea typeface="Cambria" panose="02040503050406030204" pitchFamily="18" charset="0"/>
                        </a:rPr>
                        <a:t>Người (cơ quan) nhận</a:t>
                      </a:r>
                      <a:endParaRPr lang="en-US" sz="2400" b="0" dirty="0">
                        <a:solidFill>
                          <a:schemeClr val="tx1"/>
                        </a:solidFill>
                        <a:latin typeface="Cambria" panose="02040503050406030204" pitchFamily="18" charset="0"/>
                        <a:ea typeface="Cambria" panose="02040503050406030204" pitchFamily="18" charset="0"/>
                      </a:endParaRPr>
                    </a:p>
                  </a:txBody>
                  <a:tcPr/>
                </a:tc>
                <a:extLst>
                  <a:ext uri="{0D108BD9-81ED-4DB2-BD59-A6C34878D82A}">
                    <a16:rowId xmlns:a16="http://schemas.microsoft.com/office/drawing/2014/main" val="10000"/>
                  </a:ext>
                </a:extLst>
              </a:tr>
              <a:tr h="1603651">
                <a:tc>
                  <a:txBody>
                    <a:bodyPr/>
                    <a:lstStyle/>
                    <a:p>
                      <a:pPr algn="ctr"/>
                      <a:r>
                        <a:rPr lang="vi-VN" sz="2400" dirty="0" smtClean="0">
                          <a:solidFill>
                            <a:schemeClr val="tx1"/>
                          </a:solidFill>
                          <a:latin typeface="Cambria" panose="02040503050406030204" pitchFamily="18" charset="0"/>
                          <a:ea typeface="Cambria" panose="02040503050406030204" pitchFamily="18" charset="0"/>
                        </a:rPr>
                        <a:t>Nội dung</a:t>
                      </a:r>
                      <a:endParaRPr lang="en-US" sz="2400" b="1" dirty="0">
                        <a:solidFill>
                          <a:schemeClr val="tx1"/>
                        </a:solidFill>
                        <a:latin typeface="Cambria" panose="02040503050406030204" pitchFamily="18" charset="0"/>
                        <a:ea typeface="Cambria" panose="02040503050406030204" pitchFamily="18" charset="0"/>
                      </a:endParaRPr>
                    </a:p>
                  </a:txBody>
                  <a:tcPr/>
                </a:tc>
                <a:tc>
                  <a:txBody>
                    <a:bodyPr/>
                    <a:lstStyle/>
                    <a:p>
                      <a:pPr>
                        <a:lnSpc>
                          <a:spcPct val="150000"/>
                        </a:lnSpc>
                      </a:pPr>
                      <a:r>
                        <a:rPr lang="vi-VN" sz="2400" dirty="0" smtClean="0">
                          <a:solidFill>
                            <a:schemeClr val="tx1"/>
                          </a:solidFill>
                          <a:latin typeface="Cambria" panose="02040503050406030204" pitchFamily="18" charset="0"/>
                          <a:ea typeface="Cambria" panose="02040503050406030204" pitchFamily="18" charset="0"/>
                        </a:rPr>
                        <a:t>Người tường</a:t>
                      </a:r>
                      <a:r>
                        <a:rPr lang="vi-VN" sz="2400" baseline="0" dirty="0" smtClean="0">
                          <a:solidFill>
                            <a:schemeClr val="tx1"/>
                          </a:solidFill>
                          <a:latin typeface="Cambria" panose="02040503050406030204" pitchFamily="18" charset="0"/>
                          <a:ea typeface="Cambria" panose="02040503050406030204" pitchFamily="18" charset="0"/>
                        </a:rPr>
                        <a:t> trình</a:t>
                      </a:r>
                    </a:p>
                    <a:p>
                      <a:pPr>
                        <a:lnSpc>
                          <a:spcPct val="150000"/>
                        </a:lnSpc>
                      </a:pPr>
                      <a:r>
                        <a:rPr lang="vi-VN" sz="2400" baseline="0" dirty="0" smtClean="0">
                          <a:solidFill>
                            <a:schemeClr val="tx1"/>
                          </a:solidFill>
                          <a:latin typeface="Cambria" panose="02040503050406030204" pitchFamily="18" charset="0"/>
                          <a:ea typeface="Cambria" panose="02040503050406030204" pitchFamily="18" charset="0"/>
                        </a:rPr>
                        <a:t>Trình bày cụ thể: thời gian, địa điểm, nguyên nhân, hậu quả, ai chịu trách nhiệm</a:t>
                      </a:r>
                      <a:endParaRPr lang="en-US" sz="2400" b="0" dirty="0">
                        <a:solidFill>
                          <a:schemeClr val="tx1"/>
                        </a:solidFill>
                        <a:latin typeface="Cambria" panose="02040503050406030204" pitchFamily="18" charset="0"/>
                        <a:ea typeface="Cambria" panose="02040503050406030204" pitchFamily="18" charset="0"/>
                      </a:endParaRPr>
                    </a:p>
                  </a:txBody>
                  <a:tcPr/>
                </a:tc>
                <a:extLst>
                  <a:ext uri="{0D108BD9-81ED-4DB2-BD59-A6C34878D82A}">
                    <a16:rowId xmlns:a16="http://schemas.microsoft.com/office/drawing/2014/main" val="10001"/>
                  </a:ext>
                </a:extLst>
              </a:tr>
              <a:tr h="928508">
                <a:tc>
                  <a:txBody>
                    <a:bodyPr/>
                    <a:lstStyle/>
                    <a:p>
                      <a:pPr algn="ctr"/>
                      <a:r>
                        <a:rPr lang="vi-VN" sz="2400" dirty="0" smtClean="0">
                          <a:solidFill>
                            <a:schemeClr val="tx1"/>
                          </a:solidFill>
                          <a:latin typeface="Cambria" panose="02040503050406030204" pitchFamily="18" charset="0"/>
                          <a:ea typeface="Cambria" panose="02040503050406030204" pitchFamily="18" charset="0"/>
                        </a:rPr>
                        <a:t>Thể thức</a:t>
                      </a:r>
                    </a:p>
                    <a:p>
                      <a:pPr algn="ctr"/>
                      <a:r>
                        <a:rPr lang="vi-VN" sz="2400" baseline="0" dirty="0" smtClean="0">
                          <a:solidFill>
                            <a:schemeClr val="tx1"/>
                          </a:solidFill>
                          <a:latin typeface="Cambria" panose="02040503050406030204" pitchFamily="18" charset="0"/>
                          <a:ea typeface="Cambria" panose="02040503050406030204" pitchFamily="18" charset="0"/>
                        </a:rPr>
                        <a:t> kết thúc</a:t>
                      </a:r>
                      <a:endParaRPr lang="en-US" sz="2400" b="1" dirty="0">
                        <a:solidFill>
                          <a:schemeClr val="tx1"/>
                        </a:solidFill>
                        <a:latin typeface="Cambria" panose="02040503050406030204" pitchFamily="18" charset="0"/>
                        <a:ea typeface="Cambria" panose="02040503050406030204" pitchFamily="18" charset="0"/>
                      </a:endParaRPr>
                    </a:p>
                  </a:txBody>
                  <a:tcPr/>
                </a:tc>
                <a:tc>
                  <a:txBody>
                    <a:bodyPr/>
                    <a:lstStyle/>
                    <a:p>
                      <a:pPr>
                        <a:lnSpc>
                          <a:spcPct val="150000"/>
                        </a:lnSpc>
                      </a:pPr>
                      <a:r>
                        <a:rPr lang="vi-VN" sz="2400" dirty="0" smtClean="0">
                          <a:solidFill>
                            <a:schemeClr val="tx1"/>
                          </a:solidFill>
                          <a:latin typeface="Cambria" panose="02040503050406030204" pitchFamily="18" charset="0"/>
                          <a:ea typeface="Cambria" panose="02040503050406030204" pitchFamily="18" charset="0"/>
                        </a:rPr>
                        <a:t>Lời đề</a:t>
                      </a:r>
                      <a:r>
                        <a:rPr lang="vi-VN" sz="2400" baseline="0" dirty="0" smtClean="0">
                          <a:solidFill>
                            <a:schemeClr val="tx1"/>
                          </a:solidFill>
                          <a:latin typeface="Cambria" panose="02040503050406030204" pitchFamily="18" charset="0"/>
                          <a:ea typeface="Cambria" panose="02040503050406030204" pitchFamily="18" charset="0"/>
                        </a:rPr>
                        <a:t> nghị hoặc cam đoan</a:t>
                      </a:r>
                    </a:p>
                    <a:p>
                      <a:pPr algn="r">
                        <a:lnSpc>
                          <a:spcPct val="150000"/>
                        </a:lnSpc>
                      </a:pPr>
                      <a:r>
                        <a:rPr lang="vi-VN" sz="2400" baseline="0" dirty="0" smtClean="0">
                          <a:solidFill>
                            <a:schemeClr val="tx1"/>
                          </a:solidFill>
                          <a:latin typeface="Cambria" panose="02040503050406030204" pitchFamily="18" charset="0"/>
                          <a:ea typeface="Cambria" panose="02040503050406030204" pitchFamily="18" charset="0"/>
                        </a:rPr>
                        <a:t>Chữ kí, họ và tên người tường trình</a:t>
                      </a:r>
                      <a:endParaRPr lang="en-US" sz="2400" b="0" dirty="0">
                        <a:solidFill>
                          <a:schemeClr val="tx1"/>
                        </a:solidFill>
                        <a:latin typeface="Cambria" panose="02040503050406030204" pitchFamily="18" charset="0"/>
                        <a:ea typeface="Cambria" panose="02040503050406030204" pitchFamily="18" charset="0"/>
                      </a:endParaRP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093673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77671" y="464024"/>
            <a:ext cx="7683690" cy="1384995"/>
          </a:xfrm>
          <a:prstGeom prst="rect">
            <a:avLst/>
          </a:prstGeom>
          <a:noFill/>
        </p:spPr>
        <p:txBody>
          <a:bodyPr wrap="square" rtlCol="0">
            <a:spAutoFit/>
          </a:bodyPr>
          <a:lstStyle/>
          <a:p>
            <a:r>
              <a:rPr lang="en-US" sz="2800" b="1" dirty="0" smtClean="0">
                <a:solidFill>
                  <a:srgbClr val="C00000"/>
                </a:solidFill>
                <a:latin typeface="Cambria" panose="02040503050406030204" pitchFamily="18" charset="0"/>
                <a:ea typeface="Cambria" panose="02040503050406030204" pitchFamily="18" charset="0"/>
              </a:rPr>
              <a:t>II. LUYỆN TẬP</a:t>
            </a:r>
          </a:p>
          <a:p>
            <a:r>
              <a:rPr lang="en-US" sz="2800" b="1" dirty="0">
                <a:solidFill>
                  <a:schemeClr val="accent4">
                    <a:lumMod val="50000"/>
                  </a:schemeClr>
                </a:solidFill>
                <a:latin typeface="Cambria" panose="02040503050406030204" pitchFamily="18" charset="0"/>
                <a:ea typeface="Cambria" panose="02040503050406030204" pitchFamily="18" charset="0"/>
              </a:rPr>
              <a:t>1. </a:t>
            </a:r>
            <a:r>
              <a:rPr lang="en-US" sz="2800" b="1" dirty="0" err="1">
                <a:solidFill>
                  <a:schemeClr val="accent4">
                    <a:lumMod val="50000"/>
                  </a:schemeClr>
                </a:solidFill>
                <a:latin typeface="Cambria" panose="02040503050406030204" pitchFamily="18" charset="0"/>
                <a:ea typeface="Cambria" panose="02040503050406030204" pitchFamily="18" charset="0"/>
              </a:rPr>
              <a:t>Chỉ</a:t>
            </a:r>
            <a:r>
              <a:rPr lang="en-US" sz="2800" b="1" dirty="0">
                <a:solidFill>
                  <a:schemeClr val="accent4">
                    <a:lumMod val="50000"/>
                  </a:schemeClr>
                </a:solidFill>
                <a:latin typeface="Cambria" panose="02040503050406030204" pitchFamily="18" charset="0"/>
                <a:ea typeface="Cambria" panose="02040503050406030204" pitchFamily="18" charset="0"/>
              </a:rPr>
              <a:t> </a:t>
            </a:r>
            <a:r>
              <a:rPr lang="en-US" sz="2800" b="1" dirty="0" err="1">
                <a:solidFill>
                  <a:schemeClr val="accent4">
                    <a:lumMod val="50000"/>
                  </a:schemeClr>
                </a:solidFill>
                <a:latin typeface="Cambria" panose="02040503050406030204" pitchFamily="18" charset="0"/>
                <a:ea typeface="Cambria" panose="02040503050406030204" pitchFamily="18" charset="0"/>
              </a:rPr>
              <a:t>ra</a:t>
            </a:r>
            <a:r>
              <a:rPr lang="en-US" sz="2800" b="1" dirty="0">
                <a:solidFill>
                  <a:schemeClr val="accent4">
                    <a:lumMod val="50000"/>
                  </a:schemeClr>
                </a:solidFill>
                <a:latin typeface="Cambria" panose="02040503050406030204" pitchFamily="18" charset="0"/>
                <a:ea typeface="Cambria" panose="02040503050406030204" pitchFamily="18" charset="0"/>
              </a:rPr>
              <a:t> </a:t>
            </a:r>
            <a:r>
              <a:rPr lang="en-US" sz="2800" b="1" dirty="0" err="1">
                <a:solidFill>
                  <a:schemeClr val="accent4">
                    <a:lumMod val="50000"/>
                  </a:schemeClr>
                </a:solidFill>
                <a:latin typeface="Cambria" panose="02040503050406030204" pitchFamily="18" charset="0"/>
                <a:ea typeface="Cambria" panose="02040503050406030204" pitchFamily="18" charset="0"/>
              </a:rPr>
              <a:t>những</a:t>
            </a:r>
            <a:r>
              <a:rPr lang="en-US" sz="2800" b="1" dirty="0">
                <a:solidFill>
                  <a:schemeClr val="accent4">
                    <a:lumMod val="50000"/>
                  </a:schemeClr>
                </a:solidFill>
                <a:latin typeface="Cambria" panose="02040503050406030204" pitchFamily="18" charset="0"/>
                <a:ea typeface="Cambria" panose="02040503050406030204" pitchFamily="18" charset="0"/>
              </a:rPr>
              <a:t> </a:t>
            </a:r>
            <a:r>
              <a:rPr lang="en-US" sz="2800" b="1" dirty="0" err="1">
                <a:solidFill>
                  <a:schemeClr val="accent4">
                    <a:lumMod val="50000"/>
                  </a:schemeClr>
                </a:solidFill>
                <a:latin typeface="Cambria" panose="02040503050406030204" pitchFamily="18" charset="0"/>
                <a:ea typeface="Cambria" panose="02040503050406030204" pitchFamily="18" charset="0"/>
              </a:rPr>
              <a:t>chỗ</a:t>
            </a:r>
            <a:r>
              <a:rPr lang="en-US" sz="2800" b="1" dirty="0">
                <a:solidFill>
                  <a:schemeClr val="accent4">
                    <a:lumMod val="50000"/>
                  </a:schemeClr>
                </a:solidFill>
                <a:latin typeface="Cambria" panose="02040503050406030204" pitchFamily="18" charset="0"/>
                <a:ea typeface="Cambria" panose="02040503050406030204" pitchFamily="18" charset="0"/>
              </a:rPr>
              <a:t> </a:t>
            </a:r>
            <a:r>
              <a:rPr lang="en-US" sz="2800" b="1" dirty="0" err="1">
                <a:solidFill>
                  <a:schemeClr val="accent4">
                    <a:lumMod val="50000"/>
                  </a:schemeClr>
                </a:solidFill>
                <a:latin typeface="Cambria" panose="02040503050406030204" pitchFamily="18" charset="0"/>
                <a:ea typeface="Cambria" panose="02040503050406030204" pitchFamily="18" charset="0"/>
              </a:rPr>
              <a:t>sai</a:t>
            </a:r>
            <a:r>
              <a:rPr lang="en-US" sz="2800" b="1" dirty="0">
                <a:solidFill>
                  <a:schemeClr val="accent4">
                    <a:lumMod val="50000"/>
                  </a:schemeClr>
                </a:solidFill>
                <a:latin typeface="Cambria" panose="02040503050406030204" pitchFamily="18" charset="0"/>
                <a:ea typeface="Cambria" panose="02040503050406030204" pitchFamily="18" charset="0"/>
              </a:rPr>
              <a:t> </a:t>
            </a:r>
            <a:r>
              <a:rPr lang="en-US" sz="2800" b="1" dirty="0" err="1">
                <a:solidFill>
                  <a:schemeClr val="accent4">
                    <a:lumMod val="50000"/>
                  </a:schemeClr>
                </a:solidFill>
                <a:latin typeface="Cambria" panose="02040503050406030204" pitchFamily="18" charset="0"/>
                <a:ea typeface="Cambria" panose="02040503050406030204" pitchFamily="18" charset="0"/>
              </a:rPr>
              <a:t>trong</a:t>
            </a:r>
            <a:r>
              <a:rPr lang="en-US" sz="2800" b="1" dirty="0">
                <a:solidFill>
                  <a:schemeClr val="accent4">
                    <a:lumMod val="50000"/>
                  </a:schemeClr>
                </a:solidFill>
                <a:latin typeface="Cambria" panose="02040503050406030204" pitchFamily="18" charset="0"/>
                <a:ea typeface="Cambria" panose="02040503050406030204" pitchFamily="18" charset="0"/>
              </a:rPr>
              <a:t> </a:t>
            </a:r>
            <a:r>
              <a:rPr lang="en-US" sz="2800" b="1" dirty="0" err="1">
                <a:solidFill>
                  <a:schemeClr val="accent4">
                    <a:lumMod val="50000"/>
                  </a:schemeClr>
                </a:solidFill>
                <a:latin typeface="Cambria" panose="02040503050406030204" pitchFamily="18" charset="0"/>
                <a:ea typeface="Cambria" panose="02040503050406030204" pitchFamily="18" charset="0"/>
              </a:rPr>
              <a:t>việc</a:t>
            </a:r>
            <a:r>
              <a:rPr lang="en-US" sz="2800" b="1" dirty="0">
                <a:solidFill>
                  <a:schemeClr val="accent4">
                    <a:lumMod val="50000"/>
                  </a:schemeClr>
                </a:solidFill>
                <a:latin typeface="Cambria" panose="02040503050406030204" pitchFamily="18" charset="0"/>
                <a:ea typeface="Cambria" panose="02040503050406030204" pitchFamily="18" charset="0"/>
              </a:rPr>
              <a:t> </a:t>
            </a:r>
            <a:r>
              <a:rPr lang="en-US" sz="2800" b="1" dirty="0" err="1">
                <a:solidFill>
                  <a:schemeClr val="accent4">
                    <a:lumMod val="50000"/>
                  </a:schemeClr>
                </a:solidFill>
                <a:latin typeface="Cambria" panose="02040503050406030204" pitchFamily="18" charset="0"/>
                <a:ea typeface="Cambria" panose="02040503050406030204" pitchFamily="18" charset="0"/>
              </a:rPr>
              <a:t>sử</a:t>
            </a:r>
            <a:r>
              <a:rPr lang="en-US" sz="2800" b="1" dirty="0">
                <a:solidFill>
                  <a:schemeClr val="accent4">
                    <a:lumMod val="50000"/>
                  </a:schemeClr>
                </a:solidFill>
                <a:latin typeface="Cambria" panose="02040503050406030204" pitchFamily="18" charset="0"/>
                <a:ea typeface="Cambria" panose="02040503050406030204" pitchFamily="18" charset="0"/>
              </a:rPr>
              <a:t> </a:t>
            </a:r>
            <a:r>
              <a:rPr lang="en-US" sz="2800" b="1" dirty="0" err="1">
                <a:solidFill>
                  <a:schemeClr val="accent4">
                    <a:lumMod val="50000"/>
                  </a:schemeClr>
                </a:solidFill>
                <a:latin typeface="Cambria" panose="02040503050406030204" pitchFamily="18" charset="0"/>
                <a:ea typeface="Cambria" panose="02040503050406030204" pitchFamily="18" charset="0"/>
              </a:rPr>
              <a:t>dụng</a:t>
            </a:r>
            <a:r>
              <a:rPr lang="en-US" sz="2800" b="1" dirty="0">
                <a:solidFill>
                  <a:schemeClr val="accent4">
                    <a:lumMod val="50000"/>
                  </a:schemeClr>
                </a:solidFill>
                <a:latin typeface="Cambria" panose="02040503050406030204" pitchFamily="18" charset="0"/>
                <a:ea typeface="Cambria" panose="02040503050406030204" pitchFamily="18" charset="0"/>
              </a:rPr>
              <a:t> </a:t>
            </a:r>
            <a:r>
              <a:rPr lang="en-US" sz="2800" b="1" dirty="0" err="1">
                <a:solidFill>
                  <a:schemeClr val="accent4">
                    <a:lumMod val="50000"/>
                  </a:schemeClr>
                </a:solidFill>
                <a:latin typeface="Cambria" panose="02040503050406030204" pitchFamily="18" charset="0"/>
                <a:ea typeface="Cambria" panose="02040503050406030204" pitchFamily="18" charset="0"/>
              </a:rPr>
              <a:t>văn</a:t>
            </a:r>
            <a:r>
              <a:rPr lang="en-US" sz="2800" b="1" dirty="0">
                <a:solidFill>
                  <a:schemeClr val="accent4">
                    <a:lumMod val="50000"/>
                  </a:schemeClr>
                </a:solidFill>
                <a:latin typeface="Cambria" panose="02040503050406030204" pitchFamily="18" charset="0"/>
                <a:ea typeface="Cambria" panose="02040503050406030204" pitchFamily="18" charset="0"/>
              </a:rPr>
              <a:t> </a:t>
            </a:r>
            <a:r>
              <a:rPr lang="en-US" sz="2800" b="1" dirty="0" err="1">
                <a:solidFill>
                  <a:schemeClr val="accent4">
                    <a:lumMod val="50000"/>
                  </a:schemeClr>
                </a:solidFill>
                <a:latin typeface="Cambria" panose="02040503050406030204" pitchFamily="18" charset="0"/>
                <a:ea typeface="Cambria" panose="02040503050406030204" pitchFamily="18" charset="0"/>
              </a:rPr>
              <a:t>bản</a:t>
            </a:r>
            <a:r>
              <a:rPr lang="en-US" sz="2800" b="1" dirty="0">
                <a:solidFill>
                  <a:schemeClr val="accent4">
                    <a:lumMod val="50000"/>
                  </a:schemeClr>
                </a:solidFill>
                <a:latin typeface="Cambria" panose="02040503050406030204" pitchFamily="18" charset="0"/>
                <a:ea typeface="Cambria" panose="02040503050406030204" pitchFamily="18" charset="0"/>
              </a:rPr>
              <a:t> ở </a:t>
            </a:r>
            <a:r>
              <a:rPr lang="en-US" sz="2800" b="1" dirty="0" err="1">
                <a:solidFill>
                  <a:schemeClr val="accent4">
                    <a:lumMod val="50000"/>
                  </a:schemeClr>
                </a:solidFill>
                <a:latin typeface="Cambria" panose="02040503050406030204" pitchFamily="18" charset="0"/>
                <a:ea typeface="Cambria" panose="02040503050406030204" pitchFamily="18" charset="0"/>
              </a:rPr>
              <a:t>các</a:t>
            </a:r>
            <a:r>
              <a:rPr lang="en-US" sz="2800" b="1" dirty="0">
                <a:solidFill>
                  <a:schemeClr val="accent4">
                    <a:lumMod val="50000"/>
                  </a:schemeClr>
                </a:solidFill>
                <a:latin typeface="Cambria" panose="02040503050406030204" pitchFamily="18" charset="0"/>
                <a:ea typeface="Cambria" panose="02040503050406030204" pitchFamily="18" charset="0"/>
              </a:rPr>
              <a:t> </a:t>
            </a:r>
            <a:r>
              <a:rPr lang="en-US" sz="2800" b="1" dirty="0" err="1">
                <a:solidFill>
                  <a:schemeClr val="accent4">
                    <a:lumMod val="50000"/>
                  </a:schemeClr>
                </a:solidFill>
                <a:latin typeface="Cambria" panose="02040503050406030204" pitchFamily="18" charset="0"/>
                <a:ea typeface="Cambria" panose="02040503050406030204" pitchFamily="18" charset="0"/>
              </a:rPr>
              <a:t>tình</a:t>
            </a:r>
            <a:r>
              <a:rPr lang="en-US" sz="2800" b="1" dirty="0">
                <a:solidFill>
                  <a:schemeClr val="accent4">
                    <a:lumMod val="50000"/>
                  </a:schemeClr>
                </a:solidFill>
                <a:latin typeface="Cambria" panose="02040503050406030204" pitchFamily="18" charset="0"/>
                <a:ea typeface="Cambria" panose="02040503050406030204" pitchFamily="18" charset="0"/>
              </a:rPr>
              <a:t> </a:t>
            </a:r>
            <a:r>
              <a:rPr lang="en-US" sz="2800" b="1" dirty="0" err="1">
                <a:solidFill>
                  <a:schemeClr val="accent4">
                    <a:lumMod val="50000"/>
                  </a:schemeClr>
                </a:solidFill>
                <a:latin typeface="Cambria" panose="02040503050406030204" pitchFamily="18" charset="0"/>
                <a:ea typeface="Cambria" panose="02040503050406030204" pitchFamily="18" charset="0"/>
              </a:rPr>
              <a:t>huống</a:t>
            </a:r>
            <a:r>
              <a:rPr lang="en-US" sz="2800" b="1" dirty="0">
                <a:solidFill>
                  <a:schemeClr val="accent4">
                    <a:lumMod val="50000"/>
                  </a:schemeClr>
                </a:solidFill>
                <a:latin typeface="Cambria" panose="02040503050406030204" pitchFamily="18" charset="0"/>
                <a:ea typeface="Cambria" panose="02040503050406030204" pitchFamily="18" charset="0"/>
              </a:rPr>
              <a:t> </a:t>
            </a:r>
            <a:r>
              <a:rPr lang="en-US" sz="2800" b="1" dirty="0" err="1">
                <a:solidFill>
                  <a:schemeClr val="accent4">
                    <a:lumMod val="50000"/>
                  </a:schemeClr>
                </a:solidFill>
                <a:latin typeface="Cambria" panose="02040503050406030204" pitchFamily="18" charset="0"/>
                <a:ea typeface="Cambria" panose="02040503050406030204" pitchFamily="18" charset="0"/>
              </a:rPr>
              <a:t>nêu</a:t>
            </a:r>
            <a:r>
              <a:rPr lang="en-US" sz="2800" b="1" dirty="0">
                <a:solidFill>
                  <a:schemeClr val="accent4">
                    <a:lumMod val="50000"/>
                  </a:schemeClr>
                </a:solidFill>
                <a:latin typeface="Cambria" panose="02040503050406030204" pitchFamily="18" charset="0"/>
                <a:ea typeface="Cambria" panose="02040503050406030204" pitchFamily="18" charset="0"/>
              </a:rPr>
              <a:t> </a:t>
            </a:r>
            <a:r>
              <a:rPr lang="en-US" sz="2800" b="1" dirty="0" err="1">
                <a:solidFill>
                  <a:schemeClr val="accent4">
                    <a:lumMod val="50000"/>
                  </a:schemeClr>
                </a:solidFill>
                <a:latin typeface="Cambria" panose="02040503050406030204" pitchFamily="18" charset="0"/>
                <a:ea typeface="Cambria" panose="02040503050406030204" pitchFamily="18" charset="0"/>
              </a:rPr>
              <a:t>sau</a:t>
            </a:r>
            <a:r>
              <a:rPr lang="en-US" sz="2800" b="1" dirty="0" smtClean="0">
                <a:solidFill>
                  <a:schemeClr val="accent4">
                    <a:lumMod val="50000"/>
                  </a:schemeClr>
                </a:solidFill>
                <a:latin typeface="Cambria" panose="02040503050406030204" pitchFamily="18" charset="0"/>
                <a:ea typeface="Cambria" panose="02040503050406030204" pitchFamily="18" charset="0"/>
              </a:rPr>
              <a:t>:</a:t>
            </a:r>
            <a:endParaRPr lang="en-US" sz="2800" b="1" dirty="0">
              <a:solidFill>
                <a:schemeClr val="accent4">
                  <a:lumMod val="50000"/>
                </a:schemeClr>
              </a:solidFill>
              <a:latin typeface="Cambria" panose="02040503050406030204" pitchFamily="18" charset="0"/>
              <a:ea typeface="Cambria" panose="02040503050406030204" pitchFamily="18" charset="0"/>
            </a:endParaRPr>
          </a:p>
        </p:txBody>
      </p:sp>
      <p:sp>
        <p:nvSpPr>
          <p:cNvPr id="3" name="TextBox 2"/>
          <p:cNvSpPr txBox="1"/>
          <p:nvPr/>
        </p:nvSpPr>
        <p:spPr>
          <a:xfrm>
            <a:off x="477671" y="2238233"/>
            <a:ext cx="8884693" cy="3970318"/>
          </a:xfrm>
          <a:prstGeom prst="rect">
            <a:avLst/>
          </a:prstGeom>
          <a:solidFill>
            <a:srgbClr val="FFFFFF">
              <a:alpha val="60000"/>
            </a:srgbClr>
          </a:solidFill>
        </p:spPr>
        <p:txBody>
          <a:bodyPr wrap="square" rtlCol="0">
            <a:spAutoFit/>
          </a:bodyPr>
          <a:lstStyle/>
          <a:p>
            <a:pPr algn="just"/>
            <a:r>
              <a:rPr lang="en-US" sz="2800" dirty="0" smtClean="0">
                <a:latin typeface="Cambria" panose="02040503050406030204" pitchFamily="18" charset="0"/>
                <a:ea typeface="Cambria" panose="02040503050406030204" pitchFamily="18" charset="0"/>
              </a:rPr>
              <a:t>A</a:t>
            </a:r>
            <a:r>
              <a:rPr lang="vi-VN" sz="2800" dirty="0" smtClean="0">
                <a:latin typeface="Cambria" panose="02040503050406030204" pitchFamily="18" charset="0"/>
                <a:ea typeface="Cambria" panose="02040503050406030204" pitchFamily="18" charset="0"/>
              </a:rPr>
              <a:t>. Một </a:t>
            </a:r>
            <a:r>
              <a:rPr lang="vi-VN" sz="2800" dirty="0">
                <a:latin typeface="Cambria" panose="02040503050406030204" pitchFamily="18" charset="0"/>
                <a:ea typeface="Cambria" panose="02040503050406030204" pitchFamily="18" charset="0"/>
              </a:rPr>
              <a:t>học sinh thường đi học muộn. Cô giáo chủ nhiệm muốn bạn ấy nhận rõ khuyết điểm và thành khẩn sửa chữa. Bạn ấy đã làm bản tường trình nộp cho cô giáo</a:t>
            </a:r>
            <a:r>
              <a:rPr lang="vi-VN" sz="2800" dirty="0" smtClean="0">
                <a:latin typeface="Cambria" panose="02040503050406030204" pitchFamily="18" charset="0"/>
                <a:ea typeface="Cambria" panose="02040503050406030204" pitchFamily="18" charset="0"/>
              </a:rPr>
              <a:t>.</a:t>
            </a:r>
            <a:endParaRPr lang="en-US" sz="2800" dirty="0" smtClean="0">
              <a:latin typeface="Cambria" panose="02040503050406030204" pitchFamily="18" charset="0"/>
              <a:ea typeface="Cambria" panose="02040503050406030204" pitchFamily="18" charset="0"/>
            </a:endParaRPr>
          </a:p>
          <a:p>
            <a:pPr algn="just"/>
            <a:r>
              <a:rPr lang="en-US" sz="2800" dirty="0" smtClean="0">
                <a:latin typeface="Cambria" panose="02040503050406030204" pitchFamily="18" charset="0"/>
                <a:ea typeface="Cambria" panose="02040503050406030204" pitchFamily="18" charset="0"/>
              </a:rPr>
              <a:t>B</a:t>
            </a:r>
            <a:r>
              <a:rPr lang="vi-VN" sz="2800" dirty="0">
                <a:latin typeface="Cambria" panose="02040503050406030204" pitchFamily="18" charset="0"/>
                <a:ea typeface="Cambria" panose="02040503050406030204" pitchFamily="18" charset="0"/>
              </a:rPr>
              <a:t>. Để chuẩn bị Đại hội chi đội TNTP Hồ Chí Minh, chi đội trưởng đã viết bản tường trình</a:t>
            </a:r>
            <a:r>
              <a:rPr lang="vi-VN" sz="2800" dirty="0" smtClean="0">
                <a:latin typeface="Cambria" panose="02040503050406030204" pitchFamily="18" charset="0"/>
                <a:ea typeface="Cambria" panose="02040503050406030204" pitchFamily="18" charset="0"/>
              </a:rPr>
              <a:t>.</a:t>
            </a:r>
            <a:endParaRPr lang="en-US" sz="2800" dirty="0" smtClean="0">
              <a:latin typeface="Cambria" panose="02040503050406030204" pitchFamily="18" charset="0"/>
              <a:ea typeface="Cambria" panose="02040503050406030204" pitchFamily="18" charset="0"/>
            </a:endParaRPr>
          </a:p>
          <a:p>
            <a:pPr algn="just"/>
            <a:r>
              <a:rPr lang="vi-VN" sz="2800" dirty="0" smtClean="0">
                <a:latin typeface="Cambria" panose="02040503050406030204" pitchFamily="18" charset="0"/>
                <a:ea typeface="Cambria" panose="02040503050406030204" pitchFamily="18" charset="0"/>
              </a:rPr>
              <a:t>C</a:t>
            </a:r>
            <a:r>
              <a:rPr lang="vi-VN" sz="2800" dirty="0">
                <a:latin typeface="Cambria" panose="02040503050406030204" pitchFamily="18" charset="0"/>
                <a:ea typeface="Cambria" panose="02040503050406030204" pitchFamily="18" charset="0"/>
              </a:rPr>
              <a:t>. Cô Tổng phụ trách Đội cần biết những công việc tập thể chi đội đã thực hiện và những kết quả đã đạt được trong đợt thi đua vừa qua, bạn Hoa thay mặt Ban chỉ huy chi đội viết bản tường trình nộp cho cô Tổng phụ trách.</a:t>
            </a:r>
            <a:endParaRPr lang="en-US" sz="2800" dirty="0">
              <a:latin typeface="Cambria" panose="02040503050406030204" pitchFamily="18" charset="0"/>
              <a:ea typeface="Cambria" panose="02040503050406030204" pitchFamily="18" charset="0"/>
            </a:endParaRPr>
          </a:p>
        </p:txBody>
      </p:sp>
      <p:sp>
        <p:nvSpPr>
          <p:cNvPr id="4" name="TextBox 3"/>
          <p:cNvSpPr txBox="1"/>
          <p:nvPr/>
        </p:nvSpPr>
        <p:spPr>
          <a:xfrm>
            <a:off x="9621672" y="2238233"/>
            <a:ext cx="1392072" cy="1200329"/>
          </a:xfrm>
          <a:prstGeom prst="rect">
            <a:avLst/>
          </a:prstGeom>
          <a:noFill/>
        </p:spPr>
        <p:txBody>
          <a:bodyPr wrap="square" rtlCol="0">
            <a:spAutoFit/>
          </a:bodyPr>
          <a:lstStyle/>
          <a:p>
            <a:r>
              <a:rPr lang="en-US" sz="7200" dirty="0" smtClean="0">
                <a:solidFill>
                  <a:srgbClr val="FF0000"/>
                </a:solidFill>
                <a:sym typeface="Wingdings" panose="05000000000000000000" pitchFamily="2" charset="2"/>
              </a:rPr>
              <a:t></a:t>
            </a:r>
            <a:endParaRPr lang="en-US" sz="7200" dirty="0">
              <a:solidFill>
                <a:srgbClr val="FF0000"/>
              </a:solidFill>
            </a:endParaRPr>
          </a:p>
        </p:txBody>
      </p:sp>
      <p:sp>
        <p:nvSpPr>
          <p:cNvPr id="5" name="TextBox 4"/>
          <p:cNvSpPr txBox="1"/>
          <p:nvPr/>
        </p:nvSpPr>
        <p:spPr>
          <a:xfrm>
            <a:off x="9621672" y="3438562"/>
            <a:ext cx="1392072" cy="1200329"/>
          </a:xfrm>
          <a:prstGeom prst="rect">
            <a:avLst/>
          </a:prstGeom>
          <a:noFill/>
        </p:spPr>
        <p:txBody>
          <a:bodyPr wrap="square" rtlCol="0">
            <a:spAutoFit/>
          </a:bodyPr>
          <a:lstStyle/>
          <a:p>
            <a:r>
              <a:rPr lang="en-US" sz="7200" dirty="0" smtClean="0">
                <a:solidFill>
                  <a:srgbClr val="FF0000"/>
                </a:solidFill>
                <a:sym typeface="Wingdings" panose="05000000000000000000" pitchFamily="2" charset="2"/>
              </a:rPr>
              <a:t></a:t>
            </a:r>
            <a:endParaRPr lang="en-US" sz="7200" dirty="0">
              <a:solidFill>
                <a:srgbClr val="FF0000"/>
              </a:solidFill>
            </a:endParaRPr>
          </a:p>
        </p:txBody>
      </p:sp>
      <p:sp>
        <p:nvSpPr>
          <p:cNvPr id="6" name="TextBox 5"/>
          <p:cNvSpPr txBox="1"/>
          <p:nvPr/>
        </p:nvSpPr>
        <p:spPr>
          <a:xfrm>
            <a:off x="9621672" y="4638891"/>
            <a:ext cx="1392072" cy="1200329"/>
          </a:xfrm>
          <a:prstGeom prst="rect">
            <a:avLst/>
          </a:prstGeom>
          <a:noFill/>
        </p:spPr>
        <p:txBody>
          <a:bodyPr wrap="square" rtlCol="0">
            <a:spAutoFit/>
          </a:bodyPr>
          <a:lstStyle/>
          <a:p>
            <a:r>
              <a:rPr lang="en-US" sz="7200" dirty="0" smtClean="0">
                <a:solidFill>
                  <a:srgbClr val="FF0000"/>
                </a:solidFill>
                <a:sym typeface="Wingdings" panose="05000000000000000000" pitchFamily="2" charset="2"/>
              </a:rPr>
              <a:t></a:t>
            </a:r>
            <a:endParaRPr lang="en-US" sz="7200" dirty="0">
              <a:solidFill>
                <a:srgbClr val="FF0000"/>
              </a:solidFill>
            </a:endParaRPr>
          </a:p>
        </p:txBody>
      </p:sp>
    </p:spTree>
    <p:extLst>
      <p:ext uri="{BB962C8B-B14F-4D97-AF65-F5344CB8AC3E}">
        <p14:creationId xmlns:p14="http://schemas.microsoft.com/office/powerpoint/2010/main" val="969650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77671" y="464024"/>
            <a:ext cx="9062114" cy="1815882"/>
          </a:xfrm>
          <a:prstGeom prst="rect">
            <a:avLst/>
          </a:prstGeom>
          <a:noFill/>
        </p:spPr>
        <p:txBody>
          <a:bodyPr wrap="square" rtlCol="0">
            <a:spAutoFit/>
          </a:bodyPr>
          <a:lstStyle/>
          <a:p>
            <a:r>
              <a:rPr lang="en-US" sz="2800" b="1" dirty="0" smtClean="0">
                <a:solidFill>
                  <a:srgbClr val="C00000"/>
                </a:solidFill>
                <a:latin typeface="Cambria" panose="02040503050406030204" pitchFamily="18" charset="0"/>
                <a:ea typeface="Cambria" panose="02040503050406030204" pitchFamily="18" charset="0"/>
              </a:rPr>
              <a:t>II. LUYỆN TẬP</a:t>
            </a:r>
          </a:p>
          <a:p>
            <a:r>
              <a:rPr lang="en-US" sz="2800" b="1" dirty="0" smtClean="0">
                <a:solidFill>
                  <a:schemeClr val="accent4">
                    <a:lumMod val="50000"/>
                  </a:schemeClr>
                </a:solidFill>
                <a:latin typeface="Cambria" panose="02040503050406030204" pitchFamily="18" charset="0"/>
                <a:ea typeface="Cambria" panose="02040503050406030204" pitchFamily="18" charset="0"/>
              </a:rPr>
              <a:t>2. </a:t>
            </a:r>
            <a:r>
              <a:rPr lang="vi-VN" sz="2800" b="1" dirty="0">
                <a:solidFill>
                  <a:schemeClr val="accent4">
                    <a:lumMod val="50000"/>
                  </a:schemeClr>
                </a:solidFill>
                <a:latin typeface="Cambria" panose="02040503050406030204" pitchFamily="18" charset="0"/>
                <a:ea typeface="Cambria" panose="02040503050406030204" pitchFamily="18" charset="0"/>
              </a:rPr>
              <a:t>Hãy nêu hai tình huống thường gặp trong cuộc sống mà em cho là phải làm văn bản tường trình (không lặp lại tình huống đã có trong sách giáo khoa).</a:t>
            </a:r>
            <a:endParaRPr lang="en-US" sz="2800" b="1" dirty="0">
              <a:solidFill>
                <a:schemeClr val="accent4">
                  <a:lumMod val="50000"/>
                </a:schemeClr>
              </a:solidFill>
              <a:latin typeface="Cambria" panose="02040503050406030204" pitchFamily="18" charset="0"/>
              <a:ea typeface="Cambria" panose="02040503050406030204" pitchFamily="18" charset="0"/>
            </a:endParaRPr>
          </a:p>
        </p:txBody>
      </p:sp>
      <p:sp>
        <p:nvSpPr>
          <p:cNvPr id="7" name="TextBox 6"/>
          <p:cNvSpPr txBox="1"/>
          <p:nvPr/>
        </p:nvSpPr>
        <p:spPr>
          <a:xfrm>
            <a:off x="5868537" y="3111690"/>
            <a:ext cx="5745708" cy="1938992"/>
          </a:xfrm>
          <a:prstGeom prst="rect">
            <a:avLst/>
          </a:prstGeom>
          <a:noFill/>
        </p:spPr>
        <p:txBody>
          <a:bodyPr wrap="square" rtlCol="0">
            <a:spAutoFit/>
          </a:bodyPr>
          <a:lstStyle/>
          <a:p>
            <a:pPr algn="ctr"/>
            <a:r>
              <a:rPr lang="en-US" sz="6000" b="1" dirty="0" err="1" smtClean="0">
                <a:solidFill>
                  <a:schemeClr val="accent1">
                    <a:lumMod val="75000"/>
                  </a:schemeClr>
                </a:solidFill>
                <a:latin typeface="Cambria" panose="02040503050406030204" pitchFamily="18" charset="0"/>
                <a:ea typeface="Cambria" panose="02040503050406030204" pitchFamily="18" charset="0"/>
              </a:rPr>
              <a:t>Cùng</a:t>
            </a:r>
            <a:r>
              <a:rPr lang="en-US" sz="6000" b="1" dirty="0" smtClean="0">
                <a:solidFill>
                  <a:schemeClr val="accent1">
                    <a:lumMod val="75000"/>
                  </a:schemeClr>
                </a:solidFill>
                <a:latin typeface="Cambria" panose="02040503050406030204" pitchFamily="18" charset="0"/>
                <a:ea typeface="Cambria" panose="02040503050406030204" pitchFamily="18" charset="0"/>
              </a:rPr>
              <a:t> </a:t>
            </a:r>
            <a:r>
              <a:rPr lang="en-US" sz="6000" b="1" dirty="0" err="1" smtClean="0">
                <a:solidFill>
                  <a:schemeClr val="accent1">
                    <a:lumMod val="75000"/>
                  </a:schemeClr>
                </a:solidFill>
                <a:latin typeface="Cambria" panose="02040503050406030204" pitchFamily="18" charset="0"/>
                <a:ea typeface="Cambria" panose="02040503050406030204" pitchFamily="18" charset="0"/>
              </a:rPr>
              <a:t>thảo</a:t>
            </a:r>
            <a:r>
              <a:rPr lang="en-US" sz="6000" b="1" dirty="0" smtClean="0">
                <a:solidFill>
                  <a:schemeClr val="accent1">
                    <a:lumMod val="75000"/>
                  </a:schemeClr>
                </a:solidFill>
                <a:latin typeface="Cambria" panose="02040503050406030204" pitchFamily="18" charset="0"/>
                <a:ea typeface="Cambria" panose="02040503050406030204" pitchFamily="18" charset="0"/>
              </a:rPr>
              <a:t> </a:t>
            </a:r>
            <a:r>
              <a:rPr lang="en-US" sz="6000" b="1" dirty="0" err="1" smtClean="0">
                <a:solidFill>
                  <a:schemeClr val="accent1">
                    <a:lumMod val="75000"/>
                  </a:schemeClr>
                </a:solidFill>
                <a:latin typeface="Cambria" panose="02040503050406030204" pitchFamily="18" charset="0"/>
                <a:ea typeface="Cambria" panose="02040503050406030204" pitchFamily="18" charset="0"/>
              </a:rPr>
              <a:t>luận</a:t>
            </a:r>
            <a:r>
              <a:rPr lang="en-US" sz="6000" b="1" dirty="0" smtClean="0">
                <a:solidFill>
                  <a:schemeClr val="accent1">
                    <a:lumMod val="75000"/>
                  </a:schemeClr>
                </a:solidFill>
                <a:latin typeface="Cambria" panose="02040503050406030204" pitchFamily="18" charset="0"/>
                <a:ea typeface="Cambria" panose="02040503050406030204" pitchFamily="18" charset="0"/>
              </a:rPr>
              <a:t> </a:t>
            </a:r>
            <a:r>
              <a:rPr lang="en-US" sz="6000" b="1" dirty="0" err="1" smtClean="0">
                <a:solidFill>
                  <a:schemeClr val="accent1">
                    <a:lumMod val="75000"/>
                  </a:schemeClr>
                </a:solidFill>
                <a:latin typeface="Cambria" panose="02040503050406030204" pitchFamily="18" charset="0"/>
                <a:ea typeface="Cambria" panose="02040503050406030204" pitchFamily="18" charset="0"/>
              </a:rPr>
              <a:t>theo</a:t>
            </a:r>
            <a:r>
              <a:rPr lang="en-US" sz="6000" b="1" dirty="0" smtClean="0">
                <a:solidFill>
                  <a:schemeClr val="accent1">
                    <a:lumMod val="75000"/>
                  </a:schemeClr>
                </a:solidFill>
                <a:latin typeface="Cambria" panose="02040503050406030204" pitchFamily="18" charset="0"/>
                <a:ea typeface="Cambria" panose="02040503050406030204" pitchFamily="18" charset="0"/>
              </a:rPr>
              <a:t> </a:t>
            </a:r>
            <a:r>
              <a:rPr lang="en-US" sz="6000" b="1" dirty="0" err="1" smtClean="0">
                <a:solidFill>
                  <a:schemeClr val="accent1">
                    <a:lumMod val="75000"/>
                  </a:schemeClr>
                </a:solidFill>
                <a:latin typeface="Cambria" panose="02040503050406030204" pitchFamily="18" charset="0"/>
                <a:ea typeface="Cambria" panose="02040503050406030204" pitchFamily="18" charset="0"/>
              </a:rPr>
              <a:t>nhóm</a:t>
            </a:r>
            <a:r>
              <a:rPr lang="en-US" sz="6000" b="1" dirty="0" smtClean="0">
                <a:solidFill>
                  <a:schemeClr val="accent1">
                    <a:lumMod val="75000"/>
                  </a:schemeClr>
                </a:solidFill>
                <a:latin typeface="Cambria" panose="02040503050406030204" pitchFamily="18" charset="0"/>
                <a:ea typeface="Cambria" panose="02040503050406030204" pitchFamily="18" charset="0"/>
              </a:rPr>
              <a:t>!!!</a:t>
            </a:r>
            <a:endParaRPr lang="en-US" sz="6000" b="1" dirty="0">
              <a:solidFill>
                <a:schemeClr val="accent1">
                  <a:lumMod val="75000"/>
                </a:schemeClr>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453117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119</TotalTime>
  <Words>774</Words>
  <Application>Microsoft Office PowerPoint</Application>
  <PresentationFormat>Widescreen</PresentationFormat>
  <Paragraphs>65</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Calibri Light</vt:lpstr>
      <vt:lpstr>Cambria</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ASUS</dc:creator>
  <cp:lastModifiedBy>ASUS</cp:lastModifiedBy>
  <cp:revision>12</cp:revision>
  <dcterms:created xsi:type="dcterms:W3CDTF">2022-07-19T16:45:09Z</dcterms:created>
  <dcterms:modified xsi:type="dcterms:W3CDTF">2022-07-19T18:54:46Z</dcterms:modified>
</cp:coreProperties>
</file>