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8" r:id="rId5"/>
    <p:sldMasterId id="2147483722" r:id="rId6"/>
  </p:sldMasterIdLst>
  <p:sldIdLst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66FF"/>
    <a:srgbClr val="00F02E"/>
    <a:srgbClr val="B808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84"/>
      </p:cViewPr>
      <p:guideLst>
        <p:guide orient="horz" pos="2136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4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99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3A5237-EF31-42CE-8937-F8B4EC9BFBF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7677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FF97D4-AEEA-45BA-AB80-E6EACE2B2D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2609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47C061-26DD-4DCE-BA5D-0CBC56EE76A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0989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20DF63-0952-4D52-8DA6-382721192B1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85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42D7E8-EFD4-45DB-9525-2F18E074DAC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7777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8C9F4-8037-4714-81B7-B07B207E790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4009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1F63CD-7D6F-4D1F-BBFE-572AA081803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44306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ACB189-03A2-4867-8A67-C3C5B8E900C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26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32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6D4E8B-03A2-4E62-94DA-6331D36DA8F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3675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48632B-E96A-4C69-BFCD-F792209C2A8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246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5EE8E-4FAB-4D7C-A2E3-0BB81A85EFF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0455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901C5-017D-425A-B113-CE67DF35254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1469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3A5237-EF31-42CE-8937-F8B4EC9BFBF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59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6FF97D4-AEEA-45BA-AB80-E6EACE2B2D1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2538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47C061-26DD-4DCE-BA5D-0CBC56EE76A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81869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20DF63-0952-4D52-8DA6-382721192B1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33817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42D7E8-EFD4-45DB-9525-2F18E074DAC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5353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8C9F4-8037-4714-81B7-B07B207E790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037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456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1F63CD-7D6F-4D1F-BBFE-572AA081803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8149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9ACB189-03A2-4867-8A67-C3C5B8E900C2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02175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6D4E8B-03A2-4E62-94DA-6331D36DA8F3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4129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148632B-E96A-4C69-BFCD-F792209C2A8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84653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5EE8E-4FAB-4D7C-A2E3-0BB81A85EFF0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56028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901C5-017D-425A-B113-CE67DF352544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56489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3413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929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230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8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047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118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776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201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60999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45867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235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599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0640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8572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18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270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690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6160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5427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2898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00337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9241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10348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9541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2400" dirty="0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616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1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17089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3805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9662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430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96145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8228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0291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5233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2163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C3F416CD-67A3-4CF0-A210-F6AF31AC147F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96652B35-718D-4E28-AFEB-B694A3B357E8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06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2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7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5364-A054-47A1-925F-476468A5FD63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648BD-8C68-4298-B4B6-6CCF81781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7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8B33E-4F42-4DB6-9FB9-3DC4EC62DB9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10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78B33E-4F42-4DB6-9FB9-3DC4EC62DB9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85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C86A14C-383A-4915-A83B-78363D606EB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675C1A8-D124-465D-9539-D96AD23CEC6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94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C86A14C-383A-4915-A83B-78363D606EB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675C1A8-D124-465D-9539-D96AD23CEC6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55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7C86A14C-383A-4915-A83B-78363D606EB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7/17/2022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fld id="{6675C1A8-D124-465D-9539-D96AD23CEC6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defTabSz="121917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31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 noChangeArrowheads="1"/>
          </p:cNvSpPr>
          <p:nvPr>
            <p:ph type="ctrTitle"/>
          </p:nvPr>
        </p:nvSpPr>
        <p:spPr>
          <a:xfrm>
            <a:off x="0" y="6858000"/>
            <a:ext cx="12192000" cy="2188028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150000"/>
              </a:lnSpc>
              <a:spcAft>
                <a:spcPct val="0"/>
              </a:spcAft>
              <a:defRPr/>
            </a:pPr>
            <a:r>
              <a:rPr lang="en-US" altLang="en-US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br>
              <a:rPr lang="en-US" alt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LUYỆN</a:t>
            </a:r>
            <a:r>
              <a:rPr lang="en-US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TẬP</a:t>
            </a:r>
            <a:r>
              <a:rPr lang="en-US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ĐƯA</a:t>
            </a:r>
            <a:r>
              <a:rPr lang="en-US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YẾU</a:t>
            </a:r>
            <a:r>
              <a:rPr lang="en-US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TỐ</a:t>
            </a:r>
            <a: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BIỂU</a:t>
            </a:r>
            <a: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CẢM</a:t>
            </a:r>
            <a: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en-US" altLang="en-US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VÀO</a:t>
            </a:r>
            <a:r>
              <a:rPr lang="en-US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BÀI</a:t>
            </a:r>
            <a:r>
              <a:rPr lang="en-US" altLang="en-US" sz="5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VĂN</a:t>
            </a:r>
            <a: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NGHỊ</a:t>
            </a:r>
            <a: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LUẬN</a:t>
            </a:r>
            <a:r>
              <a:rPr lang="en-US" altLang="en-US" sz="5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lang="en-US" altLang="en-US" sz="53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  <a:t/>
            </a:r>
            <a:br>
              <a:rPr lang="en-US" altLang="en-US" sz="53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ea typeface="+mn-ea"/>
                <a:cs typeface="+mn-cs"/>
              </a:rPr>
            </a:br>
            <a:r>
              <a:rPr lang="en-US" alt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5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Subtitle 2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12191999" cy="6934199"/>
          </a:xfrm>
          <a:blipFill dpi="0" rotWithShape="1">
            <a:blip r:embed="rId2">
              <a:alphaModFix amt="27000"/>
            </a:blip>
            <a:srcRect/>
            <a:stretch>
              <a:fillRect/>
            </a:stretch>
          </a:blipFill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009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9445" y="517546"/>
            <a:ext cx="12192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1" name="TextBox 12"/>
          <p:cNvSpPr txBox="1">
            <a:spLocks noChangeArrowheads="1"/>
          </p:cNvSpPr>
          <p:nvPr/>
        </p:nvSpPr>
        <p:spPr bwMode="auto">
          <a:xfrm>
            <a:off x="0" y="2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+ Theo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0" y="519133"/>
            <a:ext cx="12192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vịnh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Long.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ta</a:t>
            </a:r>
            <a:r>
              <a:rPr lang="en-US" sz="3200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kìm</a:t>
            </a:r>
            <a:r>
              <a:rPr lang="en-US" sz="3200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reo,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chặng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chợt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Quyên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sầu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Quyên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lẽ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rạng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biếc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non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hẳn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quẩn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-39445" y="5768677"/>
            <a:ext cx="1219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altLang="zh-CN" sz="3200" b="1" dirty="0">
                <a:solidFill>
                  <a:srgbClr val="80008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Theo em đoạn nghị luận </a:t>
            </a:r>
            <a:r>
              <a:rPr lang="da-DK" altLang="zh-CN" sz="3200" b="1" dirty="0" smtClean="0">
                <a:solidFill>
                  <a:srgbClr val="80008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đã </a:t>
            </a:r>
            <a:r>
              <a:rPr lang="da-DK" altLang="zh-CN" sz="3200" b="1" dirty="0">
                <a:solidFill>
                  <a:srgbClr val="80008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thể hiện được hết cảm xúc </a:t>
            </a:r>
            <a:r>
              <a:rPr lang="da-DK" altLang="zh-CN" sz="3200" b="1" dirty="0" smtClean="0">
                <a:solidFill>
                  <a:srgbClr val="80008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một cách đầy đủ. </a:t>
            </a:r>
            <a:endParaRPr lang="da-DK" altLang="zh-CN" sz="3200" dirty="0">
              <a:solidFill>
                <a:srgbClr val="800080"/>
              </a:solidFill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653980" y="1497806"/>
            <a:ext cx="1422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12800" y="2010414"/>
            <a:ext cx="1727200" cy="98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067229" y="2046157"/>
            <a:ext cx="1016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9445" y="2521088"/>
            <a:ext cx="6839657" cy="167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79600" y="3981497"/>
            <a:ext cx="1320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683434" y="3482250"/>
            <a:ext cx="2133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28001" y="4440237"/>
            <a:ext cx="395522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539089" y="3981497"/>
            <a:ext cx="35441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128000" y="3451618"/>
            <a:ext cx="11176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034302" y="4943454"/>
            <a:ext cx="2999544" cy="9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06566" y="4440237"/>
            <a:ext cx="243343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668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0" y="135508"/>
            <a:ext cx="1219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III. </a:t>
            </a:r>
            <a:r>
              <a:rPr kumimoji="0" lang="en-US" altLang="en-US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tâp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thêm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ở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1166952"/>
            <a:ext cx="12191999" cy="378565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Theo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trình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tự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luyện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tập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trên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lớp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hãy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tiếp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tục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đưa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yếu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tố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biểu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cảm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vào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văn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được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viết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theo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đề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 “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Chứng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minh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rằng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nhiều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thơ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đã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như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Cảnh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khuya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Chủ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tịch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Hồ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Chí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Minh,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Khi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con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tu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hú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Tố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Hữu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Quê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hương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Tế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Hanh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,…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đều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thể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hiện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rõ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tình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cảm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thiết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tha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các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nhà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thơ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đối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với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thiên</a:t>
            </a: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4000" b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nhiên</a:t>
            </a:r>
            <a:r>
              <a:rPr lang="en-US" sz="4000" dirty="0" smtClean="0">
                <a:solidFill>
                  <a:srgbClr val="2D2D8A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rgbClr val="2D2D8A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đất</a:t>
            </a:r>
            <a:r>
              <a:rPr lang="en-US" sz="4000" dirty="0" smtClean="0">
                <a:solidFill>
                  <a:srgbClr val="2D2D8A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2D2D8A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nước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”. 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2D2D8A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3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0" y="135508"/>
            <a:ext cx="1219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</a:t>
            </a: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</a:t>
            </a:r>
            <a:r>
              <a:rPr kumimoji="0" lang="en-US" altLang="en-US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Chuẩn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bị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ở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nhà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1166952"/>
            <a:ext cx="12191999" cy="193899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1. Cho </a:t>
            </a:r>
            <a:r>
              <a:rPr lang="en-US" sz="4000" dirty="0" err="1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</a:t>
            </a:r>
            <a:r>
              <a:rPr lang="en-US" sz="4000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ề</a:t>
            </a:r>
            <a:r>
              <a:rPr lang="en-US" sz="4000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:  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“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Sự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bổ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ích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những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chuyến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tham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quan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, du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lịch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đối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với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i="1" dirty="0" err="1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sinh</a:t>
            </a:r>
            <a:r>
              <a:rPr lang="en-US" sz="4000" i="1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”.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Lập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dàn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ý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luận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điểm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luận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cứ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cần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thiết</a:t>
            </a:r>
            <a:r>
              <a:rPr lang="en-US" sz="4000" dirty="0" smtClean="0">
                <a:solidFill>
                  <a:schemeClr val="accent6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endParaRPr lang="en-US" sz="4000" dirty="0">
              <a:solidFill>
                <a:schemeClr val="accent6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pic>
        <p:nvPicPr>
          <p:cNvPr id="4" name="Picture 2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67" y="3213463"/>
            <a:ext cx="1231083" cy="71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15821" y="3213463"/>
            <a:ext cx="2996259" cy="70788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Tìm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hiểu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đề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232366"/>
            <a:ext cx="12191999" cy="255454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Trả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lời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</a:p>
          <a:p>
            <a:pPr algn="just"/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-</a:t>
            </a:r>
            <a:r>
              <a:rPr lang="en-US" sz="4000" dirty="0" err="1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Vấn</a:t>
            </a:r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đề</a:t>
            </a:r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bàn</a:t>
            </a:r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luận</a:t>
            </a:r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Ích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lợi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việc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tham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quan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du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lịch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đối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học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sinh</a:t>
            </a:r>
            <a:r>
              <a:rPr lang="en-US" sz="4000" dirty="0" smtClean="0"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</a:p>
          <a:p>
            <a:pPr algn="just"/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4000" dirty="0" smtClean="0"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6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3" grpId="0"/>
      <p:bldP spid="3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0" y="0"/>
            <a:ext cx="12192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II. </a:t>
            </a:r>
            <a:r>
              <a:rPr kumimoji="0" lang="en-US" altLang="en-US" sz="4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altLang="en-US" sz="40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4000" b="1" i="0" u="sng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</a:t>
            </a:r>
            <a:r>
              <a:rPr kumimoji="0" lang="en-US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758538"/>
            <a:ext cx="12191999" cy="175432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 (a, b, c, d, e )</a:t>
            </a:r>
            <a:endParaRPr lang="en-US" sz="36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761059"/>
            <a:ext cx="12192000" cy="3785652"/>
          </a:xfrm>
          <a:prstGeom prst="rect">
            <a:avLst/>
          </a:prstGeom>
          <a:gradFill>
            <a:gsLst>
              <a:gs pos="0">
                <a:srgbClr val="00F02E"/>
              </a:gs>
              <a:gs pos="28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trường.</a:t>
            </a:r>
          </a:p>
          <a:p>
            <a:pPr lvl="0"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e.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b="1" dirty="0">
              <a:solidFill>
                <a:srgbClr val="B8088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00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3" grpId="0"/>
      <p:bldP spid="3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58752"/>
            <a:ext cx="12192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50000"/>
              </a:spcBef>
            </a:pPr>
            <a:r>
              <a:rPr lang="en-US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>
              <a:spcBef>
                <a:spcPct val="50000"/>
              </a:spcBef>
            </a:pPr>
            <a:r>
              <a:rPr kumimoji="0" lang="en-US" alt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Dẫn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chứng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vai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trog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cốt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yêu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trong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lập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luận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chứng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minh.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altLang="en-US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kumimoji="0" lang="en-US" altLang="en-US" sz="36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3" name="Picture 2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239594"/>
            <a:ext cx="1231083" cy="719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95733" y="239594"/>
            <a:ext cx="23762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Trả</a:t>
            </a:r>
            <a:r>
              <a:rPr kumimoji="0" lang="en-US" altLang="en-US" sz="40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1" i="1" u="sng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lời</a:t>
            </a:r>
            <a:r>
              <a:rPr kumimoji="0" lang="en-US" alt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: </a:t>
            </a:r>
            <a:endParaRPr kumimoji="0" lang="en-US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66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6893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en-US" alt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luận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nêu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chứng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minh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không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chỉ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cần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xác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đáng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đầy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đủ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mà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còn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cần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sắp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xếp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rành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mạch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hợp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lí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chặt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chẽ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để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có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thể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làm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vấn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đề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trỏe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sang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tỏ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 Theo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tinh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thần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ấy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hệ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thống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luận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nêu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trên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phải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được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sắp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đặt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gọn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gang,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mạch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đỡ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lộn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xộn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hơn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en-US" altLang="en-US" sz="3600" b="1" i="1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87129"/>
            <a:ext cx="1219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Sắp</a:t>
            </a:r>
            <a:r>
              <a:rPr kumimoji="0" lang="en-US" alt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xếp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lại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các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luận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điểm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như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altLang="en-US" sz="3600" b="1" i="1" u="none" strike="noStrike" kern="1200" cap="none" spc="0" normalizeH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sau</a:t>
            </a:r>
            <a:r>
              <a:rPr kumimoji="0" lang="en-US" altLang="en-US" sz="36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</a:p>
          <a:p>
            <a:pPr lvl="0" algn="just">
              <a:spcBef>
                <a:spcPct val="50000"/>
              </a:spcBef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dirty="0">
                <a:latin typeface="Times New Roman" pitchFamily="18" charset="0"/>
                <a:cs typeface="Times New Roman" pitchFamily="18" charset="0"/>
                <a:sym typeface="Wingdings"/>
              </a:rPr>
              <a:t>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  <a:sym typeface="Wingdings"/>
              </a:rPr>
              <a:t>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 </a:t>
            </a:r>
            <a:endParaRPr kumimoji="0" lang="en-US" altLang="en-US" sz="36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201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1354"/>
            <a:ext cx="12192000" cy="3785652"/>
          </a:xfrm>
          <a:prstGeom prst="rect">
            <a:avLst/>
          </a:prstGeom>
          <a:gradFill>
            <a:gsLst>
              <a:gs pos="0">
                <a:srgbClr val="00F02E"/>
              </a:gs>
              <a:gs pos="29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en-US" sz="3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đem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mến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r>
              <a:rPr lang="en-US" sz="3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c.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trường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>
              <a:defRPr/>
            </a:pPr>
            <a:r>
              <a:rPr lang="en-US" sz="3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, du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000" b="1" dirty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000" b="1" dirty="0" smtClean="0">
                <a:solidFill>
                  <a:srgbClr val="B8088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b="1" dirty="0">
              <a:solidFill>
                <a:srgbClr val="B8088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0" y="4730159"/>
            <a:ext cx="121501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5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Box 7"/>
          <p:cNvSpPr txBox="1">
            <a:spLocks noChangeArrowheads="1"/>
          </p:cNvSpPr>
          <p:nvPr/>
        </p:nvSpPr>
        <p:spPr bwMode="auto">
          <a:xfrm>
            <a:off x="-28102" y="19698"/>
            <a:ext cx="12150165" cy="54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2933" b="1" dirty="0" smtClean="0">
                <a:solidFill>
                  <a:srgbClr val="2907B9"/>
                </a:solidFill>
                <a:latin typeface="Calibri" pitchFamily="34" charset="0"/>
                <a:cs typeface="Arial" charset="0"/>
              </a:rPr>
              <a:t>1. </a:t>
            </a:r>
            <a:r>
              <a:rPr lang="en-US" sz="2933" b="1" u="sng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933" b="1" u="sng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b="1" u="sng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933" b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ích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33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933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933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247" name="Rectangle 1"/>
          <p:cNvSpPr>
            <a:spLocks noChangeArrowheads="1"/>
          </p:cNvSpPr>
          <p:nvPr/>
        </p:nvSpPr>
        <p:spPr bwMode="auto">
          <a:xfrm>
            <a:off x="0" y="562014"/>
            <a:ext cx="121919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 smtClean="0">
                <a:solidFill>
                  <a:srgbClr val="2907B9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2. </a:t>
            </a:r>
            <a:r>
              <a:rPr lang="en-US" altLang="zh-CN" sz="3200" b="1" u="sng" dirty="0" err="1">
                <a:solidFill>
                  <a:srgbClr val="2907B9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Thân</a:t>
            </a:r>
            <a:r>
              <a:rPr lang="en-US" altLang="zh-CN" sz="3200" b="1" u="sng" dirty="0">
                <a:solidFill>
                  <a:srgbClr val="2907B9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u="sng" dirty="0" err="1">
                <a:solidFill>
                  <a:srgbClr val="2907B9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bài</a:t>
            </a:r>
            <a:r>
              <a:rPr lang="en-US" altLang="zh-CN" sz="3200" b="1" dirty="0">
                <a:solidFill>
                  <a:srgbClr val="2907B9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: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Nêu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các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lợi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ích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cụ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thể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</p:txBody>
      </p:sp>
      <p:sp>
        <p:nvSpPr>
          <p:cNvPr id="10249" name="Rectangle 3"/>
          <p:cNvSpPr>
            <a:spLocks noChangeArrowheads="1"/>
          </p:cNvSpPr>
          <p:nvPr/>
        </p:nvSpPr>
        <p:spPr bwMode="auto">
          <a:xfrm>
            <a:off x="-28101" y="1176616"/>
            <a:ext cx="1216450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-</a:t>
            </a:r>
            <a:r>
              <a:rPr lang="en-US" altLang="zh-CN" sz="3200" dirty="0" smtClean="0">
                <a:solidFill>
                  <a:srgbClr val="0070C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Về</a:t>
            </a:r>
            <a:r>
              <a:rPr lang="en-US" altLang="zh-CN" sz="3200" dirty="0" smtClean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thể</a:t>
            </a:r>
            <a:r>
              <a:rPr lang="en-US" altLang="zh-CN" sz="3200" dirty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chất</a:t>
            </a:r>
            <a:r>
              <a:rPr lang="en-US" altLang="zh-CN" sz="3200" dirty="0" smtClean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:</a:t>
            </a:r>
            <a:r>
              <a:rPr lang="en-US" altLang="zh-CN" sz="3200" dirty="0" smtClean="0">
                <a:solidFill>
                  <a:srgbClr val="0070C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Những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chuyến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tham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quan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du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lịch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có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thể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giúp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chúng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ta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thêm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khoẻ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mạnh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</p:txBody>
      </p:sp>
      <p:sp>
        <p:nvSpPr>
          <p:cNvPr id="10250" name="Rectangle 5"/>
          <p:cNvSpPr>
            <a:spLocks noChangeArrowheads="1"/>
          </p:cNvSpPr>
          <p:nvPr/>
        </p:nvSpPr>
        <p:spPr bwMode="auto">
          <a:xfrm>
            <a:off x="20918" y="2203557"/>
            <a:ext cx="121919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 smtClean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- </a:t>
            </a:r>
            <a:r>
              <a:rPr lang="en-US" altLang="zh-CN" sz="3200" dirty="0" err="1" smtClean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Về</a:t>
            </a:r>
            <a:r>
              <a:rPr lang="en-US" altLang="zh-CN" sz="3200" dirty="0" smtClean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tình</a:t>
            </a:r>
            <a:r>
              <a:rPr lang="en-US" altLang="zh-CN" sz="3200" dirty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 smtClean="0">
                <a:solidFill>
                  <a:srgbClr val="F836E1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cảm</a:t>
            </a:r>
            <a:r>
              <a:rPr lang="en-US" altLang="zh-CN" sz="3200" dirty="0" smtClean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:</a:t>
            </a:r>
            <a:r>
              <a:rPr lang="en-US" altLang="zh-CN" sz="3200" dirty="0" smtClean="0">
                <a:solidFill>
                  <a:srgbClr val="00B0F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Những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chuyến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tham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quan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du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lịch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có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thể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giúp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chúng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ta: </a:t>
            </a:r>
          </a:p>
        </p:txBody>
      </p:sp>
      <p:sp>
        <p:nvSpPr>
          <p:cNvPr id="10251" name="Rectangle 6"/>
          <p:cNvSpPr>
            <a:spLocks noChangeArrowheads="1"/>
          </p:cNvSpPr>
          <p:nvPr/>
        </p:nvSpPr>
        <p:spPr bwMode="auto">
          <a:xfrm>
            <a:off x="-42442" y="2891497"/>
            <a:ext cx="121645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+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</a:t>
            </a:r>
            <a:r>
              <a:rPr lang="en-US" altLang="zh-CN" sz="3200" dirty="0" err="1">
                <a:solidFill>
                  <a:prstClr val="black"/>
                </a:solidFill>
                <a:latin typeface="Calibri" pitchFamily="34" charset="0"/>
                <a:ea typeface="宋体" panose="02010600030101010101" pitchFamily="2" charset="-122"/>
                <a:cs typeface="Times New Roman" pitchFamily="18" charset="0"/>
              </a:rPr>
              <a:t>ì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thêm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thật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nhiều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niềm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vui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cho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bản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thân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m</a:t>
            </a:r>
            <a:r>
              <a:rPr lang="en-US" altLang="zh-CN" sz="3200" dirty="0" err="1">
                <a:solidFill>
                  <a:prstClr val="black"/>
                </a:solidFill>
                <a:latin typeface="Calibri" pitchFamily="34" charset="0"/>
                <a:ea typeface="宋体" panose="02010600030101010101" pitchFamily="2" charset="-122"/>
                <a:cs typeface="Times New Roman" pitchFamily="18" charset="0"/>
              </a:rPr>
              <a:t>ì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  <a:endParaRPr lang="en-US" altLang="zh-CN" sz="3200" dirty="0">
              <a:solidFill>
                <a:prstClr val="black"/>
              </a:solidFill>
              <a:latin typeface="Arial" charset="0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252" name="Rectangle 7"/>
          <p:cNvSpPr>
            <a:spLocks noChangeArrowheads="1"/>
          </p:cNvSpPr>
          <p:nvPr/>
        </p:nvSpPr>
        <p:spPr bwMode="auto">
          <a:xfrm>
            <a:off x="-28102" y="3529160"/>
            <a:ext cx="121919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+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Có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thêm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tình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yêu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đối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với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thiên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nhiên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,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với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quê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hương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đất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nước</a:t>
            </a:r>
            <a:r>
              <a:rPr lang="en-US" altLang="zh-CN" sz="3200" dirty="0">
                <a:solidFill>
                  <a:prstClr val="black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20918" y="4082763"/>
            <a:ext cx="121298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zh-CN" sz="3200" dirty="0" smtClean="0"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en-US" altLang="zh-CN" sz="3200" dirty="0" err="1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zh-CN" sz="32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altLang="zh-C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zh-CN" sz="320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chuyến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ta: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-55594" y="4697358"/>
            <a:ext cx="1219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200" dirty="0">
              <a:cs typeface="Times New Roman" pitchFamily="18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5688450"/>
            <a:ext cx="122099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itchFamily="18" charset="0"/>
              </a:rPr>
              <a:t>nhà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4053" y="6273225"/>
            <a:ext cx="121638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u="sng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b="1" u="sng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3195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9" grpId="0"/>
      <p:bldP spid="10250" grpId="0"/>
      <p:bldP spid="10251" grpId="0"/>
      <p:bldP spid="10252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" y="140011"/>
            <a:ext cx="12191999" cy="120032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2.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Hãy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trình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luận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điểm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có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sức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truyền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bằng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thực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hiện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các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tập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sau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2D2D8A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2D2D8A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38099" y="1359565"/>
            <a:ext cx="12191998" cy="1200329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a.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Tham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khảo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đoạn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sau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tìm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những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gợi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ý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cho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về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việc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đưa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yếu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tố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biểu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cảm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vào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trong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bài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văn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nghị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luận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 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gạch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dưới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)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2579119"/>
            <a:ext cx="12191999" cy="452431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ngao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du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êm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bã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cáu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kỉnh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đau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i="1" dirty="0" smtClean="0">
                <a:solidFill>
                  <a:srgbClr val="2907B9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khoan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khoái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hân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bữa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cơm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đạm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36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36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ngon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giấc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giường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tồi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u="sng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tàn</a:t>
            </a:r>
            <a:r>
              <a:rPr lang="en-US" sz="3600" i="1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3600" i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3600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09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1"/>
          <p:cNvSpPr>
            <a:spLocks noChangeArrowheads="1"/>
          </p:cNvSpPr>
          <p:nvPr/>
        </p:nvSpPr>
        <p:spPr bwMode="auto">
          <a:xfrm>
            <a:off x="-38100" y="142167"/>
            <a:ext cx="1219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da-DK" altLang="zh-CN" sz="3200" b="1" dirty="0" smtClean="0">
                <a:solidFill>
                  <a:schemeClr val="tx2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b. Nếu </a:t>
            </a:r>
            <a:r>
              <a:rPr lang="da-DK" altLang="zh-CN" sz="3200" b="1" dirty="0">
                <a:solidFill>
                  <a:schemeClr val="tx2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phải trình bày luận </a:t>
            </a:r>
            <a:r>
              <a:rPr lang="da-DK" altLang="zh-CN" sz="3200" b="1" dirty="0" smtClean="0">
                <a:solidFill>
                  <a:schemeClr val="tx2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điểm </a:t>
            </a:r>
            <a:r>
              <a:rPr lang="en-US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da-DK" altLang="zh-CN" sz="3200" b="1" i="1" dirty="0" smtClean="0">
                <a:solidFill>
                  <a:srgbClr val="0070C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Những </a:t>
            </a:r>
            <a:r>
              <a:rPr lang="da-DK" altLang="zh-CN" sz="3200" b="1" i="1" dirty="0">
                <a:solidFill>
                  <a:srgbClr val="0070C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chuyến tham quan, du lịch đem đến cho ta thật nhiều niềm </a:t>
            </a:r>
            <a:r>
              <a:rPr lang="da-DK" altLang="zh-CN" sz="3200" b="1" i="1" dirty="0" smtClean="0">
                <a:solidFill>
                  <a:srgbClr val="0070C0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vui”</a:t>
            </a:r>
            <a:r>
              <a:rPr lang="da-DK" altLang="zh-CN" sz="3200" b="1" dirty="0" smtClean="0">
                <a:solidFill>
                  <a:schemeClr val="tx2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da-DK" altLang="zh-CN" sz="3200" b="1" dirty="0">
                <a:solidFill>
                  <a:schemeClr val="tx2"/>
                </a:solidFill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hãy cho biết :</a:t>
            </a:r>
            <a:endParaRPr lang="en-US" altLang="zh-CN" sz="3200" dirty="0">
              <a:solidFill>
                <a:schemeClr val="tx2"/>
              </a:solidFill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altLang="zh-CN" sz="3200" b="1" dirty="0" smtClean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+ Luận </a:t>
            </a:r>
            <a:r>
              <a:rPr lang="da-DK" altLang="zh-CN" sz="3200" b="1" dirty="0">
                <a:latin typeface="Times New Roman" pitchFamily="18" charset="0"/>
                <a:ea typeface="宋体" panose="02010600030101010101" pitchFamily="2" charset="-122"/>
                <a:cs typeface="Times New Roman" pitchFamily="18" charset="0"/>
              </a:rPr>
              <a:t>điểm ấy gợi cho em cảm xúc gì ?</a:t>
            </a:r>
            <a:endParaRPr lang="da-DK" altLang="zh-CN" sz="3200" dirty="0">
              <a:latin typeface="Times New Roman" pitchFamily="18" charset="0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662631"/>
            <a:ext cx="12153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hồi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đợi</a:t>
            </a:r>
            <a:endParaRPr lang="en-US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9051" y="4507664"/>
            <a:ext cx="1219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sung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sướng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ngàng</a:t>
            </a:r>
            <a:endParaRPr lang="en-US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8100" y="532834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tiếc</a:t>
            </a:r>
            <a:r>
              <a:rPr lang="en-US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nuối</a:t>
            </a:r>
            <a:endParaRPr lang="en-US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" y="1869439"/>
            <a:ext cx="1219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defTabSz="1219170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Right Brace 13"/>
          <p:cNvSpPr/>
          <p:nvPr/>
        </p:nvSpPr>
        <p:spPr>
          <a:xfrm>
            <a:off x="2853857" y="2106670"/>
            <a:ext cx="395779" cy="1357259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098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0" grpId="0"/>
      <p:bldP spid="11" grpId="0"/>
      <p:bldP spid="12" grpId="0"/>
      <p:bldP spid="13" grpId="0"/>
      <p:bldP spid="13" grpId="1"/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1350</Words>
  <Application>Microsoft Office PowerPoint</Application>
  <PresentationFormat>Widescreen</PresentationFormat>
  <Paragraphs>52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宋体</vt:lpstr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Default Design</vt:lpstr>
      <vt:lpstr>1_Default Design</vt:lpstr>
      <vt:lpstr>1_Office Theme</vt:lpstr>
      <vt:lpstr>2_Office Theme</vt:lpstr>
      <vt:lpstr>4_Office Theme</vt:lpstr>
      <vt:lpstr>Tập làm văn lớp 8: LUYỆN TẬP ĐƯA YẾU TỐ BIỂU CẢM VÀO BÀI VĂN NGHỊ LUẬN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Tập làm văn lớp 8: LUYỆN TẬP ĐƯA YẾU TỐ BIỂU CẢM VÀO BÀI VĂN NGHỊ LUẬN   </dc:title>
  <dc:creator>HP</dc:creator>
  <cp:lastModifiedBy>HP</cp:lastModifiedBy>
  <cp:revision>23</cp:revision>
  <dcterms:created xsi:type="dcterms:W3CDTF">2022-07-17T07:03:38Z</dcterms:created>
  <dcterms:modified xsi:type="dcterms:W3CDTF">2022-07-17T09:25:57Z</dcterms:modified>
</cp:coreProperties>
</file>