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8" r:id="rId5"/>
    <p:sldMasterId id="2147483722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  <a:srgbClr val="00F02E"/>
    <a:srgbClr val="B80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84"/>
      </p:cViewPr>
      <p:guideLst>
        <p:guide orient="horz" pos="2136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99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3A5237-EF31-42CE-8937-F8B4EC9BFBF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677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FF97D4-AEEA-45BA-AB80-E6EACE2B2D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609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47C061-26DD-4DCE-BA5D-0CBC56EE76A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989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20DF63-0952-4D52-8DA6-382721192B1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8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42D7E8-EFD4-45DB-9525-2F18E074DAC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77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8C9F4-8037-4714-81B7-B07B207E790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00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1F63CD-7D6F-4D1F-BBFE-572AA081803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430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CB189-03A2-4867-8A67-C3C5B8E900C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32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6D4E8B-03A2-4E62-94DA-6331D36DA8F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367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8632B-E96A-4C69-BFCD-F792209C2A8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246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5EE8E-4FAB-4D7C-A2E3-0BB81A85EFF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045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901C5-017D-425A-B113-CE67DF35254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146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3A5237-EF31-42CE-8937-F8B4EC9BFBF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59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FF97D4-AEEA-45BA-AB80-E6EACE2B2D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253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47C061-26DD-4DCE-BA5D-0CBC56EE76A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186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20DF63-0952-4D52-8DA6-382721192B1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381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42D7E8-EFD4-45DB-9525-2F18E074DAC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535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8C9F4-8037-4714-81B7-B07B207E790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37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56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1F63CD-7D6F-4D1F-BBFE-572AA081803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149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CB189-03A2-4867-8A67-C3C5B8E900C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17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6D4E8B-03A2-4E62-94DA-6331D36DA8F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412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8632B-E96A-4C69-BFCD-F792209C2A8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4653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5EE8E-4FAB-4D7C-A2E3-0BB81A85EFF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6028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901C5-017D-425A-B113-CE67DF35254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6489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413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929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230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047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118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7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201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09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586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23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59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64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572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8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70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90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160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427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898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033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241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034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541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616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708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380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662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43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614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822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291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233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163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3F416CD-67A3-4CF0-A210-F6AF31AC14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96652B35-718D-4E28-AFEB-B694A3B357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0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5364-A054-47A1-925F-476468A5FD63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48BD-8C68-4298-B4B6-6CCF8178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8B33E-4F42-4DB6-9FB9-3DC4EC62DB9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0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8B33E-4F42-4DB6-9FB9-3DC4EC62DB9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8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C86A14C-383A-4915-A83B-78363D606EB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675C1A8-D124-465D-9539-D96AD23CEC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C86A14C-383A-4915-A83B-78363D606EB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675C1A8-D124-465D-9539-D96AD23CEC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5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C86A14C-383A-4915-A83B-78363D606EB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7/17/2022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675C1A8-D124-465D-9539-D96AD23CEC6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1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 noChangeArrowheads="1"/>
          </p:cNvSpPr>
          <p:nvPr>
            <p:ph type="ctrTitle"/>
          </p:nvPr>
        </p:nvSpPr>
        <p:spPr>
          <a:xfrm>
            <a:off x="0" y="6858000"/>
            <a:ext cx="12192000" cy="2188028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n-US" altLang="en-US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b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LUYỆN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TẬP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ĐƯA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YẾU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TỐ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BIỂU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CẢM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lang="en-US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VĂN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NGHỊ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LUẬN</a:t>
            </a:r>
            <a:r>
              <a:rPr lang="en-US" alt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53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en-US" altLang="en-US" sz="53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US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1999" cy="6934199"/>
          </a:xfr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09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445" y="517546"/>
            <a:ext cx="12192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TextBox 12"/>
          <p:cNvSpPr txBox="1">
            <a:spLocks noChangeArrowheads="1"/>
          </p:cNvSpPr>
          <p:nvPr/>
        </p:nvSpPr>
        <p:spPr bwMode="auto">
          <a:xfrm>
            <a:off x="0" y="2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Theo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519133"/>
            <a:ext cx="1219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Long.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en-US" sz="3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kìm</a:t>
            </a:r>
            <a:r>
              <a:rPr lang="en-US" sz="3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reo,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chặng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chợt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39445" y="5768677"/>
            <a:ext cx="121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altLang="zh-CN" sz="3200" b="1" dirty="0">
                <a:solidFill>
                  <a:srgbClr val="80008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Theo em đoạn nghị luận </a:t>
            </a:r>
            <a:r>
              <a:rPr lang="da-DK" altLang="zh-CN" sz="3200" b="1" dirty="0" smtClean="0">
                <a:solidFill>
                  <a:srgbClr val="80008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đã </a:t>
            </a:r>
            <a:r>
              <a:rPr lang="da-DK" altLang="zh-CN" sz="3200" b="1" dirty="0">
                <a:solidFill>
                  <a:srgbClr val="80008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thể hiện được hết cảm xúc </a:t>
            </a:r>
            <a:r>
              <a:rPr lang="da-DK" altLang="zh-CN" sz="3200" b="1" dirty="0" smtClean="0">
                <a:solidFill>
                  <a:srgbClr val="80008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một cách đầy đủ. </a:t>
            </a:r>
            <a:endParaRPr lang="da-DK" altLang="zh-CN" sz="3200" dirty="0">
              <a:solidFill>
                <a:srgbClr val="800080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653980" y="1497806"/>
            <a:ext cx="1422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2800" y="2010414"/>
            <a:ext cx="1727200" cy="9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067229" y="2046157"/>
            <a:ext cx="101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445" y="2521088"/>
            <a:ext cx="6839657" cy="167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79600" y="3981497"/>
            <a:ext cx="1320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83434" y="3482250"/>
            <a:ext cx="2133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28001" y="4440237"/>
            <a:ext cx="39552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39089" y="3981497"/>
            <a:ext cx="35441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8000" y="3451618"/>
            <a:ext cx="1117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034302" y="4943454"/>
            <a:ext cx="2999544" cy="9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566" y="4440237"/>
            <a:ext cx="24334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6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135508"/>
            <a:ext cx="1219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III. </a:t>
            </a:r>
            <a:r>
              <a:rPr kumimoji="0" lang="en-US" alt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tâp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thêm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166952"/>
            <a:ext cx="12191999" cy="378565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Theo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trình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tự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luyện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tập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trên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lớp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hãy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tiếp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tục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đưa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yếu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viết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“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Chứng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minh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rằng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nhiều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thơ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đã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Cảnh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khuya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Chủ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tịch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Hồ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Chí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Minh,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Khi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con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tu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hú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Hữu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Quê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hương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Tế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Hanh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,…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đều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thể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hiện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rõ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tình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nhà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thơ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thiên</a:t>
            </a: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4000" b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nhiên</a:t>
            </a:r>
            <a:r>
              <a:rPr lang="en-US" sz="4000" dirty="0" smtClean="0">
                <a:solidFill>
                  <a:srgbClr val="2D2D8A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2D2D8A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đất</a:t>
            </a:r>
            <a:r>
              <a:rPr lang="en-US" sz="4000" dirty="0" smtClean="0">
                <a:solidFill>
                  <a:srgbClr val="2D2D8A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D2D8A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nước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”.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135508"/>
            <a:ext cx="1219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kumimoji="0" lang="en-US" alt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Chuẩn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166952"/>
            <a:ext cx="12191999" cy="193899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 Cho </a:t>
            </a:r>
            <a:r>
              <a:rPr lang="en-US" sz="4000" dirty="0" err="1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</a:t>
            </a:r>
            <a:r>
              <a:rPr lang="en-US" sz="4000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ề</a:t>
            </a:r>
            <a:r>
              <a:rPr lang="en-US" sz="4000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 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“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Sự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bổ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những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chuyến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du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sz="4000" i="1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”.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Lập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dàn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cứ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lang="en-US" sz="4000" dirty="0" smtClean="0">
                <a:solidFill>
                  <a:schemeClr val="accent6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lang="en-US" sz="4000" dirty="0">
              <a:solidFill>
                <a:schemeClr val="accent6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4" name="Picture 2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67" y="3213463"/>
            <a:ext cx="1231083" cy="71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15821" y="3213463"/>
            <a:ext cx="2996259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Tìm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232366"/>
            <a:ext cx="12191999" cy="255454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</a:p>
          <a:p>
            <a:pPr algn="just"/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Vấn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bàn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lợi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du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4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6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/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II. </a:t>
            </a:r>
            <a:r>
              <a:rPr kumimoji="0" lang="en-US" alt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alt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758538"/>
            <a:ext cx="121919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(a, b, c, d, e )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61059"/>
            <a:ext cx="12192000" cy="3785652"/>
          </a:xfrm>
          <a:prstGeom prst="rect">
            <a:avLst/>
          </a:prstGeom>
          <a:gradFill>
            <a:gsLst>
              <a:gs pos="0">
                <a:srgbClr val="00F02E"/>
              </a:gs>
              <a:gs pos="28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trường.</a:t>
            </a:r>
          </a:p>
          <a:p>
            <a:pPr lvl="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>
              <a:solidFill>
                <a:srgbClr val="B808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0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/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752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</a:pP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spcBef>
                <a:spcPct val="50000"/>
              </a:spcBef>
            </a:pPr>
            <a:r>
              <a:rPr kumimoji="0" lang="en-US" alt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Dẫn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chứng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vai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cốt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lập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chứng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minh.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kumimoji="0" lang="en-US" altLang="en-US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3" name="Picture 2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239594"/>
            <a:ext cx="1231083" cy="71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5733" y="239594"/>
            <a:ext cx="2376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Trả</a:t>
            </a:r>
            <a:r>
              <a:rPr kumimoji="0" lang="en-US" altLang="en-US" sz="4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r>
              <a:rPr kumimoji="0" lang="en-US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6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6893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alt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luận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nêu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chứng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minh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chỉ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xác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đầy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đủ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xếp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rành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mạch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chặt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chẽ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trỏe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sang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tỏ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Theo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tinh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thần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ấy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hệ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thống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luận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nêu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phải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gang,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mạch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đỡ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lộn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xộn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hơn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altLang="en-US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87129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Sắp</a:t>
            </a:r>
            <a:r>
              <a:rPr kumimoji="0" lang="en-US" alt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xếp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luận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altLang="en-US" sz="36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lvl="0" algn="just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</a:t>
            </a:r>
            <a:endParaRPr kumimoji="0" lang="en-US" alt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201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354"/>
            <a:ext cx="12192000" cy="3785652"/>
          </a:xfrm>
          <a:prstGeom prst="rect">
            <a:avLst/>
          </a:prstGeom>
          <a:gradFill>
            <a:gsLst>
              <a:gs pos="0">
                <a:srgbClr val="00F02E"/>
              </a:gs>
              <a:gs pos="29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trường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defRPr/>
            </a:pP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000" b="1" dirty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000" b="1" dirty="0" smtClean="0">
                <a:solidFill>
                  <a:srgbClr val="B8088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>
              <a:solidFill>
                <a:srgbClr val="B8088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0" y="4730159"/>
            <a:ext cx="12150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-28102" y="19698"/>
            <a:ext cx="12150165" cy="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933" b="1" dirty="0" smtClean="0">
                <a:solidFill>
                  <a:srgbClr val="2907B9"/>
                </a:solidFill>
                <a:latin typeface="Calibri" pitchFamily="34" charset="0"/>
                <a:cs typeface="Arial" charset="0"/>
              </a:rPr>
              <a:t>1. </a:t>
            </a:r>
            <a:r>
              <a:rPr lang="en-US" sz="2933" b="1" u="sng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933" b="1" u="sng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b="1" u="sng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33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9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933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0" y="562014"/>
            <a:ext cx="12191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2907B9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2. </a:t>
            </a:r>
            <a:r>
              <a:rPr lang="en-US" altLang="zh-CN" sz="3200" b="1" u="sng" dirty="0" err="1">
                <a:solidFill>
                  <a:srgbClr val="2907B9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Thân</a:t>
            </a:r>
            <a:r>
              <a:rPr lang="en-US" altLang="zh-CN" sz="3200" b="1" u="sng" dirty="0">
                <a:solidFill>
                  <a:srgbClr val="2907B9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u="sng" dirty="0" err="1">
                <a:solidFill>
                  <a:srgbClr val="2907B9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bài</a:t>
            </a:r>
            <a:r>
              <a:rPr lang="en-US" altLang="zh-CN" sz="3200" b="1" dirty="0">
                <a:solidFill>
                  <a:srgbClr val="2907B9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: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Nêu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các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lợi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ích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cụ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thể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.</a:t>
            </a: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-28101" y="1176616"/>
            <a:ext cx="121645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-</a:t>
            </a:r>
            <a:r>
              <a:rPr lang="en-US" altLang="zh-CN" sz="3200" dirty="0" smtClean="0">
                <a:solidFill>
                  <a:srgbClr val="0070C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Về</a:t>
            </a:r>
            <a:r>
              <a:rPr lang="en-US" altLang="zh-CN" sz="3200" dirty="0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thể</a:t>
            </a:r>
            <a:r>
              <a:rPr lang="en-US" altLang="zh-CN" sz="3200" dirty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chất</a:t>
            </a:r>
            <a:r>
              <a:rPr lang="en-US" altLang="zh-CN" sz="3200" dirty="0" smtClean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:</a:t>
            </a:r>
            <a:r>
              <a:rPr lang="en-US" altLang="zh-CN" sz="3200" dirty="0" smtClean="0">
                <a:solidFill>
                  <a:srgbClr val="0070C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Những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chuyến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tham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quan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du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lịch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có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thể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giúp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chúng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ta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thêm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khoẻ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mạnh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.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20918" y="2203557"/>
            <a:ext cx="121919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- </a:t>
            </a:r>
            <a:r>
              <a:rPr lang="en-US" altLang="zh-CN" sz="3200" dirty="0" err="1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Về</a:t>
            </a:r>
            <a:r>
              <a:rPr lang="en-US" altLang="zh-CN" sz="3200" dirty="0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tình</a:t>
            </a:r>
            <a:r>
              <a:rPr lang="en-US" altLang="zh-CN" sz="3200" dirty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 smtClean="0">
                <a:solidFill>
                  <a:srgbClr val="F836E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cảm</a:t>
            </a:r>
            <a:r>
              <a:rPr lang="en-US" altLang="zh-CN" sz="3200" dirty="0" smtClean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:</a:t>
            </a:r>
            <a:r>
              <a:rPr lang="en-US" altLang="zh-CN" sz="3200" dirty="0" smtClean="0">
                <a:solidFill>
                  <a:srgbClr val="00B0F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Những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chuyến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tham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quan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du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lịch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có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thể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giúp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chúng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ta: </a:t>
            </a: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-42442" y="2891497"/>
            <a:ext cx="121645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+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</a:t>
            </a:r>
            <a:r>
              <a:rPr lang="en-US" altLang="zh-CN" sz="3200" dirty="0" err="1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Times New Roman" pitchFamily="18" charset="0"/>
              </a:rPr>
              <a:t>ì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thêm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thật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nhiều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niềm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vui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cho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bản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thân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m</a:t>
            </a:r>
            <a:r>
              <a:rPr lang="en-US" altLang="zh-CN" sz="3200" dirty="0" err="1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Times New Roman" pitchFamily="18" charset="0"/>
              </a:rPr>
              <a:t>ì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.</a:t>
            </a:r>
            <a:endParaRPr lang="en-US" altLang="zh-CN" sz="3200" dirty="0">
              <a:solidFill>
                <a:prstClr val="black"/>
              </a:solidFill>
              <a:latin typeface="Arial" charset="0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-28102" y="3529160"/>
            <a:ext cx="121919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+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Có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thêm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tình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yêu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đối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với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thiên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nhiên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,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với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quê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hương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đất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nước</a:t>
            </a:r>
            <a:r>
              <a:rPr lang="en-US" altLang="zh-CN" sz="3200" dirty="0">
                <a:solidFill>
                  <a:prstClr val="black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0918" y="4082763"/>
            <a:ext cx="121298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zh-CN" sz="3200" dirty="0" smtClean="0"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altLang="zh-CN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zh-C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ta: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55594" y="4697358"/>
            <a:ext cx="1219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200" dirty="0">
              <a:cs typeface="Times New Roman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5688450"/>
            <a:ext cx="122099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4053" y="6273225"/>
            <a:ext cx="121638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u="sng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u="sng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319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9" grpId="0"/>
      <p:bldP spid="10250" grpId="0"/>
      <p:bldP spid="10251" grpId="0"/>
      <p:bldP spid="10252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140011"/>
            <a:ext cx="12191999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Hãy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sức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bằng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hiện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tập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8099" y="1359565"/>
            <a:ext cx="1219199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khảo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đoạn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tìm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gợi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về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yếu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nghị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dưới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579119"/>
            <a:ext cx="12191999" cy="452431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ngao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cáu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kỉnh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khoan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tồi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3600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-38100" y="142167"/>
            <a:ext cx="1219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3200" b="1" dirty="0" smtClean="0">
                <a:solidFill>
                  <a:schemeClr val="tx2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b. Nếu </a:t>
            </a:r>
            <a:r>
              <a:rPr lang="da-DK" altLang="zh-CN" sz="3200" b="1" dirty="0">
                <a:solidFill>
                  <a:schemeClr val="tx2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phải trình bày luận </a:t>
            </a:r>
            <a:r>
              <a:rPr lang="da-DK" altLang="zh-CN" sz="3200" b="1" dirty="0" smtClean="0">
                <a:solidFill>
                  <a:schemeClr val="tx2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điểm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da-DK" altLang="zh-CN" sz="3200" b="1" i="1" dirty="0" smtClean="0">
                <a:solidFill>
                  <a:srgbClr val="0070C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Những </a:t>
            </a:r>
            <a:r>
              <a:rPr lang="da-DK" altLang="zh-CN" sz="3200" b="1" i="1" dirty="0">
                <a:solidFill>
                  <a:srgbClr val="0070C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chuyến tham quan, du lịch đem đến cho ta thật nhiều niềm </a:t>
            </a:r>
            <a:r>
              <a:rPr lang="da-DK" altLang="zh-CN" sz="3200" b="1" i="1" dirty="0" smtClean="0">
                <a:solidFill>
                  <a:srgbClr val="0070C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vui”</a:t>
            </a:r>
            <a:r>
              <a:rPr lang="da-DK" altLang="zh-CN" sz="3200" b="1" dirty="0" smtClean="0">
                <a:solidFill>
                  <a:schemeClr val="tx2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da-DK" altLang="zh-CN" sz="3200" b="1" dirty="0">
                <a:solidFill>
                  <a:schemeClr val="tx2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hãy cho biết :</a:t>
            </a:r>
            <a:endParaRPr lang="en-US" altLang="zh-CN" sz="3200" dirty="0">
              <a:solidFill>
                <a:schemeClr val="tx2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altLang="zh-CN" sz="3200" b="1" dirty="0" smtClean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+ Luận </a:t>
            </a:r>
            <a:r>
              <a:rPr lang="da-DK" altLang="zh-CN" sz="3200" b="1" dirty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điểm ấy gợi cho em cảm xúc gì ?</a:t>
            </a:r>
            <a:endParaRPr lang="da-DK" altLang="zh-CN" sz="3200" dirty="0"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62631"/>
            <a:ext cx="1215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đợi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9051" y="4507664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sung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ngàng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8100" y="532834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nuối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1869439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2853857" y="2106670"/>
            <a:ext cx="395779" cy="1357259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98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0" grpId="0"/>
      <p:bldP spid="11" grpId="0"/>
      <p:bldP spid="12" grpId="0"/>
      <p:bldP spid="13" grpId="0"/>
      <p:bldP spid="13" grpId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1350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Default Design</vt:lpstr>
      <vt:lpstr>1_Default Design</vt:lpstr>
      <vt:lpstr>1_Office Theme</vt:lpstr>
      <vt:lpstr>2_Office Theme</vt:lpstr>
      <vt:lpstr>4_Office Theme</vt:lpstr>
      <vt:lpstr>Tập làm văn lớp 8: LUYỆN TẬP ĐƯA YẾU TỐ BIỂU CẢM VÀO BÀI VĂN NGHỊ LUẬN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làm văn lớp 8: LUYỆN TẬP ĐƯA YẾU TỐ BIỂU CẢM VÀO BÀI VĂN NGHỊ LUẬN   </dc:title>
  <dc:creator>HP</dc:creator>
  <cp:lastModifiedBy>HP</cp:lastModifiedBy>
  <cp:revision>23</cp:revision>
  <dcterms:created xsi:type="dcterms:W3CDTF">2022-07-17T07:03:38Z</dcterms:created>
  <dcterms:modified xsi:type="dcterms:W3CDTF">2022-07-17T09:25:57Z</dcterms:modified>
</cp:coreProperties>
</file>