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97" r:id="rId4"/>
    <p:sldId id="395" r:id="rId5"/>
    <p:sldId id="388" r:id="rId6"/>
    <p:sldId id="398" r:id="rId7"/>
    <p:sldId id="399" r:id="rId8"/>
    <p:sldId id="400" r:id="rId9"/>
    <p:sldId id="401" r:id="rId10"/>
    <p:sldId id="403" r:id="rId11"/>
    <p:sldId id="389" r:id="rId12"/>
    <p:sldId id="402" r:id="rId13"/>
    <p:sldId id="3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CC0066"/>
    <a:srgbClr val="7A1E6F"/>
    <a:srgbClr val="D60093"/>
    <a:srgbClr val="13A571"/>
    <a:srgbClr val="CC0099"/>
    <a:srgbClr val="FF33CC"/>
    <a:srgbClr val="FF6699"/>
    <a:srgbClr val="9900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CD4F-9A09-44DA-B72E-A656EBE22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BA352-5B32-4BFF-B57D-95859935F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E9417-809F-4D34-816E-620F2411A2A2}"/>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5" name="Footer Placeholder 4">
            <a:extLst>
              <a:ext uri="{FF2B5EF4-FFF2-40B4-BE49-F238E27FC236}">
                <a16:creationId xmlns:a16="http://schemas.microsoft.com/office/drawing/2014/main" id="{1BDD8206-889E-4A34-BA4E-9EA672045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DEF1B-5016-4246-8C69-C303B77F344A}"/>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3882418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7FCF-1788-4087-95A9-535FCD19E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D2C6D5-6EBB-4353-93B4-1DDA6108F2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1FF31-59FF-4284-8418-8C06D1E57333}"/>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5" name="Footer Placeholder 4">
            <a:extLst>
              <a:ext uri="{FF2B5EF4-FFF2-40B4-BE49-F238E27FC236}">
                <a16:creationId xmlns:a16="http://schemas.microsoft.com/office/drawing/2014/main" id="{BF9D0994-235F-4C91-872C-8A8CC104E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16D45-35B5-49DA-8961-86B329EDB42A}"/>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26604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E0F2F-5207-4B17-B3DE-45659E2C72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356A84-E3F2-4C8F-AE96-C7913D9C0F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1B0A7-76EB-4B63-965E-DB5594E4878F}"/>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5" name="Footer Placeholder 4">
            <a:extLst>
              <a:ext uri="{FF2B5EF4-FFF2-40B4-BE49-F238E27FC236}">
                <a16:creationId xmlns:a16="http://schemas.microsoft.com/office/drawing/2014/main" id="{622AFB96-5DDD-4C0C-B19D-8D68C65C2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42ACE-884A-4ECA-81AD-AB28D4B58DF1}"/>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3186821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EA9B-15C7-4651-A783-55803EC72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63A769-17E5-429A-9D7A-8A4B0AE63A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10362-EFA0-40E2-80D6-62B2F01BBBCC}"/>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5" name="Footer Placeholder 4">
            <a:extLst>
              <a:ext uri="{FF2B5EF4-FFF2-40B4-BE49-F238E27FC236}">
                <a16:creationId xmlns:a16="http://schemas.microsoft.com/office/drawing/2014/main" id="{0592A1F2-5A59-48FB-8C27-CC44ABF00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06328-2EB1-4540-888F-1EA01091473F}"/>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2652119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DA26-10CC-4545-91EE-F39D8D8025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628D45-3942-4914-B33B-6C235AD49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41D7F0-3B3E-40ED-8649-92567C68BB3E}"/>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5" name="Footer Placeholder 4">
            <a:extLst>
              <a:ext uri="{FF2B5EF4-FFF2-40B4-BE49-F238E27FC236}">
                <a16:creationId xmlns:a16="http://schemas.microsoft.com/office/drawing/2014/main" id="{8CFADDF0-006F-47A6-9CBB-0CB74C115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55808-69A5-44AF-8A17-DFA9A80509DD}"/>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1654632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BCBA-11A1-4BCE-BA3B-4F2A9BB6E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C0FE8-32DC-422C-B206-52190CA3AA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6D35DD-0F11-4AA0-9485-45CC6C09C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6CA4F-A34B-4824-BB99-3CB224416D94}"/>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6" name="Footer Placeholder 5">
            <a:extLst>
              <a:ext uri="{FF2B5EF4-FFF2-40B4-BE49-F238E27FC236}">
                <a16:creationId xmlns:a16="http://schemas.microsoft.com/office/drawing/2014/main" id="{2EA2219D-02AF-41DB-B7C3-4364477EA9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5680E-2EB3-4296-8E20-FC03AFD4031B}"/>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428167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F2E0-CDFC-4276-B118-CFB343CB65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3E26D2-7122-4870-BEB2-46E76F8D6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EF2FB9-3C31-4445-82AB-3C6B91621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9234B5-B816-4E30-8035-A28D4E6F1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1978D0-7EC8-4917-B511-F8AC786A10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FD996-0559-4F80-8B1C-C2E3EC19AEB2}"/>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8" name="Footer Placeholder 7">
            <a:extLst>
              <a:ext uri="{FF2B5EF4-FFF2-40B4-BE49-F238E27FC236}">
                <a16:creationId xmlns:a16="http://schemas.microsoft.com/office/drawing/2014/main" id="{2C83D231-C3D0-4EDB-8E06-CA675799F7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ACC5F9-CE23-4FD5-8CC5-36CA50BF5620}"/>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1971859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34A1-4B46-413D-817B-EA5125452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9BD224-0205-482E-807A-AA0A04D957FD}"/>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4" name="Footer Placeholder 3">
            <a:extLst>
              <a:ext uri="{FF2B5EF4-FFF2-40B4-BE49-F238E27FC236}">
                <a16:creationId xmlns:a16="http://schemas.microsoft.com/office/drawing/2014/main" id="{0DA26A17-762A-4460-9D95-2E7429EF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38A96D-1020-4923-B598-0B3A6AA5FE2C}"/>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2426469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76757-6AF7-4E8F-9C48-C62645E7B8C4}"/>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3" name="Footer Placeholder 2">
            <a:extLst>
              <a:ext uri="{FF2B5EF4-FFF2-40B4-BE49-F238E27FC236}">
                <a16:creationId xmlns:a16="http://schemas.microsoft.com/office/drawing/2014/main" id="{CE9D8EC3-A871-4A05-842B-D71222F99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8C4B30-798B-4804-9B3F-D08183E1A580}"/>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404532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F725-5C6D-4264-BA7B-E624C5288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8C6A8F-C736-4B6D-894B-C2E2E88BB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9D1B1-EE85-4622-A342-1CC0AF08A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F4099-DDFD-4D70-9AE9-BA5FCA95CEDE}"/>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6" name="Footer Placeholder 5">
            <a:extLst>
              <a:ext uri="{FF2B5EF4-FFF2-40B4-BE49-F238E27FC236}">
                <a16:creationId xmlns:a16="http://schemas.microsoft.com/office/drawing/2014/main" id="{F8EBA66F-410E-446E-A961-4F4E4C623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0684E-CB25-4DA8-B3AF-4CD0EA3A6CC4}"/>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1341226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3B10-A20C-4E96-8009-69586FECD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058039-A79F-4411-B649-B8A73A481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45091F-E9DA-499C-9303-76D02C62E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C042B-0061-41EE-B42C-84672810D2A1}"/>
              </a:ext>
            </a:extLst>
          </p:cNvPr>
          <p:cNvSpPr>
            <a:spLocks noGrp="1"/>
          </p:cNvSpPr>
          <p:nvPr>
            <p:ph type="dt" sz="half" idx="10"/>
          </p:nvPr>
        </p:nvSpPr>
        <p:spPr/>
        <p:txBody>
          <a:bodyPr/>
          <a:lstStyle/>
          <a:p>
            <a:fld id="{7364BCE0-7C22-403E-A805-6A22ADF7BC7E}" type="datetimeFigureOut">
              <a:rPr lang="en-US" smtClean="0"/>
              <a:t>6/20/2022</a:t>
            </a:fld>
            <a:endParaRPr lang="en-US"/>
          </a:p>
        </p:txBody>
      </p:sp>
      <p:sp>
        <p:nvSpPr>
          <p:cNvPr id="6" name="Footer Placeholder 5">
            <a:extLst>
              <a:ext uri="{FF2B5EF4-FFF2-40B4-BE49-F238E27FC236}">
                <a16:creationId xmlns:a16="http://schemas.microsoft.com/office/drawing/2014/main" id="{EC8848B6-A750-4638-A2F1-A8AD26094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0CDA5-800B-406D-BDA6-CD5D474B1C18}"/>
              </a:ext>
            </a:extLst>
          </p:cNvPr>
          <p:cNvSpPr>
            <a:spLocks noGrp="1"/>
          </p:cNvSpPr>
          <p:nvPr>
            <p:ph type="sldNum" sz="quarter" idx="12"/>
          </p:nvPr>
        </p:nvSpPr>
        <p:spPr/>
        <p:txBody>
          <a:bodyPr/>
          <a:lstStyle/>
          <a:p>
            <a:fld id="{F9047DDB-4141-4CE8-B254-680E5AA293B5}" type="slidenum">
              <a:rPr lang="en-US" smtClean="0"/>
              <a:t>‹#›</a:t>
            </a:fld>
            <a:endParaRPr lang="en-US"/>
          </a:p>
        </p:txBody>
      </p:sp>
    </p:spTree>
    <p:extLst>
      <p:ext uri="{BB962C8B-B14F-4D97-AF65-F5344CB8AC3E}">
        <p14:creationId xmlns:p14="http://schemas.microsoft.com/office/powerpoint/2010/main" val="1915300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6A3C8-D2F4-4C6A-BEAE-9BA8D88AE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DD2C7-3597-4BB6-8A45-C46A2AA0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80762-86B2-4158-B184-DD58E1F17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4BCE0-7C22-403E-A805-6A22ADF7BC7E}" type="datetimeFigureOut">
              <a:rPr lang="en-US" smtClean="0"/>
              <a:t>6/20/2022</a:t>
            </a:fld>
            <a:endParaRPr lang="en-US"/>
          </a:p>
        </p:txBody>
      </p:sp>
      <p:sp>
        <p:nvSpPr>
          <p:cNvPr id="5" name="Footer Placeholder 4">
            <a:extLst>
              <a:ext uri="{FF2B5EF4-FFF2-40B4-BE49-F238E27FC236}">
                <a16:creationId xmlns:a16="http://schemas.microsoft.com/office/drawing/2014/main" id="{CD956544-4DF5-49F8-8A29-FB6818EAA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26045-46F0-49B1-868B-DA80CF92D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47DDB-4141-4CE8-B254-680E5AA293B5}" type="slidenum">
              <a:rPr lang="en-US" smtClean="0"/>
              <a:t>‹#›</a:t>
            </a:fld>
            <a:endParaRPr lang="en-US"/>
          </a:p>
        </p:txBody>
      </p:sp>
    </p:spTree>
    <p:extLst>
      <p:ext uri="{BB962C8B-B14F-4D97-AF65-F5344CB8AC3E}">
        <p14:creationId xmlns:p14="http://schemas.microsoft.com/office/powerpoint/2010/main" val="2741860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thegioitranh.net/kien-thuc-tranh-truu-tuong.html"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dinhphongart.com/gioi-thi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metmuseum.org/toah/works-of-art/57.9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markrothko.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A61070-A330-4C7A-8513-D5B2B4746864}"/>
              </a:ext>
            </a:extLst>
          </p:cNvPr>
          <p:cNvSpPr txBox="1"/>
          <p:nvPr/>
        </p:nvSpPr>
        <p:spPr>
          <a:xfrm>
            <a:off x="2072593" y="271355"/>
            <a:ext cx="8044092" cy="1938992"/>
          </a:xfrm>
          <a:prstGeom prst="rect">
            <a:avLst/>
          </a:prstGeom>
          <a:noFill/>
        </p:spPr>
        <p:txBody>
          <a:bodyPr wrap="square">
            <a:spAutoFit/>
          </a:bodyPr>
          <a:lstStyle/>
          <a:p>
            <a:pPr algn="ctr" eaLnBrk="1" hangingPunct="1">
              <a:spcBef>
                <a:spcPct val="50000"/>
              </a:spcBef>
              <a:defRPr/>
            </a:pPr>
            <a:r>
              <a:rPr lang="en-US" altLang="en-US" sz="6000" b="1" dirty="0" err="1">
                <a:solidFill>
                  <a:schemeClr val="accent6">
                    <a:lumMod val="75000"/>
                  </a:schemeClr>
                </a:solidFill>
                <a:latin typeface="Times New Roman" panose="02020603050405020304" pitchFamily="18" charset="0"/>
              </a:rPr>
              <a:t>Chào</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mừng</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các</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bạn</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nhỏ</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đến</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với</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tiết</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học</a:t>
            </a:r>
            <a:r>
              <a:rPr lang="en-US" altLang="en-US" sz="6000" b="1" dirty="0">
                <a:solidFill>
                  <a:schemeClr val="accent6">
                    <a:lumMod val="75000"/>
                  </a:schemeClr>
                </a:solidFill>
                <a:latin typeface="Times New Roman" panose="02020603050405020304" pitchFamily="18" charset="0"/>
              </a:rPr>
              <a:t> </a:t>
            </a:r>
            <a:r>
              <a:rPr lang="en-US" altLang="en-US" sz="6000" b="1" dirty="0" err="1">
                <a:solidFill>
                  <a:schemeClr val="accent6">
                    <a:lumMod val="75000"/>
                  </a:schemeClr>
                </a:solidFill>
                <a:latin typeface="Times New Roman" panose="02020603050405020304" pitchFamily="18" charset="0"/>
              </a:rPr>
              <a:t>vui</a:t>
            </a:r>
            <a:r>
              <a:rPr lang="en-US" altLang="en-US" sz="6000" b="1" dirty="0">
                <a:solidFill>
                  <a:schemeClr val="accent6">
                    <a:lumMod val="75000"/>
                  </a:schemeClr>
                </a:solidFill>
                <a:latin typeface="Times New Roman" panose="02020603050405020304" pitchFamily="18" charset="0"/>
              </a:rPr>
              <a:t>!</a:t>
            </a:r>
            <a:endParaRPr lang="en-US" altLang="en-US" sz="6000" dirty="0">
              <a:solidFill>
                <a:schemeClr val="accent6">
                  <a:lumMod val="75000"/>
                </a:schemeClr>
              </a:solidFill>
              <a:latin typeface="Times New Roman" panose="02020603050405020304" pitchFamily="18" charset="0"/>
            </a:endParaRPr>
          </a:p>
        </p:txBody>
      </p:sp>
      <p:sp>
        <p:nvSpPr>
          <p:cNvPr id="8" name="TextBox 7">
            <a:extLst>
              <a:ext uri="{FF2B5EF4-FFF2-40B4-BE49-F238E27FC236}">
                <a16:creationId xmlns:a16="http://schemas.microsoft.com/office/drawing/2014/main" id="{BED70BCF-B2D1-4EDD-995D-564C4D9E7C62}"/>
              </a:ext>
            </a:extLst>
          </p:cNvPr>
          <p:cNvSpPr txBox="1"/>
          <p:nvPr/>
        </p:nvSpPr>
        <p:spPr>
          <a:xfrm>
            <a:off x="4300768" y="2592131"/>
            <a:ext cx="6094638" cy="707886"/>
          </a:xfrm>
          <a:prstGeom prst="rect">
            <a:avLst/>
          </a:prstGeom>
          <a:noFill/>
        </p:spPr>
        <p:txBody>
          <a:bodyPr wrap="square">
            <a:spAutoFit/>
          </a:bodyPr>
          <a:lstStyle/>
          <a:p>
            <a:pPr eaLnBrk="1" hangingPunct="1">
              <a:defRPr/>
            </a:pPr>
            <a:r>
              <a:rPr lang="en-US" altLang="en-US" sz="4000" b="1" i="1" dirty="0">
                <a:solidFill>
                  <a:srgbClr val="7030A0"/>
                </a:solidFill>
                <a:latin typeface="Times New Roman" panose="02020603050405020304" pitchFamily="18" charset="0"/>
              </a:rPr>
              <a:t>MĨ THUẬT 6</a:t>
            </a:r>
          </a:p>
        </p:txBody>
      </p:sp>
      <p:sp>
        <p:nvSpPr>
          <p:cNvPr id="10" name="TextBox 9">
            <a:extLst>
              <a:ext uri="{FF2B5EF4-FFF2-40B4-BE49-F238E27FC236}">
                <a16:creationId xmlns:a16="http://schemas.microsoft.com/office/drawing/2014/main" id="{674BAF06-A144-4DE8-AF9E-EBC794421209}"/>
              </a:ext>
            </a:extLst>
          </p:cNvPr>
          <p:cNvSpPr txBox="1"/>
          <p:nvPr/>
        </p:nvSpPr>
        <p:spPr>
          <a:xfrm>
            <a:off x="751963" y="5042238"/>
            <a:ext cx="7044930" cy="1754326"/>
          </a:xfrm>
          <a:prstGeom prst="rect">
            <a:avLst/>
          </a:prstGeom>
          <a:noFill/>
        </p:spPr>
        <p:txBody>
          <a:bodyPr wrap="square">
            <a:spAutoFit/>
          </a:bodyPr>
          <a:lstStyle/>
          <a:p>
            <a:pPr eaLnBrk="1" hangingPunct="1">
              <a:defRPr/>
            </a:pPr>
            <a:r>
              <a:rPr lang="en-US" altLang="en-US" sz="3600" b="1" i="1" dirty="0">
                <a:solidFill>
                  <a:schemeClr val="accent2">
                    <a:lumMod val="50000"/>
                  </a:schemeClr>
                </a:solidFill>
                <a:latin typeface="Times New Roman" panose="02020603050405020304" pitchFamily="18" charset="0"/>
              </a:rPr>
              <a:t>GV: </a:t>
            </a:r>
            <a:r>
              <a:rPr lang="en-US" altLang="en-US" sz="3600" b="1" i="1" dirty="0" err="1">
                <a:solidFill>
                  <a:schemeClr val="accent2">
                    <a:lumMod val="50000"/>
                  </a:schemeClr>
                </a:solidFill>
                <a:latin typeface="Times New Roman" panose="02020603050405020304" pitchFamily="18" charset="0"/>
              </a:rPr>
              <a:t>Trần</a:t>
            </a:r>
            <a:r>
              <a:rPr lang="en-US" altLang="en-US" sz="3600" b="1" i="1" dirty="0">
                <a:solidFill>
                  <a:schemeClr val="accent2">
                    <a:lumMod val="50000"/>
                  </a:schemeClr>
                </a:solidFill>
                <a:latin typeface="Times New Roman" panose="02020603050405020304" pitchFamily="18" charset="0"/>
              </a:rPr>
              <a:t> </a:t>
            </a:r>
            <a:r>
              <a:rPr lang="en-US" altLang="en-US" sz="3600" b="1" i="1" dirty="0" err="1">
                <a:solidFill>
                  <a:schemeClr val="accent2">
                    <a:lumMod val="50000"/>
                  </a:schemeClr>
                </a:solidFill>
                <a:latin typeface="Times New Roman" panose="02020603050405020304" pitchFamily="18" charset="0"/>
              </a:rPr>
              <a:t>Thúy</a:t>
            </a:r>
            <a:r>
              <a:rPr lang="en-US" altLang="en-US" sz="3600" b="1" i="1" dirty="0">
                <a:solidFill>
                  <a:schemeClr val="accent2">
                    <a:lumMod val="50000"/>
                  </a:schemeClr>
                </a:solidFill>
                <a:latin typeface="Times New Roman" panose="02020603050405020304" pitchFamily="18" charset="0"/>
              </a:rPr>
              <a:t> An  </a:t>
            </a:r>
          </a:p>
          <a:p>
            <a:pPr eaLnBrk="1" hangingPunct="1">
              <a:defRPr/>
            </a:pPr>
            <a:r>
              <a:rPr lang="en-US" altLang="en-US" sz="3600" b="1" i="1" dirty="0" err="1">
                <a:solidFill>
                  <a:schemeClr val="accent2">
                    <a:lumMod val="50000"/>
                  </a:schemeClr>
                </a:solidFill>
                <a:latin typeface="Times New Roman" panose="02020603050405020304" pitchFamily="18" charset="0"/>
              </a:rPr>
              <a:t>Số</a:t>
            </a:r>
            <a:r>
              <a:rPr lang="en-US" altLang="en-US" sz="3600" b="1" i="1" dirty="0">
                <a:solidFill>
                  <a:schemeClr val="accent2">
                    <a:lumMod val="50000"/>
                  </a:schemeClr>
                </a:solidFill>
                <a:latin typeface="Times New Roman" panose="02020603050405020304" pitchFamily="18" charset="0"/>
              </a:rPr>
              <a:t> ĐT:0909919826 </a:t>
            </a:r>
          </a:p>
          <a:p>
            <a:pPr eaLnBrk="1" hangingPunct="1">
              <a:defRPr/>
            </a:pPr>
            <a:r>
              <a:rPr lang="en-US" altLang="en-US" sz="3600" b="1" i="1" dirty="0">
                <a:solidFill>
                  <a:schemeClr val="accent2">
                    <a:lumMod val="50000"/>
                  </a:schemeClr>
                </a:solidFill>
                <a:latin typeface="Times New Roman" panose="02020603050405020304" pitchFamily="18" charset="0"/>
              </a:rPr>
              <a:t>THCS Quang </a:t>
            </a:r>
            <a:r>
              <a:rPr lang="en-US" altLang="en-US" sz="3600" b="1" i="1" dirty="0" err="1">
                <a:solidFill>
                  <a:schemeClr val="accent2">
                    <a:lumMod val="50000"/>
                  </a:schemeClr>
                </a:solidFill>
                <a:latin typeface="Times New Roman" panose="02020603050405020304" pitchFamily="18" charset="0"/>
              </a:rPr>
              <a:t>Trung</a:t>
            </a:r>
            <a:endParaRPr lang="en-US" altLang="en-US" sz="3600" b="1" i="1" dirty="0">
              <a:solidFill>
                <a:schemeClr val="accent2">
                  <a:lumMod val="50000"/>
                </a:schemeClr>
              </a:solidFill>
              <a:latin typeface="Times New Roman" panose="02020603050405020304" pitchFamily="18" charset="0"/>
            </a:endParaRPr>
          </a:p>
        </p:txBody>
      </p:sp>
      <p:pic>
        <p:nvPicPr>
          <p:cNvPr id="5" name="5">
            <a:extLst>
              <a:ext uri="{FF2B5EF4-FFF2-40B4-BE49-F238E27FC236}">
                <a16:creationId xmlns:a16="http://schemas.microsoft.com/office/drawing/2014/main" id="{F55F649F-F890-418C-B690-7338F99FDE82}"/>
              </a:ext>
            </a:extLst>
          </p:cNvPr>
          <p:cNvPicPr>
            <a:picLocks noChangeAspect="1"/>
          </p:cNvPicPr>
          <p:nvPr/>
        </p:nvPicPr>
        <p:blipFill rotWithShape="1">
          <a:blip r:embed="rId2">
            <a:extLst>
              <a:ext uri="{28A0092B-C50C-407E-A947-70E740481C1C}">
                <a14:useLocalDpi xmlns:a14="http://schemas.microsoft.com/office/drawing/2010/main" val="0"/>
              </a:ext>
            </a:extLst>
          </a:blip>
          <a:srcRect l="31067" t="15000" r="30666" b="14667"/>
          <a:stretch/>
        </p:blipFill>
        <p:spPr>
          <a:xfrm flipH="1">
            <a:off x="6314518" y="1815762"/>
            <a:ext cx="4761345" cy="4922546"/>
          </a:xfrm>
          <a:prstGeom prst="rect">
            <a:avLst/>
          </a:prstGeom>
        </p:spPr>
      </p:pic>
      <p:pic>
        <p:nvPicPr>
          <p:cNvPr id="7" name="4">
            <a:extLst>
              <a:ext uri="{FF2B5EF4-FFF2-40B4-BE49-F238E27FC236}">
                <a16:creationId xmlns:a16="http://schemas.microsoft.com/office/drawing/2014/main" id="{BC78D829-1433-4FE6-AFA2-A40C83637F10}"/>
              </a:ext>
            </a:extLst>
          </p:cNvPr>
          <p:cNvPicPr>
            <a:picLocks noChangeAspect="1"/>
          </p:cNvPicPr>
          <p:nvPr/>
        </p:nvPicPr>
        <p:blipFill rotWithShape="1">
          <a:blip r:embed="rId3">
            <a:extLst>
              <a:ext uri="{28A0092B-C50C-407E-A947-70E740481C1C}">
                <a14:useLocalDpi xmlns:a14="http://schemas.microsoft.com/office/drawing/2010/main" val="0"/>
              </a:ext>
            </a:extLst>
          </a:blip>
          <a:srcRect l="34267" t="41719"/>
          <a:stretch/>
        </p:blipFill>
        <p:spPr>
          <a:xfrm>
            <a:off x="4955721" y="2789545"/>
            <a:ext cx="7236279" cy="4091361"/>
          </a:xfrm>
          <a:prstGeom prst="rect">
            <a:avLst/>
          </a:prstGeom>
        </p:spPr>
      </p:pic>
    </p:spTree>
    <p:extLst>
      <p:ext uri="{BB962C8B-B14F-4D97-AF65-F5344CB8AC3E}">
        <p14:creationId xmlns:p14="http://schemas.microsoft.com/office/powerpoint/2010/main" val="3115538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9AE0E0D9-A12E-9EBD-5AA8-ABF7FC69A97A}"/>
              </a:ext>
            </a:extLst>
          </p:cNvPr>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248485" y="-203168"/>
            <a:ext cx="9566347" cy="7264335"/>
          </a:xfrm>
          <a:prstGeom prst="rect">
            <a:avLst/>
          </a:prstGeom>
        </p:spPr>
      </p:pic>
      <p:sp>
        <p:nvSpPr>
          <p:cNvPr id="4" name="TextBox 3">
            <a:extLst>
              <a:ext uri="{FF2B5EF4-FFF2-40B4-BE49-F238E27FC236}">
                <a16:creationId xmlns:a16="http://schemas.microsoft.com/office/drawing/2014/main" id="{89B73345-FFA8-BD3E-8F02-BC3B193EC056}"/>
              </a:ext>
            </a:extLst>
          </p:cNvPr>
          <p:cNvSpPr txBox="1"/>
          <p:nvPr/>
        </p:nvSpPr>
        <p:spPr>
          <a:xfrm>
            <a:off x="2108426" y="1856758"/>
            <a:ext cx="6349773" cy="4708981"/>
          </a:xfrm>
          <a:prstGeom prst="rect">
            <a:avLst/>
          </a:prstGeom>
          <a:noFill/>
        </p:spPr>
        <p:txBody>
          <a:bodyPr wrap="square">
            <a:spAutoFit/>
          </a:bodyPr>
          <a:lstStyle/>
          <a:p>
            <a:pPr algn="l" fontAlgn="base"/>
            <a:r>
              <a:rPr lang="en-US" sz="1800" b="1" i="0" dirty="0">
                <a:solidFill>
                  <a:srgbClr val="CC3399"/>
                </a:solidFill>
                <a:effectLst/>
                <a:latin typeface="arial" panose="020B0604020202020204" pitchFamily="34" charset="0"/>
              </a:rPr>
              <a:t>T</a:t>
            </a:r>
            <a:r>
              <a:rPr lang="vi-VN" sz="2000" b="1" i="0" dirty="0">
                <a:solidFill>
                  <a:srgbClr val="CC3399"/>
                </a:solidFill>
                <a:effectLst/>
                <a:latin typeface="arial" panose="020B0604020202020204" pitchFamily="34" charset="0"/>
              </a:rPr>
              <a:t>ranh trừu tượng là gì?</a:t>
            </a:r>
            <a:endParaRPr lang="en-US" sz="2000" b="1" i="0" dirty="0">
              <a:solidFill>
                <a:srgbClr val="CC3399"/>
              </a:solidFill>
              <a:effectLst/>
              <a:latin typeface="arial" panose="020B0604020202020204" pitchFamily="34" charset="0"/>
            </a:endParaRPr>
          </a:p>
          <a:p>
            <a:pPr algn="l" fontAlgn="base"/>
            <a:endParaRPr lang="vi-VN" sz="2000" b="0" i="0" dirty="0">
              <a:solidFill>
                <a:srgbClr val="CC3399"/>
              </a:solidFill>
              <a:effectLst/>
              <a:latin typeface="Playfair Display"/>
            </a:endParaRPr>
          </a:p>
          <a:p>
            <a:pPr algn="just" fontAlgn="base"/>
            <a:r>
              <a:rPr lang="vi-VN" sz="2000" b="1" i="0" dirty="0">
                <a:solidFill>
                  <a:srgbClr val="CC0066"/>
                </a:solidFill>
                <a:effectLst/>
                <a:latin typeface="arial" panose="020B0604020202020204" pitchFamily="34" charset="0"/>
              </a:rPr>
              <a:t>Tranh trừu tượng</a:t>
            </a:r>
            <a:r>
              <a:rPr lang="vi-VN" sz="2000" b="0" i="0" dirty="0">
                <a:solidFill>
                  <a:srgbClr val="CC0066"/>
                </a:solidFill>
                <a:effectLst/>
                <a:latin typeface="arial" panose="020B0604020202020204" pitchFamily="34" charset="0"/>
              </a:rPr>
              <a:t> là những bức tranh vẽ không theo bất kỳ một tiêu chuẩn của trường phái vẽ nào, biểu hiện không chính xác về một dạng vật chất nào. Tổng thể của một </a:t>
            </a:r>
            <a:r>
              <a:rPr lang="vi-VN" sz="2000" b="1" i="0" u="none" strike="noStrike" dirty="0">
                <a:solidFill>
                  <a:srgbClr val="CC0066"/>
                </a:solidFill>
                <a:effectLst/>
                <a:latin typeface="arial" panose="020B0604020202020204" pitchFamily="34" charset="0"/>
                <a:hlinkClick r:id="rId3">
                  <a:extLst>
                    <a:ext uri="{A12FA001-AC4F-418D-AE19-62706E023703}">
                      <ahyp:hlinkClr xmlns:ahyp="http://schemas.microsoft.com/office/drawing/2018/hyperlinkcolor" val="tx"/>
                    </a:ext>
                  </a:extLst>
                </a:hlinkClick>
              </a:rPr>
              <a:t>bức tranh trừu tượng</a:t>
            </a:r>
            <a:r>
              <a:rPr lang="vi-VN" sz="2000" b="0" i="0" dirty="0">
                <a:solidFill>
                  <a:srgbClr val="CC0066"/>
                </a:solidFill>
                <a:effectLst/>
                <a:latin typeface="arial" panose="020B0604020202020204" pitchFamily="34" charset="0"/>
              </a:rPr>
              <a:t> là sự pha trộn của những mảng màu sắc hoặc đôi khi chỉ là một khối hình đơn giản nhưng mang đến cho người xem nhiều điều thú vị khi hiểu được ý nghĩa của từng bức tranh. Quy luật duy nhất của tranh trừu tượng là không có quy luật gì cả.</a:t>
            </a:r>
            <a:endParaRPr lang="vi-VN" sz="2000" b="0" i="0" dirty="0">
              <a:solidFill>
                <a:srgbClr val="CC0066"/>
              </a:solidFill>
              <a:effectLst/>
              <a:latin typeface="Montserrat"/>
            </a:endParaRPr>
          </a:p>
          <a:p>
            <a:pPr algn="just" fontAlgn="base"/>
            <a:r>
              <a:rPr lang="vi-VN" sz="2000" b="0" i="0" dirty="0">
                <a:solidFill>
                  <a:srgbClr val="CC0066"/>
                </a:solidFill>
                <a:effectLst/>
                <a:latin typeface="arial" panose="020B0604020202020204" pitchFamily="34" charset="0"/>
              </a:rPr>
              <a:t>Người </a:t>
            </a:r>
            <a:r>
              <a:rPr lang="vi-VN" sz="2000" b="1" i="0" u="none" strike="noStrike" dirty="0">
                <a:solidFill>
                  <a:srgbClr val="CC0066"/>
                </a:solidFill>
                <a:effectLst/>
                <a:latin typeface="arial" panose="020B0604020202020204" pitchFamily="34" charset="0"/>
                <a:hlinkClick r:id="rId4">
                  <a:extLst>
                    <a:ext uri="{A12FA001-AC4F-418D-AE19-62706E023703}">
                      <ahyp:hlinkClr xmlns:ahyp="http://schemas.microsoft.com/office/drawing/2018/hyperlinkcolor" val="tx"/>
                    </a:ext>
                  </a:extLst>
                </a:hlinkClick>
              </a:rPr>
              <a:t>họa sĩ vẽ tranh trừu tượng</a:t>
            </a:r>
            <a:r>
              <a:rPr lang="vi-VN" sz="2000" b="0" i="0" dirty="0">
                <a:solidFill>
                  <a:srgbClr val="CC0066"/>
                </a:solidFill>
                <a:effectLst/>
                <a:latin typeface="arial" panose="020B0604020202020204" pitchFamily="34" charset="0"/>
              </a:rPr>
              <a:t> sẽ chọn cách giản lược hoặc phóng đại vật thể mà họ muốn vẽ. Những nét chấm phá của tranh trừu tượng như một thứ ngôn ngữ vô thanh.</a:t>
            </a:r>
            <a:endParaRPr lang="vi-VN" sz="2000" b="0" i="0" dirty="0">
              <a:solidFill>
                <a:srgbClr val="CC0066"/>
              </a:solidFill>
              <a:effectLst/>
              <a:latin typeface="Montserrat"/>
            </a:endParaRPr>
          </a:p>
        </p:txBody>
      </p:sp>
      <p:sp>
        <p:nvSpPr>
          <p:cNvPr id="6" name="TextBox 5">
            <a:extLst>
              <a:ext uri="{FF2B5EF4-FFF2-40B4-BE49-F238E27FC236}">
                <a16:creationId xmlns:a16="http://schemas.microsoft.com/office/drawing/2014/main" id="{97C718A0-1901-0655-3035-1172FAEC9AE3}"/>
              </a:ext>
            </a:extLst>
          </p:cNvPr>
          <p:cNvSpPr txBox="1"/>
          <p:nvPr/>
        </p:nvSpPr>
        <p:spPr>
          <a:xfrm>
            <a:off x="3048681" y="1405976"/>
            <a:ext cx="6094638" cy="523220"/>
          </a:xfrm>
          <a:prstGeom prst="rect">
            <a:avLst/>
          </a:prstGeom>
          <a:noFill/>
        </p:spPr>
        <p:txBody>
          <a:bodyPr wrap="square">
            <a:spAutoFit/>
          </a:bodyPr>
          <a:lstStyle/>
          <a:p>
            <a:r>
              <a:rPr lang="en-US" sz="2800" b="1" dirty="0" err="1">
                <a:solidFill>
                  <a:srgbClr val="7A1E6F"/>
                </a:solidFill>
              </a:rPr>
              <a:t>Tìm</a:t>
            </a:r>
            <a:r>
              <a:rPr lang="en-US" sz="2800" b="1" dirty="0">
                <a:solidFill>
                  <a:srgbClr val="7A1E6F"/>
                </a:solidFill>
              </a:rPr>
              <a:t> </a:t>
            </a:r>
            <a:r>
              <a:rPr lang="en-US" sz="2800" b="1" dirty="0" err="1">
                <a:solidFill>
                  <a:srgbClr val="7A1E6F"/>
                </a:solidFill>
              </a:rPr>
              <a:t>hiểu</a:t>
            </a:r>
            <a:r>
              <a:rPr lang="en-US" sz="2800" b="1" dirty="0">
                <a:solidFill>
                  <a:srgbClr val="7A1E6F"/>
                </a:solidFill>
              </a:rPr>
              <a:t> </a:t>
            </a:r>
            <a:r>
              <a:rPr lang="en-US" sz="2800" b="1" dirty="0" err="1">
                <a:solidFill>
                  <a:srgbClr val="7A1E6F"/>
                </a:solidFill>
              </a:rPr>
              <a:t>về</a:t>
            </a:r>
            <a:r>
              <a:rPr lang="en-US" sz="2800" b="1" dirty="0">
                <a:solidFill>
                  <a:srgbClr val="7A1E6F"/>
                </a:solidFill>
              </a:rPr>
              <a:t> </a:t>
            </a:r>
            <a:r>
              <a:rPr lang="en-US" sz="2800" b="1" dirty="0" err="1">
                <a:solidFill>
                  <a:srgbClr val="7A1E6F"/>
                </a:solidFill>
              </a:rPr>
              <a:t>tranh</a:t>
            </a:r>
            <a:r>
              <a:rPr lang="en-US" sz="2800" b="1" dirty="0">
                <a:solidFill>
                  <a:srgbClr val="7A1E6F"/>
                </a:solidFill>
              </a:rPr>
              <a:t> </a:t>
            </a:r>
            <a:r>
              <a:rPr lang="en-US" sz="2800" b="1" dirty="0" err="1">
                <a:solidFill>
                  <a:srgbClr val="7A1E6F"/>
                </a:solidFill>
              </a:rPr>
              <a:t>trừu</a:t>
            </a:r>
            <a:r>
              <a:rPr lang="en-US" sz="2800" b="1" dirty="0">
                <a:solidFill>
                  <a:srgbClr val="7A1E6F"/>
                </a:solidFill>
              </a:rPr>
              <a:t> </a:t>
            </a:r>
            <a:r>
              <a:rPr lang="en-US" sz="2800" b="1" dirty="0" err="1">
                <a:solidFill>
                  <a:srgbClr val="7A1E6F"/>
                </a:solidFill>
              </a:rPr>
              <a:t>tượng</a:t>
            </a:r>
            <a:endParaRPr lang="en-US" sz="2800" b="1" dirty="0">
              <a:solidFill>
                <a:srgbClr val="7A1E6F"/>
              </a:solidFill>
            </a:endParaRPr>
          </a:p>
        </p:txBody>
      </p:sp>
      <p:sp>
        <p:nvSpPr>
          <p:cNvPr id="8" name="TextBox 7">
            <a:extLst>
              <a:ext uri="{FF2B5EF4-FFF2-40B4-BE49-F238E27FC236}">
                <a16:creationId xmlns:a16="http://schemas.microsoft.com/office/drawing/2014/main" id="{05E30759-F1DC-2950-E872-946069E49610}"/>
              </a:ext>
            </a:extLst>
          </p:cNvPr>
          <p:cNvSpPr txBox="1"/>
          <p:nvPr/>
        </p:nvSpPr>
        <p:spPr>
          <a:xfrm>
            <a:off x="475570" y="111238"/>
            <a:ext cx="10040030" cy="646331"/>
          </a:xfrm>
          <a:prstGeom prst="rect">
            <a:avLst/>
          </a:prstGeom>
          <a:noFill/>
        </p:spPr>
        <p:txBody>
          <a:bodyPr wrap="square">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5: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Tìm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hiểu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tranh</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trừu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tượng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của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Họa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sĩ</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p:txBody>
      </p:sp>
      <p:pic>
        <p:nvPicPr>
          <p:cNvPr id="9" name="Picture 8">
            <a:extLst>
              <a:ext uri="{FF2B5EF4-FFF2-40B4-BE49-F238E27FC236}">
                <a16:creationId xmlns:a16="http://schemas.microsoft.com/office/drawing/2014/main" id="{9DF92D88-0A87-DB9E-9547-A522A006F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079" y="3649436"/>
            <a:ext cx="4170506" cy="4170506"/>
          </a:xfrm>
          <a:prstGeom prst="rect">
            <a:avLst/>
          </a:prstGeom>
        </p:spPr>
      </p:pic>
    </p:spTree>
    <p:extLst>
      <p:ext uri="{BB962C8B-B14F-4D97-AF65-F5344CB8AC3E}">
        <p14:creationId xmlns:p14="http://schemas.microsoft.com/office/powerpoint/2010/main" val="3948982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80">
                                          <p:stCondLst>
                                            <p:cond delay="0"/>
                                          </p:stCondLst>
                                        </p:cTn>
                                        <p:tgtEl>
                                          <p:spTgt spid="4">
                                            <p:txEl>
                                              <p:pRg st="2" end="2"/>
                                            </p:txEl>
                                          </p:spTgt>
                                        </p:tgtEl>
                                      </p:cBhvr>
                                    </p:animEffect>
                                    <p:anim calcmode="lin" valueType="num">
                                      <p:cBhvr>
                                        <p:cTn id="23"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xEl>
                                              <p:pRg st="2" end="2"/>
                                            </p:txEl>
                                          </p:spTgt>
                                        </p:tgtEl>
                                      </p:cBhvr>
                                      <p:to x="100000" y="60000"/>
                                    </p:animScale>
                                    <p:animScale>
                                      <p:cBhvr>
                                        <p:cTn id="29" dur="166" decel="50000">
                                          <p:stCondLst>
                                            <p:cond delay="676"/>
                                          </p:stCondLst>
                                        </p:cTn>
                                        <p:tgtEl>
                                          <p:spTgt spid="4">
                                            <p:txEl>
                                              <p:pRg st="2" end="2"/>
                                            </p:txEl>
                                          </p:spTgt>
                                        </p:tgtEl>
                                      </p:cBhvr>
                                      <p:to x="100000" y="100000"/>
                                    </p:animScale>
                                    <p:animScale>
                                      <p:cBhvr>
                                        <p:cTn id="30" dur="26">
                                          <p:stCondLst>
                                            <p:cond delay="1312"/>
                                          </p:stCondLst>
                                        </p:cTn>
                                        <p:tgtEl>
                                          <p:spTgt spid="4">
                                            <p:txEl>
                                              <p:pRg st="2" end="2"/>
                                            </p:txEl>
                                          </p:spTgt>
                                        </p:tgtEl>
                                      </p:cBhvr>
                                      <p:to x="100000" y="80000"/>
                                    </p:animScale>
                                    <p:animScale>
                                      <p:cBhvr>
                                        <p:cTn id="31" dur="166" decel="50000">
                                          <p:stCondLst>
                                            <p:cond delay="1338"/>
                                          </p:stCondLst>
                                        </p:cTn>
                                        <p:tgtEl>
                                          <p:spTgt spid="4">
                                            <p:txEl>
                                              <p:pRg st="2" end="2"/>
                                            </p:txEl>
                                          </p:spTgt>
                                        </p:tgtEl>
                                      </p:cBhvr>
                                      <p:to x="100000" y="100000"/>
                                    </p:animScale>
                                    <p:animScale>
                                      <p:cBhvr>
                                        <p:cTn id="32" dur="26">
                                          <p:stCondLst>
                                            <p:cond delay="1642"/>
                                          </p:stCondLst>
                                        </p:cTn>
                                        <p:tgtEl>
                                          <p:spTgt spid="4">
                                            <p:txEl>
                                              <p:pRg st="2" end="2"/>
                                            </p:txEl>
                                          </p:spTgt>
                                        </p:tgtEl>
                                      </p:cBhvr>
                                      <p:to x="100000" y="90000"/>
                                    </p:animScale>
                                    <p:animScale>
                                      <p:cBhvr>
                                        <p:cTn id="33" dur="166" decel="50000">
                                          <p:stCondLst>
                                            <p:cond delay="1668"/>
                                          </p:stCondLst>
                                        </p:cTn>
                                        <p:tgtEl>
                                          <p:spTgt spid="4">
                                            <p:txEl>
                                              <p:pRg st="2" end="2"/>
                                            </p:txEl>
                                          </p:spTgt>
                                        </p:tgtEl>
                                      </p:cBhvr>
                                      <p:to x="100000" y="100000"/>
                                    </p:animScale>
                                    <p:animScale>
                                      <p:cBhvr>
                                        <p:cTn id="34" dur="26">
                                          <p:stCondLst>
                                            <p:cond delay="1808"/>
                                          </p:stCondLst>
                                        </p:cTn>
                                        <p:tgtEl>
                                          <p:spTgt spid="4">
                                            <p:txEl>
                                              <p:pRg st="2" end="2"/>
                                            </p:txEl>
                                          </p:spTgt>
                                        </p:tgtEl>
                                      </p:cBhvr>
                                      <p:to x="100000" y="95000"/>
                                    </p:animScale>
                                    <p:animScale>
                                      <p:cBhvr>
                                        <p:cTn id="35" dur="166" decel="50000">
                                          <p:stCondLst>
                                            <p:cond delay="1834"/>
                                          </p:stCondLst>
                                        </p:cTn>
                                        <p:tgtEl>
                                          <p:spTgt spid="4">
                                            <p:txEl>
                                              <p:pRg st="2" end="2"/>
                                            </p:txEl>
                                          </p:spTgt>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down)">
                                      <p:cBhvr>
                                        <p:cTn id="38" dur="580">
                                          <p:stCondLst>
                                            <p:cond delay="0"/>
                                          </p:stCondLst>
                                        </p:cTn>
                                        <p:tgtEl>
                                          <p:spTgt spid="4">
                                            <p:txEl>
                                              <p:pRg st="3" end="3"/>
                                            </p:txEl>
                                          </p:spTgt>
                                        </p:tgtEl>
                                      </p:cBhvr>
                                    </p:animEffect>
                                    <p:anim calcmode="lin" valueType="num">
                                      <p:cBhvr>
                                        <p:cTn id="39"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4">
                                            <p:txEl>
                                              <p:pRg st="3" end="3"/>
                                            </p:txEl>
                                          </p:spTgt>
                                        </p:tgtEl>
                                      </p:cBhvr>
                                      <p:to x="100000" y="60000"/>
                                    </p:animScale>
                                    <p:animScale>
                                      <p:cBhvr>
                                        <p:cTn id="45" dur="166" decel="50000">
                                          <p:stCondLst>
                                            <p:cond delay="676"/>
                                          </p:stCondLst>
                                        </p:cTn>
                                        <p:tgtEl>
                                          <p:spTgt spid="4">
                                            <p:txEl>
                                              <p:pRg st="3" end="3"/>
                                            </p:txEl>
                                          </p:spTgt>
                                        </p:tgtEl>
                                      </p:cBhvr>
                                      <p:to x="100000" y="100000"/>
                                    </p:animScale>
                                    <p:animScale>
                                      <p:cBhvr>
                                        <p:cTn id="46" dur="26">
                                          <p:stCondLst>
                                            <p:cond delay="1312"/>
                                          </p:stCondLst>
                                        </p:cTn>
                                        <p:tgtEl>
                                          <p:spTgt spid="4">
                                            <p:txEl>
                                              <p:pRg st="3" end="3"/>
                                            </p:txEl>
                                          </p:spTgt>
                                        </p:tgtEl>
                                      </p:cBhvr>
                                      <p:to x="100000" y="80000"/>
                                    </p:animScale>
                                    <p:animScale>
                                      <p:cBhvr>
                                        <p:cTn id="47" dur="166" decel="50000">
                                          <p:stCondLst>
                                            <p:cond delay="1338"/>
                                          </p:stCondLst>
                                        </p:cTn>
                                        <p:tgtEl>
                                          <p:spTgt spid="4">
                                            <p:txEl>
                                              <p:pRg st="3" end="3"/>
                                            </p:txEl>
                                          </p:spTgt>
                                        </p:tgtEl>
                                      </p:cBhvr>
                                      <p:to x="100000" y="100000"/>
                                    </p:animScale>
                                    <p:animScale>
                                      <p:cBhvr>
                                        <p:cTn id="48" dur="26">
                                          <p:stCondLst>
                                            <p:cond delay="1642"/>
                                          </p:stCondLst>
                                        </p:cTn>
                                        <p:tgtEl>
                                          <p:spTgt spid="4">
                                            <p:txEl>
                                              <p:pRg st="3" end="3"/>
                                            </p:txEl>
                                          </p:spTgt>
                                        </p:tgtEl>
                                      </p:cBhvr>
                                      <p:to x="100000" y="90000"/>
                                    </p:animScale>
                                    <p:animScale>
                                      <p:cBhvr>
                                        <p:cTn id="49" dur="166" decel="50000">
                                          <p:stCondLst>
                                            <p:cond delay="1668"/>
                                          </p:stCondLst>
                                        </p:cTn>
                                        <p:tgtEl>
                                          <p:spTgt spid="4">
                                            <p:txEl>
                                              <p:pRg st="3" end="3"/>
                                            </p:txEl>
                                          </p:spTgt>
                                        </p:tgtEl>
                                      </p:cBhvr>
                                      <p:to x="100000" y="100000"/>
                                    </p:animScale>
                                    <p:animScale>
                                      <p:cBhvr>
                                        <p:cTn id="50" dur="26">
                                          <p:stCondLst>
                                            <p:cond delay="1808"/>
                                          </p:stCondLst>
                                        </p:cTn>
                                        <p:tgtEl>
                                          <p:spTgt spid="4">
                                            <p:txEl>
                                              <p:pRg st="3" end="3"/>
                                            </p:txEl>
                                          </p:spTgt>
                                        </p:tgtEl>
                                      </p:cBhvr>
                                      <p:to x="100000" y="95000"/>
                                    </p:animScale>
                                    <p:animScale>
                                      <p:cBhvr>
                                        <p:cTn id="51"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a:extLst>
              <a:ext uri="{FF2B5EF4-FFF2-40B4-BE49-F238E27FC236}">
                <a16:creationId xmlns:a16="http://schemas.microsoft.com/office/drawing/2014/main" id="{0C931C1A-F218-42A3-8DF7-C4DCCC10BC6A}"/>
              </a:ext>
            </a:extLst>
          </p:cNvPr>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830509" y="490058"/>
            <a:ext cx="8423471" cy="6547279"/>
          </a:xfrm>
          <a:prstGeom prst="rect">
            <a:avLst/>
          </a:prstGeom>
        </p:spPr>
      </p:pic>
      <p:pic>
        <p:nvPicPr>
          <p:cNvPr id="12" name="Picture 11">
            <a:extLst>
              <a:ext uri="{FF2B5EF4-FFF2-40B4-BE49-F238E27FC236}">
                <a16:creationId xmlns:a16="http://schemas.microsoft.com/office/drawing/2014/main" id="{60944DB6-B90E-0C8C-D104-0DF2DF681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309" y="3506598"/>
            <a:ext cx="4286380" cy="4286380"/>
          </a:xfrm>
          <a:prstGeom prst="rect">
            <a:avLst/>
          </a:prstGeom>
        </p:spPr>
      </p:pic>
      <p:sp>
        <p:nvSpPr>
          <p:cNvPr id="9" name="TextBox 8">
            <a:extLst>
              <a:ext uri="{FF2B5EF4-FFF2-40B4-BE49-F238E27FC236}">
                <a16:creationId xmlns:a16="http://schemas.microsoft.com/office/drawing/2014/main" id="{18515E78-4E21-8E97-D364-50C098CF1F61}"/>
              </a:ext>
            </a:extLst>
          </p:cNvPr>
          <p:cNvSpPr txBox="1"/>
          <p:nvPr/>
        </p:nvSpPr>
        <p:spPr>
          <a:xfrm>
            <a:off x="751459" y="228839"/>
            <a:ext cx="10011615" cy="646331"/>
          </a:xfrm>
          <a:prstGeom prst="rect">
            <a:avLst/>
          </a:prstGeom>
          <a:noFill/>
        </p:spPr>
        <p:txBody>
          <a:bodyPr wrap="square">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5: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Tìm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hiểu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tranh</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trừu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tượng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của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Họa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sĩ</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p:txBody>
      </p:sp>
      <p:sp>
        <p:nvSpPr>
          <p:cNvPr id="11" name="TextBox 10">
            <a:extLst>
              <a:ext uri="{FF2B5EF4-FFF2-40B4-BE49-F238E27FC236}">
                <a16:creationId xmlns:a16="http://schemas.microsoft.com/office/drawing/2014/main" id="{442C299A-E57A-3556-A7F5-0D5CA6F401BA}"/>
              </a:ext>
            </a:extLst>
          </p:cNvPr>
          <p:cNvSpPr txBox="1"/>
          <p:nvPr/>
        </p:nvSpPr>
        <p:spPr>
          <a:xfrm>
            <a:off x="2148482" y="2740906"/>
            <a:ext cx="5746457" cy="1815882"/>
          </a:xfrm>
          <a:prstGeom prst="rect">
            <a:avLst/>
          </a:prstGeom>
          <a:noFill/>
        </p:spPr>
        <p:txBody>
          <a:bodyPr wrap="square">
            <a:spAutoFit/>
          </a:bodyPr>
          <a:lstStyle/>
          <a:p>
            <a:pPr algn="just"/>
            <a:r>
              <a:rPr lang="en-US" sz="2800" b="1" u="sng" dirty="0" err="1">
                <a:solidFill>
                  <a:srgbClr val="CC3399"/>
                </a:solidFill>
              </a:rPr>
              <a:t>Ghi</a:t>
            </a:r>
            <a:r>
              <a:rPr lang="en-US" sz="2800" b="1" u="sng" dirty="0">
                <a:solidFill>
                  <a:srgbClr val="CC3399"/>
                </a:solidFill>
              </a:rPr>
              <a:t> </a:t>
            </a:r>
            <a:r>
              <a:rPr lang="en-US" sz="2800" b="1" u="sng" dirty="0" err="1">
                <a:solidFill>
                  <a:srgbClr val="CC3399"/>
                </a:solidFill>
              </a:rPr>
              <a:t>nhớ</a:t>
            </a:r>
            <a:r>
              <a:rPr lang="en-US" sz="2800" b="1" u="sng" dirty="0">
                <a:solidFill>
                  <a:srgbClr val="CC3399"/>
                </a:solidFill>
              </a:rPr>
              <a:t>:</a:t>
            </a:r>
          </a:p>
          <a:p>
            <a:pPr algn="just"/>
            <a:r>
              <a:rPr lang="en-US" sz="2800" b="1" dirty="0" err="1">
                <a:solidFill>
                  <a:srgbClr val="7A1E6F"/>
                </a:solidFill>
              </a:rPr>
              <a:t>Hình</a:t>
            </a:r>
            <a:r>
              <a:rPr lang="en-US" sz="2800" b="1" dirty="0">
                <a:solidFill>
                  <a:srgbClr val="7A1E6F"/>
                </a:solidFill>
              </a:rPr>
              <a:t> </a:t>
            </a:r>
            <a:r>
              <a:rPr lang="en-US" sz="2800" b="1" dirty="0" err="1">
                <a:solidFill>
                  <a:srgbClr val="7A1E6F"/>
                </a:solidFill>
              </a:rPr>
              <a:t>và</a:t>
            </a:r>
            <a:r>
              <a:rPr lang="en-US" sz="2800" b="1" dirty="0">
                <a:solidFill>
                  <a:srgbClr val="7A1E6F"/>
                </a:solidFill>
              </a:rPr>
              <a:t> </a:t>
            </a:r>
            <a:r>
              <a:rPr lang="en-US" sz="2800" b="1" dirty="0" err="1">
                <a:solidFill>
                  <a:srgbClr val="7A1E6F"/>
                </a:solidFill>
              </a:rPr>
              <a:t>màu</a:t>
            </a:r>
            <a:r>
              <a:rPr lang="en-US" sz="2800" b="1" dirty="0">
                <a:solidFill>
                  <a:srgbClr val="7A1E6F"/>
                </a:solidFill>
              </a:rPr>
              <a:t> </a:t>
            </a:r>
            <a:r>
              <a:rPr lang="en-US" sz="2800" b="1" dirty="0" err="1">
                <a:solidFill>
                  <a:srgbClr val="7A1E6F"/>
                </a:solidFill>
              </a:rPr>
              <a:t>trong</a:t>
            </a:r>
            <a:r>
              <a:rPr lang="en-US" sz="2800" b="1" dirty="0">
                <a:solidFill>
                  <a:srgbClr val="7A1E6F"/>
                </a:solidFill>
              </a:rPr>
              <a:t> </a:t>
            </a:r>
            <a:r>
              <a:rPr lang="en-US" sz="2800" b="1" dirty="0" err="1">
                <a:solidFill>
                  <a:srgbClr val="7A1E6F"/>
                </a:solidFill>
              </a:rPr>
              <a:t>tranh</a:t>
            </a:r>
            <a:r>
              <a:rPr lang="en-US" sz="2800" b="1" dirty="0">
                <a:solidFill>
                  <a:srgbClr val="7A1E6F"/>
                </a:solidFill>
              </a:rPr>
              <a:t> </a:t>
            </a:r>
            <a:r>
              <a:rPr lang="en-US" sz="2800" b="1" dirty="0" err="1">
                <a:solidFill>
                  <a:srgbClr val="7A1E6F"/>
                </a:solidFill>
              </a:rPr>
              <a:t>trừu</a:t>
            </a:r>
            <a:r>
              <a:rPr lang="en-US" sz="2800" b="1" dirty="0">
                <a:solidFill>
                  <a:srgbClr val="7A1E6F"/>
                </a:solidFill>
              </a:rPr>
              <a:t> </a:t>
            </a:r>
            <a:r>
              <a:rPr lang="en-US" sz="2800" b="1" dirty="0" err="1">
                <a:solidFill>
                  <a:srgbClr val="7A1E6F"/>
                </a:solidFill>
              </a:rPr>
              <a:t>tượng</a:t>
            </a:r>
            <a:r>
              <a:rPr lang="en-US" sz="2800" b="1" dirty="0">
                <a:solidFill>
                  <a:srgbClr val="7A1E6F"/>
                </a:solidFill>
              </a:rPr>
              <a:t> </a:t>
            </a:r>
            <a:r>
              <a:rPr lang="en-US" sz="2800" b="1" dirty="0" err="1">
                <a:solidFill>
                  <a:srgbClr val="7A1E6F"/>
                </a:solidFill>
              </a:rPr>
              <a:t>là</a:t>
            </a:r>
            <a:r>
              <a:rPr lang="en-US" sz="2800" b="1" dirty="0">
                <a:solidFill>
                  <a:srgbClr val="7A1E6F"/>
                </a:solidFill>
              </a:rPr>
              <a:t> </a:t>
            </a:r>
            <a:r>
              <a:rPr lang="en-US" sz="2800" b="1" dirty="0" err="1">
                <a:solidFill>
                  <a:srgbClr val="7A1E6F"/>
                </a:solidFill>
              </a:rPr>
              <a:t>biểu</a:t>
            </a:r>
            <a:r>
              <a:rPr lang="en-US" sz="2800" b="1" dirty="0">
                <a:solidFill>
                  <a:srgbClr val="7A1E6F"/>
                </a:solidFill>
              </a:rPr>
              <a:t> </a:t>
            </a:r>
            <a:r>
              <a:rPr lang="en-US" sz="2800" b="1" dirty="0" err="1">
                <a:solidFill>
                  <a:srgbClr val="7A1E6F"/>
                </a:solidFill>
              </a:rPr>
              <a:t>cảm</a:t>
            </a:r>
            <a:r>
              <a:rPr lang="en-US" sz="2800" b="1" dirty="0">
                <a:solidFill>
                  <a:srgbClr val="7A1E6F"/>
                </a:solidFill>
              </a:rPr>
              <a:t> </a:t>
            </a:r>
            <a:r>
              <a:rPr lang="en-US" sz="2800" b="1" dirty="0" err="1">
                <a:solidFill>
                  <a:srgbClr val="7A1E6F"/>
                </a:solidFill>
              </a:rPr>
              <a:t>chủ</a:t>
            </a:r>
            <a:r>
              <a:rPr lang="en-US" sz="2800" b="1" dirty="0">
                <a:solidFill>
                  <a:srgbClr val="7A1E6F"/>
                </a:solidFill>
              </a:rPr>
              <a:t> </a:t>
            </a:r>
            <a:r>
              <a:rPr lang="en-US" sz="2800" b="1" dirty="0" err="1">
                <a:solidFill>
                  <a:srgbClr val="7A1E6F"/>
                </a:solidFill>
              </a:rPr>
              <a:t>quan</a:t>
            </a:r>
            <a:r>
              <a:rPr lang="en-US" sz="2800" b="1" dirty="0">
                <a:solidFill>
                  <a:srgbClr val="7A1E6F"/>
                </a:solidFill>
              </a:rPr>
              <a:t> </a:t>
            </a:r>
            <a:r>
              <a:rPr lang="en-US" sz="2800" b="1" dirty="0" err="1">
                <a:solidFill>
                  <a:srgbClr val="7A1E6F"/>
                </a:solidFill>
              </a:rPr>
              <a:t>của</a:t>
            </a:r>
            <a:r>
              <a:rPr lang="en-US" sz="2800" b="1" dirty="0">
                <a:solidFill>
                  <a:srgbClr val="7A1E6F"/>
                </a:solidFill>
              </a:rPr>
              <a:t> </a:t>
            </a:r>
            <a:r>
              <a:rPr lang="en-US" sz="2800" b="1" dirty="0" err="1">
                <a:solidFill>
                  <a:srgbClr val="7A1E6F"/>
                </a:solidFill>
              </a:rPr>
              <a:t>tác</a:t>
            </a:r>
            <a:r>
              <a:rPr lang="en-US" sz="2800" b="1" dirty="0">
                <a:solidFill>
                  <a:srgbClr val="7A1E6F"/>
                </a:solidFill>
              </a:rPr>
              <a:t> </a:t>
            </a:r>
            <a:r>
              <a:rPr lang="en-US" sz="2800" b="1" dirty="0" err="1">
                <a:solidFill>
                  <a:srgbClr val="7A1E6F"/>
                </a:solidFill>
              </a:rPr>
              <a:t>giả</a:t>
            </a:r>
            <a:r>
              <a:rPr lang="en-US" sz="2800" b="1" dirty="0">
                <a:solidFill>
                  <a:srgbClr val="7A1E6F"/>
                </a:solidFill>
              </a:rPr>
              <a:t>, </a:t>
            </a:r>
            <a:r>
              <a:rPr lang="en-US" sz="2800" b="1" dirty="0" err="1">
                <a:solidFill>
                  <a:srgbClr val="7A1E6F"/>
                </a:solidFill>
              </a:rPr>
              <a:t>ít</a:t>
            </a:r>
            <a:r>
              <a:rPr lang="en-US" sz="2800" b="1" dirty="0">
                <a:solidFill>
                  <a:srgbClr val="7A1E6F"/>
                </a:solidFill>
              </a:rPr>
              <a:t> </a:t>
            </a:r>
            <a:r>
              <a:rPr lang="en-US" sz="2800" b="1" dirty="0" err="1">
                <a:solidFill>
                  <a:srgbClr val="7A1E6F"/>
                </a:solidFill>
              </a:rPr>
              <a:t>lệ</a:t>
            </a:r>
            <a:r>
              <a:rPr lang="en-US" sz="2800" b="1" dirty="0">
                <a:solidFill>
                  <a:srgbClr val="7A1E6F"/>
                </a:solidFill>
              </a:rPr>
              <a:t> </a:t>
            </a:r>
            <a:r>
              <a:rPr lang="en-US" sz="2800" b="1" dirty="0" err="1">
                <a:solidFill>
                  <a:srgbClr val="7A1E6F"/>
                </a:solidFill>
              </a:rPr>
              <a:t>thuộc</a:t>
            </a:r>
            <a:r>
              <a:rPr lang="en-US" sz="2800" b="1" dirty="0">
                <a:solidFill>
                  <a:srgbClr val="7A1E6F"/>
                </a:solidFill>
              </a:rPr>
              <a:t> </a:t>
            </a:r>
            <a:r>
              <a:rPr lang="en-US" sz="2800" b="1" dirty="0" err="1">
                <a:solidFill>
                  <a:srgbClr val="7A1E6F"/>
                </a:solidFill>
              </a:rPr>
              <a:t>vào</a:t>
            </a:r>
            <a:r>
              <a:rPr lang="en-US" sz="2800" b="1" dirty="0">
                <a:solidFill>
                  <a:srgbClr val="7A1E6F"/>
                </a:solidFill>
              </a:rPr>
              <a:t> </a:t>
            </a:r>
            <a:r>
              <a:rPr lang="en-US" sz="2800" b="1" dirty="0" err="1">
                <a:solidFill>
                  <a:srgbClr val="7A1E6F"/>
                </a:solidFill>
              </a:rPr>
              <a:t>yếu</a:t>
            </a:r>
            <a:r>
              <a:rPr lang="en-US" sz="2800" b="1" dirty="0">
                <a:solidFill>
                  <a:srgbClr val="7A1E6F"/>
                </a:solidFill>
              </a:rPr>
              <a:t> </a:t>
            </a:r>
            <a:r>
              <a:rPr lang="en-US" sz="2800" b="1" dirty="0" err="1">
                <a:solidFill>
                  <a:srgbClr val="7A1E6F"/>
                </a:solidFill>
              </a:rPr>
              <a:t>tố</a:t>
            </a:r>
            <a:r>
              <a:rPr lang="en-US" sz="2800" b="1" dirty="0">
                <a:solidFill>
                  <a:srgbClr val="7A1E6F"/>
                </a:solidFill>
              </a:rPr>
              <a:t> </a:t>
            </a:r>
            <a:r>
              <a:rPr lang="en-US" sz="2800" b="1" dirty="0" err="1">
                <a:solidFill>
                  <a:srgbClr val="7A1E6F"/>
                </a:solidFill>
              </a:rPr>
              <a:t>khách</a:t>
            </a:r>
            <a:r>
              <a:rPr lang="en-US" sz="2800" b="1" dirty="0">
                <a:solidFill>
                  <a:srgbClr val="7A1E6F"/>
                </a:solidFill>
              </a:rPr>
              <a:t> </a:t>
            </a:r>
            <a:r>
              <a:rPr lang="en-US" sz="2800" b="1" dirty="0" err="1">
                <a:solidFill>
                  <a:srgbClr val="7A1E6F"/>
                </a:solidFill>
              </a:rPr>
              <a:t>quan</a:t>
            </a:r>
            <a:endParaRPr lang="en-US" sz="2800" b="1" dirty="0">
              <a:solidFill>
                <a:srgbClr val="7A1E6F"/>
              </a:solidFill>
            </a:endParaRPr>
          </a:p>
        </p:txBody>
      </p:sp>
      <p:pic>
        <p:nvPicPr>
          <p:cNvPr id="13" name="Picture 12">
            <a:extLst>
              <a:ext uri="{FF2B5EF4-FFF2-40B4-BE49-F238E27FC236}">
                <a16:creationId xmlns:a16="http://schemas.microsoft.com/office/drawing/2014/main" id="{B705C260-77D3-1422-EEA3-AEABEA24F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21795">
            <a:off x="6071711" y="4124980"/>
            <a:ext cx="1853945" cy="2139167"/>
          </a:xfrm>
          <a:prstGeom prst="rect">
            <a:avLst/>
          </a:prstGeom>
        </p:spPr>
      </p:pic>
    </p:spTree>
    <p:extLst>
      <p:ext uri="{BB962C8B-B14F-4D97-AF65-F5344CB8AC3E}">
        <p14:creationId xmlns:p14="http://schemas.microsoft.com/office/powerpoint/2010/main" val="2686493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heel(1)">
                                      <p:cBhvr>
                                        <p:cTn id="12" dur="2000"/>
                                        <p:tgtEl>
                                          <p:spTgt spid="11">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heel(1)">
                                      <p:cBhvr>
                                        <p:cTn id="15"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a:extLst>
              <a:ext uri="{FF2B5EF4-FFF2-40B4-BE49-F238E27FC236}">
                <a16:creationId xmlns:a16="http://schemas.microsoft.com/office/drawing/2014/main" id="{088C5976-C96F-341F-9BB4-ED67343BE2BB}"/>
              </a:ext>
            </a:extLst>
          </p:cNvPr>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183701" y="0"/>
            <a:ext cx="10319723" cy="6923314"/>
          </a:xfrm>
          <a:prstGeom prst="rect">
            <a:avLst/>
          </a:prstGeom>
        </p:spPr>
      </p:pic>
      <p:sp>
        <p:nvSpPr>
          <p:cNvPr id="4" name="Rectangle 3">
            <a:extLst>
              <a:ext uri="{FF2B5EF4-FFF2-40B4-BE49-F238E27FC236}">
                <a16:creationId xmlns:a16="http://schemas.microsoft.com/office/drawing/2014/main" id="{8104A56F-EDCB-1C3F-E4FD-DD3025FEFF23}"/>
              </a:ext>
            </a:extLst>
          </p:cNvPr>
          <p:cNvSpPr/>
          <p:nvPr/>
        </p:nvSpPr>
        <p:spPr>
          <a:xfrm>
            <a:off x="2411185" y="1697405"/>
            <a:ext cx="6286914" cy="923330"/>
          </a:xfrm>
          <a:prstGeom prst="rect">
            <a:avLst/>
          </a:prstGeom>
          <a:noFill/>
        </p:spPr>
        <p:txBody>
          <a:bodyPr wrap="none" lIns="91440" tIns="45720" rIns="91440" bIns="45720">
            <a:spAutoFit/>
          </a:bodyPr>
          <a:lstStyle/>
          <a:p>
            <a:pPr algn="ctr"/>
            <a:r>
              <a:rPr lang="en-US" sz="5400" dirty="0">
                <a:ln w="0"/>
                <a:solidFill>
                  <a:srgbClr val="CC0066"/>
                </a:solidFill>
                <a:effectLst>
                  <a:reflection blurRad="6350" stA="53000" endA="300" endPos="35500" dir="5400000" sy="-90000" algn="bl" rotWithShape="0"/>
                </a:effectLst>
              </a:rPr>
              <a:t>ĐÁNH GIÁ &amp; DẶN DÒ</a:t>
            </a:r>
          </a:p>
        </p:txBody>
      </p:sp>
      <p:grpSp>
        <p:nvGrpSpPr>
          <p:cNvPr id="7" name="Group 6">
            <a:extLst>
              <a:ext uri="{FF2B5EF4-FFF2-40B4-BE49-F238E27FC236}">
                <a16:creationId xmlns:a16="http://schemas.microsoft.com/office/drawing/2014/main" id="{C6719F11-BD78-6C69-7817-6D08688DCDE6}"/>
              </a:ext>
            </a:extLst>
          </p:cNvPr>
          <p:cNvGrpSpPr/>
          <p:nvPr/>
        </p:nvGrpSpPr>
        <p:grpSpPr>
          <a:xfrm>
            <a:off x="2016579" y="2759155"/>
            <a:ext cx="3020785" cy="1134445"/>
            <a:chOff x="2881993" y="3020412"/>
            <a:chExt cx="3020785" cy="1134445"/>
          </a:xfrm>
        </p:grpSpPr>
        <p:sp>
          <p:nvSpPr>
            <p:cNvPr id="5" name="Thought Bubble: Cloud 4">
              <a:extLst>
                <a:ext uri="{FF2B5EF4-FFF2-40B4-BE49-F238E27FC236}">
                  <a16:creationId xmlns:a16="http://schemas.microsoft.com/office/drawing/2014/main" id="{5BF4F1C0-D2E2-29DD-D2FC-2FF7C96184DA}"/>
                </a:ext>
              </a:extLst>
            </p:cNvPr>
            <p:cNvSpPr/>
            <p:nvPr/>
          </p:nvSpPr>
          <p:spPr>
            <a:xfrm>
              <a:off x="2881993" y="3020412"/>
              <a:ext cx="3020785" cy="113444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597027-2992-1276-5DC8-93B4FD14AF6B}"/>
                </a:ext>
              </a:extLst>
            </p:cNvPr>
            <p:cNvSpPr txBox="1"/>
            <p:nvPr/>
          </p:nvSpPr>
          <p:spPr>
            <a:xfrm>
              <a:off x="3155495" y="3251868"/>
              <a:ext cx="2473779" cy="523220"/>
            </a:xfrm>
            <a:prstGeom prst="rect">
              <a:avLst/>
            </a:prstGeom>
            <a:noFill/>
          </p:spPr>
          <p:txBody>
            <a:bodyPr wrap="square" rtlCol="0">
              <a:spAutoFit/>
            </a:bodyPr>
            <a:lstStyle/>
            <a:p>
              <a:r>
                <a:rPr lang="en-US" sz="2800" dirty="0">
                  <a:solidFill>
                    <a:srgbClr val="D60093"/>
                  </a:solidFill>
                  <a:latin typeface="Times New Roman" panose="02020603050405020304" pitchFamily="18" charset="0"/>
                  <a:cs typeface="Times New Roman" panose="02020603050405020304" pitchFamily="18" charset="0"/>
                </a:rPr>
                <a:t>*ĐÁNH GIÁ</a:t>
              </a:r>
            </a:p>
          </p:txBody>
        </p:sp>
      </p:grpSp>
      <p:grpSp>
        <p:nvGrpSpPr>
          <p:cNvPr id="10" name="Group 9">
            <a:extLst>
              <a:ext uri="{FF2B5EF4-FFF2-40B4-BE49-F238E27FC236}">
                <a16:creationId xmlns:a16="http://schemas.microsoft.com/office/drawing/2014/main" id="{042840CD-BF92-AC20-ABE0-8A39F18CA5AE}"/>
              </a:ext>
            </a:extLst>
          </p:cNvPr>
          <p:cNvGrpSpPr/>
          <p:nvPr/>
        </p:nvGrpSpPr>
        <p:grpSpPr>
          <a:xfrm>
            <a:off x="4686300" y="3429000"/>
            <a:ext cx="4526149" cy="2400300"/>
            <a:chOff x="4514850" y="3556313"/>
            <a:chExt cx="4526149" cy="2400300"/>
          </a:xfrm>
        </p:grpSpPr>
        <p:sp>
          <p:nvSpPr>
            <p:cNvPr id="8" name="Thought Bubble: Cloud 7">
              <a:extLst>
                <a:ext uri="{FF2B5EF4-FFF2-40B4-BE49-F238E27FC236}">
                  <a16:creationId xmlns:a16="http://schemas.microsoft.com/office/drawing/2014/main" id="{80CA587F-49B6-756C-FA22-9C34BEEC0C2D}"/>
                </a:ext>
              </a:extLst>
            </p:cNvPr>
            <p:cNvSpPr/>
            <p:nvPr/>
          </p:nvSpPr>
          <p:spPr>
            <a:xfrm>
              <a:off x="4514850" y="3556313"/>
              <a:ext cx="4526149" cy="2400300"/>
            </a:xfrm>
            <a:prstGeom prst="cloudCallout">
              <a:avLst/>
            </a:prstGeom>
            <a:solidFill>
              <a:schemeClr val="accent6">
                <a:lumMod val="20000"/>
                <a:lumOff val="80000"/>
              </a:schemeClr>
            </a:solidFill>
            <a:ln>
              <a:solidFill>
                <a:srgbClr val="13A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238FEA-195E-05D9-A4E5-92805C04090A}"/>
                </a:ext>
              </a:extLst>
            </p:cNvPr>
            <p:cNvSpPr txBox="1"/>
            <p:nvPr/>
          </p:nvSpPr>
          <p:spPr>
            <a:xfrm>
              <a:off x="4808764" y="3833133"/>
              <a:ext cx="4065815" cy="1908215"/>
            </a:xfrm>
            <a:prstGeom prst="rect">
              <a:avLst/>
            </a:prstGeom>
            <a:noFill/>
          </p:spPr>
          <p:txBody>
            <a:bodyPr wrap="square" rtlCol="0">
              <a:spAutoFit/>
            </a:bodyPr>
            <a:lstStyle/>
            <a:p>
              <a:pPr algn="ctr"/>
              <a:r>
                <a:rPr lang="en-US" sz="2800" b="1" dirty="0">
                  <a:solidFill>
                    <a:srgbClr val="D60093"/>
                  </a:solidFill>
                </a:rPr>
                <a:t>**DẶN DÒ:</a:t>
              </a:r>
            </a:p>
            <a:p>
              <a:r>
                <a:rPr lang="en-US" sz="2400" dirty="0">
                  <a:solidFill>
                    <a:srgbClr val="7A1E6F"/>
                  </a:solidFill>
                </a:rPr>
                <a:t>     </a:t>
              </a:r>
              <a:r>
                <a:rPr lang="en-US" sz="2400" b="1" dirty="0">
                  <a:solidFill>
                    <a:srgbClr val="7A1E6F"/>
                  </a:solidFill>
                </a:rPr>
                <a:t>- </a:t>
              </a:r>
              <a:r>
                <a:rPr lang="en-US" sz="2400" b="1" dirty="0" err="1">
                  <a:solidFill>
                    <a:srgbClr val="7A1E6F"/>
                  </a:solidFill>
                </a:rPr>
                <a:t>Tìm</a:t>
              </a:r>
              <a:r>
                <a:rPr lang="en-US" sz="2400" b="1" dirty="0">
                  <a:solidFill>
                    <a:srgbClr val="7A1E6F"/>
                  </a:solidFill>
                </a:rPr>
                <a:t> </a:t>
              </a:r>
              <a:r>
                <a:rPr lang="en-US" sz="2400" b="1" dirty="0" err="1">
                  <a:solidFill>
                    <a:srgbClr val="7A1E6F"/>
                  </a:solidFill>
                </a:rPr>
                <a:t>hiểu</a:t>
              </a:r>
              <a:r>
                <a:rPr lang="en-US" sz="2400" b="1" dirty="0">
                  <a:solidFill>
                    <a:srgbClr val="7A1E6F"/>
                  </a:solidFill>
                </a:rPr>
                <a:t> </a:t>
              </a:r>
              <a:r>
                <a:rPr lang="en-US" sz="2400" b="1" dirty="0" err="1">
                  <a:solidFill>
                    <a:srgbClr val="7A1E6F"/>
                  </a:solidFill>
                </a:rPr>
                <a:t>bài</a:t>
              </a:r>
              <a:r>
                <a:rPr lang="en-US" sz="2400" b="1" dirty="0">
                  <a:solidFill>
                    <a:srgbClr val="7A1E6F"/>
                  </a:solidFill>
                </a:rPr>
                <a:t> 2</a:t>
              </a:r>
            </a:p>
            <a:p>
              <a:r>
                <a:rPr lang="en-US" sz="2400" dirty="0"/>
                <a:t>     </a:t>
              </a:r>
              <a:r>
                <a:rPr lang="en-US" sz="2400" b="1" dirty="0">
                  <a:solidFill>
                    <a:srgbClr val="CC0066"/>
                  </a:solidFill>
                </a:rPr>
                <a:t>- </a:t>
              </a:r>
              <a:r>
                <a:rPr lang="en-US" sz="2400" b="1" dirty="0" err="1">
                  <a:solidFill>
                    <a:srgbClr val="CC0066"/>
                  </a:solidFill>
                </a:rPr>
                <a:t>Chuẩn</a:t>
              </a:r>
              <a:r>
                <a:rPr lang="en-US" sz="2400" b="1" dirty="0">
                  <a:solidFill>
                    <a:srgbClr val="CC0066"/>
                  </a:solidFill>
                </a:rPr>
                <a:t> </a:t>
              </a:r>
              <a:r>
                <a:rPr lang="en-US" sz="2400" b="1" dirty="0" err="1">
                  <a:solidFill>
                    <a:srgbClr val="CC0066"/>
                  </a:solidFill>
                </a:rPr>
                <a:t>bị</a:t>
              </a:r>
              <a:r>
                <a:rPr lang="en-US" sz="2400" b="1" dirty="0">
                  <a:solidFill>
                    <a:srgbClr val="CC0066"/>
                  </a:solidFill>
                </a:rPr>
                <a:t> </a:t>
              </a:r>
              <a:r>
                <a:rPr lang="en-US" sz="2400" b="1" dirty="0" err="1">
                  <a:solidFill>
                    <a:srgbClr val="CC0066"/>
                  </a:solidFill>
                </a:rPr>
                <a:t>giấy</a:t>
              </a:r>
              <a:r>
                <a:rPr lang="en-US" sz="2400" b="1" dirty="0">
                  <a:solidFill>
                    <a:srgbClr val="CC0066"/>
                  </a:solidFill>
                </a:rPr>
                <a:t> </a:t>
              </a:r>
              <a:r>
                <a:rPr lang="en-US" sz="2400" b="1" dirty="0" err="1">
                  <a:solidFill>
                    <a:srgbClr val="CC0066"/>
                  </a:solidFill>
                </a:rPr>
                <a:t>vẽ</a:t>
              </a:r>
              <a:r>
                <a:rPr lang="en-US" sz="2400" b="1" dirty="0">
                  <a:solidFill>
                    <a:srgbClr val="CC0066"/>
                  </a:solidFill>
                </a:rPr>
                <a:t> A3, </a:t>
              </a:r>
              <a:r>
                <a:rPr lang="en-US" sz="2400" b="1" dirty="0" err="1">
                  <a:solidFill>
                    <a:srgbClr val="CC0066"/>
                  </a:solidFill>
                </a:rPr>
                <a:t>màu</a:t>
              </a:r>
              <a:r>
                <a:rPr lang="en-US" sz="2400" b="1" dirty="0">
                  <a:solidFill>
                    <a:srgbClr val="CC0066"/>
                  </a:solidFill>
                </a:rPr>
                <a:t> </a:t>
              </a:r>
              <a:r>
                <a:rPr lang="en-US" sz="2400" b="1" dirty="0" err="1">
                  <a:solidFill>
                    <a:srgbClr val="CC0066"/>
                  </a:solidFill>
                </a:rPr>
                <a:t>vẽ</a:t>
              </a:r>
              <a:r>
                <a:rPr lang="en-US" sz="2400" b="1" dirty="0">
                  <a:solidFill>
                    <a:srgbClr val="CC0066"/>
                  </a:solidFill>
                </a:rPr>
                <a:t>, </a:t>
              </a:r>
              <a:r>
                <a:rPr lang="en-US" sz="2400" b="1" dirty="0" err="1">
                  <a:solidFill>
                    <a:srgbClr val="CC0066"/>
                  </a:solidFill>
                </a:rPr>
                <a:t>vật</a:t>
              </a:r>
              <a:r>
                <a:rPr lang="en-US" sz="2400" b="1" dirty="0">
                  <a:solidFill>
                    <a:srgbClr val="CC0066"/>
                  </a:solidFill>
                </a:rPr>
                <a:t> </a:t>
              </a:r>
              <a:r>
                <a:rPr lang="en-US" sz="2400" b="1" dirty="0" err="1">
                  <a:solidFill>
                    <a:srgbClr val="CC0066"/>
                  </a:solidFill>
                </a:rPr>
                <a:t>mẫu</a:t>
              </a:r>
              <a:endParaRPr lang="en-US" sz="2400" b="1" dirty="0">
                <a:solidFill>
                  <a:srgbClr val="CC0066"/>
                </a:solidFill>
              </a:endParaRPr>
            </a:p>
            <a:p>
              <a:endParaRPr lang="en-US" dirty="0"/>
            </a:p>
          </p:txBody>
        </p:sp>
      </p:grpSp>
      <p:pic>
        <p:nvPicPr>
          <p:cNvPr id="11" name="Picture 10">
            <a:extLst>
              <a:ext uri="{FF2B5EF4-FFF2-40B4-BE49-F238E27FC236}">
                <a16:creationId xmlns:a16="http://schemas.microsoft.com/office/drawing/2014/main" id="{F11817BB-59B8-BD6C-5155-0BD498A45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589" y="3636886"/>
            <a:ext cx="4157664" cy="4157664"/>
          </a:xfrm>
          <a:prstGeom prst="rect">
            <a:avLst/>
          </a:prstGeom>
        </p:spPr>
      </p:pic>
    </p:spTree>
    <p:extLst>
      <p:ext uri="{BB962C8B-B14F-4D97-AF65-F5344CB8AC3E}">
        <p14:creationId xmlns:p14="http://schemas.microsoft.com/office/powerpoint/2010/main" val="2726559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4">
            <a:extLst>
              <a:ext uri="{FF2B5EF4-FFF2-40B4-BE49-F238E27FC236}">
                <a16:creationId xmlns:a16="http://schemas.microsoft.com/office/drawing/2014/main" id="{0B9D719D-EDC2-4F6F-95FA-A224FCE61B8F}"/>
              </a:ext>
            </a:extLst>
          </p:cNvPr>
          <p:cNvPicPr>
            <a:picLocks noChangeAspect="1"/>
          </p:cNvPicPr>
          <p:nvPr/>
        </p:nvPicPr>
        <p:blipFill rotWithShape="1">
          <a:blip r:embed="rId3">
            <a:extLst>
              <a:ext uri="{28A0092B-C50C-407E-A947-70E740481C1C}">
                <a14:useLocalDpi xmlns:a14="http://schemas.microsoft.com/office/drawing/2010/main" val="0"/>
              </a:ext>
            </a:extLst>
          </a:blip>
          <a:srcRect l="34267" t="41719"/>
          <a:stretch/>
        </p:blipFill>
        <p:spPr>
          <a:xfrm>
            <a:off x="5243032" y="3395462"/>
            <a:ext cx="6948968" cy="3465674"/>
          </a:xfrm>
          <a:prstGeom prst="rect">
            <a:avLst/>
          </a:prstGeom>
        </p:spPr>
      </p:pic>
      <p:sp>
        <p:nvSpPr>
          <p:cNvPr id="8" name="TextBox 7">
            <a:extLst>
              <a:ext uri="{FF2B5EF4-FFF2-40B4-BE49-F238E27FC236}">
                <a16:creationId xmlns:a16="http://schemas.microsoft.com/office/drawing/2014/main" id="{1B599AD0-0A36-4443-9C8E-77C7E233B6CF}"/>
              </a:ext>
            </a:extLst>
          </p:cNvPr>
          <p:cNvSpPr txBox="1"/>
          <p:nvPr/>
        </p:nvSpPr>
        <p:spPr>
          <a:xfrm>
            <a:off x="6859505" y="-6195"/>
            <a:ext cx="3321264" cy="2585323"/>
          </a:xfrm>
          <a:prstGeom prst="rect">
            <a:avLst/>
          </a:prstGeom>
          <a:noFill/>
        </p:spPr>
        <p:txBody>
          <a:bodyPr wrap="square" rtlCol="0">
            <a:spAutoFit/>
          </a:bodyPr>
          <a:lstStyle/>
          <a:p>
            <a:r>
              <a:rPr lang="zh-CN" altLang="en-US" dirty="0">
                <a:solidFill>
                  <a:schemeClr val="accent6">
                    <a:lumMod val="75000"/>
                  </a:schemeClr>
                </a:solidFill>
                <a:latin typeface="方正粗圆_GBK" pitchFamily="65" charset="-122"/>
                <a:ea typeface="方正粗圆_GBK" pitchFamily="65" charset="-122"/>
              </a:rPr>
              <a:t>         </a:t>
            </a:r>
            <a:endParaRPr lang="en-US" altLang="zh-CN" dirty="0">
              <a:solidFill>
                <a:schemeClr val="accent6">
                  <a:lumMod val="75000"/>
                </a:schemeClr>
              </a:solidFill>
              <a:latin typeface="方正粗圆_GBK" pitchFamily="65" charset="-122"/>
              <a:ea typeface="方正粗圆_GBK" pitchFamily="65" charset="-122"/>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9" name="TextBox 8">
            <a:extLst>
              <a:ext uri="{FF2B5EF4-FFF2-40B4-BE49-F238E27FC236}">
                <a16:creationId xmlns:a16="http://schemas.microsoft.com/office/drawing/2014/main" id="{58021E88-5616-4328-83F3-13644302F435}"/>
              </a:ext>
            </a:extLst>
          </p:cNvPr>
          <p:cNvSpPr txBox="1"/>
          <p:nvPr/>
        </p:nvSpPr>
        <p:spPr>
          <a:xfrm>
            <a:off x="2759297" y="2479089"/>
            <a:ext cx="3527681" cy="2862322"/>
          </a:xfrm>
          <a:prstGeom prst="rect">
            <a:avLst/>
          </a:prstGeom>
          <a:noFill/>
        </p:spPr>
        <p:txBody>
          <a:bodyPr wrap="square" rtlCol="0">
            <a:spAutoFit/>
          </a:bodyPr>
          <a:lstStyle/>
          <a:p>
            <a:r>
              <a:rPr lang="zh-CN" altLang="en-US" dirty="0"/>
              <a:t>       </a:t>
            </a:r>
            <a:r>
              <a:rPr lang="zh-CN" altLang="en-US" dirty="0">
                <a:solidFill>
                  <a:schemeClr val="accent1">
                    <a:lumMod val="75000"/>
                  </a:schemeClr>
                </a:solidFill>
                <a:latin typeface="方正粗圆_GBK" pitchFamily="65" charset="-122"/>
                <a:ea typeface="方正粗圆_GBK" pitchFamily="65" charset="-122"/>
              </a:rPr>
              <a:t>        </a:t>
            </a:r>
            <a:endParaRPr lang="en-US" altLang="zh-CN" dirty="0">
              <a:solidFill>
                <a:schemeClr val="accent1">
                  <a:lumMod val="75000"/>
                </a:schemeClr>
              </a:solidFill>
              <a:latin typeface="方正粗圆_GBK" pitchFamily="65" charset="-122"/>
              <a:ea typeface="方正粗圆_GBK" pitchFamily="65" charset="-122"/>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13" name="TextBox 12">
            <a:extLst>
              <a:ext uri="{FF2B5EF4-FFF2-40B4-BE49-F238E27FC236}">
                <a16:creationId xmlns:a16="http://schemas.microsoft.com/office/drawing/2014/main" id="{5EA03E4F-24C4-4371-BC4E-D805DFE06A05}"/>
              </a:ext>
            </a:extLst>
          </p:cNvPr>
          <p:cNvSpPr txBox="1"/>
          <p:nvPr/>
        </p:nvSpPr>
        <p:spPr>
          <a:xfrm>
            <a:off x="2195537" y="3637294"/>
            <a:ext cx="6324600" cy="1631216"/>
          </a:xfrm>
          <a:prstGeom prst="rect">
            <a:avLst/>
          </a:prstGeom>
          <a:noFill/>
        </p:spPr>
        <p:txBody>
          <a:bodyPr wrap="square">
            <a:spAutoFit/>
          </a:bodyPr>
          <a:lstStyle/>
          <a:p>
            <a:pPr algn="ctr" eaLnBrk="1" hangingPunct="1">
              <a:spcBef>
                <a:spcPct val="50000"/>
              </a:spcBef>
              <a:buClrTx/>
              <a:buSzTx/>
              <a:buFontTx/>
              <a:buNone/>
            </a:pPr>
            <a:r>
              <a:rPr lang="en-US" altLang="en-US" sz="4000" b="1" dirty="0" err="1">
                <a:solidFill>
                  <a:srgbClr val="FF33CC"/>
                </a:solidFill>
                <a:latin typeface="Times New Roman" panose="02020603050405020304" pitchFamily="18" charset="0"/>
              </a:rPr>
              <a:t>Chào</a:t>
            </a:r>
            <a:r>
              <a:rPr lang="en-US" altLang="en-US" sz="4000" b="1" dirty="0">
                <a:solidFill>
                  <a:srgbClr val="FF33CC"/>
                </a:solidFill>
                <a:latin typeface="Times New Roman" panose="02020603050405020304" pitchFamily="18" charset="0"/>
              </a:rPr>
              <a:t> </a:t>
            </a:r>
            <a:r>
              <a:rPr lang="en-US" altLang="en-US" sz="4000" b="1" dirty="0" err="1">
                <a:solidFill>
                  <a:srgbClr val="FF33CC"/>
                </a:solidFill>
                <a:latin typeface="Times New Roman" panose="02020603050405020304" pitchFamily="18" charset="0"/>
              </a:rPr>
              <a:t>các</a:t>
            </a:r>
            <a:r>
              <a:rPr lang="en-US" altLang="en-US" sz="4000" b="1" dirty="0">
                <a:solidFill>
                  <a:srgbClr val="FF33CC"/>
                </a:solidFill>
                <a:latin typeface="Times New Roman" panose="02020603050405020304" pitchFamily="18" charset="0"/>
              </a:rPr>
              <a:t> </a:t>
            </a:r>
            <a:r>
              <a:rPr lang="en-US" altLang="en-US" sz="4000" b="1" dirty="0" err="1">
                <a:solidFill>
                  <a:srgbClr val="FF33CC"/>
                </a:solidFill>
                <a:latin typeface="Times New Roman" panose="02020603050405020304" pitchFamily="18" charset="0"/>
              </a:rPr>
              <a:t>bạn</a:t>
            </a:r>
            <a:r>
              <a:rPr lang="en-US" altLang="en-US" sz="4000" b="1" dirty="0">
                <a:solidFill>
                  <a:srgbClr val="FF33CC"/>
                </a:solidFill>
                <a:latin typeface="Times New Roman" panose="02020603050405020304" pitchFamily="18" charset="0"/>
              </a:rPr>
              <a:t> </a:t>
            </a:r>
            <a:r>
              <a:rPr lang="en-US" altLang="en-US" sz="4000" b="1" dirty="0" err="1">
                <a:solidFill>
                  <a:srgbClr val="FF33CC"/>
                </a:solidFill>
                <a:latin typeface="Times New Roman" panose="02020603050405020304" pitchFamily="18" charset="0"/>
              </a:rPr>
              <a:t>nhỏ</a:t>
            </a:r>
            <a:r>
              <a:rPr lang="en-US" altLang="en-US" sz="4000" b="1" dirty="0">
                <a:solidFill>
                  <a:srgbClr val="FF33CC"/>
                </a:solidFill>
                <a:latin typeface="Times New Roman" panose="02020603050405020304" pitchFamily="18" charset="0"/>
              </a:rPr>
              <a:t>! </a:t>
            </a:r>
          </a:p>
          <a:p>
            <a:pPr algn="ctr" eaLnBrk="1" hangingPunct="1">
              <a:spcBef>
                <a:spcPct val="50000"/>
              </a:spcBef>
              <a:buClrTx/>
              <a:buSzTx/>
              <a:buFontTx/>
              <a:buNone/>
            </a:pPr>
            <a:r>
              <a:rPr lang="en-US" altLang="en-US" sz="4000" b="1" dirty="0" err="1">
                <a:solidFill>
                  <a:srgbClr val="FF33CC"/>
                </a:solidFill>
                <a:latin typeface="Times New Roman" panose="02020603050405020304" pitchFamily="18" charset="0"/>
              </a:rPr>
              <a:t>Hẹn</a:t>
            </a:r>
            <a:r>
              <a:rPr lang="en-US" altLang="en-US" sz="4000" b="1" dirty="0">
                <a:solidFill>
                  <a:srgbClr val="FF33CC"/>
                </a:solidFill>
                <a:latin typeface="Times New Roman" panose="02020603050405020304" pitchFamily="18" charset="0"/>
              </a:rPr>
              <a:t> </a:t>
            </a:r>
            <a:r>
              <a:rPr lang="en-US" altLang="en-US" sz="4000" b="1" dirty="0" err="1">
                <a:solidFill>
                  <a:srgbClr val="FF33CC"/>
                </a:solidFill>
                <a:latin typeface="Times New Roman" panose="02020603050405020304" pitchFamily="18" charset="0"/>
              </a:rPr>
              <a:t>gặp</a:t>
            </a:r>
            <a:r>
              <a:rPr lang="en-US" altLang="en-US" sz="4000" b="1" dirty="0">
                <a:solidFill>
                  <a:srgbClr val="FF33CC"/>
                </a:solidFill>
                <a:latin typeface="Times New Roman" panose="02020603050405020304" pitchFamily="18" charset="0"/>
              </a:rPr>
              <a:t> </a:t>
            </a:r>
            <a:r>
              <a:rPr lang="en-US" altLang="en-US" sz="4000" b="1" dirty="0" err="1">
                <a:solidFill>
                  <a:srgbClr val="FF33CC"/>
                </a:solidFill>
                <a:latin typeface="Times New Roman" panose="02020603050405020304" pitchFamily="18" charset="0"/>
              </a:rPr>
              <a:t>lại</a:t>
            </a:r>
            <a:r>
              <a:rPr lang="en-US" altLang="en-US" sz="4000" b="1" dirty="0">
                <a:solidFill>
                  <a:srgbClr val="FF33CC"/>
                </a:solidFill>
                <a:latin typeface="Times New Roman" panose="02020603050405020304" pitchFamily="18" charset="0"/>
              </a:rPr>
              <a:t> ở </a:t>
            </a:r>
            <a:r>
              <a:rPr lang="en-US" altLang="en-US" sz="4000" b="1" dirty="0" err="1">
                <a:solidFill>
                  <a:srgbClr val="FF33CC"/>
                </a:solidFill>
                <a:latin typeface="Times New Roman" panose="02020603050405020304" pitchFamily="18" charset="0"/>
              </a:rPr>
              <a:t>tiết</a:t>
            </a:r>
            <a:r>
              <a:rPr lang="en-US" altLang="en-US" sz="4000" b="1" dirty="0">
                <a:solidFill>
                  <a:srgbClr val="FF33CC"/>
                </a:solidFill>
                <a:latin typeface="Times New Roman" panose="02020603050405020304" pitchFamily="18" charset="0"/>
              </a:rPr>
              <a:t> </a:t>
            </a:r>
            <a:r>
              <a:rPr lang="en-US" altLang="en-US" sz="4000" b="1" dirty="0" err="1">
                <a:solidFill>
                  <a:srgbClr val="FF33CC"/>
                </a:solidFill>
                <a:latin typeface="Times New Roman" panose="02020603050405020304" pitchFamily="18" charset="0"/>
              </a:rPr>
              <a:t>sau</a:t>
            </a:r>
            <a:r>
              <a:rPr lang="en-US" altLang="en-US" sz="4000" b="1" dirty="0">
                <a:solidFill>
                  <a:srgbClr val="FF33CC"/>
                </a:solidFill>
                <a:latin typeface="Times New Roman" panose="02020603050405020304" pitchFamily="18" charset="0"/>
              </a:rPr>
              <a:t>!</a:t>
            </a:r>
            <a:endParaRPr lang="en-US" altLang="en-US" sz="4000" dirty="0">
              <a:solidFill>
                <a:srgbClr val="FF33CC"/>
              </a:solidFill>
              <a:latin typeface="Times New Roman" panose="02020603050405020304" pitchFamily="18" charset="0"/>
            </a:endParaRPr>
          </a:p>
        </p:txBody>
      </p:sp>
    </p:spTree>
    <p:extLst>
      <p:ext uri="{BB962C8B-B14F-4D97-AF65-F5344CB8AC3E}">
        <p14:creationId xmlns:p14="http://schemas.microsoft.com/office/powerpoint/2010/main" val="1488351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4000" b="-14000"/>
          </a:stretch>
        </a:blip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0C142A4D-62F0-4698-A962-A3A4066C9129}"/>
              </a:ext>
            </a:extLst>
          </p:cNvPr>
          <p:cNvSpPr txBox="1">
            <a:spLocks noChangeArrowheads="1"/>
          </p:cNvSpPr>
          <p:nvPr/>
        </p:nvSpPr>
        <p:spPr bwMode="auto">
          <a:xfrm>
            <a:off x="2321379" y="737507"/>
            <a:ext cx="7343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b="1" dirty="0">
                <a:solidFill>
                  <a:srgbClr val="7030A0"/>
                </a:solidFill>
                <a:latin typeface="Times New Roman" panose="02020603050405020304" pitchFamily="18" charset="0"/>
                <a:cs typeface="Times New Roman" panose="02020603050405020304" pitchFamily="18" charset="0"/>
              </a:rPr>
              <a:t>CHỦ ĐỀ: BIỂU CẢM CỦA SẮC MÀU</a:t>
            </a:r>
            <a:endParaRPr lang="en-US" altLang="en-US" dirty="0">
              <a:solidFill>
                <a:srgbClr val="7030A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45D5486-ED80-5D9D-CF64-AC627FF086C4}"/>
              </a:ext>
            </a:extLst>
          </p:cNvPr>
          <p:cNvSpPr/>
          <p:nvPr/>
        </p:nvSpPr>
        <p:spPr>
          <a:xfrm>
            <a:off x="-1284322" y="2097668"/>
            <a:ext cx="15163519" cy="2585323"/>
          </a:xfrm>
          <a:prstGeom prst="rect">
            <a:avLst/>
          </a:prstGeom>
          <a:noFill/>
          <a:ln w="3175">
            <a:noFill/>
          </a:ln>
        </p:spPr>
        <p:txBody>
          <a:bodyPr wrap="square" lIns="91440" tIns="45720" rIns="91440" bIns="45720">
            <a:spAutoFit/>
          </a:bodyPr>
          <a:lstStyle/>
          <a:p>
            <a:pPr algn="ctr">
              <a:defRPr/>
            </a:pPr>
            <a:r>
              <a:rPr lang="en-US" sz="5400" b="1" dirty="0">
                <a:ln w="0"/>
                <a:solidFill>
                  <a:srgbClr val="7A1E6F"/>
                </a:solidFill>
                <a:effectLst>
                  <a:reflection blurRad="6350" stA="53000" endA="300" endPos="35500" dir="5400000" sy="-90000" algn="bl" rotWithShape="0"/>
                </a:effectLst>
                <a:latin typeface="Times New Roman" pitchFamily="18" charset="0"/>
                <a:cs typeface="Times New Roman" pitchFamily="18" charset="0"/>
              </a:rPr>
              <a:t>BÀI 1: TRANH VẼ THEO </a:t>
            </a:r>
          </a:p>
          <a:p>
            <a:pPr algn="ctr">
              <a:defRPr/>
            </a:pPr>
            <a:r>
              <a:rPr lang="en-US" sz="5400" b="1" dirty="0">
                <a:ln w="0"/>
                <a:solidFill>
                  <a:srgbClr val="7A1E6F"/>
                </a:solidFill>
                <a:effectLst>
                  <a:reflection blurRad="6350" stA="53000" endA="300" endPos="35500" dir="5400000" sy="-90000" algn="bl" rotWithShape="0"/>
                </a:effectLst>
                <a:latin typeface="Times New Roman" pitchFamily="18" charset="0"/>
                <a:cs typeface="Times New Roman" pitchFamily="18" charset="0"/>
              </a:rPr>
              <a:t>GIAI ĐIỆU ÂM NHẠC</a:t>
            </a:r>
          </a:p>
          <a:p>
            <a:pPr algn="ctr">
              <a:defRPr/>
            </a:pPr>
            <a:r>
              <a:rPr lang="en-US" sz="5400" b="1" dirty="0">
                <a:ln w="0"/>
                <a:solidFill>
                  <a:srgbClr val="7A1E6F"/>
                </a:solidFill>
                <a:effectLst>
                  <a:reflection blurRad="6350" stA="53000" endA="300" endPos="35500" dir="5400000" sy="-90000" algn="bl" rotWithShape="0"/>
                </a:effectLst>
                <a:latin typeface="Times New Roman" pitchFamily="18" charset="0"/>
                <a:cs typeface="Times New Roman" pitchFamily="18" charset="0"/>
              </a:rPr>
              <a:t>(</a:t>
            </a:r>
            <a:r>
              <a:rPr lang="en-US" sz="5400" b="1" dirty="0" err="1">
                <a:ln w="0"/>
                <a:solidFill>
                  <a:srgbClr val="7A1E6F"/>
                </a:solidFill>
                <a:effectLst>
                  <a:reflection blurRad="6350" stA="53000" endA="300" endPos="35500" dir="5400000" sy="-90000" algn="bl" rotWithShape="0"/>
                </a:effectLst>
                <a:latin typeface="Times New Roman" pitchFamily="18" charset="0"/>
                <a:cs typeface="Times New Roman" pitchFamily="18" charset="0"/>
              </a:rPr>
              <a:t>Tiết</a:t>
            </a:r>
            <a:r>
              <a:rPr lang="en-US" sz="5400" b="1" dirty="0">
                <a:ln w="0"/>
                <a:solidFill>
                  <a:srgbClr val="7A1E6F"/>
                </a:solidFill>
                <a:effectLst>
                  <a:reflection blurRad="6350" stA="53000" endA="300" endPos="35500" dir="5400000" sy="-90000" algn="bl" rotWithShape="0"/>
                </a:effectLst>
                <a:latin typeface="Times New Roman" pitchFamily="18" charset="0"/>
                <a:cs typeface="Times New Roman" pitchFamily="18" charset="0"/>
              </a:rPr>
              <a:t> 2)</a:t>
            </a:r>
          </a:p>
        </p:txBody>
      </p:sp>
    </p:spTree>
    <p:extLst>
      <p:ext uri="{BB962C8B-B14F-4D97-AF65-F5344CB8AC3E}">
        <p14:creationId xmlns:p14="http://schemas.microsoft.com/office/powerpoint/2010/main" val="262032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750"/>
                                        <p:tgtEl>
                                          <p:spTgt spid="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barn(inVertical)">
                                      <p:cBhvr>
                                        <p:cTn id="35" dur="750"/>
                                        <p:tgtEl>
                                          <p:spTgt spid="6">
                                            <p:txEl>
                                              <p:pRg st="1" end="1"/>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barn(inVertical)">
                                      <p:cBhvr>
                                        <p:cTn id="38" dur="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B98957-A062-26D5-B20A-78E3322E7CE1}"/>
              </a:ext>
            </a:extLst>
          </p:cNvPr>
          <p:cNvSpPr/>
          <p:nvPr/>
        </p:nvSpPr>
        <p:spPr>
          <a:xfrm>
            <a:off x="367088" y="199388"/>
            <a:ext cx="8607100" cy="646331"/>
          </a:xfrm>
          <a:prstGeom prst="rect">
            <a:avLst/>
          </a:prstGeom>
          <a:noFill/>
        </p:spPr>
        <p:txBody>
          <a:bodyPr wrap="none" lIns="91440" tIns="45720" rIns="91440" bIns="45720">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4: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Trưng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bày</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sản</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phẩm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và</a:t>
            </a:r>
            <a:r>
              <a:rPr lang="en-US" sz="3600" b="1" dirty="0">
                <a:ln w="6600">
                  <a:solidFill>
                    <a:schemeClr val="accent2"/>
                  </a:solidFill>
                  <a:prstDash val="solid"/>
                </a:ln>
                <a:solidFill>
                  <a:srgbClr val="FF33CC"/>
                </a:solidFill>
                <a:effectLst>
                  <a:outerShdw dist="38100" dir="2700000" algn="tl" rotWithShape="0">
                    <a:schemeClr val="accent2"/>
                  </a:outerShdw>
                </a:effectLst>
              </a:rPr>
              <a:t> chia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sẻ</a:t>
            </a:r>
            <a:endParaRPr lang="en-US" sz="3600" b="1" cap="none" spc="0" dirty="0">
              <a:ln w="6600">
                <a:solidFill>
                  <a:schemeClr val="accent2"/>
                </a:solidFill>
                <a:prstDash val="solid"/>
              </a:ln>
              <a:solidFill>
                <a:srgbClr val="FF33CC"/>
              </a:solidFill>
              <a:effectLst>
                <a:outerShdw dist="38100" dir="2700000" algn="tl" rotWithShape="0">
                  <a:schemeClr val="accent2"/>
                </a:outerShdw>
              </a:effectLst>
            </a:endParaRPr>
          </a:p>
        </p:txBody>
      </p:sp>
      <p:pic>
        <p:nvPicPr>
          <p:cNvPr id="3" name="3">
            <a:extLst>
              <a:ext uri="{FF2B5EF4-FFF2-40B4-BE49-F238E27FC236}">
                <a16:creationId xmlns:a16="http://schemas.microsoft.com/office/drawing/2014/main" id="{F97C298C-285E-BC6D-D13F-697AA6E258AD}"/>
              </a:ext>
            </a:extLst>
          </p:cNvPr>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202959" y="460998"/>
            <a:ext cx="9225642" cy="6397002"/>
          </a:xfrm>
          <a:prstGeom prst="rect">
            <a:avLst/>
          </a:prstGeom>
        </p:spPr>
      </p:pic>
      <p:sp>
        <p:nvSpPr>
          <p:cNvPr id="4" name="TextBox 3">
            <a:extLst>
              <a:ext uri="{FF2B5EF4-FFF2-40B4-BE49-F238E27FC236}">
                <a16:creationId xmlns:a16="http://schemas.microsoft.com/office/drawing/2014/main" id="{E0CB1CBC-2A41-A8EE-4E5F-C89A8AC3621F}"/>
              </a:ext>
            </a:extLst>
          </p:cNvPr>
          <p:cNvSpPr txBox="1"/>
          <p:nvPr/>
        </p:nvSpPr>
        <p:spPr>
          <a:xfrm>
            <a:off x="1807625" y="1971013"/>
            <a:ext cx="6585857" cy="523220"/>
          </a:xfrm>
          <a:prstGeom prst="rect">
            <a:avLst/>
          </a:prstGeom>
          <a:noFill/>
        </p:spPr>
        <p:txBody>
          <a:bodyPr wrap="square" rtlCol="0">
            <a:spAutoFit/>
          </a:bodyPr>
          <a:lstStyle/>
          <a:p>
            <a:r>
              <a:rPr lang="en-US" sz="2800" b="1" dirty="0" err="1">
                <a:solidFill>
                  <a:srgbClr val="7A1E6F"/>
                </a:solidFill>
              </a:rPr>
              <a:t>Các</a:t>
            </a:r>
            <a:r>
              <a:rPr lang="en-US" sz="2800" b="1" dirty="0">
                <a:solidFill>
                  <a:srgbClr val="7A1E6F"/>
                </a:solidFill>
              </a:rPr>
              <a:t> </a:t>
            </a:r>
            <a:r>
              <a:rPr lang="en-US" sz="2800" b="1" dirty="0" err="1">
                <a:solidFill>
                  <a:srgbClr val="7A1E6F"/>
                </a:solidFill>
              </a:rPr>
              <a:t>nhóm</a:t>
            </a:r>
            <a:r>
              <a:rPr lang="en-US" sz="2800" b="1" dirty="0">
                <a:solidFill>
                  <a:srgbClr val="7A1E6F"/>
                </a:solidFill>
              </a:rPr>
              <a:t> </a:t>
            </a:r>
            <a:r>
              <a:rPr lang="en-US" sz="2800" b="1" dirty="0" err="1">
                <a:solidFill>
                  <a:srgbClr val="7A1E6F"/>
                </a:solidFill>
              </a:rPr>
              <a:t>nêu</a:t>
            </a:r>
            <a:r>
              <a:rPr lang="en-US" sz="2800" b="1" dirty="0">
                <a:solidFill>
                  <a:srgbClr val="7A1E6F"/>
                </a:solidFill>
              </a:rPr>
              <a:t> </a:t>
            </a:r>
            <a:r>
              <a:rPr lang="en-US" sz="2800" b="1" dirty="0" err="1">
                <a:solidFill>
                  <a:srgbClr val="7A1E6F"/>
                </a:solidFill>
              </a:rPr>
              <a:t>cảm</a:t>
            </a:r>
            <a:r>
              <a:rPr lang="en-US" sz="2800" b="1" dirty="0">
                <a:solidFill>
                  <a:srgbClr val="7A1E6F"/>
                </a:solidFill>
              </a:rPr>
              <a:t> </a:t>
            </a:r>
            <a:r>
              <a:rPr lang="en-US" sz="2800" b="1" dirty="0" err="1">
                <a:solidFill>
                  <a:srgbClr val="7A1E6F"/>
                </a:solidFill>
              </a:rPr>
              <a:t>nhận</a:t>
            </a:r>
            <a:r>
              <a:rPr lang="en-US" sz="2800" b="1" dirty="0">
                <a:solidFill>
                  <a:srgbClr val="7A1E6F"/>
                </a:solidFill>
              </a:rPr>
              <a:t> </a:t>
            </a:r>
            <a:r>
              <a:rPr lang="en-US" sz="2800" b="1" dirty="0" err="1">
                <a:solidFill>
                  <a:srgbClr val="7A1E6F"/>
                </a:solidFill>
              </a:rPr>
              <a:t>và</a:t>
            </a:r>
            <a:r>
              <a:rPr lang="en-US" sz="2800" b="1" dirty="0">
                <a:solidFill>
                  <a:srgbClr val="7A1E6F"/>
                </a:solidFill>
              </a:rPr>
              <a:t> </a:t>
            </a:r>
            <a:r>
              <a:rPr lang="en-US" sz="2800" b="1" dirty="0" err="1">
                <a:solidFill>
                  <a:srgbClr val="7A1E6F"/>
                </a:solidFill>
              </a:rPr>
              <a:t>phân</a:t>
            </a:r>
            <a:r>
              <a:rPr lang="en-US" sz="2800" b="1" dirty="0">
                <a:solidFill>
                  <a:srgbClr val="7A1E6F"/>
                </a:solidFill>
              </a:rPr>
              <a:t> </a:t>
            </a:r>
            <a:r>
              <a:rPr lang="en-US" sz="2800" b="1" dirty="0" err="1">
                <a:solidFill>
                  <a:srgbClr val="7A1E6F"/>
                </a:solidFill>
              </a:rPr>
              <a:t>tích</a:t>
            </a:r>
            <a:endParaRPr lang="en-US" sz="2800" b="1" dirty="0">
              <a:solidFill>
                <a:srgbClr val="7A1E6F"/>
              </a:solidFill>
            </a:endParaRPr>
          </a:p>
        </p:txBody>
      </p:sp>
      <p:sp>
        <p:nvSpPr>
          <p:cNvPr id="5" name="TextBox 4">
            <a:extLst>
              <a:ext uri="{FF2B5EF4-FFF2-40B4-BE49-F238E27FC236}">
                <a16:creationId xmlns:a16="http://schemas.microsoft.com/office/drawing/2014/main" id="{12B32FE9-3260-8151-F92D-0036E011071F}"/>
              </a:ext>
            </a:extLst>
          </p:cNvPr>
          <p:cNvSpPr txBox="1"/>
          <p:nvPr/>
        </p:nvSpPr>
        <p:spPr>
          <a:xfrm>
            <a:off x="1694983" y="2627827"/>
            <a:ext cx="6241595" cy="907749"/>
          </a:xfrm>
          <a:prstGeom prst="rect">
            <a:avLst/>
          </a:prstGeom>
          <a:noFill/>
        </p:spPr>
        <p:txBody>
          <a:bodyPr wrap="square" rtlCol="0">
            <a:spAutoFit/>
          </a:bodyPr>
          <a:lstStyle/>
          <a:p>
            <a:pPr algn="just">
              <a:lnSpc>
                <a:spcPct val="115000"/>
              </a:lnSpc>
              <a:spcAft>
                <a:spcPts val="500"/>
              </a:spcAft>
            </a:pPr>
            <a:r>
              <a:rPr lang="vi-VN" sz="2400" dirty="0">
                <a:solidFill>
                  <a:srgbClr val="CC0099"/>
                </a:solidFill>
                <a:latin typeface="Times New Roman" panose="02020603050405020304" pitchFamily="18" charset="0"/>
                <a:ea typeface="Times New Roman" panose="02020603050405020304" pitchFamily="18" charset="0"/>
              </a:rPr>
              <a:t>+ Em có cảm nhận như thế nào khi xem bức tranh c</a:t>
            </a:r>
            <a:r>
              <a:rPr lang="en-US" sz="2400" dirty="0" err="1">
                <a:solidFill>
                  <a:srgbClr val="CC0099"/>
                </a:solidFill>
                <a:latin typeface="Times New Roman" panose="02020603050405020304" pitchFamily="18" charset="0"/>
                <a:ea typeface="Times New Roman" panose="02020603050405020304" pitchFamily="18" charset="0"/>
              </a:rPr>
              <a:t>ủa</a:t>
            </a:r>
            <a:r>
              <a:rPr lang="en-US" sz="2400" dirty="0">
                <a:solidFill>
                  <a:srgbClr val="CC0099"/>
                </a:solidFill>
                <a:latin typeface="Times New Roman" panose="02020603050405020304" pitchFamily="18" charset="0"/>
                <a:ea typeface="Times New Roman" panose="02020603050405020304" pitchFamily="18" charset="0"/>
              </a:rPr>
              <a:t> </a:t>
            </a:r>
            <a:r>
              <a:rPr lang="en-US" sz="2400" dirty="0" err="1">
                <a:solidFill>
                  <a:srgbClr val="CC0099"/>
                </a:solidFill>
                <a:latin typeface="Times New Roman" panose="02020603050405020304" pitchFamily="18" charset="0"/>
                <a:ea typeface="Times New Roman" panose="02020603050405020304" pitchFamily="18" charset="0"/>
              </a:rPr>
              <a:t>nhóm</a:t>
            </a:r>
            <a:r>
              <a:rPr lang="en-US" sz="2400" dirty="0">
                <a:solidFill>
                  <a:srgbClr val="CC0099"/>
                </a:solidFill>
                <a:latin typeface="Times New Roman" panose="02020603050405020304" pitchFamily="18" charset="0"/>
                <a:ea typeface="Times New Roman" panose="02020603050405020304" pitchFamily="18" charset="0"/>
              </a:rPr>
              <a:t> </a:t>
            </a:r>
            <a:r>
              <a:rPr lang="en-US" sz="2400" dirty="0" err="1">
                <a:solidFill>
                  <a:srgbClr val="CC0099"/>
                </a:solidFill>
                <a:latin typeface="Times New Roman" panose="02020603050405020304" pitchFamily="18" charset="0"/>
                <a:ea typeface="Times New Roman" panose="02020603050405020304" pitchFamily="18" charset="0"/>
              </a:rPr>
              <a:t>bạn</a:t>
            </a:r>
            <a:r>
              <a:rPr lang="vi-VN" sz="2400" dirty="0">
                <a:solidFill>
                  <a:srgbClr val="CC0099"/>
                </a:solidFill>
                <a:latin typeface="Times New Roman" panose="02020603050405020304" pitchFamily="18" charset="0"/>
                <a:ea typeface="Times New Roman" panose="02020603050405020304" pitchFamily="18" charset="0"/>
              </a:rPr>
              <a:t>?</a:t>
            </a:r>
            <a:endParaRPr lang="en-US" sz="2400" dirty="0">
              <a:solidFill>
                <a:srgbClr val="CC0099"/>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CC6E322-CAEA-1C47-2CB7-0D860AA4380B}"/>
              </a:ext>
            </a:extLst>
          </p:cNvPr>
          <p:cNvSpPr txBox="1"/>
          <p:nvPr/>
        </p:nvSpPr>
        <p:spPr>
          <a:xfrm>
            <a:off x="1734146" y="3618097"/>
            <a:ext cx="6000750" cy="461665"/>
          </a:xfrm>
          <a:prstGeom prst="rect">
            <a:avLst/>
          </a:prstGeom>
          <a:noFill/>
        </p:spPr>
        <p:txBody>
          <a:bodyPr wrap="square" rtlCol="0">
            <a:spAutoFit/>
          </a:bodyPr>
          <a:lstStyle/>
          <a:p>
            <a:r>
              <a:rPr lang="en-US" sz="2400" dirty="0">
                <a:solidFill>
                  <a:srgbClr val="FF6699"/>
                </a:solidFill>
                <a:latin typeface="Times New Roman" panose="02020603050405020304" pitchFamily="18" charset="0"/>
                <a:cs typeface="Times New Roman" panose="02020603050405020304" pitchFamily="18" charset="0"/>
              </a:rPr>
              <a:t>+ </a:t>
            </a:r>
            <a:r>
              <a:rPr lang="en-US" sz="2400" dirty="0" err="1">
                <a:solidFill>
                  <a:srgbClr val="FF6699"/>
                </a:solidFill>
                <a:latin typeface="Times New Roman" panose="02020603050405020304" pitchFamily="18" charset="0"/>
                <a:cs typeface="Times New Roman" panose="02020603050405020304" pitchFamily="18" charset="0"/>
              </a:rPr>
              <a:t>Bài</a:t>
            </a:r>
            <a:r>
              <a:rPr lang="en-US" sz="2400" dirty="0">
                <a:solidFill>
                  <a:srgbClr val="FF6699"/>
                </a:solidFill>
                <a:latin typeface="Times New Roman" panose="02020603050405020304" pitchFamily="18" charset="0"/>
                <a:cs typeface="Times New Roman" panose="02020603050405020304" pitchFamily="18" charset="0"/>
              </a:rPr>
              <a:t> </a:t>
            </a:r>
            <a:r>
              <a:rPr lang="en-US" sz="2400" dirty="0" err="1">
                <a:solidFill>
                  <a:srgbClr val="FF6699"/>
                </a:solidFill>
                <a:latin typeface="Times New Roman" panose="02020603050405020304" pitchFamily="18" charset="0"/>
                <a:cs typeface="Times New Roman" panose="02020603050405020304" pitchFamily="18" charset="0"/>
              </a:rPr>
              <a:t>vẽ</a:t>
            </a:r>
            <a:r>
              <a:rPr lang="en-US" sz="2400" dirty="0">
                <a:solidFill>
                  <a:srgbClr val="FF6699"/>
                </a:solidFill>
                <a:latin typeface="Times New Roman" panose="02020603050405020304" pitchFamily="18" charset="0"/>
                <a:cs typeface="Times New Roman" panose="02020603050405020304" pitchFamily="18" charset="0"/>
              </a:rPr>
              <a:t> </a:t>
            </a:r>
            <a:r>
              <a:rPr lang="en-US" sz="2400" dirty="0" err="1">
                <a:solidFill>
                  <a:srgbClr val="FF6699"/>
                </a:solidFill>
                <a:latin typeface="Times New Roman" panose="02020603050405020304" pitchFamily="18" charset="0"/>
                <a:cs typeface="Times New Roman" panose="02020603050405020304" pitchFamily="18" charset="0"/>
              </a:rPr>
              <a:t>em</a:t>
            </a:r>
            <a:r>
              <a:rPr lang="en-US" sz="2400" dirty="0">
                <a:solidFill>
                  <a:srgbClr val="FF6699"/>
                </a:solidFill>
                <a:latin typeface="Times New Roman" panose="02020603050405020304" pitchFamily="18" charset="0"/>
                <a:cs typeface="Times New Roman" panose="02020603050405020304" pitchFamily="18" charset="0"/>
              </a:rPr>
              <a:t> </a:t>
            </a:r>
            <a:r>
              <a:rPr lang="en-US" sz="2400" dirty="0" err="1">
                <a:solidFill>
                  <a:srgbClr val="FF6699"/>
                </a:solidFill>
                <a:latin typeface="Times New Roman" panose="02020603050405020304" pitchFamily="18" charset="0"/>
                <a:cs typeface="Times New Roman" panose="02020603050405020304" pitchFamily="18" charset="0"/>
              </a:rPr>
              <a:t>ấn</a:t>
            </a:r>
            <a:r>
              <a:rPr lang="en-US" sz="2400" dirty="0">
                <a:solidFill>
                  <a:srgbClr val="FF6699"/>
                </a:solidFill>
                <a:latin typeface="Times New Roman" panose="02020603050405020304" pitchFamily="18" charset="0"/>
                <a:cs typeface="Times New Roman" panose="02020603050405020304" pitchFamily="18" charset="0"/>
              </a:rPr>
              <a:t> </a:t>
            </a:r>
            <a:r>
              <a:rPr lang="en-US" sz="2400" dirty="0" err="1">
                <a:solidFill>
                  <a:srgbClr val="FF6699"/>
                </a:solidFill>
                <a:latin typeface="Times New Roman" panose="02020603050405020304" pitchFamily="18" charset="0"/>
                <a:cs typeface="Times New Roman" panose="02020603050405020304" pitchFamily="18" charset="0"/>
              </a:rPr>
              <a:t>tượng</a:t>
            </a:r>
            <a:endParaRPr lang="en-US" sz="2400" dirty="0">
              <a:solidFill>
                <a:srgbClr val="FF6699"/>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721CD2-BD16-3A14-F2CF-6B55138B9B8A}"/>
              </a:ext>
            </a:extLst>
          </p:cNvPr>
          <p:cNvSpPr txBox="1"/>
          <p:nvPr/>
        </p:nvSpPr>
        <p:spPr>
          <a:xfrm>
            <a:off x="1688457" y="4132503"/>
            <a:ext cx="6155870" cy="461665"/>
          </a:xfrm>
          <a:prstGeom prst="rect">
            <a:avLst/>
          </a:prstGeom>
          <a:noFill/>
        </p:spPr>
        <p:txBody>
          <a:bodyPr wrap="square" rtlCol="0">
            <a:spAutoFit/>
          </a:bodyPr>
          <a:lstStyle/>
          <a:p>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Cảm</a:t>
            </a:r>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xúc</a:t>
            </a:r>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về</a:t>
            </a:r>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chấm</a:t>
            </a:r>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nét</a:t>
            </a:r>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màu</a:t>
            </a:r>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trong</a:t>
            </a:r>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bức</a:t>
            </a:r>
            <a:r>
              <a:rPr lang="en-US" sz="2400" dirty="0">
                <a:solidFill>
                  <a:srgbClr val="CC0066"/>
                </a:solidFill>
                <a:latin typeface="Times New Roman" panose="02020603050405020304" pitchFamily="18" charset="0"/>
                <a:cs typeface="Times New Roman" panose="02020603050405020304" pitchFamily="18" charset="0"/>
              </a:rPr>
              <a:t> </a:t>
            </a:r>
            <a:r>
              <a:rPr lang="en-US" sz="2400" dirty="0" err="1">
                <a:solidFill>
                  <a:srgbClr val="CC0066"/>
                </a:solidFill>
                <a:latin typeface="Times New Roman" panose="02020603050405020304" pitchFamily="18" charset="0"/>
                <a:cs typeface="Times New Roman" panose="02020603050405020304" pitchFamily="18" charset="0"/>
              </a:rPr>
              <a:t>tranh</a:t>
            </a:r>
            <a:r>
              <a:rPr lang="en-US" sz="2400" dirty="0">
                <a:solidFill>
                  <a:srgbClr val="CC0066"/>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6B56F820-4274-0AA4-DEAE-50F34DADA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861" y="3167742"/>
            <a:ext cx="4743791" cy="4743791"/>
          </a:xfrm>
          <a:prstGeom prst="rect">
            <a:avLst/>
          </a:prstGeom>
        </p:spPr>
      </p:pic>
      <p:sp>
        <p:nvSpPr>
          <p:cNvPr id="8" name="TextBox 7">
            <a:extLst>
              <a:ext uri="{FF2B5EF4-FFF2-40B4-BE49-F238E27FC236}">
                <a16:creationId xmlns:a16="http://schemas.microsoft.com/office/drawing/2014/main" id="{930B9A0E-B9A7-C3DF-B806-2CB8ED96F3A1}"/>
              </a:ext>
            </a:extLst>
          </p:cNvPr>
          <p:cNvSpPr txBox="1"/>
          <p:nvPr/>
        </p:nvSpPr>
        <p:spPr>
          <a:xfrm>
            <a:off x="1734146" y="4727762"/>
            <a:ext cx="5568043" cy="461665"/>
          </a:xfrm>
          <a:prstGeom prst="rect">
            <a:avLst/>
          </a:prstGeom>
          <a:noFill/>
        </p:spPr>
        <p:txBody>
          <a:bodyPr wrap="square" rtlCol="0">
            <a:spAutoFit/>
          </a:bodyPr>
          <a:lstStyle/>
          <a:p>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Hình</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ảnh</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em</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tưởng</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tượng</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được</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từ</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bài</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err="1">
                <a:solidFill>
                  <a:srgbClr val="CC0099"/>
                </a:solidFill>
                <a:latin typeface="Times New Roman" panose="02020603050405020304" pitchFamily="18" charset="0"/>
                <a:cs typeface="Times New Roman" panose="02020603050405020304" pitchFamily="18" charset="0"/>
              </a:rPr>
              <a:t>vẽ</a:t>
            </a:r>
            <a:r>
              <a:rPr lang="en-US" sz="2400" dirty="0">
                <a:solidFill>
                  <a:srgbClr val="CC0099"/>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01840BC1-6CA1-6ED1-3928-370F68A1676F}"/>
              </a:ext>
            </a:extLst>
          </p:cNvPr>
          <p:cNvSpPr txBox="1"/>
          <p:nvPr/>
        </p:nvSpPr>
        <p:spPr>
          <a:xfrm>
            <a:off x="1734145" y="5314763"/>
            <a:ext cx="6470961" cy="461665"/>
          </a:xfrm>
          <a:prstGeom prst="rect">
            <a:avLst/>
          </a:prstGeom>
          <a:noFill/>
        </p:spPr>
        <p:txBody>
          <a:bodyPr wrap="square" rtlCol="0">
            <a:spAutoFit/>
          </a:bodyPr>
          <a:lstStyle/>
          <a:p>
            <a:r>
              <a:rPr lang="en-US" sz="2400" dirty="0">
                <a:solidFill>
                  <a:srgbClr val="FF6699"/>
                </a:solidFill>
              </a:rPr>
              <a:t>+ </a:t>
            </a:r>
            <a:r>
              <a:rPr lang="en-US" sz="2400" dirty="0" err="1">
                <a:solidFill>
                  <a:srgbClr val="FF6699"/>
                </a:solidFill>
              </a:rPr>
              <a:t>Cách</a:t>
            </a:r>
            <a:r>
              <a:rPr lang="en-US" sz="2400" dirty="0">
                <a:solidFill>
                  <a:srgbClr val="FF6699"/>
                </a:solidFill>
              </a:rPr>
              <a:t> </a:t>
            </a:r>
            <a:r>
              <a:rPr lang="en-US" sz="2400" dirty="0" err="1">
                <a:solidFill>
                  <a:srgbClr val="FF6699"/>
                </a:solidFill>
              </a:rPr>
              <a:t>điều</a:t>
            </a:r>
            <a:r>
              <a:rPr lang="en-US" sz="2400" dirty="0">
                <a:solidFill>
                  <a:srgbClr val="FF6699"/>
                </a:solidFill>
              </a:rPr>
              <a:t> </a:t>
            </a:r>
            <a:r>
              <a:rPr lang="en-US" sz="2400" dirty="0" err="1">
                <a:solidFill>
                  <a:srgbClr val="FF6699"/>
                </a:solidFill>
              </a:rPr>
              <a:t>chỉnh</a:t>
            </a:r>
            <a:r>
              <a:rPr lang="en-US" sz="2400" dirty="0">
                <a:solidFill>
                  <a:srgbClr val="FF6699"/>
                </a:solidFill>
              </a:rPr>
              <a:t> </a:t>
            </a:r>
            <a:r>
              <a:rPr lang="en-US" sz="2400" dirty="0" err="1">
                <a:solidFill>
                  <a:srgbClr val="FF6699"/>
                </a:solidFill>
              </a:rPr>
              <a:t>để</a:t>
            </a:r>
            <a:r>
              <a:rPr lang="en-US" sz="2400" dirty="0">
                <a:solidFill>
                  <a:srgbClr val="FF6699"/>
                </a:solidFill>
              </a:rPr>
              <a:t> “</a:t>
            </a:r>
            <a:r>
              <a:rPr lang="en-US" sz="2400" dirty="0" err="1">
                <a:solidFill>
                  <a:srgbClr val="FF6699"/>
                </a:solidFill>
              </a:rPr>
              <a:t>bức</a:t>
            </a:r>
            <a:r>
              <a:rPr lang="en-US" sz="2400" dirty="0">
                <a:solidFill>
                  <a:srgbClr val="FF6699"/>
                </a:solidFill>
              </a:rPr>
              <a:t> </a:t>
            </a:r>
            <a:r>
              <a:rPr lang="en-US" sz="2400" dirty="0" err="1">
                <a:solidFill>
                  <a:srgbClr val="FF6699"/>
                </a:solidFill>
              </a:rPr>
              <a:t>tranh</a:t>
            </a:r>
            <a:r>
              <a:rPr lang="en-US" sz="2400" dirty="0">
                <a:solidFill>
                  <a:srgbClr val="FF6699"/>
                </a:solidFill>
              </a:rPr>
              <a:t>” </a:t>
            </a:r>
            <a:r>
              <a:rPr lang="en-US" sz="2400" dirty="0" err="1">
                <a:solidFill>
                  <a:srgbClr val="FF6699"/>
                </a:solidFill>
              </a:rPr>
              <a:t>hoàn</a:t>
            </a:r>
            <a:r>
              <a:rPr lang="en-US" sz="2400" dirty="0">
                <a:solidFill>
                  <a:srgbClr val="FF6699"/>
                </a:solidFill>
              </a:rPr>
              <a:t> </a:t>
            </a:r>
            <a:r>
              <a:rPr lang="en-US" sz="2400" dirty="0" err="1">
                <a:solidFill>
                  <a:srgbClr val="FF6699"/>
                </a:solidFill>
              </a:rPr>
              <a:t>thiện</a:t>
            </a:r>
            <a:r>
              <a:rPr lang="en-US" sz="2400" dirty="0">
                <a:solidFill>
                  <a:srgbClr val="FF6699"/>
                </a:solidFill>
              </a:rPr>
              <a:t> </a:t>
            </a:r>
            <a:r>
              <a:rPr lang="en-US" sz="2400" dirty="0" err="1">
                <a:solidFill>
                  <a:srgbClr val="FF6699"/>
                </a:solidFill>
              </a:rPr>
              <a:t>hơn</a:t>
            </a:r>
            <a:endParaRPr lang="en-US" sz="2400" dirty="0">
              <a:solidFill>
                <a:srgbClr val="FF6699"/>
              </a:solidFill>
            </a:endParaRPr>
          </a:p>
        </p:txBody>
      </p:sp>
    </p:spTree>
    <p:extLst>
      <p:ext uri="{BB962C8B-B14F-4D97-AF65-F5344CB8AC3E}">
        <p14:creationId xmlns:p14="http://schemas.microsoft.com/office/powerpoint/2010/main" val="3796497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1212DBF5-6871-4F4C-BBC0-FE1CED3974E7}"/>
              </a:ext>
            </a:extLst>
          </p:cNvPr>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5668210" y="703931"/>
            <a:ext cx="6899754" cy="4447153"/>
          </a:xfrm>
          <a:prstGeom prst="rect">
            <a:avLst/>
          </a:prstGeom>
        </p:spPr>
      </p:pic>
      <p:sp>
        <p:nvSpPr>
          <p:cNvPr id="8" name="Rectangle 7">
            <a:extLst>
              <a:ext uri="{FF2B5EF4-FFF2-40B4-BE49-F238E27FC236}">
                <a16:creationId xmlns:a16="http://schemas.microsoft.com/office/drawing/2014/main" id="{D576E2A8-5E1C-D5DA-2E2E-FFC93881FDB6}"/>
              </a:ext>
            </a:extLst>
          </p:cNvPr>
          <p:cNvSpPr/>
          <p:nvPr/>
        </p:nvSpPr>
        <p:spPr>
          <a:xfrm>
            <a:off x="1110669" y="220291"/>
            <a:ext cx="8607100" cy="646331"/>
          </a:xfrm>
          <a:prstGeom prst="rect">
            <a:avLst/>
          </a:prstGeom>
          <a:noFill/>
        </p:spPr>
        <p:txBody>
          <a:bodyPr wrap="none" lIns="91440" tIns="45720" rIns="91440" bIns="45720">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4: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Trưng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bày</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sản</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phẩm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và</a:t>
            </a:r>
            <a:r>
              <a:rPr lang="en-US" sz="3600" b="1" dirty="0">
                <a:ln w="6600">
                  <a:solidFill>
                    <a:schemeClr val="accent2"/>
                  </a:solidFill>
                  <a:prstDash val="solid"/>
                </a:ln>
                <a:solidFill>
                  <a:srgbClr val="FF33CC"/>
                </a:solidFill>
                <a:effectLst>
                  <a:outerShdw dist="38100" dir="2700000" algn="tl" rotWithShape="0">
                    <a:schemeClr val="accent2"/>
                  </a:outerShdw>
                </a:effectLst>
              </a:rPr>
              <a:t> chia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sẻ</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p:txBody>
      </p:sp>
      <p:pic>
        <p:nvPicPr>
          <p:cNvPr id="9" name="3">
            <a:extLst>
              <a:ext uri="{FF2B5EF4-FFF2-40B4-BE49-F238E27FC236}">
                <a16:creationId xmlns:a16="http://schemas.microsoft.com/office/drawing/2014/main" id="{D32EAE17-EED7-B3C2-C1D7-FEFFAB8BAFE6}"/>
              </a:ext>
            </a:extLst>
          </p:cNvPr>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42799" y="703931"/>
            <a:ext cx="8875288" cy="6154069"/>
          </a:xfrm>
          <a:prstGeom prst="rect">
            <a:avLst/>
          </a:prstGeom>
        </p:spPr>
      </p:pic>
      <p:sp>
        <p:nvSpPr>
          <p:cNvPr id="10" name="TextBox 9">
            <a:extLst>
              <a:ext uri="{FF2B5EF4-FFF2-40B4-BE49-F238E27FC236}">
                <a16:creationId xmlns:a16="http://schemas.microsoft.com/office/drawing/2014/main" id="{FD9673D4-3145-3AD3-044D-4A9E3436759D}"/>
              </a:ext>
            </a:extLst>
          </p:cNvPr>
          <p:cNvSpPr txBox="1"/>
          <p:nvPr/>
        </p:nvSpPr>
        <p:spPr>
          <a:xfrm>
            <a:off x="2175784" y="2689994"/>
            <a:ext cx="5915023" cy="1200329"/>
          </a:xfrm>
          <a:prstGeom prst="rect">
            <a:avLst/>
          </a:prstGeom>
          <a:noFill/>
        </p:spPr>
        <p:txBody>
          <a:bodyPr wrap="square" rtlCol="0">
            <a:spAutoFit/>
          </a:bodyPr>
          <a:lstStyle/>
          <a:p>
            <a:pPr algn="just"/>
            <a:r>
              <a:rPr lang="en-US" sz="2400" i="1" dirty="0" err="1">
                <a:solidFill>
                  <a:srgbClr val="FF33CC"/>
                </a:solidFill>
                <a:latin typeface="Constantia" panose="02030602050306030303" pitchFamily="18" charset="0"/>
              </a:rPr>
              <a:t>Biểu</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hiện</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của</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các</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chấm</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nét</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màu</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theo</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giai</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điệu</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tiết</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tấu</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của</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âm</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nhạc</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có</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thể</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diễn</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tả</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được</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cảm</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xúc</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và</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tinh</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thần</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trong</a:t>
            </a:r>
            <a:r>
              <a:rPr lang="en-US" sz="2400" i="1" dirty="0">
                <a:solidFill>
                  <a:srgbClr val="FF33CC"/>
                </a:solidFill>
                <a:latin typeface="Constantia" panose="02030602050306030303" pitchFamily="18" charset="0"/>
              </a:rPr>
              <a:t> </a:t>
            </a:r>
            <a:r>
              <a:rPr lang="en-US" sz="2400" i="1" dirty="0" err="1">
                <a:solidFill>
                  <a:srgbClr val="FF33CC"/>
                </a:solidFill>
                <a:latin typeface="Constantia" panose="02030602050306030303" pitchFamily="18" charset="0"/>
              </a:rPr>
              <a:t>tranh</a:t>
            </a:r>
            <a:endParaRPr lang="en-US" sz="2400" i="1" dirty="0">
              <a:solidFill>
                <a:srgbClr val="FF33CC"/>
              </a:solidFill>
              <a:latin typeface="Constantia" panose="02030602050306030303" pitchFamily="18" charset="0"/>
            </a:endParaRPr>
          </a:p>
        </p:txBody>
      </p:sp>
      <p:sp>
        <p:nvSpPr>
          <p:cNvPr id="11" name="TextBox 10">
            <a:extLst>
              <a:ext uri="{FF2B5EF4-FFF2-40B4-BE49-F238E27FC236}">
                <a16:creationId xmlns:a16="http://schemas.microsoft.com/office/drawing/2014/main" id="{9A6539C8-366C-C93A-E1F5-543FDC007D0B}"/>
              </a:ext>
            </a:extLst>
          </p:cNvPr>
          <p:cNvSpPr txBox="1"/>
          <p:nvPr/>
        </p:nvSpPr>
        <p:spPr>
          <a:xfrm>
            <a:off x="2413369" y="4481142"/>
            <a:ext cx="5125674" cy="1569660"/>
          </a:xfrm>
          <a:prstGeom prst="rect">
            <a:avLst/>
          </a:prstGeom>
          <a:noFill/>
        </p:spPr>
        <p:txBody>
          <a:bodyPr wrap="square" rtlCol="0">
            <a:spAutoFit/>
          </a:bodyPr>
          <a:lstStyle/>
          <a:p>
            <a:pPr algn="just"/>
            <a:r>
              <a:rPr lang="vi-VN" sz="2400" dirty="0">
                <a:solidFill>
                  <a:srgbClr val="CC0099"/>
                </a:solidFill>
              </a:rPr>
              <a:t>Vẽ tranh theo</a:t>
            </a:r>
            <a:r>
              <a:rPr lang="en-US" sz="2400" dirty="0">
                <a:solidFill>
                  <a:srgbClr val="CC0099"/>
                </a:solidFill>
              </a:rPr>
              <a:t> </a:t>
            </a:r>
            <a:r>
              <a:rPr lang="vi-VN" sz="2400" dirty="0">
                <a:solidFill>
                  <a:srgbClr val="CC0099"/>
                </a:solidFill>
              </a:rPr>
              <a:t>nhạc là cách thể hiện cảm</a:t>
            </a:r>
            <a:r>
              <a:rPr lang="en-US" sz="2400" dirty="0">
                <a:solidFill>
                  <a:srgbClr val="CC0099"/>
                </a:solidFill>
              </a:rPr>
              <a:t> </a:t>
            </a:r>
            <a:r>
              <a:rPr lang="vi-VN" sz="2400" dirty="0">
                <a:solidFill>
                  <a:srgbClr val="CC0099"/>
                </a:solidFill>
              </a:rPr>
              <a:t>xúc, giai điệu, tiết tấu của</a:t>
            </a:r>
            <a:r>
              <a:rPr lang="en-US" sz="2400" dirty="0">
                <a:solidFill>
                  <a:srgbClr val="CC0099"/>
                </a:solidFill>
              </a:rPr>
              <a:t> â</a:t>
            </a:r>
            <a:r>
              <a:rPr lang="vi-VN" sz="2400" dirty="0">
                <a:solidFill>
                  <a:srgbClr val="CC0099"/>
                </a:solidFill>
              </a:rPr>
              <a:t>m thanh bằng đường nét,</a:t>
            </a:r>
            <a:r>
              <a:rPr lang="en-US" sz="2400" dirty="0">
                <a:solidFill>
                  <a:srgbClr val="CC0099"/>
                </a:solidFill>
              </a:rPr>
              <a:t> </a:t>
            </a:r>
            <a:r>
              <a:rPr lang="vi-VN" sz="2400" dirty="0">
                <a:solidFill>
                  <a:srgbClr val="CC0099"/>
                </a:solidFill>
              </a:rPr>
              <a:t>màu sắc, nhịp điệu của các</a:t>
            </a:r>
            <a:r>
              <a:rPr lang="en-US" sz="2400" dirty="0">
                <a:solidFill>
                  <a:srgbClr val="CC0099"/>
                </a:solidFill>
              </a:rPr>
              <a:t> </a:t>
            </a:r>
            <a:r>
              <a:rPr lang="vi-VN" sz="2400" dirty="0">
                <a:solidFill>
                  <a:srgbClr val="CC0099"/>
                </a:solidFill>
              </a:rPr>
              <a:t>chấm, nét, màu.</a:t>
            </a:r>
            <a:endParaRPr lang="en-US" sz="2400" dirty="0">
              <a:solidFill>
                <a:srgbClr val="CC0099"/>
              </a:solidFill>
            </a:endParaRPr>
          </a:p>
        </p:txBody>
      </p:sp>
      <p:pic>
        <p:nvPicPr>
          <p:cNvPr id="16" name="Picture 15">
            <a:extLst>
              <a:ext uri="{FF2B5EF4-FFF2-40B4-BE49-F238E27FC236}">
                <a16:creationId xmlns:a16="http://schemas.microsoft.com/office/drawing/2014/main" id="{325A0A3D-BA8B-1039-8C51-CAF7F1D67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093" y="2902591"/>
            <a:ext cx="5082421" cy="5082421"/>
          </a:xfrm>
          <a:prstGeom prst="rect">
            <a:avLst/>
          </a:prstGeom>
        </p:spPr>
      </p:pic>
      <p:pic>
        <p:nvPicPr>
          <p:cNvPr id="5" name="Picture 4">
            <a:extLst>
              <a:ext uri="{FF2B5EF4-FFF2-40B4-BE49-F238E27FC236}">
                <a16:creationId xmlns:a16="http://schemas.microsoft.com/office/drawing/2014/main" id="{5CA841ED-1092-4B0A-687E-62E727DB8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087230">
            <a:off x="1033558" y="2271913"/>
            <a:ext cx="1179548" cy="1361017"/>
          </a:xfrm>
          <a:prstGeom prst="rect">
            <a:avLst/>
          </a:prstGeom>
        </p:spPr>
      </p:pic>
      <p:pic>
        <p:nvPicPr>
          <p:cNvPr id="18" name="Picture 17">
            <a:extLst>
              <a:ext uri="{FF2B5EF4-FFF2-40B4-BE49-F238E27FC236}">
                <a16:creationId xmlns:a16="http://schemas.microsoft.com/office/drawing/2014/main" id="{C590D4A3-DF1C-3540-9C42-9C01644C9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087230">
            <a:off x="1316444" y="4229564"/>
            <a:ext cx="1104090" cy="1273950"/>
          </a:xfrm>
          <a:prstGeom prst="rect">
            <a:avLst/>
          </a:prstGeom>
        </p:spPr>
      </p:pic>
    </p:spTree>
    <p:extLst>
      <p:ext uri="{BB962C8B-B14F-4D97-AF65-F5344CB8AC3E}">
        <p14:creationId xmlns:p14="http://schemas.microsoft.com/office/powerpoint/2010/main" val="216793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441EE8-6890-39FB-496C-F8DD125A56CF}"/>
              </a:ext>
            </a:extLst>
          </p:cNvPr>
          <p:cNvSpPr txBox="1"/>
          <p:nvPr/>
        </p:nvSpPr>
        <p:spPr>
          <a:xfrm>
            <a:off x="373516" y="117752"/>
            <a:ext cx="10321697" cy="923330"/>
          </a:xfrm>
          <a:prstGeom prst="rect">
            <a:avLst/>
          </a:prstGeom>
          <a:noFill/>
        </p:spPr>
        <p:txBody>
          <a:bodyPr wrap="square">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5: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Tìm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hiểu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tranh</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trừu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tượng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của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Họa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sĩ</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a:p>
            <a:pPr algn="ctr"/>
            <a:endParaRPr lang="en-US" sz="1800" b="1" dirty="0">
              <a:ln w="6600">
                <a:solidFill>
                  <a:schemeClr val="accent2"/>
                </a:solidFill>
                <a:prstDash val="solid"/>
              </a:ln>
              <a:solidFill>
                <a:srgbClr val="FF33CC"/>
              </a:solidFill>
              <a:effectLst>
                <a:outerShdw dist="38100" dir="2700000" algn="tl" rotWithShape="0">
                  <a:schemeClr val="accent2"/>
                </a:outerShdw>
              </a:effectLst>
            </a:endParaRPr>
          </a:p>
        </p:txBody>
      </p:sp>
      <p:pic>
        <p:nvPicPr>
          <p:cNvPr id="10" name="Picutre 12">
            <a:extLst>
              <a:ext uri="{FF2B5EF4-FFF2-40B4-BE49-F238E27FC236}">
                <a16:creationId xmlns:a16="http://schemas.microsoft.com/office/drawing/2014/main" id="{C27FF9A1-E73B-73D7-C136-CFBD3D21ACB3}"/>
              </a:ext>
            </a:extLst>
          </p:cNvPr>
          <p:cNvPicPr/>
          <p:nvPr/>
        </p:nvPicPr>
        <p:blipFill>
          <a:blip r:embed="rId2"/>
          <a:stretch/>
        </p:blipFill>
        <p:spPr>
          <a:xfrm>
            <a:off x="1358564" y="1041082"/>
            <a:ext cx="8046692" cy="5563001"/>
          </a:xfrm>
          <a:prstGeom prst="rect">
            <a:avLst/>
          </a:prstGeom>
        </p:spPr>
      </p:pic>
    </p:spTree>
    <p:extLst>
      <p:ext uri="{BB962C8B-B14F-4D97-AF65-F5344CB8AC3E}">
        <p14:creationId xmlns:p14="http://schemas.microsoft.com/office/powerpoint/2010/main" val="1046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441EE8-6890-39FB-496C-F8DD125A56CF}"/>
              </a:ext>
            </a:extLst>
          </p:cNvPr>
          <p:cNvSpPr txBox="1"/>
          <p:nvPr/>
        </p:nvSpPr>
        <p:spPr>
          <a:xfrm>
            <a:off x="373516" y="117752"/>
            <a:ext cx="10321697" cy="923330"/>
          </a:xfrm>
          <a:prstGeom prst="rect">
            <a:avLst/>
          </a:prstGeom>
          <a:noFill/>
        </p:spPr>
        <p:txBody>
          <a:bodyPr wrap="square">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5: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Tìm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hiểu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tranh</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trừu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tượng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của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Họa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sĩ</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a:p>
            <a:pPr algn="ctr"/>
            <a:endParaRPr lang="en-US" sz="1800" b="1" dirty="0">
              <a:ln w="6600">
                <a:solidFill>
                  <a:schemeClr val="accent2"/>
                </a:solidFill>
                <a:prstDash val="solid"/>
              </a:ln>
              <a:solidFill>
                <a:srgbClr val="FF33CC"/>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2459BCFF-BCE5-6FE1-DD69-18886BC8D7BB}"/>
              </a:ext>
            </a:extLst>
          </p:cNvPr>
          <p:cNvGrpSpPr/>
          <p:nvPr/>
        </p:nvGrpSpPr>
        <p:grpSpPr>
          <a:xfrm>
            <a:off x="816430" y="1041082"/>
            <a:ext cx="10866664" cy="5520681"/>
            <a:chOff x="898072" y="1126987"/>
            <a:chExt cx="10866664" cy="5520681"/>
          </a:xfrm>
        </p:grpSpPr>
        <p:pic>
          <p:nvPicPr>
            <p:cNvPr id="4" name="Picutre 11">
              <a:extLst>
                <a:ext uri="{FF2B5EF4-FFF2-40B4-BE49-F238E27FC236}">
                  <a16:creationId xmlns:a16="http://schemas.microsoft.com/office/drawing/2014/main" id="{B5485633-D261-DA0E-736F-D5F99312285F}"/>
                </a:ext>
              </a:extLst>
            </p:cNvPr>
            <p:cNvPicPr/>
            <p:nvPr/>
          </p:nvPicPr>
          <p:blipFill>
            <a:blip r:embed="rId2"/>
            <a:stretch/>
          </p:blipFill>
          <p:spPr>
            <a:xfrm>
              <a:off x="898072" y="1126987"/>
              <a:ext cx="9695297" cy="4945673"/>
            </a:xfrm>
            <a:prstGeom prst="rect">
              <a:avLst/>
            </a:prstGeom>
          </p:spPr>
        </p:pic>
        <p:sp>
          <p:nvSpPr>
            <p:cNvPr id="2" name="TextBox 1">
              <a:extLst>
                <a:ext uri="{FF2B5EF4-FFF2-40B4-BE49-F238E27FC236}">
                  <a16:creationId xmlns:a16="http://schemas.microsoft.com/office/drawing/2014/main" id="{6C5A660E-7EBB-F841-D021-8B0077A914AA}"/>
                </a:ext>
              </a:extLst>
            </p:cNvPr>
            <p:cNvSpPr txBox="1"/>
            <p:nvPr/>
          </p:nvSpPr>
          <p:spPr>
            <a:xfrm>
              <a:off x="4931229" y="6278336"/>
              <a:ext cx="6833507" cy="369332"/>
            </a:xfrm>
            <a:prstGeom prst="rect">
              <a:avLst/>
            </a:prstGeom>
            <a:noFill/>
          </p:spPr>
          <p:txBody>
            <a:bodyPr wrap="square" rtlCol="0">
              <a:spAutoFit/>
            </a:bodyPr>
            <a:lstStyle/>
            <a:p>
              <a:r>
                <a:rPr lang="en-US" dirty="0"/>
                <a:t>Jackson Pollock, Convergence (</a:t>
              </a:r>
              <a:r>
                <a:rPr lang="en-US" dirty="0" err="1"/>
                <a:t>Hội</a:t>
              </a:r>
              <a:r>
                <a:rPr lang="en-US" dirty="0"/>
                <a:t> </a:t>
              </a:r>
              <a:r>
                <a:rPr lang="en-US" dirty="0" err="1"/>
                <a:t>tụ</a:t>
              </a:r>
              <a:r>
                <a:rPr lang="en-US" dirty="0"/>
                <a:t>), 1952, </a:t>
              </a:r>
              <a:r>
                <a:rPr lang="en-US" dirty="0" err="1"/>
                <a:t>sơn</a:t>
              </a:r>
              <a:r>
                <a:rPr lang="en-US" dirty="0"/>
                <a:t> </a:t>
              </a:r>
              <a:r>
                <a:rPr lang="en-US" dirty="0" err="1"/>
                <a:t>dầu</a:t>
              </a:r>
              <a:r>
                <a:rPr lang="en-US" dirty="0"/>
                <a:t>, 237cm x 390cm</a:t>
              </a:r>
            </a:p>
          </p:txBody>
        </p:sp>
      </p:grpSp>
    </p:spTree>
    <p:extLst>
      <p:ext uri="{BB962C8B-B14F-4D97-AF65-F5344CB8AC3E}">
        <p14:creationId xmlns:p14="http://schemas.microsoft.com/office/powerpoint/2010/main" val="3764620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726BB-4A6A-0849-DC67-230B6D23D9D8}"/>
              </a:ext>
            </a:extLst>
          </p:cNvPr>
          <p:cNvSpPr txBox="1"/>
          <p:nvPr/>
        </p:nvSpPr>
        <p:spPr>
          <a:xfrm>
            <a:off x="834798" y="182726"/>
            <a:ext cx="10113508" cy="646331"/>
          </a:xfrm>
          <a:prstGeom prst="rect">
            <a:avLst/>
          </a:prstGeom>
          <a:noFill/>
        </p:spPr>
        <p:txBody>
          <a:bodyPr wrap="square">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5: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Tìm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hiểu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tranh</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trừu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tượng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của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Họa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sĩ</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p:txBody>
      </p:sp>
      <p:grpSp>
        <p:nvGrpSpPr>
          <p:cNvPr id="8" name="Group 7">
            <a:extLst>
              <a:ext uri="{FF2B5EF4-FFF2-40B4-BE49-F238E27FC236}">
                <a16:creationId xmlns:a16="http://schemas.microsoft.com/office/drawing/2014/main" id="{6F3DC5EB-6928-EC3B-9166-EBA8B2BB9AC1}"/>
              </a:ext>
            </a:extLst>
          </p:cNvPr>
          <p:cNvGrpSpPr/>
          <p:nvPr/>
        </p:nvGrpSpPr>
        <p:grpSpPr>
          <a:xfrm>
            <a:off x="911766" y="894628"/>
            <a:ext cx="11120426" cy="5715330"/>
            <a:chOff x="911766" y="894628"/>
            <a:chExt cx="11120426" cy="5715330"/>
          </a:xfrm>
        </p:grpSpPr>
        <p:sp>
          <p:nvSpPr>
            <p:cNvPr id="5" name="TextBox 4">
              <a:extLst>
                <a:ext uri="{FF2B5EF4-FFF2-40B4-BE49-F238E27FC236}">
                  <a16:creationId xmlns:a16="http://schemas.microsoft.com/office/drawing/2014/main" id="{99793F20-8D07-46A0-B55E-40D411A143AE}"/>
                </a:ext>
              </a:extLst>
            </p:cNvPr>
            <p:cNvSpPr txBox="1"/>
            <p:nvPr/>
          </p:nvSpPr>
          <p:spPr>
            <a:xfrm>
              <a:off x="5937554" y="6240626"/>
              <a:ext cx="6094638" cy="369332"/>
            </a:xfrm>
            <a:prstGeom prst="rect">
              <a:avLst/>
            </a:prstGeom>
            <a:noFill/>
          </p:spPr>
          <p:txBody>
            <a:bodyPr wrap="square">
              <a:spAutoFit/>
            </a:bodyPr>
            <a:lstStyle/>
            <a:p>
              <a:r>
                <a:rPr lang="en-US" b="0" i="1" dirty="0" err="1">
                  <a:solidFill>
                    <a:srgbClr val="111111"/>
                  </a:solidFill>
                  <a:effectLst/>
                  <a:latin typeface="Exo 2"/>
                </a:rPr>
                <a:t>Giai</a:t>
              </a:r>
              <a:r>
                <a:rPr lang="en-US" b="0" i="1" dirty="0">
                  <a:solidFill>
                    <a:srgbClr val="111111"/>
                  </a:solidFill>
                  <a:effectLst/>
                  <a:latin typeface="Exo 2"/>
                </a:rPr>
                <a:t> </a:t>
              </a:r>
              <a:r>
                <a:rPr lang="en-US" b="0" i="1" dirty="0" err="1">
                  <a:solidFill>
                    <a:srgbClr val="111111"/>
                  </a:solidFill>
                  <a:effectLst/>
                  <a:latin typeface="Exo 2"/>
                </a:rPr>
                <a:t>điệu</a:t>
              </a:r>
              <a:r>
                <a:rPr lang="en-US" b="0" i="1" dirty="0">
                  <a:solidFill>
                    <a:srgbClr val="111111"/>
                  </a:solidFill>
                  <a:effectLst/>
                  <a:latin typeface="Exo 2"/>
                </a:rPr>
                <a:t> </a:t>
              </a:r>
              <a:r>
                <a:rPr lang="en-US" b="0" i="1" dirty="0" err="1">
                  <a:solidFill>
                    <a:srgbClr val="111111"/>
                  </a:solidFill>
                  <a:effectLst/>
                  <a:latin typeface="Exo 2"/>
                </a:rPr>
                <a:t>Mùa</a:t>
              </a:r>
              <a:r>
                <a:rPr lang="en-US" b="0" i="1" dirty="0">
                  <a:solidFill>
                    <a:srgbClr val="111111"/>
                  </a:solidFill>
                  <a:effectLst/>
                  <a:latin typeface="Exo 2"/>
                </a:rPr>
                <a:t> </a:t>
              </a:r>
              <a:r>
                <a:rPr lang="en-US" b="0" i="1" dirty="0" err="1">
                  <a:solidFill>
                    <a:srgbClr val="111111"/>
                  </a:solidFill>
                  <a:effectLst/>
                  <a:latin typeface="Exo 2"/>
                </a:rPr>
                <a:t>thu</a:t>
              </a:r>
              <a:r>
                <a:rPr lang="en-US" b="0" i="1" dirty="0">
                  <a:solidFill>
                    <a:srgbClr val="111111"/>
                  </a:solidFill>
                  <a:effectLst/>
                  <a:latin typeface="Exo 2"/>
                </a:rPr>
                <a:t> (1950) </a:t>
              </a:r>
              <a:r>
                <a:rPr lang="en-US" b="0" i="1" dirty="0" err="1">
                  <a:solidFill>
                    <a:srgbClr val="111111"/>
                  </a:solidFill>
                  <a:effectLst/>
                  <a:latin typeface="Exo 2"/>
                </a:rPr>
                <a:t>Ảnh</a:t>
              </a:r>
              <a:r>
                <a:rPr lang="en-US" b="0" i="1" dirty="0">
                  <a:solidFill>
                    <a:srgbClr val="111111"/>
                  </a:solidFill>
                  <a:effectLst/>
                  <a:latin typeface="Exo 2"/>
                </a:rPr>
                <a:t>: </a:t>
              </a:r>
              <a:r>
                <a:rPr lang="en-US" b="0" i="1" u="none" strike="noStrike" dirty="0">
                  <a:solidFill>
                    <a:srgbClr val="1E73BE"/>
                  </a:solidFill>
                  <a:effectLst/>
                  <a:latin typeface="Exo 2"/>
                  <a:hlinkClick r:id="rId2"/>
                </a:rPr>
                <a:t>Met Museum</a:t>
              </a:r>
              <a:endParaRPr lang="en-US" dirty="0"/>
            </a:p>
          </p:txBody>
        </p:sp>
        <p:pic>
          <p:nvPicPr>
            <p:cNvPr id="7" name="Picture 6">
              <a:extLst>
                <a:ext uri="{FF2B5EF4-FFF2-40B4-BE49-F238E27FC236}">
                  <a16:creationId xmlns:a16="http://schemas.microsoft.com/office/drawing/2014/main" id="{8D6B62B9-213B-9EB4-A3EC-990778241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66" y="894628"/>
              <a:ext cx="10051575" cy="5280427"/>
            </a:xfrm>
            <a:prstGeom prst="rect">
              <a:avLst/>
            </a:prstGeom>
          </p:spPr>
        </p:pic>
      </p:grpSp>
    </p:spTree>
    <p:extLst>
      <p:ext uri="{BB962C8B-B14F-4D97-AF65-F5344CB8AC3E}">
        <p14:creationId xmlns:p14="http://schemas.microsoft.com/office/powerpoint/2010/main" val="1457716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19E130-4475-B372-09AF-B06B7B079941}"/>
              </a:ext>
            </a:extLst>
          </p:cNvPr>
          <p:cNvSpPr txBox="1"/>
          <p:nvPr/>
        </p:nvSpPr>
        <p:spPr>
          <a:xfrm>
            <a:off x="834797" y="274663"/>
            <a:ext cx="9999209" cy="646331"/>
          </a:xfrm>
          <a:prstGeom prst="rect">
            <a:avLst/>
          </a:prstGeom>
          <a:noFill/>
        </p:spPr>
        <p:txBody>
          <a:bodyPr wrap="square">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5: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Tìm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hiểu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tranh</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trừu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tượng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của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Họa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sĩ</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p:txBody>
      </p:sp>
      <p:grpSp>
        <p:nvGrpSpPr>
          <p:cNvPr id="8" name="Group 7">
            <a:extLst>
              <a:ext uri="{FF2B5EF4-FFF2-40B4-BE49-F238E27FC236}">
                <a16:creationId xmlns:a16="http://schemas.microsoft.com/office/drawing/2014/main" id="{A1F0B13F-BEC6-EB94-34EE-D22D6F9CC266}"/>
              </a:ext>
            </a:extLst>
          </p:cNvPr>
          <p:cNvGrpSpPr/>
          <p:nvPr/>
        </p:nvGrpSpPr>
        <p:grpSpPr>
          <a:xfrm>
            <a:off x="3661682" y="1084971"/>
            <a:ext cx="8059818" cy="5498366"/>
            <a:chOff x="3641271" y="1176906"/>
            <a:chExt cx="8059818" cy="5498366"/>
          </a:xfrm>
        </p:grpSpPr>
        <p:sp>
          <p:nvSpPr>
            <p:cNvPr id="5" name="TextBox 4">
              <a:extLst>
                <a:ext uri="{FF2B5EF4-FFF2-40B4-BE49-F238E27FC236}">
                  <a16:creationId xmlns:a16="http://schemas.microsoft.com/office/drawing/2014/main" id="{D2ABB5A7-257C-6543-9915-2EB1B9C33527}"/>
                </a:ext>
              </a:extLst>
            </p:cNvPr>
            <p:cNvSpPr txBox="1"/>
            <p:nvPr/>
          </p:nvSpPr>
          <p:spPr>
            <a:xfrm>
              <a:off x="5606451" y="6305940"/>
              <a:ext cx="6094638" cy="369332"/>
            </a:xfrm>
            <a:prstGeom prst="rect">
              <a:avLst/>
            </a:prstGeom>
            <a:noFill/>
          </p:spPr>
          <p:txBody>
            <a:bodyPr wrap="square">
              <a:spAutoFit/>
            </a:bodyPr>
            <a:lstStyle/>
            <a:p>
              <a:r>
                <a:rPr lang="en-US" b="0" i="1" dirty="0">
                  <a:solidFill>
                    <a:srgbClr val="111111"/>
                  </a:solidFill>
                  <a:effectLst/>
                  <a:latin typeface="Exo 2"/>
                </a:rPr>
                <a:t>Cam </a:t>
              </a:r>
              <a:r>
                <a:rPr lang="en-US" b="0" i="1" dirty="0" err="1">
                  <a:solidFill>
                    <a:srgbClr val="111111"/>
                  </a:solidFill>
                  <a:effectLst/>
                  <a:latin typeface="Exo 2"/>
                </a:rPr>
                <a:t>và</a:t>
              </a:r>
              <a:r>
                <a:rPr lang="en-US" b="0" i="1" dirty="0">
                  <a:solidFill>
                    <a:srgbClr val="111111"/>
                  </a:solidFill>
                  <a:effectLst/>
                  <a:latin typeface="Exo 2"/>
                </a:rPr>
                <a:t> </a:t>
              </a:r>
              <a:r>
                <a:rPr lang="en-US" b="0" i="1" dirty="0" err="1">
                  <a:solidFill>
                    <a:srgbClr val="111111"/>
                  </a:solidFill>
                  <a:effectLst/>
                  <a:latin typeface="Exo 2"/>
                </a:rPr>
                <a:t>Vàng</a:t>
              </a:r>
              <a:r>
                <a:rPr lang="en-US" b="0" i="1" dirty="0">
                  <a:solidFill>
                    <a:srgbClr val="111111"/>
                  </a:solidFill>
                  <a:effectLst/>
                  <a:latin typeface="Exo 2"/>
                </a:rPr>
                <a:t> (1956) </a:t>
              </a:r>
              <a:r>
                <a:rPr lang="en-US" b="0" i="1" dirty="0" err="1">
                  <a:solidFill>
                    <a:srgbClr val="111111"/>
                  </a:solidFill>
                  <a:effectLst/>
                  <a:latin typeface="Exo 2"/>
                </a:rPr>
                <a:t>Ảnh</a:t>
              </a:r>
              <a:r>
                <a:rPr lang="en-US" b="0" i="1" dirty="0">
                  <a:solidFill>
                    <a:srgbClr val="111111"/>
                  </a:solidFill>
                  <a:effectLst/>
                  <a:latin typeface="Exo 2"/>
                </a:rPr>
                <a:t>: </a:t>
              </a:r>
              <a:r>
                <a:rPr lang="en-US" b="0" i="1" u="none" strike="noStrike" dirty="0">
                  <a:solidFill>
                    <a:srgbClr val="1E73BE"/>
                  </a:solidFill>
                  <a:effectLst/>
                  <a:latin typeface="Exo 2"/>
                  <a:hlinkClick r:id="rId2"/>
                </a:rPr>
                <a:t>MarkRothko.org</a:t>
              </a:r>
              <a:endParaRPr lang="en-US" dirty="0"/>
            </a:p>
          </p:txBody>
        </p:sp>
        <p:pic>
          <p:nvPicPr>
            <p:cNvPr id="7" name="Picture 6">
              <a:extLst>
                <a:ext uri="{FF2B5EF4-FFF2-40B4-BE49-F238E27FC236}">
                  <a16:creationId xmlns:a16="http://schemas.microsoft.com/office/drawing/2014/main" id="{D8EE82E9-375F-1D0E-BC56-D26DC0CB5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71" y="1176906"/>
              <a:ext cx="3930359" cy="5083265"/>
            </a:xfrm>
            <a:prstGeom prst="rect">
              <a:avLst/>
            </a:prstGeom>
          </p:spPr>
        </p:pic>
      </p:grpSp>
    </p:spTree>
    <p:extLst>
      <p:ext uri="{BB962C8B-B14F-4D97-AF65-F5344CB8AC3E}">
        <p14:creationId xmlns:p14="http://schemas.microsoft.com/office/powerpoint/2010/main" val="1891701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975CDFC1-9B40-F1BD-E7BF-134C89A42BA3}"/>
              </a:ext>
            </a:extLst>
          </p:cNvPr>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210141" y="224099"/>
            <a:ext cx="9244101" cy="6409802"/>
          </a:xfrm>
          <a:prstGeom prst="rect">
            <a:avLst/>
          </a:prstGeom>
        </p:spPr>
      </p:pic>
      <p:sp>
        <p:nvSpPr>
          <p:cNvPr id="6" name="TextBox 5">
            <a:extLst>
              <a:ext uri="{FF2B5EF4-FFF2-40B4-BE49-F238E27FC236}">
                <a16:creationId xmlns:a16="http://schemas.microsoft.com/office/drawing/2014/main" id="{25FEA768-93D6-25FE-11F0-8027DB4377B7}"/>
              </a:ext>
            </a:extLst>
          </p:cNvPr>
          <p:cNvSpPr txBox="1"/>
          <p:nvPr/>
        </p:nvSpPr>
        <p:spPr>
          <a:xfrm>
            <a:off x="606199" y="163735"/>
            <a:ext cx="10146166" cy="646331"/>
          </a:xfrm>
          <a:prstGeom prst="rect">
            <a:avLst/>
          </a:prstGeom>
          <a:noFill/>
        </p:spPr>
        <p:txBody>
          <a:bodyPr wrap="square">
            <a:spAutoFit/>
          </a:bodyPr>
          <a:lstStyle/>
          <a:p>
            <a:pPr algn="ctr"/>
            <a:r>
              <a:rPr lang="en-US" sz="3600" b="1" dirty="0" err="1">
                <a:ln w="6600">
                  <a:solidFill>
                    <a:schemeClr val="accent2"/>
                  </a:solidFill>
                  <a:prstDash val="solid"/>
                </a:ln>
                <a:solidFill>
                  <a:srgbClr val="FF33CC"/>
                </a:solidFill>
                <a:effectLst>
                  <a:outerShdw dist="38100" dir="2700000" algn="tl" rotWithShape="0">
                    <a:schemeClr val="accent2"/>
                  </a:outerShdw>
                </a:effectLst>
              </a:rPr>
              <a:t>Hoạt</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động</a:t>
            </a:r>
            <a:r>
              <a:rPr lang="en-US" sz="3600" b="1" dirty="0">
                <a:ln w="6600">
                  <a:solidFill>
                    <a:schemeClr val="accent2"/>
                  </a:solidFill>
                  <a:prstDash val="solid"/>
                </a:ln>
                <a:solidFill>
                  <a:srgbClr val="FF33CC"/>
                </a:solidFill>
                <a:effectLst>
                  <a:outerShdw dist="38100" dir="2700000" algn="tl" rotWithShape="0">
                    <a:schemeClr val="accent2"/>
                  </a:outerShdw>
                </a:effectLst>
              </a:rPr>
              <a:t> 5: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Tìm</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hiểu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tranh</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trừu</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tượng</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của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Họa</a:t>
            </a:r>
            <a:r>
              <a:rPr lang="en-US" sz="3600" b="1" dirty="0">
                <a:ln w="6600">
                  <a:solidFill>
                    <a:schemeClr val="accent2"/>
                  </a:solidFill>
                  <a:prstDash val="solid"/>
                </a:ln>
                <a:solidFill>
                  <a:srgbClr val="FF33CC"/>
                </a:solidFill>
                <a:effectLst>
                  <a:outerShdw dist="38100" dir="2700000" algn="tl" rotWithShape="0">
                    <a:schemeClr val="accent2"/>
                  </a:outerShdw>
                </a:effectLst>
              </a:rPr>
              <a:t> </a:t>
            </a:r>
            <a:r>
              <a:rPr lang="en-US" sz="3600" b="1" dirty="0" err="1">
                <a:ln w="6600">
                  <a:solidFill>
                    <a:schemeClr val="accent2"/>
                  </a:solidFill>
                  <a:prstDash val="solid"/>
                </a:ln>
                <a:solidFill>
                  <a:srgbClr val="FF33CC"/>
                </a:solidFill>
                <a:effectLst>
                  <a:outerShdw dist="38100" dir="2700000" algn="tl" rotWithShape="0">
                    <a:schemeClr val="accent2"/>
                  </a:outerShdw>
                </a:effectLst>
              </a:rPr>
              <a:t>sĩ</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p:txBody>
      </p:sp>
      <p:sp>
        <p:nvSpPr>
          <p:cNvPr id="8" name="TextBox 7">
            <a:extLst>
              <a:ext uri="{FF2B5EF4-FFF2-40B4-BE49-F238E27FC236}">
                <a16:creationId xmlns:a16="http://schemas.microsoft.com/office/drawing/2014/main" id="{CBCB09EB-E9A4-BF6F-EA43-F33A2C94A3ED}"/>
              </a:ext>
            </a:extLst>
          </p:cNvPr>
          <p:cNvSpPr txBox="1"/>
          <p:nvPr/>
        </p:nvSpPr>
        <p:spPr>
          <a:xfrm>
            <a:off x="2083934" y="1928876"/>
            <a:ext cx="6094638" cy="1215526"/>
          </a:xfrm>
          <a:prstGeom prst="rect">
            <a:avLst/>
          </a:prstGeom>
          <a:noFill/>
        </p:spPr>
        <p:txBody>
          <a:bodyPr wrap="square">
            <a:spAutoFit/>
          </a:bodyPr>
          <a:lstStyle/>
          <a:p>
            <a:pPr>
              <a:lnSpc>
                <a:spcPct val="115000"/>
              </a:lnSpc>
              <a:spcAft>
                <a:spcPts val="700"/>
              </a:spcAft>
            </a:pPr>
            <a:r>
              <a:rPr lang="vi-VN" sz="2000" dirty="0">
                <a:solidFill>
                  <a:srgbClr val="7A1E6F"/>
                </a:solidFill>
                <a:latin typeface="Times New Roman" panose="02020603050405020304" pitchFamily="18" charset="0"/>
                <a:ea typeface="Times New Roman" panose="02020603050405020304" pitchFamily="18" charset="0"/>
              </a:rPr>
              <a:t>+ Em tưởng tượng thấy hình ảnh gì trong tranh?</a:t>
            </a:r>
            <a:endParaRPr lang="en-US" sz="2000" dirty="0">
              <a:solidFill>
                <a:srgbClr val="7A1E6F"/>
              </a:solidFill>
              <a:latin typeface="Times New Roman" panose="02020603050405020304" pitchFamily="18" charset="0"/>
              <a:ea typeface="Times New Roman" panose="02020603050405020304" pitchFamily="18" charset="0"/>
            </a:endParaRPr>
          </a:p>
          <a:p>
            <a:pPr>
              <a:lnSpc>
                <a:spcPct val="115000"/>
              </a:lnSpc>
              <a:spcAft>
                <a:spcPts val="700"/>
              </a:spcAft>
            </a:pPr>
            <a:r>
              <a:rPr lang="vi-VN" sz="2000" dirty="0">
                <a:solidFill>
                  <a:srgbClr val="CC0066"/>
                </a:solidFill>
                <a:latin typeface="Times New Roman" panose="02020603050405020304" pitchFamily="18" charset="0"/>
                <a:ea typeface="Times New Roman" panose="02020603050405020304" pitchFamily="18" charset="0"/>
              </a:rPr>
              <a:t>+ Em có cảm nhận gì về các chấm, nét, màu trong bài v</a:t>
            </a:r>
            <a:r>
              <a:rPr lang="en-US" sz="2000" dirty="0">
                <a:solidFill>
                  <a:srgbClr val="CC0066"/>
                </a:solidFill>
                <a:latin typeface="Times New Roman" panose="02020603050405020304" pitchFamily="18" charset="0"/>
                <a:ea typeface="Times New Roman" panose="02020603050405020304" pitchFamily="18" charset="0"/>
              </a:rPr>
              <a:t>ẽ</a:t>
            </a:r>
            <a:r>
              <a:rPr lang="vi-VN" sz="2000" dirty="0">
                <a:solidFill>
                  <a:srgbClr val="CC0066"/>
                </a:solidFill>
                <a:latin typeface="Times New Roman" panose="02020603050405020304" pitchFamily="18" charset="0"/>
                <a:ea typeface="Times New Roman" panose="02020603050405020304" pitchFamily="18" charset="0"/>
              </a:rPr>
              <a:t> của mình với tranh của</a:t>
            </a:r>
            <a:r>
              <a:rPr lang="en-US" sz="2000" dirty="0">
                <a:solidFill>
                  <a:srgbClr val="CC0066"/>
                </a:solidFill>
                <a:latin typeface="Times New Roman" panose="02020603050405020304" pitchFamily="18" charset="0"/>
                <a:ea typeface="Times New Roman" panose="02020603050405020304" pitchFamily="18" charset="0"/>
              </a:rPr>
              <a:t> </a:t>
            </a:r>
            <a:r>
              <a:rPr lang="vi-VN" sz="2000" dirty="0">
                <a:solidFill>
                  <a:srgbClr val="CC0066"/>
                </a:solidFill>
                <a:latin typeface="Times New Roman" panose="02020603050405020304" pitchFamily="18" charset="0"/>
                <a:ea typeface="Times New Roman" panose="02020603050405020304" pitchFamily="18" charset="0"/>
              </a:rPr>
              <a:t>hoạ sĩ?</a:t>
            </a:r>
            <a:endParaRPr lang="en-US" sz="2000" dirty="0">
              <a:solidFill>
                <a:srgbClr val="CC0066"/>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572A9907-8AC4-77C9-2C58-1BBB8AC67083}"/>
              </a:ext>
            </a:extLst>
          </p:cNvPr>
          <p:cNvSpPr txBox="1"/>
          <p:nvPr/>
        </p:nvSpPr>
        <p:spPr>
          <a:xfrm>
            <a:off x="2018619" y="4727192"/>
            <a:ext cx="6094638" cy="1215526"/>
          </a:xfrm>
          <a:prstGeom prst="rect">
            <a:avLst/>
          </a:prstGeom>
          <a:noFill/>
        </p:spPr>
        <p:txBody>
          <a:bodyPr wrap="square">
            <a:spAutoFit/>
          </a:bodyPr>
          <a:lstStyle/>
          <a:p>
            <a:pPr>
              <a:lnSpc>
                <a:spcPct val="115000"/>
              </a:lnSpc>
              <a:spcAft>
                <a:spcPts val="700"/>
              </a:spcAft>
            </a:pPr>
            <a:r>
              <a:rPr lang="vi-VN" sz="2000" dirty="0">
                <a:solidFill>
                  <a:srgbClr val="7A1E6F"/>
                </a:solidFill>
                <a:latin typeface="Times New Roman" panose="02020603050405020304" pitchFamily="18" charset="0"/>
                <a:ea typeface="Times New Roman" panose="02020603050405020304" pitchFamily="18" charset="0"/>
              </a:rPr>
              <a:t>+ Nét, màu và nhịp điệu tạo nên cảm xúc gì về “bức tranh” đó?</a:t>
            </a:r>
            <a:endParaRPr lang="en-US" sz="2000" dirty="0">
              <a:solidFill>
                <a:srgbClr val="7A1E6F"/>
              </a:solidFill>
              <a:latin typeface="Times New Roman" panose="02020603050405020304" pitchFamily="18" charset="0"/>
              <a:ea typeface="Times New Roman" panose="02020603050405020304" pitchFamily="18" charset="0"/>
            </a:endParaRPr>
          </a:p>
          <a:p>
            <a:pPr>
              <a:lnSpc>
                <a:spcPct val="115000"/>
              </a:lnSpc>
              <a:spcAft>
                <a:spcPts val="700"/>
              </a:spcAft>
            </a:pPr>
            <a:r>
              <a:rPr lang="vi-VN" sz="2000" dirty="0">
                <a:solidFill>
                  <a:srgbClr val="CC0066"/>
                </a:solidFill>
                <a:latin typeface="Times New Roman" panose="02020603050405020304" pitchFamily="18" charset="0"/>
                <a:ea typeface="Times New Roman" panose="02020603050405020304" pitchFamily="18" charset="0"/>
              </a:rPr>
              <a:t>+ Cách vẽ này cho em nhận thức được điều gì?</a:t>
            </a:r>
            <a:endParaRPr lang="en-US" sz="2000" dirty="0">
              <a:solidFill>
                <a:srgbClr val="CC0066"/>
              </a:solidFill>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DAA86132-554B-7062-5B32-CA369FAB5EA9}"/>
              </a:ext>
            </a:extLst>
          </p:cNvPr>
          <p:cNvSpPr txBox="1"/>
          <p:nvPr/>
        </p:nvSpPr>
        <p:spPr>
          <a:xfrm>
            <a:off x="2083934" y="3328034"/>
            <a:ext cx="6094638" cy="1215526"/>
          </a:xfrm>
          <a:prstGeom prst="rect">
            <a:avLst/>
          </a:prstGeom>
          <a:noFill/>
        </p:spPr>
        <p:txBody>
          <a:bodyPr wrap="square">
            <a:spAutoFit/>
          </a:bodyPr>
          <a:lstStyle/>
          <a:p>
            <a:pPr>
              <a:lnSpc>
                <a:spcPct val="115000"/>
              </a:lnSpc>
              <a:spcAft>
                <a:spcPts val="700"/>
              </a:spcAft>
            </a:pPr>
            <a:r>
              <a:rPr lang="vi-VN" sz="2000" dirty="0">
                <a:solidFill>
                  <a:srgbClr val="7A1E6F"/>
                </a:solidFill>
                <a:latin typeface="Times New Roman" panose="02020603050405020304" pitchFamily="18" charset="0"/>
                <a:ea typeface="Times New Roman" panose="02020603050405020304" pitchFamily="18" charset="0"/>
              </a:rPr>
              <a:t>+Em có liên tưởng gì giữa bài vẽ của em và tranh của hoạ sĩ.</a:t>
            </a:r>
            <a:endParaRPr lang="en-US" sz="2000" dirty="0">
              <a:solidFill>
                <a:srgbClr val="7A1E6F"/>
              </a:solidFill>
              <a:latin typeface="Times New Roman" panose="02020603050405020304" pitchFamily="18" charset="0"/>
              <a:ea typeface="Times New Roman" panose="02020603050405020304" pitchFamily="18" charset="0"/>
            </a:endParaRPr>
          </a:p>
          <a:p>
            <a:pPr>
              <a:lnSpc>
                <a:spcPct val="115000"/>
              </a:lnSpc>
              <a:spcAft>
                <a:spcPts val="700"/>
              </a:spcAft>
            </a:pPr>
            <a:r>
              <a:rPr lang="vi-VN" sz="2000" dirty="0">
                <a:solidFill>
                  <a:srgbClr val="CC0066"/>
                </a:solidFill>
                <a:latin typeface="Times New Roman" panose="02020603050405020304" pitchFamily="18" charset="0"/>
                <a:ea typeface="Times New Roman" panose="02020603050405020304" pitchFamily="18" charset="0"/>
              </a:rPr>
              <a:t>+ Em ấn tượng với “bức tranh” nào? Vì sao?</a:t>
            </a:r>
            <a:endParaRPr lang="en-US" sz="2000" dirty="0">
              <a:solidFill>
                <a:srgbClr val="CC0066"/>
              </a:solidFill>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B7321FAF-1306-8CBA-4F02-69BD214E8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257" y="3624043"/>
            <a:ext cx="4227657" cy="4227657"/>
          </a:xfrm>
          <a:prstGeom prst="rect">
            <a:avLst/>
          </a:prstGeom>
        </p:spPr>
      </p:pic>
    </p:spTree>
    <p:extLst>
      <p:ext uri="{BB962C8B-B14F-4D97-AF65-F5344CB8AC3E}">
        <p14:creationId xmlns:p14="http://schemas.microsoft.com/office/powerpoint/2010/main" val="2433351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barn(inVertical)">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barn(inVertical)">
                                      <p:cBhvr>
                                        <p:cTn id="3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643</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vt:lpstr>
      <vt:lpstr>Calibri</vt:lpstr>
      <vt:lpstr>Calibri Light</vt:lpstr>
      <vt:lpstr>Constantia</vt:lpstr>
      <vt:lpstr>Exo 2</vt:lpstr>
      <vt:lpstr>Montserrat</vt:lpstr>
      <vt:lpstr>Playfair Display</vt:lpstr>
      <vt:lpstr>Times New Roman</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Thuy An</dc:creator>
  <cp:lastModifiedBy>Tran Thuy An</cp:lastModifiedBy>
  <cp:revision>52</cp:revision>
  <dcterms:created xsi:type="dcterms:W3CDTF">2021-09-01T09:58:27Z</dcterms:created>
  <dcterms:modified xsi:type="dcterms:W3CDTF">2022-06-20T08:43:29Z</dcterms:modified>
</cp:coreProperties>
</file>