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9" r:id="rId4"/>
    <p:sldId id="264" r:id="rId5"/>
    <p:sldId id="263" r:id="rId6"/>
    <p:sldId id="265" r:id="rId7"/>
    <p:sldId id="266" r:id="rId8"/>
    <p:sldId id="267" r:id="rId9"/>
    <p:sldId id="259" r:id="rId10"/>
    <p:sldId id="260" r:id="rId11"/>
    <p:sldId id="261" r:id="rId12"/>
    <p:sldId id="25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3717925"/>
            <a:ext cx="10943167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4940300"/>
            <a:ext cx="10949517" cy="981075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1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15770"/>
            <a:ext cx="9144000" cy="1701165"/>
          </a:xfrm>
        </p:spPr>
        <p:txBody>
          <a:bodyPr/>
          <a:lstStyle/>
          <a:p>
            <a:r>
              <a:rPr lang="en-US" sz="4800" b="1" dirty="0">
                <a:cs typeface="+mj-lt"/>
                <a:sym typeface="+mn-ea"/>
              </a:rPr>
              <a:t>Tiết 23: Bài 23</a:t>
            </a:r>
            <a:r>
              <a:rPr lang="en-US" sz="6000" b="1" dirty="0">
                <a:cs typeface="+mj-lt"/>
                <a:sym typeface="+mn-ea"/>
              </a:rPr>
              <a:t> - </a:t>
            </a:r>
            <a:r>
              <a:rPr lang="en-US" sz="6000" b="1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cs typeface="+mj-lt"/>
                <a:sym typeface="+mn-ea"/>
              </a:rPr>
              <a:t>vẽ trang trí</a:t>
            </a:r>
            <a:br>
              <a:rPr lang="en-US" sz="4800" b="1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cs typeface="+mj-lt"/>
              </a:rPr>
            </a:br>
            <a:endParaRPr lang="en-US" sz="4800" b="1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cs typeface="+mj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8045" y="2807335"/>
            <a:ext cx="10580370" cy="3292475"/>
          </a:xfrm>
        </p:spPr>
        <p:txBody>
          <a:bodyPr anchor="t" anchorCtr="0"/>
          <a:lstStyle/>
          <a:p>
            <a:pPr fontAlgn="ctr"/>
            <a:r>
              <a:rPr lang="en-US" sz="7200" b="1">
                <a:ln w="19050">
                  <a:solidFill>
                    <a:sysClr val="windowText" lastClr="000000"/>
                  </a:solidFill>
                  <a:prstDash val="solid"/>
                </a:ln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effectLst/>
                <a:sym typeface="+mn-ea"/>
              </a:rPr>
              <a:t>VẼ TRANH CỔ ĐỘNG</a:t>
            </a:r>
            <a:endParaRPr lang="en-US" sz="7200" b="1">
              <a:ln w="19050">
                <a:solidFill>
                  <a:sysClr val="windowText" lastClr="000000"/>
                </a:solidFill>
                <a:prstDash val="solid"/>
              </a:ln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effectLst/>
              <a:sym typeface="+mn-ea"/>
            </a:endParaRPr>
          </a:p>
          <a:p>
            <a:pPr algn="ctr" fontAlgn="ctr"/>
            <a:r>
              <a:rPr lang="en-US" sz="6000">
                <a:solidFill>
                  <a:schemeClr val="tx1"/>
                </a:solidFill>
                <a:sym typeface="+mn-ea"/>
              </a:rPr>
              <a:t>(Tiết 2)</a:t>
            </a:r>
            <a:endParaRPr lang="en-US" sz="6000" b="1">
              <a:ln w="19050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effectLst/>
              <a:sym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LUYỆN TẬP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>
                <a:sym typeface="+mn-ea"/>
              </a:rPr>
              <a:t>* GV gợi ý lại cách vẽ cho HS:</a:t>
            </a:r>
            <a:endParaRPr lang="en-US"/>
          </a:p>
          <a:p>
            <a:r>
              <a:rPr lang="en-US">
                <a:sym typeface="+mn-ea"/>
              </a:rPr>
              <a:t>- Tìm hình ảnh chính phụ: hình ảnh phải cô động, súc tích, mang ý nghĩa biểu trưng cao</a:t>
            </a:r>
            <a:endParaRPr lang="en-US"/>
          </a:p>
          <a:p>
            <a:r>
              <a:rPr lang="en-US">
                <a:sym typeface="+mn-ea"/>
              </a:rPr>
              <a:t>- Cách sắp xếp mảng hình, mảng chữ</a:t>
            </a:r>
            <a:endParaRPr lang="en-US"/>
          </a:p>
          <a:p>
            <a:r>
              <a:rPr lang="en-US">
                <a:sym typeface="+mn-ea"/>
              </a:rPr>
              <a:t>- Màu sắc</a:t>
            </a:r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810895"/>
          </a:xfrm>
        </p:spPr>
        <p:txBody>
          <a:bodyPr/>
          <a:p>
            <a:r>
              <a:rPr lang="en-US" b="1">
                <a:solidFill>
                  <a:srgbClr val="0070C0"/>
                </a:solidFill>
              </a:rPr>
              <a:t>DẶN DÒ</a:t>
            </a:r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85850"/>
            <a:ext cx="10972800" cy="5435600"/>
          </a:xfrm>
        </p:spPr>
        <p:txBody>
          <a:bodyPr/>
          <a:p>
            <a:pPr algn="just"/>
            <a:r>
              <a:rPr lang="pt-BR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  <a:cs typeface="+mj-lt"/>
                <a:sym typeface="+mn-ea"/>
              </a:rPr>
              <a:t>1</a:t>
            </a:r>
            <a:r>
              <a:rPr lang="pt-BR" dirty="0" smtClean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  <a:cs typeface="+mj-lt"/>
                <a:sym typeface="+mn-ea"/>
              </a:rPr>
              <a:t>. Hoàn </a:t>
            </a:r>
            <a:r>
              <a:rPr lang="pt-BR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  <a:cs typeface="+mj-lt"/>
                <a:sym typeface="+mn-ea"/>
              </a:rPr>
              <a:t>thành bài </a:t>
            </a:r>
            <a:r>
              <a:rPr lang="pt-BR" dirty="0" smtClean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  <a:cs typeface="+mj-lt"/>
                <a:sym typeface="+mn-ea"/>
              </a:rPr>
              <a:t>vẽ.</a:t>
            </a:r>
            <a:endParaRPr lang="pt-BR" dirty="0" smtClean="0">
              <a:solidFill>
                <a:srgbClr val="00B050"/>
              </a:solidFill>
              <a:latin typeface="+mj-lt"/>
              <a:ea typeface="Times New Roman" panose="02020603050405020304" pitchFamily="18" charset="0"/>
              <a:cs typeface="+mj-lt"/>
            </a:endParaRPr>
          </a:p>
          <a:p>
            <a:pPr algn="just"/>
            <a:r>
              <a:rPr lang="pt-BR" dirty="0" smtClean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2. Tự trình bày và nhận xét sản phẩm theo tổ</a:t>
            </a:r>
            <a:endParaRPr lang="pt-BR" dirty="0" smtClean="0">
              <a:solidFill>
                <a:srgbClr val="00B050"/>
              </a:solidFill>
              <a:latin typeface="+mj-lt"/>
              <a:cs typeface="+mj-lt"/>
            </a:endParaRPr>
          </a:p>
          <a:p>
            <a:pPr marL="812800" lvl="0" indent="-812800" defTabSz="914400" fontAlgn="base">
              <a:spcBef>
                <a:spcPct val="20000"/>
              </a:spcBef>
              <a:spcAft>
                <a:spcPct val="0"/>
              </a:spcAft>
              <a:buClrTx/>
              <a:buNone/>
            </a:pPr>
            <a:r>
              <a:rPr lang="en-US" kern="0" dirty="0" smtClean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    - </a:t>
            </a:r>
            <a:r>
              <a:rPr lang="en-US" kern="0" dirty="0" err="1" smtClean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Nhận</a:t>
            </a:r>
            <a:r>
              <a:rPr lang="en-US" kern="0" dirty="0" smtClean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 </a:t>
            </a:r>
            <a:r>
              <a:rPr lang="en-US" kern="0" dirty="0" err="1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xét</a:t>
            </a:r>
            <a:r>
              <a:rPr lang="en-US" kern="0" dirty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 </a:t>
            </a:r>
            <a:r>
              <a:rPr lang="en-US" kern="0" dirty="0" err="1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về</a:t>
            </a:r>
            <a:r>
              <a:rPr lang="en-US" kern="0" dirty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 chủ đề tranh?</a:t>
            </a:r>
            <a:endParaRPr lang="en-US" kern="0" dirty="0">
              <a:solidFill>
                <a:srgbClr val="00B050"/>
              </a:solidFill>
              <a:latin typeface="+mj-lt"/>
              <a:cs typeface="+mj-lt"/>
            </a:endParaRPr>
          </a:p>
          <a:p>
            <a:pPr marL="812800" lvl="0" indent="-812800" defTabSz="914400" fontAlgn="base">
              <a:spcBef>
                <a:spcPct val="20000"/>
              </a:spcBef>
              <a:spcAft>
                <a:spcPct val="0"/>
              </a:spcAft>
              <a:buClrTx/>
              <a:buNone/>
            </a:pPr>
            <a:r>
              <a:rPr lang="en-US" kern="0" dirty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  </a:t>
            </a:r>
            <a:r>
              <a:rPr lang="en-US" kern="0" dirty="0" smtClean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   - </a:t>
            </a:r>
            <a:r>
              <a:rPr lang="en-US" kern="0" dirty="0" err="1" smtClean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Nhận</a:t>
            </a:r>
            <a:r>
              <a:rPr lang="en-US" kern="0" dirty="0" smtClean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 </a:t>
            </a:r>
            <a:r>
              <a:rPr lang="en-US" kern="0" dirty="0" err="1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xét</a:t>
            </a:r>
            <a:r>
              <a:rPr lang="en-US" kern="0" dirty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 </a:t>
            </a:r>
            <a:r>
              <a:rPr lang="en-US" kern="0" dirty="0" err="1" smtClean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về</a:t>
            </a:r>
            <a:r>
              <a:rPr lang="en-US" kern="0" dirty="0" smtClean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 </a:t>
            </a:r>
            <a:r>
              <a:rPr lang="en-US" kern="0" dirty="0" err="1" smtClean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hình</a:t>
            </a:r>
            <a:r>
              <a:rPr lang="en-US" kern="0" dirty="0" smtClean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 </a:t>
            </a:r>
            <a:r>
              <a:rPr lang="en-US" kern="0" dirty="0" err="1" smtClean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vẽ</a:t>
            </a:r>
            <a:r>
              <a:rPr lang="en-US" kern="0" dirty="0" smtClean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, </a:t>
            </a:r>
            <a:r>
              <a:rPr lang="en-US" kern="0" dirty="0" err="1" smtClean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họa</a:t>
            </a:r>
            <a:r>
              <a:rPr lang="en-US" kern="0" dirty="0" smtClean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 </a:t>
            </a:r>
            <a:r>
              <a:rPr lang="en-US" kern="0" dirty="0" err="1" smtClean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tiết</a:t>
            </a:r>
            <a:r>
              <a:rPr lang="en-US" kern="0" dirty="0" smtClean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, </a:t>
            </a:r>
            <a:r>
              <a:rPr lang="en-US" kern="0" dirty="0" err="1" smtClean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màu</a:t>
            </a:r>
            <a:r>
              <a:rPr lang="en-US" kern="0" dirty="0" smtClean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 </a:t>
            </a:r>
            <a:r>
              <a:rPr lang="en-US" kern="0" dirty="0" err="1" smtClean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sắc</a:t>
            </a:r>
            <a:r>
              <a:rPr lang="en-US" kern="0" dirty="0" smtClean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 </a:t>
            </a:r>
            <a:r>
              <a:rPr lang="en-US" kern="0" dirty="0" err="1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trang</a:t>
            </a:r>
            <a:r>
              <a:rPr lang="en-US" kern="0" dirty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 </a:t>
            </a:r>
            <a:r>
              <a:rPr lang="en-US" kern="0" dirty="0" err="1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trí</a:t>
            </a:r>
            <a:r>
              <a:rPr lang="en-US" kern="0" dirty="0" smtClean="0">
                <a:solidFill>
                  <a:srgbClr val="00B050"/>
                </a:solidFill>
                <a:latin typeface="+mj-lt"/>
                <a:cs typeface="+mj-lt"/>
                <a:sym typeface="+mn-ea"/>
              </a:rPr>
              <a:t>?</a:t>
            </a:r>
            <a:endParaRPr lang="en-US" kern="0" dirty="0" smtClean="0">
              <a:solidFill>
                <a:srgbClr val="00B050"/>
              </a:solidFill>
              <a:latin typeface="+mj-lt"/>
              <a:cs typeface="+mj-lt"/>
            </a:endParaRPr>
          </a:p>
          <a:p>
            <a:pPr marL="812800" lvl="0" indent="-812800" defTabSz="914400" fontAlgn="base">
              <a:spcBef>
                <a:spcPct val="20000"/>
              </a:spcBef>
              <a:spcAft>
                <a:spcPct val="0"/>
              </a:spcAft>
              <a:buClrTx/>
              <a:buNone/>
            </a:pPr>
            <a:r>
              <a:rPr lang="en-US" dirty="0" smtClean="0">
                <a:solidFill>
                  <a:srgbClr val="00B050"/>
                </a:solidFill>
                <a:latin typeface="+mj-lt"/>
                <a:ea typeface="Calibri" panose="020F0502020204030204" charset="0"/>
                <a:cs typeface="+mj-lt"/>
                <a:sym typeface="+mn-ea"/>
              </a:rPr>
              <a:t>     - </a:t>
            </a:r>
            <a:r>
              <a:rPr lang="en-US" dirty="0" err="1">
                <a:solidFill>
                  <a:srgbClr val="00B050"/>
                </a:solidFill>
                <a:latin typeface="+mj-lt"/>
                <a:ea typeface="Calibri" panose="020F0502020204030204" charset="0"/>
                <a:cs typeface="+mj-lt"/>
                <a:sym typeface="+mn-ea"/>
              </a:rPr>
              <a:t>Trưng</a:t>
            </a:r>
            <a:r>
              <a:rPr lang="en-US" dirty="0">
                <a:solidFill>
                  <a:srgbClr val="00B050"/>
                </a:solidFill>
                <a:latin typeface="+mj-lt"/>
                <a:ea typeface="Calibri" panose="020F0502020204030204" charset="0"/>
                <a:cs typeface="+mj-lt"/>
                <a:sym typeface="+mn-ea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+mj-lt"/>
                <a:ea typeface="Calibri" panose="020F0502020204030204" charset="0"/>
                <a:cs typeface="+mj-lt"/>
                <a:sym typeface="+mn-ea"/>
              </a:rPr>
              <a:t>bày</a:t>
            </a:r>
            <a:r>
              <a:rPr lang="en-US" dirty="0">
                <a:solidFill>
                  <a:srgbClr val="00B050"/>
                </a:solidFill>
                <a:latin typeface="+mj-lt"/>
                <a:ea typeface="Calibri" panose="020F0502020204030204" charset="0"/>
                <a:cs typeface="+mj-lt"/>
                <a:sym typeface="+mn-ea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+mj-lt"/>
                <a:ea typeface="Calibri" panose="020F0502020204030204" charset="0"/>
                <a:cs typeface="+mj-lt"/>
                <a:sym typeface="+mn-ea"/>
              </a:rPr>
              <a:t>giới</a:t>
            </a:r>
            <a:r>
              <a:rPr lang="en-US" dirty="0">
                <a:solidFill>
                  <a:srgbClr val="00B050"/>
                </a:solidFill>
                <a:latin typeface="+mj-lt"/>
                <a:ea typeface="Calibri" panose="020F0502020204030204" charset="0"/>
                <a:cs typeface="+mj-lt"/>
                <a:sym typeface="+mn-ea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+mj-lt"/>
                <a:ea typeface="Calibri" panose="020F0502020204030204" charset="0"/>
                <a:cs typeface="+mj-lt"/>
                <a:sym typeface="+mn-ea"/>
              </a:rPr>
              <a:t>thiệu</a:t>
            </a:r>
            <a:r>
              <a:rPr lang="en-US" dirty="0">
                <a:solidFill>
                  <a:srgbClr val="00B050"/>
                </a:solidFill>
                <a:latin typeface="+mj-lt"/>
                <a:ea typeface="Calibri" panose="020F0502020204030204" charset="0"/>
                <a:cs typeface="+mj-lt"/>
                <a:sym typeface="+mn-ea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+mj-lt"/>
                <a:ea typeface="Calibri" panose="020F0502020204030204" charset="0"/>
                <a:cs typeface="+mj-lt"/>
                <a:sym typeface="+mn-ea"/>
              </a:rPr>
              <a:t>sản</a:t>
            </a:r>
            <a:r>
              <a:rPr lang="en-US" dirty="0">
                <a:solidFill>
                  <a:srgbClr val="00B050"/>
                </a:solidFill>
                <a:latin typeface="+mj-lt"/>
                <a:ea typeface="Calibri" panose="020F0502020204030204" charset="0"/>
                <a:cs typeface="+mj-lt"/>
                <a:sym typeface="+mn-ea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+mj-lt"/>
                <a:ea typeface="Calibri" panose="020F0502020204030204" charset="0"/>
                <a:cs typeface="+mj-lt"/>
                <a:sym typeface="+mn-ea"/>
              </a:rPr>
              <a:t>phẩm</a:t>
            </a:r>
            <a:r>
              <a:rPr lang="en-US" dirty="0" smtClean="0">
                <a:solidFill>
                  <a:srgbClr val="00B050"/>
                </a:solidFill>
                <a:latin typeface="+mj-lt"/>
                <a:ea typeface="Calibri" panose="020F0502020204030204" charset="0"/>
                <a:cs typeface="+mj-lt"/>
                <a:sym typeface="+mn-ea"/>
              </a:rPr>
              <a:t>.</a:t>
            </a:r>
            <a:endParaRPr lang="en-US">
              <a:solidFill>
                <a:srgbClr val="00B050"/>
              </a:solidFill>
              <a:latin typeface="+mj-lt"/>
              <a:cs typeface="+mj-lt"/>
            </a:endParaRPr>
          </a:p>
          <a:p>
            <a:r>
              <a:rPr lang="en-US"/>
              <a:t>GV Nhận xét đánh giá ý thức học tập </a:t>
            </a:r>
            <a:endParaRPr lang="en-US"/>
          </a:p>
          <a:p>
            <a:r>
              <a:rPr lang="en-US"/>
              <a:t>* Hướng dẫn về nhà</a:t>
            </a:r>
            <a:endParaRPr lang="en-US"/>
          </a:p>
          <a:p>
            <a:r>
              <a:rPr lang="en-US"/>
              <a:t>- Sưu tầm bìa sách </a:t>
            </a:r>
            <a:endParaRPr lang="en-US"/>
          </a:p>
          <a:p>
            <a:r>
              <a:rPr lang="en-US"/>
              <a:t>- Chuẩn bị cho bài 24- VTT: </a:t>
            </a:r>
            <a:r>
              <a:rPr lang="en-US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Trình bày bìa sách</a:t>
            </a:r>
            <a:endParaRPr lang="en-US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* </a:t>
            </a:r>
            <a:r>
              <a:rPr lang="en-US" b="1"/>
              <a:t>Quan sát nhận xét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>
                <a:solidFill>
                  <a:srgbClr val="002060"/>
                </a:solidFill>
              </a:rPr>
              <a:t>Các em quan sát và nêu tên </a:t>
            </a:r>
            <a:r>
              <a:rPr lang="en-US">
                <a:solidFill>
                  <a:srgbClr val="002060"/>
                </a:solidFill>
                <a:sym typeface="+mn-ea"/>
              </a:rPr>
              <a:t>các bức tranh sau:</a:t>
            </a:r>
            <a:endParaRPr lang="en-US">
              <a:solidFill>
                <a:srgbClr val="002060"/>
              </a:solidFill>
            </a:endParaRPr>
          </a:p>
          <a:p>
            <a:r>
              <a:rPr lang="en-US">
                <a:solidFill>
                  <a:srgbClr val="0070C0"/>
                </a:solidFill>
              </a:rPr>
              <a:t>- Chủ đề. </a:t>
            </a:r>
            <a:endParaRPr lang="en-US">
              <a:solidFill>
                <a:srgbClr val="0070C0"/>
              </a:solidFill>
            </a:endParaRPr>
          </a:p>
          <a:p>
            <a:r>
              <a:rPr lang="en-US">
                <a:solidFill>
                  <a:srgbClr val="0070C0"/>
                </a:solidFill>
              </a:rPr>
              <a:t>- Bố cục.</a:t>
            </a:r>
            <a:endParaRPr lang="en-US">
              <a:solidFill>
                <a:srgbClr val="0070C0"/>
              </a:solidFill>
            </a:endParaRPr>
          </a:p>
          <a:p>
            <a:r>
              <a:rPr lang="en-US">
                <a:solidFill>
                  <a:srgbClr val="0070C0"/>
                </a:solidFill>
              </a:rPr>
              <a:t>- Hình ảnh.</a:t>
            </a:r>
            <a:endParaRPr lang="en-US">
              <a:solidFill>
                <a:srgbClr val="0070C0"/>
              </a:solidFill>
            </a:endParaRPr>
          </a:p>
          <a:p>
            <a:r>
              <a:rPr lang="en-US">
                <a:solidFill>
                  <a:srgbClr val="0070C0"/>
                </a:solidFill>
              </a:rPr>
              <a:t>- Màu sắc.</a:t>
            </a:r>
            <a:endParaRPr lang="en-US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732790"/>
          </a:xfrm>
        </p:spPr>
        <p:txBody>
          <a:bodyPr>
            <a:scene3d>
              <a:camera prst="orthographicFront"/>
              <a:lightRig rig="threePt" dir="t"/>
            </a:scene3d>
          </a:bodyPr>
          <a:p>
            <a:r>
              <a:rPr lang="en-US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>Chủ đề bức tranh là gì?</a:t>
            </a:r>
            <a:endParaRPr lang="en-US" b="1">
              <a:ln w="10160">
                <a:solidFill>
                  <a:schemeClr val="accent5"/>
                </a:solidFill>
                <a:prstDash val="solid"/>
              </a:ln>
              <a:solidFill>
                <a:srgbClr val="0070C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sym typeface="+mn-ea"/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828800" y="874395"/>
            <a:ext cx="8533130" cy="5233035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5" name="Table 4"/>
          <p:cNvGraphicFramePr/>
          <p:nvPr/>
        </p:nvGraphicFramePr>
        <p:xfrm>
          <a:off x="3362325" y="6107430"/>
          <a:ext cx="5466080" cy="6267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6080"/>
              </a:tblGrid>
              <a:tr h="62674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AN TOÀN GIAO THÔNG</a:t>
                      </a:r>
                      <a:endParaRPr lang="en-US" sz="320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748665"/>
          </a:xfrm>
        </p:spPr>
        <p:txBody>
          <a:bodyPr/>
          <a:p>
            <a:r>
              <a:rPr lang="en-US"/>
              <a:t>Chủ đề bức tranh này là gì?</a:t>
            </a:r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446655" y="1023620"/>
            <a:ext cx="7361555" cy="4977130"/>
          </a:xfrm>
          <a:prstGeom prst="rect">
            <a:avLst/>
          </a:prstGeom>
        </p:spPr>
      </p:pic>
      <p:graphicFrame>
        <p:nvGraphicFramePr>
          <p:cNvPr id="5" name="Table 4"/>
          <p:cNvGraphicFramePr/>
          <p:nvPr/>
        </p:nvGraphicFramePr>
        <p:xfrm>
          <a:off x="3505200" y="6096000"/>
          <a:ext cx="4944110" cy="590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4110"/>
              </a:tblGrid>
              <a:tr h="59055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3600">
                          <a:solidFill>
                            <a:srgbClr val="FF0000"/>
                          </a:solidFill>
                        </a:rPr>
                        <a:t>MÔI tRƯỜNG</a:t>
                      </a:r>
                      <a:endParaRPr lang="en-US" sz="360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779780"/>
          </a:xfrm>
        </p:spPr>
        <p:txBody>
          <a:bodyPr/>
          <a:p>
            <a:r>
              <a:rPr lang="en-US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>Chủ đề bức tranh là gì?</a:t>
            </a:r>
            <a:endParaRPr lang="en-US"/>
          </a:p>
        </p:txBody>
      </p:sp>
      <p:graphicFrame>
        <p:nvGraphicFramePr>
          <p:cNvPr id="5" name="Table 4"/>
          <p:cNvGraphicFramePr/>
          <p:nvPr/>
        </p:nvGraphicFramePr>
        <p:xfrm>
          <a:off x="2350135" y="6211570"/>
          <a:ext cx="691261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2610"/>
              </a:tblGrid>
              <a:tr h="53848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rgbClr val="FFC000"/>
                          </a:solidFill>
                        </a:rPr>
                        <a:t>BẢO VỆ BIỂN ĐẢO QUÊ HƯƠNG</a:t>
                      </a:r>
                      <a:endParaRPr lang="en-US" sz="320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pic>
        <p:nvPicPr>
          <p:cNvPr id="7" name="Content Placeholder 6"/>
          <p:cNvPicPr>
            <a:picLocks noChangeAspect="1"/>
          </p:cNvPicPr>
          <p:nvPr>
            <p:ph idx="1"/>
          </p:nvPr>
        </p:nvPicPr>
        <p:blipFill>
          <a:blip r:embed="rId1"/>
          <a:srcRect b="11487"/>
          <a:stretch>
            <a:fillRect/>
          </a:stretch>
        </p:blipFill>
        <p:spPr>
          <a:xfrm>
            <a:off x="3735070" y="934720"/>
            <a:ext cx="4294505" cy="5277485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Chủ đề bức tranh này là gì?</a:t>
            </a:r>
            <a:br>
              <a:rPr lang="en-US"/>
            </a:br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828165" y="887095"/>
            <a:ext cx="7948295" cy="5213350"/>
          </a:xfrm>
          <a:prstGeom prst="rect">
            <a:avLst/>
          </a:prstGeom>
        </p:spPr>
      </p:pic>
      <p:graphicFrame>
        <p:nvGraphicFramePr>
          <p:cNvPr id="5" name="Table 4"/>
          <p:cNvGraphicFramePr/>
          <p:nvPr/>
        </p:nvGraphicFramePr>
        <p:xfrm>
          <a:off x="1828800" y="6099810"/>
          <a:ext cx="8533765" cy="666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33765"/>
              </a:tblGrid>
              <a:tr h="66675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rgbClr val="0070C0"/>
                          </a:solidFill>
                        </a:rPr>
                        <a:t>PHÒNG CHỐNG TỆ NẠN XÃ HỘI</a:t>
                      </a:r>
                      <a:endParaRPr lang="en-US" sz="320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475" y="-56515"/>
            <a:ext cx="10972800" cy="970915"/>
          </a:xfrm>
        </p:spPr>
        <p:txBody>
          <a:bodyPr/>
          <a:p>
            <a:r>
              <a:rPr lang="en-US">
                <a:sym typeface="+mn-ea"/>
              </a:rPr>
              <a:t>Chủ đề bức tranh này là gì?</a:t>
            </a:r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946525" y="743585"/>
            <a:ext cx="4424045" cy="5340985"/>
          </a:xfrm>
          <a:prstGeom prst="rect">
            <a:avLst/>
          </a:prstGeom>
        </p:spPr>
      </p:pic>
      <p:graphicFrame>
        <p:nvGraphicFramePr>
          <p:cNvPr id="5" name="Table 4"/>
          <p:cNvGraphicFramePr/>
          <p:nvPr/>
        </p:nvGraphicFramePr>
        <p:xfrm>
          <a:off x="1828800" y="6084570"/>
          <a:ext cx="8533765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33765"/>
              </a:tblGrid>
              <a:tr h="64008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rgbClr val="0070C0"/>
                          </a:solidFill>
                        </a:rPr>
                        <a:t>KẾ HOẠCH HÓA GIA ĐÌNH</a:t>
                      </a:r>
                      <a:endParaRPr lang="en-US" sz="320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Bước 1: </a:t>
            </a:r>
            <a:r>
              <a:rPr lang="en-US">
                <a:solidFill>
                  <a:srgbClr val="0070C0"/>
                </a:solidFill>
                <a:sym typeface="+mn-ea"/>
              </a:rPr>
              <a:t>Kiểm tra sự chuẩn bị của học sinh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36345"/>
            <a:ext cx="10972800" cy="3909695"/>
          </a:xfrm>
        </p:spPr>
        <p:txBody>
          <a:bodyPr/>
          <a:p>
            <a:pPr marL="0" indent="0">
              <a:buNone/>
            </a:pPr>
            <a:r>
              <a:rPr lang="en-US" sz="3600"/>
              <a:t>- Giấy vẽ, màu vẽ</a:t>
            </a:r>
            <a:endParaRPr lang="en-US" sz="3600"/>
          </a:p>
          <a:p>
            <a:pPr marL="0" indent="0">
              <a:buNone/>
            </a:pPr>
            <a:r>
              <a:rPr lang="en-US" sz="3600"/>
              <a:t>- Bút chì, gôm,...</a:t>
            </a:r>
            <a:endParaRPr lang="en-US" sz="3600"/>
          </a:p>
          <a:p>
            <a:r>
              <a:rPr lang="en-US" sz="3600"/>
              <a:t>GV ra đề: Vẽ 1 bức tranh cổ động theo ý thích.</a:t>
            </a:r>
            <a:endParaRPr lang="en-US" sz="3600"/>
          </a:p>
          <a:p>
            <a:pPr marL="0" indent="0">
              <a:buNone/>
            </a:pPr>
            <a:endParaRPr lang="en-US" sz="360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LUYỆN TẬP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>
                <a:solidFill>
                  <a:srgbClr val="0070C0"/>
                </a:solidFill>
                <a:sym typeface="+mn-ea"/>
              </a:rPr>
              <a:t>Đề tài:</a:t>
            </a:r>
            <a:r>
              <a:rPr lang="en-US">
                <a:sym typeface="+mn-ea"/>
              </a:rPr>
              <a:t> </a:t>
            </a:r>
            <a:r>
              <a:rPr lang="en-US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sym typeface="+mn-ea"/>
              </a:rPr>
              <a:t>Vẽ 1 bức tranh cổ động theo ý thích.</a:t>
            </a:r>
            <a:endParaRPr lang="en-US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r>
              <a:rPr lang="en-US">
                <a:sym typeface="+mn-ea"/>
              </a:rPr>
              <a:t>* GV gợi ý giúp HS tìm và chọn đúng nội dung đề tài.</a:t>
            </a:r>
            <a:endParaRPr lang="en-US"/>
          </a:p>
          <a:p>
            <a:r>
              <a:rPr lang="en-US">
                <a:sym typeface="+mn-ea"/>
              </a:rPr>
              <a:t>- Phòng chống tệ nạn xã hội: ma tuý..</a:t>
            </a:r>
            <a:endParaRPr lang="en-US"/>
          </a:p>
          <a:p>
            <a:r>
              <a:rPr lang="en-US">
                <a:sym typeface="+mn-ea"/>
              </a:rPr>
              <a:t>- Bảo vệ môi trường xanh, sạch , đẹp..</a:t>
            </a:r>
            <a:endParaRPr lang="en-US"/>
          </a:p>
          <a:p>
            <a:r>
              <a:rPr lang="en-US">
                <a:sym typeface="+mn-ea"/>
              </a:rPr>
              <a:t>- Dân số kế hoạch hoá gia đình..</a:t>
            </a:r>
            <a:endParaRPr lang="en-US"/>
          </a:p>
          <a:p>
            <a:endParaRPr lang="en-US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Green Color">
  <a:themeElements>
    <a:clrScheme name="Green Color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9900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8AB900"/>
      </a:accent6>
      <a:hlink>
        <a:srgbClr val="CC3300"/>
      </a:hlink>
      <a:folHlink>
        <a:srgbClr val="996600"/>
      </a:folHlink>
    </a:clrScheme>
    <a:fontScheme name="Green Color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reen Colo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990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1203</Words>
  <Application>WPS Presentation</Application>
  <PresentationFormat>Widescreen</PresentationFormat>
  <Paragraphs>68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Arial</vt:lpstr>
      <vt:lpstr>SimSun</vt:lpstr>
      <vt:lpstr>Wingdings</vt:lpstr>
      <vt:lpstr>Microsoft YaHei</vt:lpstr>
      <vt:lpstr>Arial Unicode MS</vt:lpstr>
      <vt:lpstr>Calibri</vt:lpstr>
      <vt:lpstr>Times New Roman</vt:lpstr>
      <vt:lpstr>Green Color</vt:lpstr>
      <vt:lpstr>Bài 22 - vẽ trang trí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22 - vẽ trang trí </dc:title>
  <dc:creator/>
  <cp:lastModifiedBy>WIN 10</cp:lastModifiedBy>
  <cp:revision>30</cp:revision>
  <dcterms:created xsi:type="dcterms:W3CDTF">2022-06-19T05:44:00Z</dcterms:created>
  <dcterms:modified xsi:type="dcterms:W3CDTF">2022-06-23T10:39:21Z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1033-11.2.0.9052</vt:lpwstr>
  </property>
</Properties>
</file>