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84" r:id="rId3"/>
    <p:sldId id="312" r:id="rId4"/>
    <p:sldId id="313" r:id="rId5"/>
    <p:sldId id="265" r:id="rId6"/>
    <p:sldId id="266" r:id="rId7"/>
    <p:sldId id="256" r:id="rId8"/>
    <p:sldId id="267" r:id="rId9"/>
    <p:sldId id="258" r:id="rId10"/>
    <p:sldId id="257" r:id="rId11"/>
    <p:sldId id="259" r:id="rId12"/>
    <p:sldId id="260"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86" autoAdjust="0"/>
  </p:normalViewPr>
  <p:slideViewPr>
    <p:cSldViewPr snapToGrid="0">
      <p:cViewPr varScale="1">
        <p:scale>
          <a:sx n="83" d="100"/>
          <a:sy n="83" d="100"/>
        </p:scale>
        <p:origin x="249"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2E582-C2B3-49F9-BDC1-4BA387096F2D}" type="datetimeFigureOut">
              <a:rPr lang="en-US" smtClean="0"/>
              <a:t>6/24/2022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AB496-8DC0-4657-B507-85EDADC2349B}" type="slidenum">
              <a:rPr lang="en-US" smtClean="0"/>
              <a:t>‹#›</a:t>
            </a:fld>
            <a:endParaRPr lang="en-US"/>
          </a:p>
        </p:txBody>
      </p:sp>
    </p:spTree>
    <p:extLst>
      <p:ext uri="{BB962C8B-B14F-4D97-AF65-F5344CB8AC3E}">
        <p14:creationId xmlns:p14="http://schemas.microsoft.com/office/powerpoint/2010/main" val="354617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E46C8A-90CA-4D6C-B846-B71F6733D47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790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A320A1-68BF-4A6E-B4AE-A54C982D316E}" type="datetimeFigureOut">
              <a:rPr lang="vi-VN" smtClean="0"/>
              <a:t>24/06/2022</a:t>
            </a:fld>
            <a:endParaRPr lang="vi-VN"/>
          </a:p>
        </p:txBody>
      </p:sp>
      <p:sp>
        <p:nvSpPr>
          <p:cNvPr id="5" name="Footer Placeholder 4"/>
          <p:cNvSpPr>
            <a:spLocks noGrp="1"/>
          </p:cNvSpPr>
          <p:nvPr>
            <p:ph type="ftr" sz="quarter" idx="11"/>
          </p:nvPr>
        </p:nvSpPr>
        <p:spPr>
          <a:xfrm>
            <a:off x="2416500" y="329307"/>
            <a:ext cx="4973915" cy="309201"/>
          </a:xfrm>
        </p:spPr>
        <p:txBody>
          <a:bodyPr/>
          <a:lstStyle/>
          <a:p>
            <a:endParaRPr lang="vi-VN"/>
          </a:p>
        </p:txBody>
      </p:sp>
      <p:sp>
        <p:nvSpPr>
          <p:cNvPr id="6" name="Slide Number Placeholder 5"/>
          <p:cNvSpPr>
            <a:spLocks noGrp="1"/>
          </p:cNvSpPr>
          <p:nvPr>
            <p:ph type="sldNum" sz="quarter" idx="12"/>
          </p:nvPr>
        </p:nvSpPr>
        <p:spPr>
          <a:xfrm>
            <a:off x="1437664" y="798973"/>
            <a:ext cx="811019" cy="503578"/>
          </a:xfrm>
        </p:spPr>
        <p:txBody>
          <a:bodyPr/>
          <a:lstStyle/>
          <a:p>
            <a:fld id="{8A89E3B8-D34D-4493-9003-1FD75FC9A535}" type="slidenum">
              <a:rPr lang="vi-VN" smtClean="0"/>
              <a:t>‹#›</a:t>
            </a:fld>
            <a:endParaRPr lang="vi-V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616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320A1-68BF-4A6E-B4AE-A54C982D316E}" type="datetimeFigureOut">
              <a:rPr lang="vi-VN" smtClean="0"/>
              <a:t>24/06/2022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A89E3B8-D34D-4493-9003-1FD75FC9A535}" type="slidenum">
              <a:rPr lang="vi-VN" smtClean="0"/>
              <a:t>‹#›</a:t>
            </a:fld>
            <a:endParaRPr lang="vi-V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2868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320A1-68BF-4A6E-B4AE-A54C982D316E}" type="datetimeFigureOut">
              <a:rPr lang="vi-VN" smtClean="0"/>
              <a:t>24/06/2022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A89E3B8-D34D-4493-9003-1FD75FC9A535}" type="slidenum">
              <a:rPr lang="vi-VN" smtClean="0"/>
              <a:t>‹#›</a:t>
            </a:fld>
            <a:endParaRPr lang="vi-V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5265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7152950"/>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0879076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771524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2537524"/>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333651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78298855"/>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5605650"/>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6294519"/>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320A1-68BF-4A6E-B4AE-A54C982D316E}" type="datetimeFigureOut">
              <a:rPr lang="vi-VN" smtClean="0"/>
              <a:t>24/06/2022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A89E3B8-D34D-4493-9003-1FD75FC9A535}" type="slidenum">
              <a:rPr lang="vi-VN" smtClean="0"/>
              <a:t>‹#›</a:t>
            </a:fld>
            <a:endParaRPr lang="vi-V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8684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699069"/>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0534597"/>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909687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A320A1-68BF-4A6E-B4AE-A54C982D316E}" type="datetimeFigureOut">
              <a:rPr lang="vi-VN" smtClean="0"/>
              <a:t>24/06/2022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A89E3B8-D34D-4493-9003-1FD75FC9A535}" type="slidenum">
              <a:rPr lang="vi-VN" smtClean="0"/>
              <a:t>‹#›</a:t>
            </a:fld>
            <a:endParaRPr lang="vi-V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893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A320A1-68BF-4A6E-B4AE-A54C982D316E}" type="datetimeFigureOut">
              <a:rPr lang="vi-VN" smtClean="0"/>
              <a:t>24/06/2022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A89E3B8-D34D-4493-9003-1FD75FC9A535}" type="slidenum">
              <a:rPr lang="vi-VN" smtClean="0"/>
              <a:t>‹#›</a:t>
            </a:fld>
            <a:endParaRPr lang="vi-V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955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A320A1-68BF-4A6E-B4AE-A54C982D316E}" type="datetimeFigureOut">
              <a:rPr lang="vi-VN" smtClean="0"/>
              <a:t>24/06/2022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A89E3B8-D34D-4493-9003-1FD75FC9A535}" type="slidenum">
              <a:rPr lang="vi-VN" smtClean="0"/>
              <a:t>‹#›</a:t>
            </a:fld>
            <a:endParaRPr lang="vi-V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814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A320A1-68BF-4A6E-B4AE-A54C982D316E}" type="datetimeFigureOut">
              <a:rPr lang="vi-VN" smtClean="0"/>
              <a:t>24/06/2022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A89E3B8-D34D-4493-9003-1FD75FC9A535}" type="slidenum">
              <a:rPr lang="vi-VN" smtClean="0"/>
              <a:t>‹#›</a:t>
            </a:fld>
            <a:endParaRPr lang="vi-V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604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320A1-68BF-4A6E-B4AE-A54C982D316E}" type="datetimeFigureOut">
              <a:rPr lang="vi-VN" smtClean="0"/>
              <a:t>24/06/2022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385244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A320A1-68BF-4A6E-B4AE-A54C982D316E}" type="datetimeFigureOut">
              <a:rPr lang="vi-VN" smtClean="0"/>
              <a:t>24/06/2022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A89E3B8-D34D-4493-9003-1FD75FC9A535}" type="slidenum">
              <a:rPr lang="vi-VN" smtClean="0"/>
              <a:t>‹#›</a:t>
            </a:fld>
            <a:endParaRPr lang="vi-V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49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BA320A1-68BF-4A6E-B4AE-A54C982D316E}" type="datetimeFigureOut">
              <a:rPr lang="vi-VN" smtClean="0"/>
              <a:t>24/06/2022</a:t>
            </a:fld>
            <a:endParaRPr lang="vi-VN"/>
          </a:p>
        </p:txBody>
      </p:sp>
      <p:sp>
        <p:nvSpPr>
          <p:cNvPr id="6" name="Footer Placeholder 5"/>
          <p:cNvSpPr>
            <a:spLocks noGrp="1"/>
          </p:cNvSpPr>
          <p:nvPr>
            <p:ph type="ftr" sz="quarter" idx="11"/>
          </p:nvPr>
        </p:nvSpPr>
        <p:spPr>
          <a:xfrm>
            <a:off x="1447382" y="318640"/>
            <a:ext cx="5541004" cy="320931"/>
          </a:xfrm>
        </p:spPr>
        <p:txBody>
          <a:bodyPr/>
          <a:lstStyle/>
          <a:p>
            <a:endParaRPr lang="vi-VN"/>
          </a:p>
        </p:txBody>
      </p:sp>
      <p:sp>
        <p:nvSpPr>
          <p:cNvPr id="7" name="Slide Number Placeholder 6"/>
          <p:cNvSpPr>
            <a:spLocks noGrp="1"/>
          </p:cNvSpPr>
          <p:nvPr>
            <p:ph type="sldNum" sz="quarter" idx="12"/>
          </p:nvPr>
        </p:nvSpPr>
        <p:spPr/>
        <p:txBody>
          <a:bodyPr/>
          <a:lstStyle/>
          <a:p>
            <a:fld id="{8A89E3B8-D34D-4493-9003-1FD75FC9A535}" type="slidenum">
              <a:rPr lang="vi-VN" smtClean="0"/>
              <a:t>‹#›</a:t>
            </a:fld>
            <a:endParaRPr lang="vi-V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1987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BA320A1-68BF-4A6E-B4AE-A54C982D316E}" type="datetimeFigureOut">
              <a:rPr lang="vi-VN" smtClean="0"/>
              <a:t>24/06/2022</a:t>
            </a:fld>
            <a:endParaRPr lang="vi-V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A89E3B8-D34D-4493-9003-1FD75FC9A535}" type="slidenum">
              <a:rPr lang="vi-VN" smtClean="0"/>
              <a:t>‹#›</a:t>
            </a:fld>
            <a:endParaRPr lang="vi-V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520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B7B95-319A-47BC-8F19-306856B3C9D9}" type="datetimeFigureOut">
              <a:rPr lang="zh-CN" altLang="en-US" smtClean="0">
                <a:solidFill>
                  <a:prstClr val="black">
                    <a:tint val="75000"/>
                  </a:prstClr>
                </a:solidFill>
              </a:rPr>
              <a:pPr/>
              <a:t>2022/6/24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50733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3" y="0"/>
            <a:ext cx="12405353" cy="697074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73" y="150607"/>
            <a:ext cx="12204700" cy="68580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823" y="4543065"/>
            <a:ext cx="2230809" cy="2093040"/>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341947">
            <a:off x="-735626" y="4927599"/>
            <a:ext cx="583267" cy="409574"/>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12174">
            <a:off x="12295989" y="5663638"/>
            <a:ext cx="466376" cy="436636"/>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7701" y="991464"/>
            <a:ext cx="1487438" cy="1393212"/>
          </a:xfrm>
          <a:prstGeom prst="rect">
            <a:avLst/>
          </a:prstGeom>
        </p:spPr>
      </p:pic>
      <p:pic>
        <p:nvPicPr>
          <p:cNvPr id="6"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269" y="731606"/>
            <a:ext cx="1997731" cy="6239144"/>
          </a:xfrm>
          <a:prstGeom prst="rect">
            <a:avLst/>
          </a:prstGeom>
        </p:spPr>
      </p:pic>
      <p:sp>
        <p:nvSpPr>
          <p:cNvPr id="24" name="矩形 23"/>
          <p:cNvSpPr/>
          <p:nvPr/>
        </p:nvSpPr>
        <p:spPr>
          <a:xfrm rot="18455707">
            <a:off x="2709943" y="1804998"/>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矩形 24"/>
          <p:cNvSpPr/>
          <p:nvPr/>
        </p:nvSpPr>
        <p:spPr>
          <a:xfrm rot="20118966">
            <a:off x="4635925" y="1816637"/>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矩形 25"/>
          <p:cNvSpPr/>
          <p:nvPr/>
        </p:nvSpPr>
        <p:spPr>
          <a:xfrm rot="1119809">
            <a:off x="7357675" y="1852964"/>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矩形 26"/>
          <p:cNvSpPr/>
          <p:nvPr/>
        </p:nvSpPr>
        <p:spPr>
          <a:xfrm rot="20691888">
            <a:off x="9084817" y="2014730"/>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TextBox 28">
            <a:extLst>
              <a:ext uri="{FF2B5EF4-FFF2-40B4-BE49-F238E27FC236}">
                <a16:creationId xmlns:a16="http://schemas.microsoft.com/office/drawing/2014/main" id="{17D50D1D-46DC-C6E4-EAE1-03101C8FCDFE}"/>
              </a:ext>
            </a:extLst>
          </p:cNvPr>
          <p:cNvSpPr txBox="1"/>
          <p:nvPr/>
        </p:nvSpPr>
        <p:spPr>
          <a:xfrm>
            <a:off x="2611418" y="2089268"/>
            <a:ext cx="8022516" cy="2800767"/>
          </a:xfrm>
          <a:prstGeom prst="rect">
            <a:avLst/>
          </a:prstGeom>
          <a:noFill/>
        </p:spPr>
        <p:txBody>
          <a:bodyPr wrap="square">
            <a:spAutoFit/>
          </a:bodyPr>
          <a:lstStyle/>
          <a:p>
            <a:pPr algn="ctr"/>
            <a:r>
              <a:rPr lang="en-US" sz="4400" b="1" spc="50" dirty="0">
                <a:ln w="0"/>
                <a:solidFill>
                  <a:schemeClr val="tx2">
                    <a:lumMod val="20000"/>
                    <a:lumOff val="8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Bài 11. THỰC HÀNH</a:t>
            </a:r>
          </a:p>
          <a:p>
            <a:pPr algn="ctr"/>
            <a:r>
              <a:rPr lang="en-US" sz="4400" b="1" spc="50" dirty="0">
                <a:ln w="0"/>
                <a:solidFill>
                  <a:schemeClr val="tx2">
                    <a:lumMod val="20000"/>
                    <a:lumOff val="8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ĐỌC L</a:t>
            </a:r>
            <a:r>
              <a:rPr lang="vi-VN" sz="4400" b="1" spc="50" dirty="0">
                <a:ln w="0"/>
                <a:solidFill>
                  <a:schemeClr val="tx2">
                    <a:lumMod val="20000"/>
                    <a:lumOff val="8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Ư</a:t>
            </a:r>
            <a:r>
              <a:rPr lang="en-US" sz="4400" b="1" spc="50" dirty="0">
                <a:ln w="0"/>
                <a:solidFill>
                  <a:schemeClr val="tx2">
                    <a:lumMod val="20000"/>
                    <a:lumOff val="8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ỢC ĐỒ ĐỊA HÌNH TỈ LỆ LỚN VÀ LÁT CẮT ĐỊA HÌNH Đ</a:t>
            </a:r>
            <a:r>
              <a:rPr lang="vi-VN" sz="4400" b="1" spc="50" dirty="0">
                <a:ln w="0"/>
                <a:solidFill>
                  <a:schemeClr val="tx2">
                    <a:lumMod val="20000"/>
                    <a:lumOff val="8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Ơ</a:t>
            </a:r>
            <a:r>
              <a:rPr lang="en-US" sz="4400" b="1" spc="50" dirty="0">
                <a:ln w="0"/>
                <a:solidFill>
                  <a:schemeClr val="tx2">
                    <a:lumMod val="20000"/>
                    <a:lumOff val="8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 GIẢN.</a:t>
            </a:r>
            <a:endParaRPr lang="vi-VN" sz="4400" b="1" spc="50" dirty="0">
              <a:ln w="0"/>
              <a:solidFill>
                <a:schemeClr val="tx2">
                  <a:lumMod val="20000"/>
                  <a:lumOff val="8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053766"/>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54BF3F-3E41-4443-9BAA-6438CD10B2D3}"/>
              </a:ext>
            </a:extLst>
          </p:cNvPr>
          <p:cNvSpPr txBox="1"/>
          <p:nvPr/>
        </p:nvSpPr>
        <p:spPr>
          <a:xfrm>
            <a:off x="4487595" y="408936"/>
            <a:ext cx="5516880" cy="584775"/>
          </a:xfrm>
          <a:prstGeom prst="rect">
            <a:avLst/>
          </a:prstGeom>
          <a:noFill/>
        </p:spPr>
        <p:txBody>
          <a:bodyPr wrap="square" rtlCol="0">
            <a:spAutoFit/>
          </a:bodyPr>
          <a:lstStyle/>
          <a:p>
            <a:r>
              <a:rPr lang="en-US" sz="3200" b="1" spc="50" dirty="0">
                <a:ln w="0"/>
                <a:solidFill>
                  <a:schemeClr val="accent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LUYỆN TẬP</a:t>
            </a:r>
            <a:endParaRPr lang="vi-VN" sz="3200" b="1" spc="50" dirty="0">
              <a:ln w="0"/>
              <a:solidFill>
                <a:schemeClr val="accent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13A3B95-DD76-4693-BEF4-4072D0BF4011}"/>
              </a:ext>
            </a:extLst>
          </p:cNvPr>
          <p:cNvSpPr/>
          <p:nvPr/>
        </p:nvSpPr>
        <p:spPr>
          <a:xfrm>
            <a:off x="787791" y="980839"/>
            <a:ext cx="6679810" cy="461665"/>
          </a:xfrm>
          <a:prstGeom prst="rect">
            <a:avLst/>
          </a:prstGeom>
        </p:spPr>
        <p:txBody>
          <a:bodyPr wrap="square">
            <a:spAutoFit/>
          </a:bodyPr>
          <a:lstStyle/>
          <a:p>
            <a:r>
              <a:rPr lang="en-US" sz="2400" b="1" dirty="0" err="1">
                <a:solidFill>
                  <a:schemeClr val="accent1"/>
                </a:solidFill>
                <a:latin typeface="Times New Roman" panose="02020603050405020304" pitchFamily="18" charset="0"/>
                <a:cs typeface="Times New Roman" panose="02020603050405020304" pitchFamily="18" charset="0"/>
              </a:rPr>
              <a:t>Chọn</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đáp</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án</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đúng</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nhất</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trong</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các</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câu</a:t>
            </a:r>
            <a:r>
              <a:rPr lang="en-US" sz="2400" b="1" dirty="0">
                <a:solidFill>
                  <a:schemeClr val="accent1"/>
                </a:solidFill>
                <a:latin typeface="Times New Roman" panose="02020603050405020304" pitchFamily="18" charset="0"/>
                <a:cs typeface="Times New Roman" panose="02020603050405020304" pitchFamily="18" charset="0"/>
              </a:rPr>
              <a:t> </a:t>
            </a:r>
            <a:r>
              <a:rPr lang="en-US" sz="2400" b="1" dirty="0" err="1">
                <a:solidFill>
                  <a:schemeClr val="accent1"/>
                </a:solidFill>
                <a:latin typeface="Times New Roman" panose="02020603050405020304" pitchFamily="18" charset="0"/>
                <a:cs typeface="Times New Roman" panose="02020603050405020304" pitchFamily="18" charset="0"/>
              </a:rPr>
              <a:t>sau</a:t>
            </a:r>
            <a:r>
              <a:rPr lang="en-US" sz="2400" b="1" dirty="0">
                <a:solidFill>
                  <a:schemeClr val="accent1"/>
                </a:solidFill>
                <a:latin typeface="Times New Roman" panose="02020603050405020304" pitchFamily="18" charset="0"/>
                <a:cs typeface="Times New Roman" panose="02020603050405020304" pitchFamily="18" charset="0"/>
              </a:rPr>
              <a:t>:</a:t>
            </a:r>
            <a:endParaRPr lang="vi-VN" sz="2400" b="1" dirty="0">
              <a:solidFill>
                <a:schemeClr val="accent1"/>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9D32D140-688A-49F2-B844-8C4BFC520081}"/>
              </a:ext>
            </a:extLst>
          </p:cNvPr>
          <p:cNvSpPr/>
          <p:nvPr/>
        </p:nvSpPr>
        <p:spPr>
          <a:xfrm>
            <a:off x="1026940" y="2322162"/>
            <a:ext cx="8328076"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629D2749-2FEF-467B-AFC5-81D68175E428}"/>
              </a:ext>
            </a:extLst>
          </p:cNvPr>
          <p:cNvSpPr/>
          <p:nvPr/>
        </p:nvSpPr>
        <p:spPr>
          <a:xfrm>
            <a:off x="1026939" y="3378447"/>
            <a:ext cx="8328076"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nối </a:t>
            </a:r>
            <a:r>
              <a:rPr lang="en-US" sz="2400" dirty="0" err="1">
                <a:latin typeface="Times New Roman" panose="02020603050405020304" pitchFamily="18" charset="0"/>
                <a:cs typeface="Times New Roman" panose="02020603050405020304" pitchFamily="18" charset="0"/>
              </a:rPr>
              <a:t>liền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điểm có độ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a:t>
            </a:r>
          </a:p>
        </p:txBody>
      </p:sp>
      <p:sp>
        <p:nvSpPr>
          <p:cNvPr id="10" name="Rectangle: Rounded Corners 9">
            <a:extLst>
              <a:ext uri="{FF2B5EF4-FFF2-40B4-BE49-F238E27FC236}">
                <a16:creationId xmlns:a16="http://schemas.microsoft.com/office/drawing/2014/main" id="{540A19E8-F31E-407B-BB0A-DEED693B0E91}"/>
              </a:ext>
            </a:extLst>
          </p:cNvPr>
          <p:cNvSpPr/>
          <p:nvPr/>
        </p:nvSpPr>
        <p:spPr>
          <a:xfrm>
            <a:off x="1026940" y="4468366"/>
            <a:ext cx="8384346"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imes New Roman" panose="02020603050405020304" pitchFamily="18" charset="0"/>
                <a:cs typeface="Times New Roman" panose="02020603050405020304" pitchFamily="18" charset="0"/>
              </a:rPr>
              <a:t>C. </a:t>
            </a:r>
            <a:r>
              <a:rPr lang="vi-VN" sz="2400">
                <a:latin typeface="Times New Roman" panose="02020603050405020304" pitchFamily="18" charset="0"/>
                <a:cs typeface="Times New Roman" panose="02020603050405020304" pitchFamily="18" charset="0"/>
              </a:rPr>
              <a:t>nối </a:t>
            </a:r>
            <a:r>
              <a:rPr lang="en-US" sz="2400">
                <a:latin typeface="Times New Roman" panose="02020603050405020304" pitchFamily="18" charset="0"/>
                <a:cs typeface="Times New Roman" panose="02020603050405020304" pitchFamily="18" charset="0"/>
              </a:rPr>
              <a:t>các</a:t>
            </a:r>
            <a:r>
              <a:rPr lang="vi-VN" sz="2400">
                <a:latin typeface="Times New Roman" panose="02020603050405020304" pitchFamily="18" charset="0"/>
                <a:cs typeface="Times New Roman" panose="02020603050405020304" pitchFamily="18" charset="0"/>
              </a:rPr>
              <a:t> điểm có độ </a:t>
            </a:r>
            <a:r>
              <a:rPr lang="en-US" sz="2400">
                <a:latin typeface="Times New Roman" panose="02020603050405020304" pitchFamily="18" charset="0"/>
                <a:cs typeface="Times New Roman" panose="02020603050405020304" pitchFamily="18" charset="0"/>
              </a:rPr>
              <a:t>cao khác nhau trên lược đồ địa hình</a:t>
            </a:r>
            <a:r>
              <a:rPr lang="vi-VN" sz="240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99B8C48E-C49E-4AC8-9D92-E43D40D20F72}"/>
              </a:ext>
            </a:extLst>
          </p:cNvPr>
          <p:cNvSpPr/>
          <p:nvPr/>
        </p:nvSpPr>
        <p:spPr>
          <a:xfrm>
            <a:off x="1026939" y="5541468"/>
            <a:ext cx="8384347" cy="914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dirty="0">
                <a:latin typeface="Times New Roman" panose="02020603050405020304" pitchFamily="18" charset="0"/>
                <a:cs typeface="Times New Roman" panose="02020603050405020304" pitchFamily="18" charset="0"/>
              </a:rPr>
              <a:t>D. </a:t>
            </a:r>
            <a:r>
              <a:rPr lang="en-US" sz="2300" dirty="0" err="1">
                <a:latin typeface="Times New Roman" panose="02020603050405020304" pitchFamily="18" charset="0"/>
                <a:cs typeface="Times New Roman" panose="02020603050405020304" pitchFamily="18" charset="0"/>
              </a:rPr>
              <a:t>tròn</a:t>
            </a:r>
            <a:r>
              <a:rPr lang="en-US" sz="2300" dirty="0">
                <a:latin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cs typeface="Times New Roman" panose="02020603050405020304" pitchFamily="18" charset="0"/>
              </a:rPr>
              <a:t>nối </a:t>
            </a:r>
            <a:r>
              <a:rPr lang="en-US" sz="2300" dirty="0" err="1">
                <a:latin typeface="Times New Roman" panose="02020603050405020304" pitchFamily="18" charset="0"/>
                <a:cs typeface="Times New Roman" panose="02020603050405020304" pitchFamily="18" charset="0"/>
              </a:rPr>
              <a:t>liền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vi-VN" sz="2300" dirty="0">
                <a:latin typeface="Times New Roman" panose="02020603050405020304" pitchFamily="18" charset="0"/>
                <a:cs typeface="Times New Roman" panose="02020603050405020304" pitchFamily="18" charset="0"/>
              </a:rPr>
              <a:t> điểm có độ </a:t>
            </a:r>
            <a:r>
              <a:rPr lang="en-US" sz="2300" dirty="0" err="1">
                <a:latin typeface="Times New Roman" panose="02020603050405020304" pitchFamily="18" charset="0"/>
                <a:cs typeface="Times New Roman" panose="02020603050405020304" pitchFamily="18" charset="0"/>
              </a:rPr>
              <a:t>cao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bằng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nhau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hình</a:t>
            </a:r>
            <a:r>
              <a:rPr lang="vi-VN" sz="2300" dirty="0">
                <a:latin typeface="Times New Roman" panose="02020603050405020304" pitchFamily="18" charset="0"/>
                <a:cs typeface="Times New Roman" panose="02020603050405020304" pitchFamily="18" charset="0"/>
              </a:rPr>
              <a:t>.</a:t>
            </a:r>
          </a:p>
        </p:txBody>
      </p:sp>
      <p:sp>
        <p:nvSpPr>
          <p:cNvPr id="13" name="Rectangle: Rounded Corners 12">
            <a:extLst>
              <a:ext uri="{FF2B5EF4-FFF2-40B4-BE49-F238E27FC236}">
                <a16:creationId xmlns:a16="http://schemas.microsoft.com/office/drawing/2014/main" id="{B0343ED8-60C4-49A0-9276-92FDD5B9EAD6}"/>
              </a:ext>
            </a:extLst>
          </p:cNvPr>
          <p:cNvSpPr/>
          <p:nvPr/>
        </p:nvSpPr>
        <p:spPr>
          <a:xfrm>
            <a:off x="1026939" y="1618022"/>
            <a:ext cx="6682156" cy="56225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chemeClr val="bg1">
                    <a:lumMod val="95000"/>
                  </a:schemeClr>
                </a:solidFill>
                <a:latin typeface="+mj-lt"/>
              </a:rPr>
              <a:t>Câu 1</a:t>
            </a:r>
            <a:r>
              <a:rPr lang="en-US" sz="2400" b="1" i="1" dirty="0">
                <a:solidFill>
                  <a:schemeClr val="bg1">
                    <a:lumMod val="95000"/>
                  </a:schemeClr>
                </a:solidFill>
                <a:latin typeface="+mj-lt"/>
              </a:rPr>
              <a:t>.</a:t>
            </a:r>
            <a:r>
              <a:rPr lang="vi-VN" sz="2400" b="1" i="1" dirty="0">
                <a:solidFill>
                  <a:schemeClr val="bg1">
                    <a:lumMod val="95000"/>
                  </a:schemeClr>
                </a:solidFill>
                <a:latin typeface="+mj-lt"/>
              </a:rPr>
              <a:t> Đường đồng mức là đường</a:t>
            </a:r>
            <a:endParaRPr lang="vi-VN" sz="2400" b="1" dirty="0">
              <a:solidFill>
                <a:schemeClr val="bg1">
                  <a:lumMod val="95000"/>
                </a:schemeClr>
              </a:solidFill>
              <a:latin typeface="+mj-lt"/>
            </a:endParaRPr>
          </a:p>
        </p:txBody>
      </p:sp>
    </p:spTree>
    <p:extLst>
      <p:ext uri="{BB962C8B-B14F-4D97-AF65-F5344CB8AC3E}">
        <p14:creationId xmlns:p14="http://schemas.microsoft.com/office/powerpoint/2010/main" val="13177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8"/>
                                        </p:tgtEl>
                                        <p:attrNameLst>
                                          <p:attrName>fillcolor</p:attrName>
                                        </p:attrNameLst>
                                      </p:cBhvr>
                                      <p:to>
                                        <a:schemeClr val="accent2"/>
                                      </p:to>
                                    </p:animClr>
                                    <p:set>
                                      <p:cBhvr>
                                        <p:cTn id="47" dur="2000" fill="hold"/>
                                        <p:tgtEl>
                                          <p:spTgt spid="8"/>
                                        </p:tgtEl>
                                        <p:attrNameLst>
                                          <p:attrName>fill.type</p:attrName>
                                        </p:attrNameLst>
                                      </p:cBhvr>
                                      <p:to>
                                        <p:strVal val="solid"/>
                                      </p:to>
                                    </p:set>
                                    <p:set>
                                      <p:cBhvr>
                                        <p:cTn id="4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extLst>
              <a:ext uri="{FF2B5EF4-FFF2-40B4-BE49-F238E27FC236}">
                <a16:creationId xmlns:a16="http://schemas.microsoft.com/office/drawing/2014/main" id="{63ED42AF-CDFA-4E0C-98E3-6FD603A01D16}"/>
              </a:ext>
            </a:extLst>
          </p:cNvPr>
          <p:cNvSpPr/>
          <p:nvPr/>
        </p:nvSpPr>
        <p:spPr>
          <a:xfrm>
            <a:off x="1029285" y="2259159"/>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Càng dốc</a:t>
            </a:r>
          </a:p>
        </p:txBody>
      </p:sp>
      <p:sp>
        <p:nvSpPr>
          <p:cNvPr id="8" name="Flowchart: Terminator 7">
            <a:extLst>
              <a:ext uri="{FF2B5EF4-FFF2-40B4-BE49-F238E27FC236}">
                <a16:creationId xmlns:a16="http://schemas.microsoft.com/office/drawing/2014/main" id="{8B01CEF5-2BC3-4952-86DD-80D58076985E}"/>
              </a:ext>
            </a:extLst>
          </p:cNvPr>
          <p:cNvSpPr/>
          <p:nvPr/>
        </p:nvSpPr>
        <p:spPr>
          <a:xfrm>
            <a:off x="5629421" y="2328203"/>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Độ </a:t>
            </a: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ốc càng nhỏ</a:t>
            </a:r>
          </a:p>
        </p:txBody>
      </p:sp>
      <p:sp>
        <p:nvSpPr>
          <p:cNvPr id="9" name="Flowchart: Terminator 8">
            <a:extLst>
              <a:ext uri="{FF2B5EF4-FFF2-40B4-BE49-F238E27FC236}">
                <a16:creationId xmlns:a16="http://schemas.microsoft.com/office/drawing/2014/main" id="{BB1FC251-AEB0-4D68-8077-2D209B07B332}"/>
              </a:ext>
            </a:extLst>
          </p:cNvPr>
          <p:cNvSpPr/>
          <p:nvPr/>
        </p:nvSpPr>
        <p:spPr>
          <a:xfrm>
            <a:off x="1029285"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0" name="Flowchart: Terminator 9">
            <a:extLst>
              <a:ext uri="{FF2B5EF4-FFF2-40B4-BE49-F238E27FC236}">
                <a16:creationId xmlns:a16="http://schemas.microsoft.com/office/drawing/2014/main" id="{90B17386-C899-4E98-9B8A-45585CAAC9AD}"/>
              </a:ext>
            </a:extLst>
          </p:cNvPr>
          <p:cNvSpPr/>
          <p:nvPr/>
        </p:nvSpPr>
        <p:spPr>
          <a:xfrm>
            <a:off x="5629420" y="3882102"/>
            <a:ext cx="3247293" cy="7659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7FA5A75D-03D1-41C4-9075-DDEE72DA0C8E}"/>
              </a:ext>
            </a:extLst>
          </p:cNvPr>
          <p:cNvSpPr/>
          <p:nvPr/>
        </p:nvSpPr>
        <p:spPr>
          <a:xfrm>
            <a:off x="900332" y="625891"/>
            <a:ext cx="8257737" cy="9144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Câu 2</a:t>
            </a:r>
            <a:r>
              <a:rPr lang="en-US"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vi-VN" sz="2400" b="1" i="1"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Các đường đồng mức càng gần nhau thì địa hình:   </a:t>
            </a:r>
            <a:endParaRPr lang="vi-VN" sz="2400" b="1"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404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7"/>
                                        </p:tgtEl>
                                        <p:attrNameLst>
                                          <p:attrName>ppt_w</p:attrName>
                                        </p:attrNameLst>
                                      </p:cBhvr>
                                      <p:tavLst>
                                        <p:tav tm="0">
                                          <p:val>
                                            <p:strVal val="ppt_w"/>
                                          </p:val>
                                        </p:tav>
                                        <p:tav tm="100000">
                                          <p:val>
                                            <p:fltVal val="0"/>
                                          </p:val>
                                        </p:tav>
                                      </p:tavLst>
                                    </p:anim>
                                    <p:anim calcmode="lin" valueType="num">
                                      <p:cBhvr>
                                        <p:cTn id="31" dur="500"/>
                                        <p:tgtEl>
                                          <p:spTgt spid="7"/>
                                        </p:tgtEl>
                                        <p:attrNameLst>
                                          <p:attrName>ppt_h</p:attrName>
                                        </p:attrNameLst>
                                      </p:cBhvr>
                                      <p:tavLst>
                                        <p:tav tm="0">
                                          <p:val>
                                            <p:strVal val="ppt_h"/>
                                          </p:val>
                                        </p:tav>
                                        <p:tav tm="100000">
                                          <p:val>
                                            <p:fltVal val="0"/>
                                          </p:val>
                                        </p:tav>
                                      </p:tavLst>
                                    </p:anim>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8"/>
                                        </p:tgtEl>
                                        <p:attrNameLst>
                                          <p:attrName>ppt_w</p:attrName>
                                        </p:attrNameLst>
                                      </p:cBhvr>
                                      <p:tavLst>
                                        <p:tav tm="0">
                                          <p:val>
                                            <p:strVal val="ppt_w"/>
                                          </p:val>
                                        </p:tav>
                                        <p:tav tm="100000">
                                          <p:val>
                                            <p:fltVal val="0"/>
                                          </p:val>
                                        </p:tav>
                                      </p:tavLst>
                                    </p:anim>
                                    <p:anim calcmode="lin" valueType="num">
                                      <p:cBhvr>
                                        <p:cTn id="36" dur="500"/>
                                        <p:tgtEl>
                                          <p:spTgt spid="8"/>
                                        </p:tgtEl>
                                        <p:attrNameLst>
                                          <p:attrName>ppt_h</p:attrName>
                                        </p:attrNameLst>
                                      </p:cBhvr>
                                      <p:tavLst>
                                        <p:tav tm="0">
                                          <p:val>
                                            <p:strVal val="ppt_h"/>
                                          </p:val>
                                        </p:tav>
                                        <p:tav tm="100000">
                                          <p:val>
                                            <p:fltVal val="0"/>
                                          </p:val>
                                        </p:tav>
                                      </p:tavLst>
                                    </p:anim>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10"/>
                                        </p:tgtEl>
                                        <p:attrNameLst>
                                          <p:attrName>ppt_w</p:attrName>
                                        </p:attrNameLst>
                                      </p:cBhvr>
                                      <p:tavLst>
                                        <p:tav tm="0">
                                          <p:val>
                                            <p:strVal val="ppt_w"/>
                                          </p:val>
                                        </p:tav>
                                        <p:tav tm="100000">
                                          <p:val>
                                            <p:fltVal val="0"/>
                                          </p:val>
                                        </p:tav>
                                      </p:tavLst>
                                    </p:anim>
                                    <p:anim calcmode="lin" valueType="num">
                                      <p:cBhvr>
                                        <p:cTn id="41" dur="500"/>
                                        <p:tgtEl>
                                          <p:spTgt spid="10"/>
                                        </p:tgtEl>
                                        <p:attrNameLst>
                                          <p:attrName>ppt_h</p:attrName>
                                        </p:attrNameLst>
                                      </p:cBhvr>
                                      <p:tavLst>
                                        <p:tav tm="0">
                                          <p:val>
                                            <p:strVal val="ppt_h"/>
                                          </p:val>
                                        </p:tav>
                                        <p:tav tm="100000">
                                          <p:val>
                                            <p:fltVal val="0"/>
                                          </p:val>
                                        </p:tav>
                                      </p:tavLst>
                                    </p:anim>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3CD9A46-91C8-42A6-A092-D2606300DE85}"/>
              </a:ext>
            </a:extLst>
          </p:cNvPr>
          <p:cNvSpPr/>
          <p:nvPr/>
        </p:nvSpPr>
        <p:spPr>
          <a:xfrm>
            <a:off x="492369" y="717452"/>
            <a:ext cx="11071274" cy="130829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3. </a:t>
            </a:r>
            <a:r>
              <a:rPr lang="en-US" sz="2400" b="1" i="1" dirty="0" err="1">
                <a:latin typeface="Times New Roman" panose="02020603050405020304" pitchFamily="18" charset="0"/>
                <a:cs typeface="Times New Roman" panose="02020603050405020304" pitchFamily="18" charset="0"/>
              </a:rPr>
              <a:t>Lát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cắt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hiện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đặc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điểm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thực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tế</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mặt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phẳng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giấy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dựa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vào</a:t>
            </a:r>
            <a:endParaRPr lang="vi-VN" sz="2400" b="1" dirty="0">
              <a:latin typeface="Times New Roman" panose="02020603050405020304" pitchFamily="18" charset="0"/>
              <a:cs typeface="Times New Roman" panose="02020603050405020304" pitchFamily="18" charset="0"/>
            </a:endParaRPr>
          </a:p>
        </p:txBody>
      </p:sp>
      <p:sp>
        <p:nvSpPr>
          <p:cNvPr id="5" name="Flowchart: Terminator 4">
            <a:extLst>
              <a:ext uri="{FF2B5EF4-FFF2-40B4-BE49-F238E27FC236}">
                <a16:creationId xmlns:a16="http://schemas.microsoft.com/office/drawing/2014/main" id="{E1C266DD-C5FD-4C69-AD2E-76533888FEAB}"/>
              </a:ext>
            </a:extLst>
          </p:cNvPr>
          <p:cNvSpPr/>
          <p:nvPr/>
        </p:nvSpPr>
        <p:spPr>
          <a:xfrm>
            <a:off x="628356" y="2519875"/>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6" name="Flowchart: Terminator 5">
            <a:extLst>
              <a:ext uri="{FF2B5EF4-FFF2-40B4-BE49-F238E27FC236}">
                <a16:creationId xmlns:a16="http://schemas.microsoft.com/office/drawing/2014/main" id="{B43F80BD-F8CA-4334-8BBF-EB9FE0EBEA16}"/>
              </a:ext>
            </a:extLst>
          </p:cNvPr>
          <p:cNvSpPr/>
          <p:nvPr/>
        </p:nvSpPr>
        <p:spPr>
          <a:xfrm>
            <a:off x="6096001" y="2519875"/>
            <a:ext cx="5467642"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7" name="Flowchart: Terminator 6">
            <a:extLst>
              <a:ext uri="{FF2B5EF4-FFF2-40B4-BE49-F238E27FC236}">
                <a16:creationId xmlns:a16="http://schemas.microsoft.com/office/drawing/2014/main" id="{EC90C891-575A-43C3-A33D-64ADDA6AA3AF}"/>
              </a:ext>
            </a:extLst>
          </p:cNvPr>
          <p:cNvSpPr/>
          <p:nvPr/>
        </p:nvSpPr>
        <p:spPr>
          <a:xfrm>
            <a:off x="628356" y="4288889"/>
            <a:ext cx="5097195"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8" name="Flowchart: Terminator 7">
            <a:extLst>
              <a:ext uri="{FF2B5EF4-FFF2-40B4-BE49-F238E27FC236}">
                <a16:creationId xmlns:a16="http://schemas.microsoft.com/office/drawing/2014/main" id="{DA78EA3F-B354-4357-A11A-D5A005299EB9}"/>
              </a:ext>
            </a:extLst>
          </p:cNvPr>
          <p:cNvSpPr/>
          <p:nvPr/>
        </p:nvSpPr>
        <p:spPr>
          <a:xfrm>
            <a:off x="6096000" y="4283615"/>
            <a:ext cx="5594251" cy="1086730"/>
          </a:xfrm>
          <a:prstGeom prst="flowChartTerminator">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D.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thang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466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53" presetClass="exit" presetSubtype="32" fill="hold" grpId="1" nodeType="withEffect">
                                  <p:stCondLst>
                                    <p:cond delay="0"/>
                                  </p:stCondLst>
                                  <p:childTnLst>
                                    <p:anim calcmode="lin" valueType="num">
                                      <p:cBhvr>
                                        <p:cTn id="40" dur="500"/>
                                        <p:tgtEl>
                                          <p:spTgt spid="7"/>
                                        </p:tgtEl>
                                        <p:attrNameLst>
                                          <p:attrName>ppt_w</p:attrName>
                                        </p:attrNameLst>
                                      </p:cBhvr>
                                      <p:tavLst>
                                        <p:tav tm="0">
                                          <p:val>
                                            <p:strVal val="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fltVal val="0"/>
                                          </p:val>
                                        </p:tav>
                                      </p:tavLst>
                                    </p:anim>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9F07A0-2D71-4167-A372-25DC8EE78027}"/>
              </a:ext>
            </a:extLst>
          </p:cNvPr>
          <p:cNvSpPr txBox="1"/>
          <p:nvPr/>
        </p:nvSpPr>
        <p:spPr>
          <a:xfrm>
            <a:off x="4725158" y="703383"/>
            <a:ext cx="2436886"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r>
              <a:rPr lang="en-US" sz="3200" b="1" spc="50" dirty="0">
                <a:ln w="0"/>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VẬN DỤNG</a:t>
            </a:r>
            <a:endParaRPr lang="vi-VN" sz="3200" b="1" spc="50" dirty="0">
              <a:ln w="0"/>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C5F41BB0-D20B-4315-90C8-0AC53E05E824}"/>
              </a:ext>
            </a:extLst>
          </p:cNvPr>
          <p:cNvSpPr/>
          <p:nvPr/>
        </p:nvSpPr>
        <p:spPr>
          <a:xfrm>
            <a:off x="1547447" y="1927274"/>
            <a:ext cx="8792308" cy="1167618"/>
          </a:xfrm>
          <a:prstGeom prst="wedgeRoundRectCallout">
            <a:avLst>
              <a:gd name="adj1" fmla="val -38771"/>
              <a:gd name="adj2" fmla="val 126902"/>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bg1">
                    <a:lumMod val="95000"/>
                  </a:schemeClr>
                </a:solidFill>
                <a:latin typeface="Times New Roman" panose="02020603050405020304" pitchFamily="18" charset="0"/>
                <a:cs typeface="Times New Roman" panose="02020603050405020304" pitchFamily="18" charset="0"/>
              </a:rPr>
              <a:t>Dựa</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vào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đã</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học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làm</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câu</a:t>
            </a:r>
            <a:r>
              <a:rPr lang="en-US" sz="2400" dirty="0">
                <a:solidFill>
                  <a:schemeClr val="bg1">
                    <a:lumMod val="95000"/>
                  </a:schemeClr>
                </a:solidFill>
                <a:latin typeface="Times New Roman" panose="02020603050405020304" pitchFamily="18" charset="0"/>
                <a:cs typeface="Times New Roman" panose="02020603050405020304" pitchFamily="18" charset="0"/>
              </a:rPr>
              <a:t> 2, 3 </a:t>
            </a:r>
            <a:r>
              <a:rPr lang="en-US" sz="2400" dirty="0" err="1">
                <a:solidFill>
                  <a:schemeClr val="bg1">
                    <a:lumMod val="95000"/>
                  </a:schemeClr>
                </a:solidFill>
                <a:latin typeface="Times New Roman" panose="02020603050405020304" pitchFamily="18" charset="0"/>
                <a:cs typeface="Times New Roman" panose="02020603050405020304" pitchFamily="18" charset="0"/>
              </a:rPr>
              <a:t>sách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400" dirty="0">
                <a:solidFill>
                  <a:schemeClr val="bg1">
                    <a:lumMod val="95000"/>
                  </a:schemeClr>
                </a:solidFill>
                <a:latin typeface="Times New Roman" panose="02020603050405020304" pitchFamily="18" charset="0"/>
                <a:cs typeface="Times New Roman" panose="02020603050405020304" pitchFamily="18" charset="0"/>
              </a:rPr>
              <a:t> 39. </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8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F42FB400-8361-45EF-9F4F-E03306D163A5}"/>
              </a:ext>
            </a:extLst>
          </p:cNvPr>
          <p:cNvSpPr/>
          <p:nvPr/>
        </p:nvSpPr>
        <p:spPr>
          <a:xfrm>
            <a:off x="129540" y="-431955"/>
            <a:ext cx="5649000" cy="3425952"/>
          </a:xfrm>
          <a:prstGeom prst="cloudCallout">
            <a:avLst>
              <a:gd name="adj1" fmla="val 52088"/>
              <a:gd name="adj2" fmla="val 5741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spcAft>
                <a:spcPts val="0"/>
              </a:spcAft>
            </a:pP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Bạn </a:t>
            </a:r>
            <a:r>
              <a:rPr lang="vi-VN"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lên kế hoạch đi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leo</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núi nhưng lại</a:t>
            </a:r>
            <a:r>
              <a:rPr lang="vi-VN"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không biết đường nên</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phân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vân</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không biết phải mang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vật dụng gì để xác định phương hướng và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đi an toàn”. </a:t>
            </a:r>
          </a:p>
        </p:txBody>
      </p:sp>
      <p:grpSp>
        <p:nvGrpSpPr>
          <p:cNvPr id="4" name="Group 3">
            <a:extLst>
              <a:ext uri="{FF2B5EF4-FFF2-40B4-BE49-F238E27FC236}">
                <a16:creationId xmlns:a16="http://schemas.microsoft.com/office/drawing/2014/main" id="{3F6117ED-6759-489E-BFF7-22CE1F6AA71A}"/>
              </a:ext>
            </a:extLst>
          </p:cNvPr>
          <p:cNvGrpSpPr/>
          <p:nvPr/>
        </p:nvGrpSpPr>
        <p:grpSpPr>
          <a:xfrm>
            <a:off x="6096000" y="15240"/>
            <a:ext cx="6096000" cy="6766560"/>
            <a:chOff x="6096000" y="15240"/>
            <a:chExt cx="6096000" cy="6766560"/>
          </a:xfrm>
          <a:solidFill>
            <a:schemeClr val="accent4">
              <a:lumMod val="40000"/>
              <a:lumOff val="60000"/>
            </a:schemeClr>
          </a:solidFill>
        </p:grpSpPr>
        <p:pic>
          <p:nvPicPr>
            <p:cNvPr id="1040" name="Picture 16">
              <a:extLst>
                <a:ext uri="{FF2B5EF4-FFF2-40B4-BE49-F238E27FC236}">
                  <a16:creationId xmlns:a16="http://schemas.microsoft.com/office/drawing/2014/main" id="{2781D4D8-5791-4F72-BA35-A5652375F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22320"/>
              <a:ext cx="6096000" cy="3459480"/>
            </a:xfrm>
            <a:prstGeom prst="rect">
              <a:avLst/>
            </a:prstGeom>
            <a:grp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ECF564-CAF4-4BBF-A825-73E09825D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240"/>
              <a:ext cx="6096000" cy="3276600"/>
            </a:xfrm>
            <a:prstGeom prst="rect">
              <a:avLst/>
            </a:prstGeom>
            <a:grpFill/>
            <a:ln>
              <a:noFill/>
            </a:ln>
            <a:effectLst>
              <a:outerShdw blurRad="292100" dist="139700" dir="2700000" algn="tl" rotWithShape="0">
                <a:srgbClr val="333333">
                  <a:alpha val="65000"/>
                </a:srgbClr>
              </a:outerShdw>
            </a:effectLst>
          </p:spPr>
        </p:pic>
      </p:grpSp>
      <p:sp>
        <p:nvSpPr>
          <p:cNvPr id="7" name="Speech Bubble: Oval 6">
            <a:extLst>
              <a:ext uri="{FF2B5EF4-FFF2-40B4-BE49-F238E27FC236}">
                <a16:creationId xmlns:a16="http://schemas.microsoft.com/office/drawing/2014/main" id="{90AC4724-EF93-44CE-9E16-2E0D13D4D8F4}"/>
              </a:ext>
            </a:extLst>
          </p:cNvPr>
          <p:cNvSpPr/>
          <p:nvPr/>
        </p:nvSpPr>
        <p:spPr>
          <a:xfrm>
            <a:off x="259080" y="3425952"/>
            <a:ext cx="4739640" cy="2328346"/>
          </a:xfrm>
          <a:prstGeom prst="wedgeEllipseCallout">
            <a:avLst>
              <a:gd name="adj1" fmla="val 70592"/>
              <a:gd name="adj2" fmla="val 68794"/>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 </a:t>
            </a:r>
            <a:r>
              <a:rPr lang="en-US" sz="2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hãy </a:t>
            </a:r>
            <a:r>
              <a:rPr lang="en-US" sz="2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bạn </a:t>
            </a:r>
            <a:r>
              <a:rPr lang="vi-VN" sz="2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chuẩn bị </a:t>
            </a:r>
            <a:r>
              <a:rPr lang="en-US" sz="2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dụng cụ cần thiết </a:t>
            </a:r>
            <a:r>
              <a:rPr lang="en-US" sz="2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chuyến</a:t>
            </a:r>
            <a:r>
              <a:rPr lang="en-US" sz="2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du lịch nhé!</a:t>
            </a:r>
            <a:endParaRPr lang="vi-VN" sz="2600" dirty="0">
              <a:solidFill>
                <a:schemeClr val="tx1"/>
              </a:solidFill>
            </a:endParaRPr>
          </a:p>
        </p:txBody>
      </p:sp>
      <p:sp>
        <p:nvSpPr>
          <p:cNvPr id="9" name="Arrow: Right 8">
            <a:extLst>
              <a:ext uri="{FF2B5EF4-FFF2-40B4-BE49-F238E27FC236}">
                <a16:creationId xmlns:a16="http://schemas.microsoft.com/office/drawing/2014/main" id="{755FC23C-0B6A-42D5-9248-AA4143D79E57}"/>
              </a:ext>
            </a:extLst>
          </p:cNvPr>
          <p:cNvSpPr/>
          <p:nvPr/>
        </p:nvSpPr>
        <p:spPr>
          <a:xfrm>
            <a:off x="454680" y="795161"/>
            <a:ext cx="5872500" cy="4114520"/>
          </a:xfrm>
          <a:prstGeom prst="rightArrow">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đồ</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địa</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hình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máy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ảnh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dây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điện</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thoại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giày</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cẩm</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nang</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du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lịch</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núi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endParaRPr lang="vi-VN"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58528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grpId="1" nodeType="clickEffect">
                                  <p:stCondLst>
                                    <p:cond delay="0"/>
                                  </p:stCondLst>
                                  <p:childTnLst>
                                    <p:anim calcmode="lin" valueType="num">
                                      <p:cBhvr>
                                        <p:cTn id="23" dur="500"/>
                                        <p:tgtEl>
                                          <p:spTgt spid="5"/>
                                        </p:tgtEl>
                                        <p:attrNameLst>
                                          <p:attrName>ppt_w</p:attrName>
                                        </p:attrNameLst>
                                      </p:cBhvr>
                                      <p:tavLst>
                                        <p:tav tm="0">
                                          <p:val>
                                            <p:strVal val="ppt_w"/>
                                          </p:val>
                                        </p:tav>
                                        <p:tav tm="100000">
                                          <p:val>
                                            <p:fltVal val="0"/>
                                          </p:val>
                                        </p:tav>
                                      </p:tavLst>
                                    </p:anim>
                                    <p:anim calcmode="lin" valueType="num">
                                      <p:cBhvr>
                                        <p:cTn id="24" dur="500"/>
                                        <p:tgtEl>
                                          <p:spTgt spid="5"/>
                                        </p:tgtEl>
                                        <p:attrNameLst>
                                          <p:attrName>ppt_h</p:attrName>
                                        </p:attrNameLst>
                                      </p:cBhvr>
                                      <p:tavLst>
                                        <p:tav tm="0">
                                          <p:val>
                                            <p:strVal val="ppt_h"/>
                                          </p:val>
                                        </p:tav>
                                        <p:tav tm="100000">
                                          <p:val>
                                            <p:fltVal val="0"/>
                                          </p:val>
                                        </p:tav>
                                      </p:tavLst>
                                    </p:anim>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53" presetClass="exit" presetSubtype="32" fill="hold" grpId="1" nodeType="with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633727-0F67-5F91-F86A-9660DB931B0A}"/>
              </a:ext>
            </a:extLst>
          </p:cNvPr>
          <p:cNvSpPr>
            <a:spLocks noGrp="1"/>
          </p:cNvSpPr>
          <p:nvPr>
            <p:ph idx="1"/>
          </p:nvPr>
        </p:nvSpPr>
        <p:spPr>
          <a:xfrm>
            <a:off x="1417316" y="136836"/>
            <a:ext cx="9604375" cy="3449638"/>
          </a:xfrm>
          <a:prstGeom prst="cloudCallout">
            <a:avLst>
              <a:gd name="adj1" fmla="val -32605"/>
              <a:gd name="adj2" fmla="val 8571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just" fontAlgn="auto">
              <a:spcAft>
                <a:spcPts val="0"/>
              </a:spcAft>
              <a:buNone/>
            </a:pPr>
            <a:r>
              <a:rPr lang="vi-VN"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Bạn Phúc chưa biết cách đọc bản đồ ngày hôm nay chúng ta sẽ cùng nhau giúp bạn Phúc đọc được bản đồ để chuyến đi của bạn an toàn và thú vị nhé!</a:t>
            </a:r>
            <a:endParaRPr 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675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grpId="1" nodeType="clickEffect">
                                  <p:stCondLst>
                                    <p:cond delay="0"/>
                                  </p:stCondLst>
                                  <p:childTnLst>
                                    <p:anim calcmode="lin" valueType="num">
                                      <p:cBhvr>
                                        <p:cTn id="12" dur="500"/>
                                        <p:tgtEl>
                                          <p:spTgt spid="4"/>
                                        </p:tgtEl>
                                        <p:attrNameLst>
                                          <p:attrName>ppt_w</p:attrName>
                                        </p:attrNameLst>
                                      </p:cBhvr>
                                      <p:tavLst>
                                        <p:tav tm="0">
                                          <p:val>
                                            <p:strVal val="ppt_w"/>
                                          </p:val>
                                        </p:tav>
                                        <p:tav tm="100000">
                                          <p:val>
                                            <p:fltVal val="0"/>
                                          </p:val>
                                        </p:tav>
                                      </p:tavLst>
                                    </p:anim>
                                    <p:anim calcmode="lin" valueType="num">
                                      <p:cBhvr>
                                        <p:cTn id="13" dur="500"/>
                                        <p:tgtEl>
                                          <p:spTgt spid="4"/>
                                        </p:tgtEl>
                                        <p:attrNameLst>
                                          <p:attrName>ppt_h</p:attrName>
                                        </p:attrNameLst>
                                      </p:cBhvr>
                                      <p:tavLst>
                                        <p:tav tm="0">
                                          <p:val>
                                            <p:strVal val="ppt_h"/>
                                          </p:val>
                                        </p:tav>
                                        <p:tav tm="100000">
                                          <p:val>
                                            <p:fltVal val="0"/>
                                          </p:val>
                                        </p:tav>
                                      </p:tavLst>
                                    </p:anim>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EA15A3-9250-4B73-BFFD-B783B7B8A370}"/>
              </a:ext>
            </a:extLst>
          </p:cNvPr>
          <p:cNvSpPr txBox="1"/>
          <p:nvPr/>
        </p:nvSpPr>
        <p:spPr>
          <a:xfrm>
            <a:off x="562707" y="435640"/>
            <a:ext cx="5120640" cy="492443"/>
          </a:xfrm>
          <a:prstGeom prst="rect">
            <a:avLst/>
          </a:prstGeom>
          <a:solidFill>
            <a:schemeClr val="accent6">
              <a:lumMod val="60000"/>
              <a:lumOff val="40000"/>
            </a:schemeClr>
          </a:solidFill>
        </p:spPr>
        <p:txBody>
          <a:bodyPr wrap="square" rtlCol="0">
            <a:spAutoFit/>
          </a:bodyPr>
          <a:lstStyle/>
          <a:p>
            <a:r>
              <a:rPr lang="en-US" sz="2600" b="1" dirty="0">
                <a:solidFill>
                  <a:srgbClr val="FF0000"/>
                </a:solidFill>
                <a:latin typeface="Times New Roman" panose="02020603050405020304" pitchFamily="18" charset="0"/>
                <a:cs typeface="Times New Roman" panose="02020603050405020304" pitchFamily="18" charset="0"/>
              </a:rPr>
              <a:t>1. </a:t>
            </a:r>
            <a:r>
              <a:rPr lang="en-US" sz="2600" b="1" dirty="0" err="1">
                <a:solidFill>
                  <a:srgbClr val="FF0000"/>
                </a:solidFill>
                <a:latin typeface="Times New Roman" panose="02020603050405020304" pitchFamily="18" charset="0"/>
                <a:cs typeface="Times New Roman" panose="02020603050405020304" pitchFamily="18" charset="0"/>
              </a:rPr>
              <a:t>Đọc</a:t>
            </a:r>
            <a:r>
              <a:rPr lang="en-US" sz="2600" b="1" dirty="0">
                <a:solidFill>
                  <a:srgbClr val="FF0000"/>
                </a:solidFill>
                <a:latin typeface="Times New Roman" panose="02020603050405020304" pitchFamily="18" charset="0"/>
                <a:cs typeface="Times New Roman" panose="02020603050405020304" pitchFamily="18" charset="0"/>
              </a:rPr>
              <a:t> l</a:t>
            </a:r>
            <a:r>
              <a:rPr lang="vi-VN" sz="2600" b="1" dirty="0">
                <a:solidFill>
                  <a:srgbClr val="FF0000"/>
                </a:solidFill>
                <a:latin typeface="Times New Roman" panose="02020603050405020304" pitchFamily="18" charset="0"/>
                <a:cs typeface="Times New Roman" panose="02020603050405020304" pitchFamily="18" charset="0"/>
              </a:rPr>
              <a:t>ư</a:t>
            </a:r>
            <a:r>
              <a:rPr lang="en-US" sz="2600" b="1" dirty="0" err="1">
                <a:solidFill>
                  <a:srgbClr val="FF0000"/>
                </a:solidFill>
                <a:latin typeface="Times New Roman" panose="02020603050405020304" pitchFamily="18" charset="0"/>
                <a:cs typeface="Times New Roman" panose="02020603050405020304" pitchFamily="18" charset="0"/>
              </a:rPr>
              <a:t>ợc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đồ</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địa</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hình</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tỉ</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lệ</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lớn</a:t>
            </a:r>
            <a:r>
              <a:rPr lang="en-US" sz="2600" b="1" dirty="0">
                <a:solidFill>
                  <a:srgbClr val="FF0000"/>
                </a:solidFill>
                <a:latin typeface="Times New Roman" panose="02020603050405020304" pitchFamily="18" charset="0"/>
                <a:cs typeface="Times New Roman" panose="02020603050405020304" pitchFamily="18" charset="0"/>
              </a:rPr>
              <a:t>.</a:t>
            </a:r>
            <a:endParaRPr lang="vi-VN" sz="2600" b="1" dirty="0">
              <a:solidFill>
                <a:srgbClr val="FF0000"/>
              </a:solidFill>
              <a:latin typeface="Times New Roman" panose="02020603050405020304" pitchFamily="18" charset="0"/>
              <a:cs typeface="Times New Roman" panose="02020603050405020304" pitchFamily="18" charset="0"/>
            </a:endParaRPr>
          </a:p>
        </p:txBody>
      </p:sp>
      <p:sp>
        <p:nvSpPr>
          <p:cNvPr id="10" name="Speech Bubble: Rectangle with Corners Rounded 9">
            <a:extLst>
              <a:ext uri="{FF2B5EF4-FFF2-40B4-BE49-F238E27FC236}">
                <a16:creationId xmlns:a16="http://schemas.microsoft.com/office/drawing/2014/main" id="{521D69EF-D5DB-4C2F-BFD8-CC39B497EE10}"/>
              </a:ext>
            </a:extLst>
          </p:cNvPr>
          <p:cNvSpPr/>
          <p:nvPr/>
        </p:nvSpPr>
        <p:spPr>
          <a:xfrm>
            <a:off x="201637" y="1084910"/>
            <a:ext cx="6316980" cy="3039510"/>
          </a:xfrm>
          <a:prstGeom prst="wedgeRoundRectCallout">
            <a:avLst>
              <a:gd name="adj1" fmla="val -44244"/>
              <a:gd name="adj2" fmla="val 82352"/>
              <a:gd name="adj3" fmla="val 1666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i="1" dirty="0">
                <a:solidFill>
                  <a:schemeClr val="tx1"/>
                </a:solidFill>
                <a:latin typeface="Times New Roman" panose="02020603050405020304" pitchFamily="18" charset="0"/>
                <a:cs typeface="Times New Roman" panose="02020603050405020304" pitchFamily="18" charset="0"/>
              </a:rPr>
              <a:t> </a:t>
            </a:r>
            <a:r>
              <a:rPr lang="en-US" sz="2400" b="1" i="1" dirty="0">
                <a:solidFill>
                  <a:schemeClr val="tx1"/>
                </a:solidFill>
                <a:latin typeface="Times New Roman" panose="02020603050405020304" pitchFamily="18" charset="0"/>
                <a:cs typeface="Times New Roman" panose="02020603050405020304" pitchFamily="18" charset="0"/>
              </a:rPr>
              <a:t>HĐ  </a:t>
            </a:r>
            <a:r>
              <a:rPr lang="en-US" sz="2400" b="1" i="1" dirty="0" err="1">
                <a:solidFill>
                  <a:schemeClr val="tx1"/>
                </a:solidFill>
                <a:latin typeface="Times New Roman" panose="02020603050405020304" pitchFamily="18" charset="0"/>
                <a:cs typeface="Times New Roman" panose="02020603050405020304" pitchFamily="18" charset="0"/>
              </a:rPr>
              <a:t>cá</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nhân</a:t>
            </a:r>
            <a:r>
              <a:rPr lang="en-US" sz="2400" b="1" i="1"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400" dirty="0" err="1">
                <a:solidFill>
                  <a:schemeClr val="tx1"/>
                </a:solidFill>
                <a:latin typeface="Times New Roman" panose="02020603050405020304" pitchFamily="18" charset="0"/>
                <a:cs typeface="Times New Roman" panose="02020603050405020304" pitchFamily="18" charset="0"/>
              </a:rPr>
              <a:t>Dựa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nội</a:t>
            </a:r>
            <a:r>
              <a:rPr lang="en-US" sz="2400" dirty="0">
                <a:solidFill>
                  <a:schemeClr val="tx1"/>
                </a:solidFill>
                <a:latin typeface="Times New Roman" panose="02020603050405020304" pitchFamily="18" charset="0"/>
                <a:cs typeface="Times New Roman" panose="02020603050405020304" pitchFamily="18" charset="0"/>
              </a:rPr>
              <a:t> dung </a:t>
            </a:r>
            <a:r>
              <a:rPr lang="en-US" sz="2400" dirty="0" err="1">
                <a:solidFill>
                  <a:schemeClr val="tx1"/>
                </a:solidFill>
                <a:latin typeface="Times New Roman" panose="02020603050405020304" pitchFamily="18" charset="0"/>
                <a:cs typeface="Times New Roman" panose="02020603050405020304" pitchFamily="18" charset="0"/>
              </a:rPr>
              <a:t>kênh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SGK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11.1 </a:t>
            </a:r>
            <a:r>
              <a:rPr lang="en-US" sz="2400" dirty="0" err="1">
                <a:solidFill>
                  <a:schemeClr val="tx1"/>
                </a:solidFill>
                <a:latin typeface="Times New Roman" panose="02020603050405020304" pitchFamily="18" charset="0"/>
                <a:cs typeface="Times New Roman" panose="02020603050405020304" pitchFamily="18" charset="0"/>
              </a:rPr>
              <a:t>trang</a:t>
            </a:r>
            <a:r>
              <a:rPr lang="en-US" sz="2400" dirty="0">
                <a:solidFill>
                  <a:schemeClr val="tx1"/>
                </a:solidFill>
                <a:latin typeface="Times New Roman" panose="02020603050405020304" pitchFamily="18" charset="0"/>
                <a:cs typeface="Times New Roman" panose="02020603050405020304" pitchFamily="18" charset="0"/>
              </a:rPr>
              <a:t> 155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a:t>
            </a:r>
          </a:p>
          <a:p>
            <a:pPr>
              <a:lnSpc>
                <a:spcPct val="150000"/>
              </a:lnSpc>
            </a:pPr>
            <a:r>
              <a:rPr lang="en-US" sz="2400" dirty="0">
                <a:solidFill>
                  <a:schemeClr val="tx1"/>
                </a:solidFill>
                <a:latin typeface="Times New Roman" panose="02020603050405020304" pitchFamily="18" charset="0"/>
                <a:cs typeface="Times New Roman" panose="02020603050405020304" pitchFamily="18" charset="0"/>
              </a:rPr>
              <a:t>1.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mức</a:t>
            </a:r>
            <a:r>
              <a:rPr lang="en-US"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a:p>
            <a:pPr fontAlgn="auto">
              <a:lnSpc>
                <a:spcPct val="150000"/>
              </a:lnSpc>
            </a:pPr>
            <a:r>
              <a:rPr lang="en-US" sz="2400" dirty="0">
                <a:solidFill>
                  <a:schemeClr val="tx1"/>
                </a:solidFill>
                <a:latin typeface="Times New Roman" panose="02020603050405020304" pitchFamily="18" charset="0"/>
                <a:cs typeface="Times New Roman" panose="02020603050405020304" pitchFamily="18" charset="0"/>
              </a:rPr>
              <a:t>2. </a:t>
            </a:r>
            <a:r>
              <a:rPr lang="en-US" sz="2400" dirty="0" err="1">
                <a:solidFill>
                  <a:schemeClr val="tx1"/>
                </a:solidFill>
                <a:latin typeface="Times New Roman" panose="02020603050405020304" pitchFamily="18" charset="0"/>
                <a:cs typeface="Times New Roman" panose="02020603050405020304" pitchFamily="18" charset="0"/>
              </a:rPr>
              <a:t>Nêu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đọc lược đồ địa hình tỉ lệ lớn</a:t>
            </a:r>
            <a:r>
              <a:rPr lang="en-US" sz="2400" dirty="0">
                <a:solidFill>
                  <a:schemeClr val="tx1"/>
                </a:solidFill>
                <a:latin typeface="Times New Roman" panose="02020603050405020304" pitchFamily="18" charset="0"/>
                <a:cs typeface="Times New Roman" panose="02020603050405020304" pitchFamily="18" charset="0"/>
              </a:rPr>
              <a:t>?</a:t>
            </a:r>
            <a:endParaRPr lang="vi-VN" sz="2400" b="1" spc="50" dirty="0">
              <a:ln w="0"/>
              <a:solidFill>
                <a:schemeClr val="tx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7F06F3E-6274-497E-ABB2-0B57D7FD96C9}"/>
              </a:ext>
            </a:extLst>
          </p:cNvPr>
          <p:cNvSpPr txBox="1"/>
          <p:nvPr/>
        </p:nvSpPr>
        <p:spPr>
          <a:xfrm>
            <a:off x="201637" y="1500516"/>
            <a:ext cx="6316980" cy="830997"/>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i="1" dirty="0">
                <a:ln w="0"/>
                <a:solidFill>
                  <a:schemeClr val="tx1"/>
                </a:solidFill>
                <a:latin typeface="Times New Roman" panose="02020603050405020304" pitchFamily="18" charset="0"/>
                <a:cs typeface="Times New Roman" panose="02020603050405020304" pitchFamily="18" charset="0"/>
              </a:rPr>
              <a:t>- </a:t>
            </a:r>
            <a:r>
              <a:rPr lang="vi-VN" sz="2400" b="1" i="1" dirty="0">
                <a:ln w="0"/>
                <a:solidFill>
                  <a:schemeClr val="tx1"/>
                </a:solidFill>
                <a:latin typeface="Times New Roman" panose="02020603050405020304" pitchFamily="18" charset="0"/>
                <a:cs typeface="Times New Roman" panose="02020603050405020304" pitchFamily="18" charset="0"/>
              </a:rPr>
              <a:t>Đường đồng mức </a:t>
            </a:r>
            <a:r>
              <a:rPr lang="vi-VN" sz="2400" dirty="0">
                <a:ln w="0"/>
                <a:solidFill>
                  <a:schemeClr val="tx1"/>
                </a:solidFill>
                <a:latin typeface="Times New Roman" panose="02020603050405020304" pitchFamily="18" charset="0"/>
                <a:cs typeface="Times New Roman" panose="02020603050405020304" pitchFamily="18" charset="0"/>
              </a:rPr>
              <a:t>là đường nối liền những điểm có cùng độ cao</a:t>
            </a:r>
            <a:r>
              <a:rPr lang="vi-VN" sz="2400" spc="50" dirty="0">
                <a:ln w="0"/>
                <a:solidFill>
                  <a:schemeClr val="tx1"/>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86725566-C541-4A1B-8667-CDAA40136A6A}"/>
              </a:ext>
            </a:extLst>
          </p:cNvPr>
          <p:cNvSpPr txBox="1"/>
          <p:nvPr/>
        </p:nvSpPr>
        <p:spPr>
          <a:xfrm>
            <a:off x="201638" y="2331513"/>
            <a:ext cx="6316980" cy="3416320"/>
          </a:xfrm>
          <a:prstGeom prst="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fontAlgn="base"/>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Cách</a:t>
            </a:r>
            <a:r>
              <a:rPr lang="en-US" sz="2400" b="1" i="1" dirty="0">
                <a:solidFill>
                  <a:schemeClr val="tx1"/>
                </a:solidFill>
                <a:latin typeface="Times New Roman" panose="02020603050405020304" pitchFamily="18" charset="0"/>
                <a:cs typeface="Times New Roman" panose="02020603050405020304" pitchFamily="18" charset="0"/>
              </a:rPr>
              <a:t> </a:t>
            </a:r>
            <a:r>
              <a:rPr lang="vi-VN" sz="2400" b="1" i="1" dirty="0">
                <a:solidFill>
                  <a:schemeClr val="tx1"/>
                </a:solidFill>
                <a:latin typeface="Times New Roman" panose="02020603050405020304" pitchFamily="18" charset="0"/>
                <a:cs typeface="Times New Roman" panose="02020603050405020304" pitchFamily="18" charset="0"/>
              </a:rPr>
              <a:t>đọc lược đồ địa hình tỉ lệ lớn</a:t>
            </a:r>
            <a:r>
              <a:rPr lang="vi-VN" sz="2400" i="1" dirty="0">
                <a:solidFill>
                  <a:schemeClr val="tx1"/>
                </a:solidFill>
                <a:latin typeface="Times New Roman" panose="02020603050405020304" pitchFamily="18" charset="0"/>
                <a:cs typeface="Times New Roman" panose="02020603050405020304" pitchFamily="18" charset="0"/>
              </a:rPr>
              <a:t>:</a:t>
            </a:r>
          </a:p>
          <a:p>
            <a:pPr fontAlgn="base"/>
            <a:r>
              <a:rPr lang="en-US" sz="2400" dirty="0">
                <a:solidFill>
                  <a:schemeClr val="tx1"/>
                </a:solidFill>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Trước hết, cần xác định được các đường đ</a:t>
            </a:r>
            <a:r>
              <a:rPr lang="en-US" sz="2400" dirty="0">
                <a:solidFill>
                  <a:schemeClr val="tx1"/>
                </a:solidFill>
                <a:latin typeface="Times New Roman" panose="02020603050405020304" pitchFamily="18" charset="0"/>
                <a:cs typeface="Times New Roman" panose="02020603050405020304" pitchFamily="18" charset="0"/>
              </a:rPr>
              <a:t>ồ</a:t>
            </a:r>
            <a:r>
              <a:rPr lang="vi-VN" sz="2400" dirty="0">
                <a:solidFill>
                  <a:schemeClr val="tx1"/>
                </a:solidFill>
                <a:latin typeface="Times New Roman" panose="02020603050405020304" pitchFamily="18" charset="0"/>
                <a:cs typeface="Times New Roman" panose="02020603050405020304" pitchFamily="18" charset="0"/>
              </a:rPr>
              <a:t>ng mức có khoảng cao đều cách nhau bao nhiêu mét</a:t>
            </a:r>
            <a:r>
              <a:rPr lang="en-US"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a:p>
            <a:pPr fontAlgn="base"/>
            <a:r>
              <a:rPr lang="en-US" sz="2400" dirty="0">
                <a:solidFill>
                  <a:schemeClr val="tx1"/>
                </a:solidFill>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Căn cứ vào các đường này, ta có thể tính ra độ cao của các địa đi</a:t>
            </a:r>
            <a:r>
              <a:rPr lang="en-US" sz="2400" dirty="0">
                <a:solidFill>
                  <a:schemeClr val="tx1"/>
                </a:solidFill>
                <a:latin typeface="Times New Roman" panose="02020603050405020304" pitchFamily="18" charset="0"/>
                <a:cs typeface="Times New Roman" panose="02020603050405020304" pitchFamily="18" charset="0"/>
              </a:rPr>
              <a:t>ể</a:t>
            </a:r>
            <a:r>
              <a:rPr lang="vi-VN" sz="2400" dirty="0">
                <a:solidFill>
                  <a:schemeClr val="tx1"/>
                </a:solidFill>
                <a:latin typeface="Times New Roman" panose="02020603050405020304" pitchFamily="18" charset="0"/>
                <a:cs typeface="Times New Roman" panose="02020603050405020304" pitchFamily="18" charset="0"/>
              </a:rPr>
              <a:t>m trên lược đ</a:t>
            </a:r>
            <a:r>
              <a:rPr lang="en-US" sz="2400" dirty="0">
                <a:solidFill>
                  <a:schemeClr val="tx1"/>
                </a:solidFill>
                <a:latin typeface="Times New Roman" panose="02020603050405020304" pitchFamily="18" charset="0"/>
                <a:cs typeface="Times New Roman" panose="02020603050405020304" pitchFamily="18" charset="0"/>
              </a:rPr>
              <a:t>ồ</a:t>
            </a:r>
            <a:r>
              <a:rPr lang="vi-VN" sz="2400" dirty="0">
                <a:solidFill>
                  <a:schemeClr val="tx1"/>
                </a:solidFill>
                <a:latin typeface="Times New Roman" panose="02020603050405020304" pitchFamily="18" charset="0"/>
                <a:cs typeface="Times New Roman" panose="02020603050405020304" pitchFamily="18" charset="0"/>
              </a:rPr>
              <a:t>. </a:t>
            </a:r>
          </a:p>
          <a:p>
            <a:pPr fontAlgn="base"/>
            <a:r>
              <a:rPr lang="en-US" sz="2400" dirty="0">
                <a:solidFill>
                  <a:schemeClr val="tx1"/>
                </a:solidFill>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Căn cứ vào độ gần hay xa nhau của đường đồng mức, ta biết được độ dốc của địa hình.</a:t>
            </a:r>
          </a:p>
          <a:p>
            <a:r>
              <a:rPr lang="en-US" sz="2400" dirty="0">
                <a:solidFill>
                  <a:schemeClr val="tx1"/>
                </a:solidFill>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Căn cứ vào tỉ lệ lược đ</a:t>
            </a:r>
            <a:r>
              <a:rPr lang="en-US" sz="2400" dirty="0">
                <a:solidFill>
                  <a:schemeClr val="tx1"/>
                </a:solidFill>
                <a:latin typeface="Times New Roman" panose="02020603050405020304" pitchFamily="18" charset="0"/>
                <a:cs typeface="Times New Roman" panose="02020603050405020304" pitchFamily="18" charset="0"/>
              </a:rPr>
              <a:t>ồ</a:t>
            </a:r>
            <a:r>
              <a:rPr lang="vi-VN" sz="2400" dirty="0">
                <a:solidFill>
                  <a:schemeClr val="tx1"/>
                </a:solidFill>
                <a:latin typeface="Times New Roman" panose="02020603050405020304" pitchFamily="18" charset="0"/>
                <a:cs typeface="Times New Roman" panose="02020603050405020304" pitchFamily="18" charset="0"/>
              </a:rPr>
              <a:t>, ta tính được khoảng cách thực tế giữa các địa điểm</a:t>
            </a:r>
            <a:r>
              <a:rPr lang="en-US"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8AD19CD-FC5A-41C7-A8F1-0F25344EA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352" y="601980"/>
            <a:ext cx="5196840" cy="5654040"/>
          </a:xfrm>
          <a:prstGeom prst="rect">
            <a:avLst/>
          </a:prstGeom>
          <a:solidFill>
            <a:schemeClr val="accent6">
              <a:lumMod val="60000"/>
              <a:lumOff val="40000"/>
            </a:scheme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013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10"/>
                                        </p:tgtEl>
                                        <p:attrNameLst>
                                          <p:attrName>ppt_w</p:attrName>
                                        </p:attrNameLst>
                                      </p:cBhvr>
                                      <p:tavLst>
                                        <p:tav tm="0">
                                          <p:val>
                                            <p:strVal val="ppt_w"/>
                                          </p:val>
                                        </p:tav>
                                        <p:tav tm="100000">
                                          <p:val>
                                            <p:fltVal val="0"/>
                                          </p:val>
                                        </p:tav>
                                      </p:tavLst>
                                    </p:anim>
                                    <p:anim calcmode="lin" valueType="num">
                                      <p:cBhvr>
                                        <p:cTn id="25" dur="500"/>
                                        <p:tgtEl>
                                          <p:spTgt spid="10"/>
                                        </p:tgtEl>
                                        <p:attrNameLst>
                                          <p:attrName>ppt_h</p:attrName>
                                        </p:attrNameLst>
                                      </p:cBhvr>
                                      <p:tavLst>
                                        <p:tav tm="0">
                                          <p:val>
                                            <p:strVal val="ppt_h"/>
                                          </p:val>
                                        </p:tav>
                                        <p:tav tm="100000">
                                          <p:val>
                                            <p:fltVal val="0"/>
                                          </p:val>
                                        </p:tav>
                                      </p:tavLst>
                                    </p:anim>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0" grpId="1"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57BB145-497D-4D52-8CAF-9CD9EB7ABFA9}"/>
              </a:ext>
            </a:extLst>
          </p:cNvPr>
          <p:cNvSpPr/>
          <p:nvPr/>
        </p:nvSpPr>
        <p:spPr>
          <a:xfrm>
            <a:off x="196950" y="218437"/>
            <a:ext cx="4542690" cy="635847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fontAlgn="auto">
              <a:lnSpc>
                <a:spcPct val="125000"/>
              </a:lnSpc>
              <a:spcAft>
                <a:spcPts val="0"/>
              </a:spcAft>
            </a:pP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HĐ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(10p)</a:t>
            </a:r>
            <a:endParaRPr lang="vi-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5000"/>
              </a:lnSpc>
              <a:spcAft>
                <a:spcPts val="0"/>
              </a:spcAft>
            </a:pPr>
            <a:r>
              <a:rPr lang="vi-VN" sz="2800" dirty="0">
                <a:solidFill>
                  <a:schemeClr val="tx1"/>
                </a:solidFill>
                <a:latin typeface="Times New Roman" panose="02020603050405020304" pitchFamily="18" charset="0"/>
                <a:cs typeface="Times New Roman" panose="02020603050405020304" pitchFamily="18" charset="0"/>
              </a:rPr>
              <a:t>Dựa vào hình 1</a:t>
            </a:r>
            <a:r>
              <a:rPr lang="en-US" sz="2800" dirty="0">
                <a:solidFill>
                  <a:schemeClr val="tx1"/>
                </a:solidFill>
                <a:latin typeface="Times New Roman" panose="02020603050405020304" pitchFamily="18" charset="0"/>
                <a:cs typeface="Times New Roman" panose="02020603050405020304" pitchFamily="18" charset="0"/>
              </a:rPr>
              <a:t>1.2 </a:t>
            </a:r>
            <a:r>
              <a:rPr lang="en-US" sz="2800" dirty="0" err="1">
                <a:solidFill>
                  <a:schemeClr val="tx1"/>
                </a:solidFill>
                <a:latin typeface="Times New Roman" panose="02020603050405020304" pitchFamily="18" charset="0"/>
                <a:cs typeface="Times New Roman" panose="02020603050405020304" pitchFamily="18" charset="0"/>
              </a:rPr>
              <a:t>sgk</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trang</a:t>
            </a:r>
            <a:r>
              <a:rPr lang="en-US" sz="2800" dirty="0">
                <a:solidFill>
                  <a:schemeClr val="tx1"/>
                </a:solidFill>
                <a:latin typeface="Times New Roman" panose="02020603050405020304" pitchFamily="18" charset="0"/>
                <a:cs typeface="Times New Roman" panose="02020603050405020304" pitchFamily="18" charset="0"/>
              </a:rPr>
              <a:t> 156</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em hãy:</a:t>
            </a:r>
            <a:endParaRPr lang="en-US" sz="2800" dirty="0">
              <a:solidFill>
                <a:schemeClr val="tx1"/>
              </a:solidFill>
              <a:latin typeface="Times New Roman" panose="02020603050405020304" pitchFamily="18" charset="0"/>
              <a:cs typeface="Times New Roman" panose="02020603050405020304" pitchFamily="18" charset="0"/>
            </a:endParaRPr>
          </a:p>
          <a:p>
            <a:pPr>
              <a:lnSpc>
                <a:spcPct val="125000"/>
              </a:lnSpc>
            </a:pPr>
            <a:r>
              <a:rPr lang="en-US" sz="2400" dirty="0">
                <a:solidFill>
                  <a:schemeClr val="tx1"/>
                </a:solidFill>
                <a:latin typeface="Times New Roman" panose="02020603050405020304" pitchFamily="18" charset="0"/>
                <a:cs typeface="Times New Roman" panose="02020603050405020304" pitchFamily="18" charset="0"/>
              </a:rPr>
              <a:t>1. </a:t>
            </a:r>
            <a:r>
              <a:rPr lang="en-US" sz="2400" dirty="0" err="1">
                <a:solidFill>
                  <a:schemeClr val="tx1"/>
                </a:solidFill>
                <a:latin typeface="Times New Roman" panose="02020603050405020304" pitchFamily="18" charset="0"/>
                <a:cs typeface="Times New Roman" panose="02020603050405020304" pitchFamily="18" charset="0"/>
              </a:rPr>
              <a:t>Xác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khoảng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giữa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mức</a:t>
            </a:r>
            <a:r>
              <a:rPr lang="en-US"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a:p>
            <a:pPr>
              <a:lnSpc>
                <a:spcPct val="125000"/>
              </a:lnSpc>
            </a:pPr>
            <a:r>
              <a:rPr lang="en-US" sz="2400" dirty="0">
                <a:solidFill>
                  <a:schemeClr val="tx1"/>
                </a:solidFill>
                <a:latin typeface="Times New Roman" panose="02020603050405020304" pitchFamily="18" charset="0"/>
                <a:cs typeface="Times New Roman" panose="02020603050405020304" pitchFamily="18" charset="0"/>
              </a:rPr>
              <a:t>2. </a:t>
            </a:r>
            <a:r>
              <a:rPr lang="en-US" sz="2400" dirty="0" err="1">
                <a:solidFill>
                  <a:schemeClr val="tx1"/>
                </a:solidFill>
                <a:latin typeface="Times New Roman" panose="02020603050405020304" pitchFamily="18" charset="0"/>
                <a:cs typeface="Times New Roman" panose="02020603050405020304" pitchFamily="18" charset="0"/>
              </a:rPr>
              <a:t>Xác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B, C, D, E </a:t>
            </a:r>
            <a:r>
              <a:rPr lang="en-US" sz="2400" dirty="0" err="1">
                <a:solidFill>
                  <a:schemeClr val="tx1"/>
                </a:solidFill>
                <a:latin typeface="Times New Roman" panose="02020603050405020304" pitchFamily="18" charset="0"/>
                <a:cs typeface="Times New Roman" panose="02020603050405020304" pitchFamily="18" charset="0"/>
              </a:rPr>
              <a:t>trên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a:t>
            </a:r>
            <a:r>
              <a:rPr lang="en-US"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a:p>
            <a:pPr>
              <a:lnSpc>
                <a:spcPct val="125000"/>
              </a:lnSpc>
            </a:pPr>
            <a:r>
              <a:rPr lang="en-US" sz="2400" dirty="0">
                <a:solidFill>
                  <a:schemeClr val="tx1"/>
                </a:solidFill>
                <a:latin typeface="Times New Roman" panose="02020603050405020304" pitchFamily="18" charset="0"/>
                <a:cs typeface="Times New Roman" panose="02020603050405020304" pitchFamily="18" charset="0"/>
              </a:rPr>
              <a:t>3. </a:t>
            </a:r>
            <a:r>
              <a:rPr lang="vi-VN" sz="2400" dirty="0">
                <a:solidFill>
                  <a:schemeClr val="tx1"/>
                </a:solidFill>
                <a:latin typeface="Times New Roman" panose="02020603050405020304" pitchFamily="18" charset="0"/>
                <a:cs typeface="Times New Roman" panose="02020603050405020304" pitchFamily="18" charset="0"/>
              </a:rPr>
              <a:t>So sánh độ cao </a:t>
            </a:r>
            <a:r>
              <a:rPr lang="en-US" sz="2400" dirty="0" err="1">
                <a:solidFill>
                  <a:schemeClr val="tx1"/>
                </a:solidFill>
                <a:latin typeface="Times New Roman" panose="02020603050405020304" pitchFamily="18" charset="0"/>
                <a:cs typeface="Times New Roman" panose="02020603050405020304" pitchFamily="18" charset="0"/>
              </a:rPr>
              <a:t>đỉnh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núi</a:t>
            </a:r>
            <a:r>
              <a:rPr lang="en-US" sz="2400" dirty="0">
                <a:solidFill>
                  <a:schemeClr val="tx1"/>
                </a:solidFill>
                <a:latin typeface="Times New Roman" panose="02020603050405020304" pitchFamily="18" charset="0"/>
                <a:cs typeface="Times New Roman" panose="02020603050405020304" pitchFamily="18" charset="0"/>
              </a:rPr>
              <a:t> A1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A2</a:t>
            </a:r>
            <a:r>
              <a:rPr lang="vi-VN" sz="2400" dirty="0">
                <a:solidFill>
                  <a:schemeClr val="tx1"/>
                </a:solidFill>
                <a:latin typeface="Times New Roman" panose="02020603050405020304" pitchFamily="18" charset="0"/>
                <a:cs typeface="Times New Roman" panose="02020603050405020304" pitchFamily="18" charset="0"/>
              </a:rPr>
              <a:t>.</a:t>
            </a:r>
          </a:p>
          <a:p>
            <a:pPr>
              <a:lnSpc>
                <a:spcPct val="125000"/>
              </a:lnSpc>
            </a:pPr>
            <a:r>
              <a:rPr lang="en-US" sz="2400" dirty="0">
                <a:solidFill>
                  <a:schemeClr val="tx1"/>
                </a:solidFill>
                <a:latin typeface="Times New Roman" panose="02020603050405020304" pitchFamily="18" charset="0"/>
                <a:cs typeface="Times New Roman" panose="02020603050405020304" pitchFamily="18" charset="0"/>
              </a:rPr>
              <a:t>4. Cho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sườn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núi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A1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B hay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A1 </a:t>
            </a:r>
            <a:r>
              <a:rPr lang="en-US" sz="2400" dirty="0" err="1">
                <a:solidFill>
                  <a:schemeClr val="tx1"/>
                </a:solidFill>
                <a:latin typeface="Times New Roman" panose="02020603050405020304" pitchFamily="18" charset="0"/>
                <a:cs typeface="Times New Roman" panose="02020603050405020304" pitchFamily="18" charset="0"/>
              </a:rPr>
              <a:t>đến</a:t>
            </a:r>
            <a:r>
              <a:rPr lang="en-US" sz="2400" dirty="0">
                <a:solidFill>
                  <a:schemeClr val="tx1"/>
                </a:solidFill>
                <a:latin typeface="Times New Roman" panose="02020603050405020304" pitchFamily="18" charset="0"/>
                <a:cs typeface="Times New Roman" panose="02020603050405020304" pitchFamily="18" charset="0"/>
              </a:rPr>
              <a:t> C </a:t>
            </a:r>
            <a:r>
              <a:rPr lang="en-US" sz="2400" dirty="0" err="1">
                <a:solidFill>
                  <a:schemeClr val="tx1"/>
                </a:solidFill>
                <a:latin typeface="Times New Roman" panose="02020603050405020304" pitchFamily="18" charset="0"/>
                <a:cs typeface="Times New Roman" panose="02020603050405020304" pitchFamily="18" charset="0"/>
              </a:rPr>
              <a:t>dốc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hơn</a:t>
            </a:r>
            <a:r>
              <a:rPr lang="en-US" sz="2400" dirty="0">
                <a:solidFill>
                  <a:schemeClr val="tx1"/>
                </a:solidFill>
                <a:latin typeface="Times New Roman" panose="02020603050405020304" pitchFamily="18" charset="0"/>
                <a:cs typeface="Times New Roman" panose="02020603050405020304" pitchFamily="18" charset="0"/>
              </a:rPr>
              <a:t>.</a:t>
            </a:r>
          </a:p>
          <a:p>
            <a:pPr>
              <a:lnSpc>
                <a:spcPct val="125000"/>
              </a:lnSpc>
            </a:pPr>
            <a:endParaRPr lang="vi-VN" sz="2400"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2E95E94-98B4-4F41-BAAC-0D2ACADE3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290" y="365760"/>
            <a:ext cx="6969760" cy="60655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524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4">
            <a:extLst>
              <a:ext uri="{FF2B5EF4-FFF2-40B4-BE49-F238E27FC236}">
                <a16:creationId xmlns:a16="http://schemas.microsoft.com/office/drawing/2014/main" id="{25980324-0C05-4824-9098-207509F507A9}"/>
              </a:ext>
            </a:extLst>
          </p:cNvPr>
          <p:cNvSpPr/>
          <p:nvPr/>
        </p:nvSpPr>
        <p:spPr>
          <a:xfrm>
            <a:off x="-304800" y="0"/>
            <a:ext cx="5899051" cy="6858000"/>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Đọc</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lược</a:t>
            </a:r>
            <a:r>
              <a:rPr lang="en-US" sz="2200" b="1" i="1" dirty="0">
                <a:solidFill>
                  <a:schemeClr val="tx1"/>
                </a:solidFill>
                <a:latin typeface="Times New Roman" panose="02020603050405020304" pitchFamily="18" charset="0"/>
                <a:cs typeface="Times New Roman" panose="02020603050405020304" pitchFamily="18" charset="0"/>
              </a:rPr>
              <a:t> </a:t>
            </a:r>
            <a:r>
              <a:rPr lang="en-US" sz="2200" b="1" i="1" dirty="0" err="1">
                <a:solidFill>
                  <a:schemeClr val="tx1"/>
                </a:solidFill>
                <a:latin typeface="Times New Roman" panose="02020603050405020304" pitchFamily="18" charset="0"/>
                <a:cs typeface="Times New Roman" panose="02020603050405020304" pitchFamily="18" charset="0"/>
              </a:rPr>
              <a:t>đồ</a:t>
            </a:r>
            <a:r>
              <a:rPr lang="en-US" sz="2200" b="1" i="1" dirty="0">
                <a:solidFill>
                  <a:schemeClr val="tx1"/>
                </a:solidFill>
                <a:latin typeface="Times New Roman" panose="02020603050405020304" pitchFamily="18" charset="0"/>
                <a:cs typeface="Times New Roman" panose="02020603050405020304" pitchFamily="18" charset="0"/>
              </a:rPr>
              <a:t>:</a:t>
            </a:r>
            <a:endParaRPr lang="vi-VN" sz="2200" dirty="0">
              <a:solidFill>
                <a:schemeClr val="tx1"/>
              </a:solidFill>
              <a:latin typeface="Times New Roman" panose="02020603050405020304" pitchFamily="18" charset="0"/>
              <a:cs typeface="Times New Roman" panose="02020603050405020304" pitchFamily="18" charset="0"/>
            </a:endParaRPr>
          </a:p>
          <a:p>
            <a:pPr fontAlgn="base"/>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Khoảng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độ</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giữa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đường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đồng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mức</a:t>
            </a:r>
            <a:r>
              <a:rPr lang="en-US" sz="2200" dirty="0">
                <a:solidFill>
                  <a:schemeClr val="tx1"/>
                </a:solidFill>
                <a:latin typeface="Times New Roman" panose="02020603050405020304" pitchFamily="18" charset="0"/>
                <a:cs typeface="Times New Roman" panose="02020603050405020304" pitchFamily="18" charset="0"/>
              </a:rPr>
              <a:t> 200m</a:t>
            </a:r>
            <a:endParaRPr lang="vi-VN"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Độ</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cao</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điểm</a:t>
            </a:r>
            <a:r>
              <a:rPr lang="en-US" sz="2200" dirty="0">
                <a:solidFill>
                  <a:schemeClr val="tx1"/>
                </a:solidFill>
                <a:latin typeface="Times New Roman" panose="02020603050405020304" pitchFamily="18" charset="0"/>
                <a:cs typeface="Times New Roman" panose="02020603050405020304" pitchFamily="18" charset="0"/>
              </a:rPr>
              <a:t>: </a:t>
            </a:r>
            <a:endParaRPr lang="vi-VN"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       B = C = 0 m  </a:t>
            </a:r>
            <a:endParaRPr lang="vi-VN"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       D = 600 m</a:t>
            </a:r>
            <a:endParaRPr lang="vi-VN"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       E = 100 m</a:t>
            </a:r>
            <a:endParaRPr lang="vi-VN"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 </a:t>
            </a:r>
            <a:r>
              <a:rPr lang="vi-VN" sz="2200" dirty="0">
                <a:solidFill>
                  <a:schemeClr val="tx1"/>
                </a:solidFill>
                <a:latin typeface="Times New Roman" panose="02020603050405020304" pitchFamily="18" charset="0"/>
                <a:cs typeface="Times New Roman" panose="02020603050405020304" pitchFamily="18" charset="0"/>
              </a:rPr>
              <a:t>So sánh độ cao </a:t>
            </a:r>
            <a:r>
              <a:rPr lang="en-US" sz="2200" dirty="0" err="1">
                <a:solidFill>
                  <a:schemeClr val="tx1"/>
                </a:solidFill>
                <a:latin typeface="Times New Roman" panose="02020603050405020304" pitchFamily="18" charset="0"/>
                <a:cs typeface="Times New Roman" panose="02020603050405020304" pitchFamily="18" charset="0"/>
              </a:rPr>
              <a:t>đỉnh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núi</a:t>
            </a:r>
            <a:r>
              <a:rPr lang="en-US" sz="2200" dirty="0">
                <a:solidFill>
                  <a:schemeClr val="tx1"/>
                </a:solidFill>
                <a:latin typeface="Times New Roman" panose="02020603050405020304" pitchFamily="18" charset="0"/>
                <a:cs typeface="Times New Roman" panose="02020603050405020304" pitchFamily="18" charset="0"/>
              </a:rPr>
              <a:t> A1 </a:t>
            </a:r>
            <a:r>
              <a:rPr lang="en-US" sz="2200" dirty="0" err="1">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A2:</a:t>
            </a:r>
            <a:endParaRPr lang="vi-VN"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A1 = 950m</a:t>
            </a:r>
            <a:endParaRPr lang="vi-VN"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A2 = 900 m</a:t>
            </a:r>
            <a:endParaRPr lang="vi-VN" sz="2200" dirty="0">
              <a:solidFill>
                <a:schemeClr val="tx1"/>
              </a:solidFill>
              <a:latin typeface="Times New Roman" panose="02020603050405020304" pitchFamily="18" charset="0"/>
              <a:cs typeface="Times New Roman" panose="02020603050405020304" pitchFamily="18" charset="0"/>
            </a:endParaRPr>
          </a:p>
          <a:p>
            <a:pPr lvl="0"/>
            <a:r>
              <a:rPr lang="en-US" sz="2200" dirty="0">
                <a:solidFill>
                  <a:schemeClr val="tx1"/>
                </a:solidFill>
                <a:latin typeface="Times New Roman" panose="02020603050405020304" pitchFamily="18" charset="0"/>
                <a:cs typeface="Times New Roman" panose="02020603050405020304" pitchFamily="18" charset="0"/>
              </a:rPr>
              <a:t>A1&gt; A2</a:t>
            </a:r>
            <a:endParaRPr lang="vi-VN"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 So </a:t>
            </a:r>
            <a:r>
              <a:rPr lang="en-US" sz="2200" dirty="0" err="1">
                <a:solidFill>
                  <a:schemeClr val="tx1"/>
                </a:solidFill>
                <a:latin typeface="Times New Roman" panose="02020603050405020304" pitchFamily="18" charset="0"/>
                <a:cs typeface="Times New Roman" panose="02020603050405020304" pitchFamily="18" charset="0"/>
              </a:rPr>
              <a:t>sánh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độ</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dốc</a:t>
            </a:r>
            <a:r>
              <a:rPr lang="en-US" sz="2200" dirty="0">
                <a:solidFill>
                  <a:schemeClr val="tx1"/>
                </a:solidFill>
                <a:latin typeface="Times New Roman" panose="02020603050405020304" pitchFamily="18" charset="0"/>
                <a:cs typeface="Times New Roman" panose="02020603050405020304" pitchFamily="18" charset="0"/>
              </a:rPr>
              <a:t> 2 </a:t>
            </a:r>
            <a:r>
              <a:rPr lang="en-US" sz="2200" dirty="0" err="1">
                <a:solidFill>
                  <a:schemeClr val="tx1"/>
                </a:solidFill>
                <a:latin typeface="Times New Roman" panose="02020603050405020304" pitchFamily="18" charset="0"/>
                <a:cs typeface="Times New Roman" panose="02020603050405020304" pitchFamily="18" charset="0"/>
              </a:rPr>
              <a:t>sườn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núi</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từ</a:t>
            </a:r>
            <a:r>
              <a:rPr lang="en-US" sz="2200" dirty="0">
                <a:solidFill>
                  <a:schemeClr val="tx1"/>
                </a:solidFill>
                <a:latin typeface="Times New Roman" panose="02020603050405020304" pitchFamily="18" charset="0"/>
                <a:cs typeface="Times New Roman" panose="02020603050405020304" pitchFamily="18" charset="0"/>
              </a:rPr>
              <a:t> A1 </a:t>
            </a:r>
            <a:r>
              <a:rPr lang="en-US" sz="2200" dirty="0" err="1">
                <a:solidFill>
                  <a:schemeClr val="tx1"/>
                </a:solidFill>
                <a:latin typeface="Times New Roman" panose="02020603050405020304" pitchFamily="18" charset="0"/>
                <a:cs typeface="Times New Roman" panose="02020603050405020304" pitchFamily="18" charset="0"/>
              </a:rPr>
              <a:t>đến</a:t>
            </a:r>
            <a:r>
              <a:rPr lang="en-US" sz="2200" dirty="0">
                <a:solidFill>
                  <a:schemeClr val="tx1"/>
                </a:solidFill>
                <a:latin typeface="Times New Roman" panose="02020603050405020304" pitchFamily="18" charset="0"/>
                <a:cs typeface="Times New Roman" panose="02020603050405020304" pitchFamily="18" charset="0"/>
              </a:rPr>
              <a:t> B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đường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đồng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mức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gần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nhau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hơn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từ</a:t>
            </a:r>
            <a:r>
              <a:rPr lang="en-US" sz="2200" dirty="0">
                <a:solidFill>
                  <a:schemeClr val="tx1"/>
                </a:solidFill>
                <a:latin typeface="Times New Roman" panose="02020603050405020304" pitchFamily="18" charset="0"/>
                <a:cs typeface="Times New Roman" panose="02020603050405020304" pitchFamily="18" charset="0"/>
              </a:rPr>
              <a:t> A1 </a:t>
            </a:r>
            <a:r>
              <a:rPr lang="en-US" sz="2200" dirty="0" err="1">
                <a:solidFill>
                  <a:schemeClr val="tx1"/>
                </a:solidFill>
                <a:latin typeface="Times New Roman" panose="02020603050405020304" pitchFamily="18" charset="0"/>
                <a:cs typeface="Times New Roman" panose="02020603050405020304" pitchFamily="18" charset="0"/>
              </a:rPr>
              <a:t>đến</a:t>
            </a:r>
            <a:r>
              <a:rPr lang="en-US" sz="2200" dirty="0">
                <a:solidFill>
                  <a:schemeClr val="tx1"/>
                </a:solidFill>
                <a:latin typeface="Times New Roman" panose="02020603050405020304" pitchFamily="18" charset="0"/>
                <a:cs typeface="Times New Roman" panose="02020603050405020304" pitchFamily="18" charset="0"/>
              </a:rPr>
              <a:t> C </a:t>
            </a:r>
            <a:r>
              <a:rPr lang="en-US" sz="2200" dirty="0" err="1">
                <a:solidFill>
                  <a:schemeClr val="tx1"/>
                </a:solidFill>
                <a:latin typeface="Times New Roman" panose="02020603050405020304" pitchFamily="18" charset="0"/>
                <a:cs typeface="Times New Roman" panose="02020603050405020304" pitchFamily="18" charset="0"/>
              </a:rPr>
              <a:t>các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đường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đồng</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mức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cách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xa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nhau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hơn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nên</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từ</a:t>
            </a:r>
            <a:r>
              <a:rPr lang="en-US" sz="2200" dirty="0">
                <a:solidFill>
                  <a:schemeClr val="tx1"/>
                </a:solidFill>
                <a:latin typeface="Times New Roman" panose="02020603050405020304" pitchFamily="18" charset="0"/>
                <a:cs typeface="Times New Roman" panose="02020603050405020304" pitchFamily="18" charset="0"/>
              </a:rPr>
              <a:t> A1 </a:t>
            </a:r>
            <a:r>
              <a:rPr lang="en-US" sz="2200" dirty="0" err="1">
                <a:solidFill>
                  <a:schemeClr val="tx1"/>
                </a:solidFill>
                <a:latin typeface="Times New Roman" panose="02020603050405020304" pitchFamily="18" charset="0"/>
                <a:cs typeface="Times New Roman" panose="02020603050405020304" pitchFamily="18" charset="0"/>
              </a:rPr>
              <a:t>đến</a:t>
            </a:r>
            <a:r>
              <a:rPr lang="en-US" sz="2200" dirty="0">
                <a:solidFill>
                  <a:schemeClr val="tx1"/>
                </a:solidFill>
                <a:latin typeface="Times New Roman" panose="02020603050405020304" pitchFamily="18" charset="0"/>
                <a:cs typeface="Times New Roman" panose="02020603050405020304" pitchFamily="18" charset="0"/>
              </a:rPr>
              <a:t> B </a:t>
            </a:r>
            <a:r>
              <a:rPr lang="en-US" sz="2200" dirty="0" err="1">
                <a:solidFill>
                  <a:schemeClr val="tx1"/>
                </a:solidFill>
                <a:latin typeface="Times New Roman" panose="02020603050405020304" pitchFamily="18" charset="0"/>
                <a:cs typeface="Times New Roman" panose="02020603050405020304" pitchFamily="18" charset="0"/>
              </a:rPr>
              <a:t>dốc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hơn</a:t>
            </a:r>
            <a:r>
              <a:rPr lang="en-US" sz="2200" dirty="0">
                <a:solidFill>
                  <a:schemeClr val="tx1"/>
                </a:solidFill>
                <a:latin typeface="Times New Roman" panose="02020603050405020304" pitchFamily="18" charset="0"/>
                <a:cs typeface="Times New Roman" panose="02020603050405020304" pitchFamily="18" charset="0"/>
              </a:rPr>
              <a:t>.</a:t>
            </a:r>
            <a:endParaRPr lang="vi-VN" sz="22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69BCDB1-87EA-4FDC-AB5A-95EDA25B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65760"/>
            <a:ext cx="6051449" cy="60655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2150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859B76-8DBC-4FAE-BF9F-90D64013CDFC}"/>
              </a:ext>
            </a:extLst>
          </p:cNvPr>
          <p:cNvSpPr txBox="1"/>
          <p:nvPr/>
        </p:nvSpPr>
        <p:spPr>
          <a:xfrm>
            <a:off x="900333" y="638631"/>
            <a:ext cx="5195668" cy="461665"/>
          </a:xfrm>
          <a:prstGeom prst="rect">
            <a:avLst/>
          </a:prstGeom>
          <a:noFill/>
        </p:spPr>
        <p:txBody>
          <a:bodyPr wrap="square" rtlCol="0">
            <a:spAutoFit/>
          </a:bodyPr>
          <a:lstStyle/>
          <a:p>
            <a:r>
              <a:rPr lang="nl-NL" sz="2400" b="1" dirty="0">
                <a:latin typeface="Times New Roman" panose="02020603050405020304" pitchFamily="18" charset="0"/>
                <a:cs typeface="Times New Roman" panose="02020603050405020304" pitchFamily="18" charset="0"/>
              </a:rPr>
              <a:t>2. Đọc lát cắt địa hình đơn giản </a:t>
            </a:r>
            <a:endParaRPr lang="vi-VN" sz="2400" dirty="0">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a16="http://schemas.microsoft.com/office/drawing/2014/main" id="{ECEB1101-F8EE-44B5-BEDA-C9AA14739856}"/>
              </a:ext>
            </a:extLst>
          </p:cNvPr>
          <p:cNvSpPr/>
          <p:nvPr/>
        </p:nvSpPr>
        <p:spPr>
          <a:xfrm>
            <a:off x="0" y="1258590"/>
            <a:ext cx="5195668" cy="4608809"/>
          </a:xfrm>
          <a:prstGeom prst="wedgeRoundRectCallout">
            <a:avLst>
              <a:gd name="adj1" fmla="val -50530"/>
              <a:gd name="adj2" fmla="val 72957"/>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HĐ </a:t>
            </a:r>
            <a:r>
              <a:rPr lang="en-US" sz="2400" b="1" dirty="0" err="1">
                <a:solidFill>
                  <a:schemeClr val="tx1"/>
                </a:solidFill>
                <a:latin typeface="Times New Roman" panose="02020603050405020304" pitchFamily="18" charset="0"/>
                <a:cs typeface="Times New Roman" panose="02020603050405020304" pitchFamily="18" charset="0"/>
              </a:rPr>
              <a:t>cá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nhân</a:t>
            </a:r>
            <a:r>
              <a:rPr lang="en-US" sz="2400" b="1" dirty="0">
                <a:solidFill>
                  <a:schemeClr val="tx1"/>
                </a:solidFill>
                <a:latin typeface="Times New Roman" panose="02020603050405020304" pitchFamily="18" charset="0"/>
                <a:cs typeface="Times New Roman" panose="02020603050405020304" pitchFamily="18" charset="0"/>
              </a:rPr>
              <a:t>/</a:t>
            </a:r>
            <a:r>
              <a:rPr lang="en-US" sz="2400" b="1" dirty="0" err="1">
                <a:solidFill>
                  <a:schemeClr val="tx1"/>
                </a:solidFill>
                <a:latin typeface="Times New Roman" panose="02020603050405020304" pitchFamily="18" charset="0"/>
                <a:cs typeface="Times New Roman" panose="02020603050405020304" pitchFamily="18" charset="0"/>
              </a:rPr>
              <a:t>cặp</a:t>
            </a:r>
            <a:endParaRPr lang="en-US" sz="2400" b="1" dirty="0">
              <a:solidFill>
                <a:schemeClr val="tx1"/>
              </a:solidFill>
              <a:latin typeface="Times New Roman" panose="02020603050405020304" pitchFamily="18" charset="0"/>
              <a:cs typeface="Times New Roman" panose="02020603050405020304" pitchFamily="18" charset="0"/>
            </a:endParaRPr>
          </a:p>
          <a:p>
            <a:pPr>
              <a:lnSpc>
                <a:spcPct val="125000"/>
              </a:lnSpc>
            </a:pPr>
            <a:r>
              <a:rPr lang="en-US" sz="2400" dirty="0" err="1">
                <a:solidFill>
                  <a:schemeClr val="tx1"/>
                </a:solidFill>
                <a:latin typeface="Times New Roman" panose="02020603050405020304" pitchFamily="18" charset="0"/>
                <a:cs typeface="Times New Roman" panose="02020603050405020304" pitchFamily="18" charset="0"/>
              </a:rPr>
              <a:t>Dựa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nội</a:t>
            </a:r>
            <a:r>
              <a:rPr lang="en-US" sz="2400" dirty="0">
                <a:solidFill>
                  <a:schemeClr val="tx1"/>
                </a:solidFill>
                <a:latin typeface="Times New Roman" panose="02020603050405020304" pitchFamily="18" charset="0"/>
                <a:cs typeface="Times New Roman" panose="02020603050405020304" pitchFamily="18" charset="0"/>
              </a:rPr>
              <a:t> dung </a:t>
            </a:r>
            <a:r>
              <a:rPr lang="en-US" sz="2400" dirty="0" err="1">
                <a:solidFill>
                  <a:schemeClr val="tx1"/>
                </a:solidFill>
                <a:latin typeface="Times New Roman" panose="02020603050405020304" pitchFamily="18" charset="0"/>
                <a:cs typeface="Times New Roman" panose="02020603050405020304" pitchFamily="18" charset="0"/>
              </a:rPr>
              <a:t>kênh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sgk</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hình</a:t>
            </a:r>
            <a:r>
              <a:rPr lang="vi-VN"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11.3 </a:t>
            </a:r>
            <a:r>
              <a:rPr lang="en-US" sz="2400" dirty="0" err="1">
                <a:solidFill>
                  <a:schemeClr val="tx1"/>
                </a:solidFill>
                <a:latin typeface="Times New Roman" panose="02020603050405020304" pitchFamily="18" charset="0"/>
                <a:cs typeface="Times New Roman" panose="02020603050405020304" pitchFamily="18" charset="0"/>
              </a:rPr>
              <a:t>sgk</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trang</a:t>
            </a:r>
            <a:r>
              <a:rPr lang="en-US" sz="2400" dirty="0">
                <a:solidFill>
                  <a:schemeClr val="tx1"/>
                </a:solidFill>
                <a:latin typeface="Times New Roman" panose="02020603050405020304" pitchFamily="18" charset="0"/>
                <a:cs typeface="Times New Roman" panose="02020603050405020304" pitchFamily="18" charset="0"/>
              </a:rPr>
              <a:t> 156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biết</a:t>
            </a:r>
            <a:r>
              <a:rPr lang="en-US" sz="2400" dirty="0">
                <a:solidFill>
                  <a:schemeClr val="tx1"/>
                </a:solidFill>
                <a:latin typeface="Times New Roman" panose="02020603050405020304" pitchFamily="18" charset="0"/>
                <a:cs typeface="Times New Roman" panose="02020603050405020304" pitchFamily="18" charset="0"/>
              </a:rPr>
              <a:t>:</a:t>
            </a:r>
          </a:p>
          <a:p>
            <a:pPr fontAlgn="base"/>
            <a:r>
              <a:rPr lang="nl-NL" sz="2400" dirty="0">
                <a:solidFill>
                  <a:schemeClr val="tx1"/>
                </a:solidFill>
                <a:latin typeface="Times New Roman" panose="02020603050405020304" pitchFamily="18" charset="0"/>
                <a:cs typeface="Times New Roman" panose="02020603050405020304" pitchFamily="18" charset="0"/>
              </a:rPr>
              <a:t>1. Thế nào là lát cắt địa hình?</a:t>
            </a:r>
            <a:endParaRPr lang="vi-VN" sz="2400" dirty="0">
              <a:solidFill>
                <a:schemeClr val="tx1"/>
              </a:solidFill>
              <a:latin typeface="Times New Roman" panose="02020603050405020304" pitchFamily="18" charset="0"/>
              <a:cs typeface="Times New Roman" panose="02020603050405020304" pitchFamily="18" charset="0"/>
            </a:endParaRPr>
          </a:p>
          <a:p>
            <a:pPr fontAlgn="base"/>
            <a:r>
              <a:rPr lang="nl-NL" sz="2400" dirty="0">
                <a:solidFill>
                  <a:schemeClr val="tx1"/>
                </a:solidFill>
                <a:latin typeface="Times New Roman" panose="02020603050405020304" pitchFamily="18" charset="0"/>
                <a:cs typeface="Times New Roman" panose="02020603050405020304" pitchFamily="18" charset="0"/>
              </a:rPr>
              <a:t>2. Nêu cách đọc lát cắt địa hình?</a:t>
            </a:r>
            <a:endParaRPr lang="vi-VN" sz="2400" dirty="0">
              <a:solidFill>
                <a:schemeClr val="tx1"/>
              </a:solidFill>
              <a:latin typeface="Times New Roman" panose="02020603050405020304" pitchFamily="18" charset="0"/>
              <a:cs typeface="Times New Roman" panose="02020603050405020304" pitchFamily="18" charset="0"/>
            </a:endParaRPr>
          </a:p>
          <a:p>
            <a:pPr fontAlgn="base"/>
            <a:r>
              <a:rPr lang="nl-NL" sz="2400" dirty="0">
                <a:solidFill>
                  <a:schemeClr val="tx1"/>
                </a:solidFill>
                <a:latin typeface="Times New Roman" panose="02020603050405020304" pitchFamily="18" charset="0"/>
                <a:cs typeface="Times New Roman" panose="02020603050405020304" pitchFamily="18" charset="0"/>
              </a:rPr>
              <a:t>3. Cho biết lát cắt lần lượt đi qua các dạng địa hình nào?</a:t>
            </a:r>
            <a:endParaRPr lang="vi-VN" sz="2400" dirty="0">
              <a:solidFill>
                <a:schemeClr val="tx1"/>
              </a:solidFill>
              <a:latin typeface="Times New Roman" panose="02020603050405020304" pitchFamily="18" charset="0"/>
              <a:cs typeface="Times New Roman" panose="02020603050405020304" pitchFamily="18" charset="0"/>
            </a:endParaRPr>
          </a:p>
          <a:p>
            <a:r>
              <a:rPr lang="nl-NL" sz="2400" dirty="0">
                <a:solidFill>
                  <a:schemeClr val="tx1"/>
                </a:solidFill>
                <a:latin typeface="Times New Roman" panose="02020603050405020304" pitchFamily="18" charset="0"/>
                <a:cs typeface="Times New Roman" panose="02020603050405020304" pitchFamily="18" charset="0"/>
              </a:rPr>
              <a:t>4. Trong các điểm A, B, C, điểm nào có độ cao cao nhất và độ cao thấp nhất?</a:t>
            </a:r>
            <a:endParaRPr lang="vi-VN" sz="2400"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C3735D3-73DB-44BF-A27D-04B64294A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960" y="1258591"/>
            <a:ext cx="7040880" cy="4960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72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ACBDA0-19A0-40BF-90D8-A9365CD13394}"/>
              </a:ext>
            </a:extLst>
          </p:cNvPr>
          <p:cNvSpPr txBox="1"/>
          <p:nvPr/>
        </p:nvSpPr>
        <p:spPr>
          <a:xfrm>
            <a:off x="956603" y="788881"/>
            <a:ext cx="10325686" cy="97238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25000"/>
              </a:lnSpc>
            </a:pPr>
            <a:r>
              <a:rPr lang="en-US" sz="2400" dirty="0">
                <a:solidFill>
                  <a:schemeClr val="tx1"/>
                </a:solidFill>
                <a:latin typeface="Times New Roman" panose="02020603050405020304" pitchFamily="18" charset="0"/>
                <a:cs typeface="Times New Roman" panose="02020603050405020304" pitchFamily="18" charset="0"/>
              </a:rPr>
              <a:t>- </a:t>
            </a:r>
            <a:r>
              <a:rPr lang="vi-VN" sz="2400" b="1" i="1" dirty="0">
                <a:solidFill>
                  <a:schemeClr val="tx1"/>
                </a:solidFill>
                <a:latin typeface="Times New Roman" panose="02020603050405020304" pitchFamily="18" charset="0"/>
                <a:cs typeface="Times New Roman" panose="02020603050405020304" pitchFamily="18" charset="0"/>
              </a:rPr>
              <a:t>Lát cắt địa hình </a:t>
            </a:r>
            <a:r>
              <a:rPr lang="vi-VN" sz="2400" dirty="0">
                <a:solidFill>
                  <a:schemeClr val="tx1"/>
                </a:solidFill>
                <a:latin typeface="Times New Roman" panose="02020603050405020304" pitchFamily="18" charset="0"/>
                <a:cs typeface="Times New Roman" panose="02020603050405020304" pitchFamily="18" charset="0"/>
              </a:rPr>
              <a:t>là hình vẽ biểu hiện được đầy đủ hình dáng và độ cao của các loại địa hình dọc theo một đường (tuyến) cắt nhất định.</a:t>
            </a:r>
          </a:p>
        </p:txBody>
      </p:sp>
      <p:sp>
        <p:nvSpPr>
          <p:cNvPr id="5" name="TextBox 4">
            <a:extLst>
              <a:ext uri="{FF2B5EF4-FFF2-40B4-BE49-F238E27FC236}">
                <a16:creationId xmlns:a16="http://schemas.microsoft.com/office/drawing/2014/main" id="{E9D0EF77-D77D-46FC-AE18-0141CECC6866}"/>
              </a:ext>
            </a:extLst>
          </p:cNvPr>
          <p:cNvSpPr txBox="1"/>
          <p:nvPr/>
        </p:nvSpPr>
        <p:spPr>
          <a:xfrm>
            <a:off x="956603" y="1761263"/>
            <a:ext cx="10325686" cy="380392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Cách</a:t>
            </a:r>
            <a:r>
              <a:rPr lang="en-US" sz="2400" b="1" i="1" dirty="0">
                <a:solidFill>
                  <a:schemeClr val="tx1"/>
                </a:solidFill>
                <a:latin typeface="Times New Roman" panose="02020603050405020304" pitchFamily="18" charset="0"/>
                <a:cs typeface="Times New Roman" panose="02020603050405020304" pitchFamily="18" charset="0"/>
              </a:rPr>
              <a:t> </a:t>
            </a:r>
            <a:r>
              <a:rPr lang="vi-VN" sz="2400" b="1" i="1" dirty="0">
                <a:solidFill>
                  <a:schemeClr val="tx1"/>
                </a:solidFill>
                <a:latin typeface="Times New Roman" panose="02020603050405020304" pitchFamily="18" charset="0"/>
                <a:cs typeface="Times New Roman" panose="02020603050405020304" pitchFamily="18" charset="0"/>
              </a:rPr>
              <a:t>đọc lát cắt địa hình</a:t>
            </a:r>
            <a:r>
              <a:rPr lang="en-US" sz="2400" b="1" i="1" dirty="0">
                <a:solidFill>
                  <a:schemeClr val="tx1"/>
                </a:solidFill>
                <a:latin typeface="Times New Roman" panose="02020603050405020304" pitchFamily="18" charset="0"/>
                <a:cs typeface="Times New Roman" panose="02020603050405020304" pitchFamily="18" charset="0"/>
              </a:rPr>
              <a:t>:</a:t>
            </a:r>
          </a:p>
          <a:p>
            <a:pPr fontAlgn="base">
              <a:lnSpc>
                <a:spcPct val="125000"/>
              </a:lnSpc>
            </a:pPr>
            <a:r>
              <a:rPr lang="en-US" sz="3200" dirty="0">
                <a:solidFill>
                  <a:schemeClr val="tx1"/>
                </a:solidFill>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Khi đọc lát cắt, trước tiên ta phải xác định được đi</a:t>
            </a:r>
            <a:r>
              <a:rPr lang="en-US" sz="2400" dirty="0">
                <a:solidFill>
                  <a:schemeClr val="tx1"/>
                </a:solidFill>
                <a:latin typeface="Times New Roman" panose="02020603050405020304" pitchFamily="18" charset="0"/>
                <a:cs typeface="Times New Roman" panose="02020603050405020304" pitchFamily="18" charset="0"/>
              </a:rPr>
              <a:t>ể</a:t>
            </a:r>
            <a:r>
              <a:rPr lang="vi-VN" sz="2400" dirty="0">
                <a:solidFill>
                  <a:schemeClr val="tx1"/>
                </a:solidFill>
                <a:latin typeface="Times New Roman" panose="02020603050405020304" pitchFamily="18" charset="0"/>
                <a:cs typeface="Times New Roman" panose="02020603050405020304" pitchFamily="18" charset="0"/>
              </a:rPr>
              <a:t>m bắt đầu và đi</a:t>
            </a:r>
            <a:r>
              <a:rPr lang="en-US" sz="2400" dirty="0">
                <a:solidFill>
                  <a:schemeClr val="tx1"/>
                </a:solidFill>
                <a:latin typeface="Times New Roman" panose="02020603050405020304" pitchFamily="18" charset="0"/>
                <a:cs typeface="Times New Roman" panose="02020603050405020304" pitchFamily="18" charset="0"/>
              </a:rPr>
              <a:t>ể</a:t>
            </a:r>
            <a:r>
              <a:rPr lang="vi-VN" sz="2400" dirty="0">
                <a:solidFill>
                  <a:schemeClr val="tx1"/>
                </a:solidFill>
                <a:latin typeface="Times New Roman" panose="02020603050405020304" pitchFamily="18" charset="0"/>
                <a:cs typeface="Times New Roman" panose="02020603050405020304" pitchFamily="18" charset="0"/>
              </a:rPr>
              <a:t>m cuối của lát cắt.</a:t>
            </a:r>
          </a:p>
          <a:p>
            <a:pPr fontAlgn="base">
              <a:lnSpc>
                <a:spcPct val="125000"/>
              </a:lnSpc>
            </a:pPr>
            <a:r>
              <a:rPr lang="en-US" sz="2400" dirty="0">
                <a:solidFill>
                  <a:schemeClr val="tx1"/>
                </a:solidFill>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Từ hai điểm mốc này, ta có thể biết được lát cắt có hướng như thế nào, đi qua những điểm độ cao, dạng địa hình đặc biệt nào, độ dốc của địa hình biến đổi ra sao,...</a:t>
            </a:r>
          </a:p>
          <a:p>
            <a:pPr fontAlgn="base">
              <a:lnSpc>
                <a:spcPct val="125000"/>
              </a:lnSpc>
            </a:pPr>
            <a:r>
              <a:rPr lang="en-US" sz="2400" dirty="0">
                <a:solidFill>
                  <a:schemeClr val="tx1"/>
                </a:solidFill>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Từ đó, ta có thể mô tả sự thay đ</a:t>
            </a:r>
            <a:r>
              <a:rPr lang="en-US" sz="2400" dirty="0">
                <a:solidFill>
                  <a:schemeClr val="tx1"/>
                </a:solidFill>
                <a:latin typeface="Times New Roman" panose="02020603050405020304" pitchFamily="18" charset="0"/>
                <a:cs typeface="Times New Roman" panose="02020603050405020304" pitchFamily="18" charset="0"/>
              </a:rPr>
              <a:t>ổ</a:t>
            </a:r>
            <a:r>
              <a:rPr lang="vi-VN" sz="2400" dirty="0">
                <a:solidFill>
                  <a:schemeClr val="tx1"/>
                </a:solidFill>
                <a:latin typeface="Times New Roman" panose="02020603050405020304" pitchFamily="18" charset="0"/>
                <a:cs typeface="Times New Roman" panose="02020603050405020304" pitchFamily="18" charset="0"/>
              </a:rPr>
              <a:t>i của địa hình từ điểm đầu đến đi</a:t>
            </a:r>
            <a:r>
              <a:rPr lang="en-US" sz="2400" dirty="0">
                <a:solidFill>
                  <a:schemeClr val="tx1"/>
                </a:solidFill>
                <a:latin typeface="Times New Roman" panose="02020603050405020304" pitchFamily="18" charset="0"/>
                <a:cs typeface="Times New Roman" panose="02020603050405020304" pitchFamily="18" charset="0"/>
              </a:rPr>
              <a:t>ể</a:t>
            </a:r>
            <a:r>
              <a:rPr lang="vi-VN" sz="2400" dirty="0">
                <a:solidFill>
                  <a:schemeClr val="tx1"/>
                </a:solidFill>
                <a:latin typeface="Times New Roman" panose="02020603050405020304" pitchFamily="18" charset="0"/>
                <a:cs typeface="Times New Roman" panose="02020603050405020304" pitchFamily="18" charset="0"/>
              </a:rPr>
              <a:t>m cuối lát cắt.</a:t>
            </a:r>
          </a:p>
          <a:p>
            <a:pPr>
              <a:lnSpc>
                <a:spcPct val="125000"/>
              </a:lnSpc>
            </a:pPr>
            <a:r>
              <a:rPr lang="en-US" sz="2400" dirty="0">
                <a:solidFill>
                  <a:schemeClr val="tx1"/>
                </a:solidFill>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Dựa vào tỉ lệ lát cắt, có th</a:t>
            </a:r>
            <a:r>
              <a:rPr lang="en-US" sz="2400" dirty="0">
                <a:solidFill>
                  <a:schemeClr val="tx1"/>
                </a:solidFill>
                <a:latin typeface="Times New Roman" panose="02020603050405020304" pitchFamily="18" charset="0"/>
                <a:cs typeface="Times New Roman" panose="02020603050405020304" pitchFamily="18" charset="0"/>
              </a:rPr>
              <a:t>ể</a:t>
            </a:r>
            <a:r>
              <a:rPr lang="vi-VN" sz="2400" dirty="0">
                <a:solidFill>
                  <a:schemeClr val="tx1"/>
                </a:solidFill>
                <a:latin typeface="Times New Roman" panose="02020603050405020304" pitchFamily="18" charset="0"/>
                <a:cs typeface="Times New Roman" panose="02020603050405020304" pitchFamily="18" charset="0"/>
              </a:rPr>
              <a:t> t</a:t>
            </a:r>
            <a:r>
              <a:rPr lang="en-US" sz="2400" dirty="0">
                <a:solidFill>
                  <a:schemeClr val="tx1"/>
                </a:solidFill>
                <a:latin typeface="Times New Roman" panose="02020603050405020304" pitchFamily="18" charset="0"/>
                <a:cs typeface="Times New Roman" panose="02020603050405020304" pitchFamily="18" charset="0"/>
              </a:rPr>
              <a:t>í</a:t>
            </a:r>
            <a:r>
              <a:rPr lang="vi-VN" sz="2400" dirty="0">
                <a:solidFill>
                  <a:schemeClr val="tx1"/>
                </a:solidFill>
                <a:latin typeface="Times New Roman" panose="02020603050405020304" pitchFamily="18" charset="0"/>
                <a:cs typeface="Times New Roman" panose="02020603050405020304" pitchFamily="18" charset="0"/>
              </a:rPr>
              <a:t>nh được khoảng cách giữa các địa đi</a:t>
            </a:r>
            <a:r>
              <a:rPr lang="en-US" sz="2400" dirty="0">
                <a:solidFill>
                  <a:schemeClr val="tx1"/>
                </a:solidFill>
                <a:latin typeface="Times New Roman" panose="02020603050405020304" pitchFamily="18" charset="0"/>
                <a:cs typeface="Times New Roman" panose="02020603050405020304" pitchFamily="18" charset="0"/>
              </a:rPr>
              <a:t>ể</a:t>
            </a:r>
            <a:r>
              <a:rPr lang="vi-VN" sz="2400" dirty="0">
                <a:solidFill>
                  <a:schemeClr val="tx1"/>
                </a:solidFill>
                <a:latin typeface="Times New Roman" panose="02020603050405020304" pitchFamily="18" charset="0"/>
                <a:cs typeface="Times New Roman" panose="02020603050405020304" pitchFamily="18" charset="0"/>
              </a:rPr>
              <a:t>m</a:t>
            </a:r>
            <a:r>
              <a:rPr lang="vi-VN" dirty="0">
                <a:solidFill>
                  <a:schemeClr val="tx1"/>
                </a:solidFill>
              </a:rPr>
              <a:t>.</a:t>
            </a:r>
            <a:endParaRPr lang="vi-V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594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4">
            <a:extLst>
              <a:ext uri="{FF2B5EF4-FFF2-40B4-BE49-F238E27FC236}">
                <a16:creationId xmlns:a16="http://schemas.microsoft.com/office/drawing/2014/main" id="{7ED3AD31-6534-4047-AEFE-E9D123D88B95}"/>
              </a:ext>
            </a:extLst>
          </p:cNvPr>
          <p:cNvSpPr/>
          <p:nvPr/>
        </p:nvSpPr>
        <p:spPr>
          <a:xfrm>
            <a:off x="1" y="979954"/>
            <a:ext cx="5166360" cy="5518052"/>
          </a:xfrm>
          <a:prstGeom prst="horizont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cắt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a:t>
            </a:r>
            <a:r>
              <a:rPr lang="en-US" sz="2400" dirty="0">
                <a:solidFill>
                  <a:schemeClr val="tx1"/>
                </a:solidFill>
                <a:latin typeface="Times New Roman" panose="02020603050405020304" pitchFamily="18" charset="0"/>
                <a:cs typeface="Times New Roman" panose="02020603050405020304" pitchFamily="18" charset="0"/>
              </a:rPr>
              <a:t> qua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Đồng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cao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nguyên</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núi</a:t>
            </a:r>
            <a:r>
              <a:rPr lang="en-US"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a:p>
            <a:r>
              <a:rPr lang="nl-NL" sz="2400" dirty="0">
                <a:solidFill>
                  <a:schemeClr val="tx1"/>
                </a:solidFill>
                <a:latin typeface="Times New Roman" panose="02020603050405020304" pitchFamily="18" charset="0"/>
                <a:cs typeface="Times New Roman" panose="02020603050405020304" pitchFamily="18" charset="0"/>
              </a:rPr>
              <a:t>- Trong các điểm A, B, C: điểm có độ cao cao nhất là điểm C và độ cao thấp nhất là điểm A.</a:t>
            </a:r>
          </a:p>
          <a:p>
            <a:r>
              <a:rPr lang="en-US" sz="2400" i="1" dirty="0">
                <a:solidFill>
                  <a:schemeClr val="tx1"/>
                </a:solidFill>
                <a:latin typeface="Times New Roman" panose="02020603050405020304" pitchFamily="18" charset="0"/>
                <a:cs typeface="Times New Roman" panose="02020603050405020304" pitchFamily="18" charset="0"/>
              </a:rPr>
              <a:t>(</a:t>
            </a:r>
            <a:r>
              <a:rPr lang="en-US" sz="2400" i="1" dirty="0" err="1">
                <a:solidFill>
                  <a:schemeClr val="tx1"/>
                </a:solidFill>
                <a:latin typeface="Times New Roman" panose="02020603050405020304" pitchFamily="18" charset="0"/>
                <a:cs typeface="Times New Roman" panose="02020603050405020304" pitchFamily="18" charset="0"/>
              </a:rPr>
              <a:t>Có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thể</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cho</a:t>
            </a:r>
            <a:r>
              <a:rPr lang="en-US" sz="2400" i="1" dirty="0">
                <a:solidFill>
                  <a:schemeClr val="tx1"/>
                </a:solidFill>
                <a:latin typeface="Times New Roman" panose="02020603050405020304" pitchFamily="18" charset="0"/>
                <a:cs typeface="Times New Roman" panose="02020603050405020304" pitchFamily="18" charset="0"/>
              </a:rPr>
              <a:t> HS </a:t>
            </a:r>
            <a:r>
              <a:rPr lang="en-US" sz="2400" i="1" dirty="0" err="1">
                <a:solidFill>
                  <a:schemeClr val="tx1"/>
                </a:solidFill>
                <a:latin typeface="Times New Roman" panose="02020603050405020304" pitchFamily="18" charset="0"/>
                <a:cs typeface="Times New Roman" panose="02020603050405020304" pitchFamily="18" charset="0"/>
              </a:rPr>
              <a:t>nêu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độ</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cao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của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từng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điểm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sau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rút</a:t>
            </a:r>
            <a:r>
              <a:rPr lang="en-US" sz="2400" i="1" dirty="0">
                <a:solidFill>
                  <a:schemeClr val="tx1"/>
                </a:solidFill>
                <a:latin typeface="Times New Roman" panose="02020603050405020304" pitchFamily="18" charset="0"/>
                <a:cs typeface="Times New Roman" panose="02020603050405020304" pitchFamily="18" charset="0"/>
              </a:rPr>
              <a:t> ra KL </a:t>
            </a:r>
            <a:r>
              <a:rPr lang="en-US" sz="2400" i="1" dirty="0" err="1">
                <a:solidFill>
                  <a:schemeClr val="tx1"/>
                </a:solidFill>
                <a:latin typeface="Times New Roman" panose="02020603050405020304" pitchFamily="18" charset="0"/>
                <a:cs typeface="Times New Roman" panose="02020603050405020304" pitchFamily="18" charset="0"/>
              </a:rPr>
              <a:t>về</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độ</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cao</a:t>
            </a:r>
            <a:r>
              <a:rPr lang="en-US" sz="2400" i="1" dirty="0">
                <a:solidFill>
                  <a:schemeClr val="tx1"/>
                </a:solidFill>
                <a:latin typeface="Times New Roman" panose="02020603050405020304" pitchFamily="18" charset="0"/>
                <a:cs typeface="Times New Roman" panose="02020603050405020304" pitchFamily="18" charset="0"/>
              </a:rPr>
              <a:t>)</a:t>
            </a:r>
            <a:endParaRPr lang="vi-VN" sz="2400" i="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15E8303-E209-4800-829B-D6C51338D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360" y="1258591"/>
            <a:ext cx="6888479" cy="4960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499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492</TotalTime>
  <Words>1050</Words>
  <Application>Microsoft Office PowerPoint</Application>
  <PresentationFormat>Widescreen</PresentationFormat>
  <Paragraphs>70</Paragraphs>
  <Slides>13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Gill Sans MT</vt:lpstr>
      <vt:lpstr>Times New Roman</vt:lpstr>
      <vt:lpstr>Gallery</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thanh trung vo</cp:lastModifiedBy>
  <cp:revision>1</cp:revision>
  <dcterms:created xsi:type="dcterms:W3CDTF">2021-07-19T07:56:00Z</dcterms:created>
  <dcterms:modified xsi:type="dcterms:W3CDTF">2022-06-23T19:41:22Z</dcterms:modified>
</cp:coreProperties>
</file>