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1" r:id="rId3"/>
    <p:sldId id="273" r:id="rId4"/>
    <p:sldId id="275" r:id="rId5"/>
    <p:sldId id="276" r:id="rId6"/>
    <p:sldId id="256" r:id="rId7"/>
    <p:sldId id="257" r:id="rId8"/>
    <p:sldId id="262" r:id="rId9"/>
    <p:sldId id="27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202"/>
  </p:normalViewPr>
  <p:slideViewPr>
    <p:cSldViewPr snapToGrid="0">
      <p:cViewPr varScale="1">
        <p:scale>
          <a:sx n="89" d="100"/>
          <a:sy n="89" d="100"/>
        </p:scale>
        <p:origin x="89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5565A-F8C5-4CA2-8270-5DB701947491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4581-C399-48AE-A869-49CCC911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4E4C7539-B35F-467C-8A4D-5C16839B242B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23555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7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CE24BAEC-A877-4B7E-96D5-A466B4C7C402}" type="slidenum">
              <a:rPr lang="en-US" sz="1200">
                <a:cs typeface="Times New Roman" panose="02020603050405020304" pitchFamily="18" charset="0"/>
              </a:rPr>
              <a:pPr algn="r"/>
              <a:t>1</a:t>
            </a:fld>
            <a:endParaRPr lang="en-US" sz="1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0543-DB2D-4396-AAEC-BB6E2B413A7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66E9-C1ED-4DEF-A02B-91E3A608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3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257983" y="2004649"/>
            <a:ext cx="71419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OXIDE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t="3031" r="17958" b="2308"/>
          <a:stretch/>
        </p:blipFill>
        <p:spPr>
          <a:xfrm>
            <a:off x="0" y="0"/>
            <a:ext cx="2743199" cy="33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82074" y="4882119"/>
            <a:ext cx="541866" cy="425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57040" y="3213520"/>
            <a:ext cx="595195" cy="552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58717" y="2148980"/>
            <a:ext cx="541866" cy="425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1542" y="1654441"/>
            <a:ext cx="1022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1: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Chất tác dụng với nước tạo ra dung dịch bazơ là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 A. CO</a:t>
            </a:r>
            <a:r>
              <a:rPr lang="vi-VN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Na</a:t>
            </a:r>
            <a:r>
              <a:rPr lang="vi-VN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O. 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SO</a:t>
            </a:r>
            <a:r>
              <a:rPr lang="vi-VN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 P</a:t>
            </a:r>
            <a:r>
              <a:rPr lang="vi-VN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146" y="2793192"/>
            <a:ext cx="9198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2: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Chất tác dụng với nước tạo ra dung dịch axit là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 A. K</a:t>
            </a:r>
            <a:r>
              <a:rPr lang="vi-VN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O. 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CuO.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 C. P</a:t>
            </a:r>
            <a:r>
              <a:rPr lang="vi-VN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 CaO.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146" y="4186518"/>
            <a:ext cx="10199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Iron (III) oxide là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 A. Fe</a:t>
            </a:r>
            <a:r>
              <a:rPr lang="en-US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. 	B. Fe</a:t>
            </a:r>
            <a:r>
              <a:rPr lang="en-US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	 C.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. 		D. Fe</a:t>
            </a:r>
            <a:r>
              <a:rPr lang="en-US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146" y="605094"/>
            <a:ext cx="581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Hoàn thành trắc nghiệm</a:t>
            </a:r>
            <a:endParaRPr lang="vi-VN" sz="2800" i="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850902" y="3105247"/>
            <a:ext cx="499534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50902" y="1026076"/>
            <a:ext cx="499534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9169" y="536771"/>
            <a:ext cx="11016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Dãy chất nào sau đây là oxit lưỡng tính?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 A. Al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ZnO, PbO, Cr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Al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MgO, PbO, SnO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 C. CaO, ZnO, Na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Cr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PbO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SnO</a:t>
            </a:r>
            <a:r>
              <a:rPr lang="vi-VN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351" y="2620145"/>
            <a:ext cx="10765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 A. CO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. 		B. K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 C. Fe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 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8" y="542783"/>
            <a:ext cx="5234517" cy="461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1918" y="5350156"/>
            <a:ext cx="341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Vôi sống</a:t>
            </a:r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3600" b="1">
                <a:solidFill>
                  <a:srgbClr val="0070C0"/>
                </a:solidFill>
              </a:rPr>
              <a:t>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04" y="559095"/>
            <a:ext cx="4827530" cy="45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96546" y="5350156"/>
            <a:ext cx="3945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</a:rPr>
              <a:t>Quặng hêmatit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442" y="5996487"/>
            <a:ext cx="479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Thành phần chính là Fe</a:t>
            </a:r>
            <a:r>
              <a:rPr lang="vi-VN" sz="2800" b="1" baseline="-25000" dirty="0">
                <a:solidFill>
                  <a:srgbClr val="0070C0"/>
                </a:solidFill>
              </a:rPr>
              <a:t>2</a:t>
            </a:r>
            <a:r>
              <a:rPr lang="vi-VN" sz="2800" b="1" dirty="0">
                <a:solidFill>
                  <a:srgbClr val="0070C0"/>
                </a:solidFill>
              </a:rPr>
              <a:t>O</a:t>
            </a:r>
            <a:r>
              <a:rPr lang="vi-VN" sz="2800" b="1" baseline="-25000" dirty="0">
                <a:solidFill>
                  <a:srgbClr val="0070C0"/>
                </a:solidFill>
              </a:rPr>
              <a:t>3</a:t>
            </a:r>
            <a:endParaRPr lang="en-US" sz="2800" b="1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7" y="663960"/>
            <a:ext cx="5544519" cy="476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28" y="663960"/>
            <a:ext cx="5804001" cy="47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4182" y="1296831"/>
            <a:ext cx="6426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ACIDIC</a:t>
            </a:r>
            <a:r>
              <a:rPr lang="en-US" sz="2800" b="1" i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OXIDE (OXIT AXIT)</a:t>
            </a:r>
            <a:endParaRPr 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182" y="1927189"/>
            <a:ext cx="4696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u="sng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 </a:t>
            </a:r>
            <a:r>
              <a:rPr lang="vi-VN" sz="3200" b="1" u="sng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 </a:t>
            </a:r>
            <a:r>
              <a:rPr lang="vi-VN" sz="3200" b="1" u="sng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nước</a:t>
            </a:r>
            <a:endParaRPr lang="en-US" sz="3200" b="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182" y="612130"/>
            <a:ext cx="753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TÍNH CHẤT HÓA HỌC CỦA OXIDE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2628" y="2669138"/>
            <a:ext cx="8407736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</a:t>
            </a:r>
            <a:r>
              <a:rPr lang="en-US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ACIDIC OXIDE   </a:t>
            </a:r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</a:t>
            </a:r>
            <a:r>
              <a:rPr lang="en-US" sz="2800" b="1" i="0" baseline="-250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  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DD ACID</a:t>
            </a:r>
            <a:endParaRPr lang="en-US" sz="2800" b="1" i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SO</a:t>
            </a:r>
            <a:r>
              <a:rPr lang="en-US" sz="2400" b="1" baseline="-2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SO</a:t>
            </a:r>
            <a:r>
              <a:rPr lang="en-US" sz="2400" b="1" baseline="-2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P</a:t>
            </a:r>
            <a:r>
              <a:rPr lang="en-US" sz="2400" b="1" baseline="-2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N</a:t>
            </a:r>
            <a:r>
              <a:rPr lang="en-US" sz="2400" b="1" baseline="-2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2628" y="3853495"/>
            <a:ext cx="375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H</a:t>
            </a:r>
            <a:r>
              <a:rPr lang="pt-BR" sz="2400" b="0" i="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pt-BR" sz="2400" baseline="-25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2628" y="4944554"/>
            <a:ext cx="323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→ H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pt-BR" sz="2400" baseline="-25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2628" y="5531455"/>
            <a:ext cx="323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+ 3H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→ 2H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pt-BR" sz="2400" baseline="-25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2628" y="4409135"/>
            <a:ext cx="375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H</a:t>
            </a:r>
            <a:r>
              <a:rPr lang="pt-BR" sz="2400" b="0" i="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pt-BR" sz="2400" baseline="-25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2628" y="6118357"/>
            <a:ext cx="375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pt-BR" sz="2400" b="0" i="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→  2</a:t>
            </a:r>
            <a:r>
              <a:rPr lang="en-US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HNO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pt-BR" sz="2400" baseline="-25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497" y="523187"/>
            <a:ext cx="4750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200" b="1" u="sng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 </a:t>
            </a:r>
            <a:r>
              <a:rPr lang="vi-VN" sz="3200" b="1" u="sng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 </a:t>
            </a:r>
            <a:r>
              <a:rPr lang="vi-VN" sz="3200" b="1" u="sng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</a:t>
            </a:r>
            <a:r>
              <a:rPr lang="en-US" sz="3200" b="1" u="sng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DD Base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1168" y="1926467"/>
            <a:ext cx="4390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Ca(OH)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→ 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1168" y="1160082"/>
            <a:ext cx="835679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ACIDIC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OXIDE   </a:t>
            </a:r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DD BASE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  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MUỐI  +  H</a:t>
            </a:r>
            <a:r>
              <a:rPr lang="en-US" sz="2800" b="1" i="0" baseline="-250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60136" y="1913599"/>
            <a:ext cx="2837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CaCO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H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168" y="2547074"/>
            <a:ext cx="246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+ 2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KOH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→ 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7168" y="2547074"/>
            <a:ext cx="2630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7720" y="3167681"/>
            <a:ext cx="5291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u="sng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 </a:t>
            </a:r>
            <a:r>
              <a:rPr lang="vi-VN" sz="3200" b="1" u="sng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 </a:t>
            </a:r>
            <a:r>
              <a:rPr lang="vi-VN" sz="3200" b="1" u="sng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 </a:t>
            </a:r>
            <a:r>
              <a:rPr lang="en-US" sz="32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Basic</a:t>
            </a:r>
            <a:r>
              <a:rPr lang="en-US" sz="3200" b="1" u="sng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Oxide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1168" y="3924631"/>
            <a:ext cx="825981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ACIDIC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OXIDE   </a:t>
            </a:r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BASIC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OXIDE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(tan)  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  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7720" y="4629461"/>
            <a:ext cx="3494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CO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  CaO → CaCO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1168" y="5250068"/>
            <a:ext cx="3411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SO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Na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→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1168" y="5870675"/>
            <a:ext cx="2815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P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BaO   →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3" grpId="0"/>
      <p:bldP spid="14" grpId="0"/>
      <p:bldP spid="15" grpId="0"/>
      <p:bldP spid="16" grpId="0"/>
      <p:bldP spid="11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872" y="591755"/>
            <a:ext cx="6426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BASIC OXIDE (OXIT BAZƠ)</a:t>
            </a:r>
            <a:endParaRPr 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126" y="1277103"/>
            <a:ext cx="4530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u="sng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 </a:t>
            </a:r>
            <a:r>
              <a:rPr lang="vi-VN" sz="3200" b="1" u="sng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 </a:t>
            </a:r>
            <a:r>
              <a:rPr lang="vi-VN" sz="3200" b="1" u="sng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nước</a:t>
            </a:r>
            <a:endParaRPr lang="en-US" sz="3200" b="0" i="1" dirty="0">
              <a:solidFill>
                <a:srgbClr val="FFC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7318" y="2080842"/>
            <a:ext cx="8463154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BASIC OXIDE      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  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DD BASE</a:t>
            </a:r>
          </a:p>
          <a:p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(K</a:t>
            </a:r>
            <a:r>
              <a:rPr lang="vi-VN" sz="2400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O, Na</a:t>
            </a:r>
            <a:r>
              <a:rPr lang="vi-VN" sz="2400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O, BaO, CaO, Li</a:t>
            </a:r>
            <a:r>
              <a:rPr lang="en-US" sz="2400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O)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7318" y="3328480"/>
            <a:ext cx="375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 + H</a:t>
            </a:r>
            <a:r>
              <a:rPr lang="pt-BR" sz="2400" b="0" i="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→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a(OH)</a:t>
            </a:r>
            <a:r>
              <a:rPr lang="pt-BR" sz="2400" b="0" i="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pt-BR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7318" y="4695398"/>
            <a:ext cx="323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→</a:t>
            </a:r>
            <a:endParaRPr lang="pt-B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7318" y="5256747"/>
            <a:ext cx="323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pt-BR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→</a:t>
            </a:r>
            <a:endParaRPr lang="pt-B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7318" y="4003601"/>
            <a:ext cx="375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H</a:t>
            </a:r>
            <a:r>
              <a:rPr lang="pt-BR" sz="2400" b="0" i="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NaOH</a:t>
            </a:r>
            <a:endParaRPr lang="pt-BR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497" y="523187"/>
            <a:ext cx="4026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200" b="1" u="sng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 </a:t>
            </a:r>
            <a:r>
              <a:rPr lang="vi-VN" sz="3200" b="1" u="sng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 </a:t>
            </a:r>
            <a:r>
              <a:rPr lang="vi-VN" sz="3200" b="1" u="sng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</a:t>
            </a:r>
            <a:r>
              <a:rPr lang="en-US" sz="3200" b="1" u="sng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Acid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1168" y="1926467"/>
            <a:ext cx="2630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 + 2HCl → 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1168" y="1160082"/>
            <a:ext cx="825981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BASIC OXIDE   </a:t>
            </a:r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ACID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  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MUỐI  +  H</a:t>
            </a:r>
            <a:r>
              <a:rPr lang="en-US" sz="2800" b="1" i="0" baseline="-250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60137" y="1913599"/>
            <a:ext cx="205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BaCl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H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168" y="2547074"/>
            <a:ext cx="2630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CuO + 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→ 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7169" y="2527261"/>
            <a:ext cx="2630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CuSO</a:t>
            </a:r>
            <a:r>
              <a:rPr lang="pt-BR" sz="2400" b="0" i="0" baseline="-25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7720" y="3360182"/>
            <a:ext cx="5428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u="sng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 </a:t>
            </a:r>
            <a:r>
              <a:rPr lang="vi-VN" sz="3200" b="1" u="sng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 </a:t>
            </a:r>
            <a:r>
              <a:rPr lang="vi-VN" sz="3200" b="1" u="sng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 </a:t>
            </a:r>
            <a:r>
              <a:rPr lang="en-US" sz="3200" b="1" u="sng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Acidic Oxide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1168" y="4171967"/>
            <a:ext cx="825981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BASIC OXIDE (tan)  </a:t>
            </a:r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ACIDIC OXIDE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   </a:t>
            </a:r>
            <a:r>
              <a:rPr lang="en-US" sz="28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MUỐI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1168" y="5030126"/>
            <a:ext cx="2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 + 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→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1168" y="5621837"/>
            <a:ext cx="2815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+   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pt-BR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pt-BR" sz="2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→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3" grpId="0"/>
      <p:bldP spid="14" grpId="0"/>
      <p:bldP spid="15" grpId="0"/>
      <p:bldP spid="16" grpId="0"/>
      <p:bldP spid="11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601" y="3764268"/>
            <a:ext cx="11159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Basic Oxide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là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oxi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 dụng với dung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 a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cid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 thành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muối 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Acidic Oxide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là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oxi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 dụng với dung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 ba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 thành muối và nước.</a:t>
            </a:r>
          </a:p>
          <a:p>
            <a:pPr algn="just"/>
            <a:r>
              <a:rPr lang="vi-VN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Amphoteric </a:t>
            </a:r>
            <a:r>
              <a:rPr lang="vi-VN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Oxi</a:t>
            </a:r>
            <a:r>
              <a:rPr lang="en-US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</a:t>
            </a:r>
            <a:r>
              <a:rPr lang="vi-VN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những oxi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 dụng với dung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 a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cid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tác dụng với dung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 ba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 thành muối và nước.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(Al</a:t>
            </a:r>
            <a:r>
              <a:rPr lang="en-US" sz="24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;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ZnO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Cr</a:t>
            </a:r>
            <a:r>
              <a:rPr lang="en-US" sz="24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…)</a:t>
            </a:r>
            <a:r>
              <a:rPr lang="en-US" sz="2400" baseline="-25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vi-VN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Neutral </a:t>
            </a:r>
            <a:r>
              <a:rPr lang="vi-VN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Oxi</a:t>
            </a:r>
            <a:r>
              <a:rPr lang="en-US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hay còn gọi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oxi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tạo muối là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oxi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tác dụng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 a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cid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ba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nước.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(NO; CO)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874942"/>
              </p:ext>
            </p:extLst>
          </p:nvPr>
        </p:nvGraphicFramePr>
        <p:xfrm>
          <a:off x="1004949" y="1334655"/>
          <a:ext cx="8042069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Tác</a:t>
                      </a:r>
                      <a:r>
                        <a:rPr lang="en-US" baseline="0"/>
                        <a:t> dụng vói </a:t>
                      </a:r>
                      <a:r>
                        <a:rPr lang="en-US"/>
                        <a:t>Acid</a:t>
                      </a:r>
                      <a:r>
                        <a:rPr lang="vi-VN" baseline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Tác</a:t>
                      </a:r>
                      <a:r>
                        <a:rPr lang="en-US" baseline="0"/>
                        <a:t> dụng với </a:t>
                      </a:r>
                      <a:r>
                        <a:rPr lang="en-US"/>
                        <a:t>d</a:t>
                      </a:r>
                      <a:r>
                        <a:rPr lang="vi-VN"/>
                        <a:t>d</a:t>
                      </a:r>
                      <a:r>
                        <a:rPr lang="vi-VN" baseline="0"/>
                        <a:t> </a:t>
                      </a:r>
                      <a:r>
                        <a:rPr lang="en-US"/>
                        <a:t>Base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endParaRPr lang="en-US" sz="2400" b="1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54182" y="612130"/>
            <a:ext cx="7647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II. KHÁI QUÁT VỀ SỰ PHÂN LOẠI OXIDE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17868" y="1687777"/>
            <a:ext cx="445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9638" y="1606123"/>
            <a:ext cx="445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1817" y="2591693"/>
            <a:ext cx="2749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Oxide lưỡng tính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6662" y="2981801"/>
            <a:ext cx="2952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Oxide trung tính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57769" y="2175082"/>
            <a:ext cx="2749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Acidic Oxide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070" y="1667679"/>
            <a:ext cx="2203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Basic Oxide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40919" y="2056689"/>
            <a:ext cx="43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76586" y="2468583"/>
            <a:ext cx="445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5304925" y="2045097"/>
            <a:ext cx="329020" cy="59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99638" y="2498079"/>
            <a:ext cx="326805" cy="59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75441" y="2839948"/>
            <a:ext cx="445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99638" y="2860454"/>
            <a:ext cx="445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4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5470" y="671463"/>
            <a:ext cx="71821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1.  Em hãy hoàn thành sơ đồ phản 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sau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 + HCl →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FeO + H</a:t>
            </a:r>
            <a:r>
              <a:rPr lang="pt-BR" sz="24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sz="24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→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 +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sz="24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→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t-BR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HCl → </a:t>
            </a:r>
          </a:p>
          <a:p>
            <a:pPr algn="just"/>
            <a:endParaRPr lang="pt-B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669</Words>
  <Application>Microsoft Macintosh PowerPoint</Application>
  <PresentationFormat>Widescreen</PresentationFormat>
  <Paragraphs>83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Loi_Huong</dc:creator>
  <cp:lastModifiedBy>nguyen qui</cp:lastModifiedBy>
  <cp:revision>56</cp:revision>
  <dcterms:created xsi:type="dcterms:W3CDTF">2021-08-27T04:43:01Z</dcterms:created>
  <dcterms:modified xsi:type="dcterms:W3CDTF">2022-06-16T08:52:08Z</dcterms:modified>
</cp:coreProperties>
</file>