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5" d="100"/>
          <a:sy n="55" d="100"/>
        </p:scale>
        <p:origin x="634"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D65D95-7122-494D-9818-926963E7F9F9}"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C65475-6A5B-477D-B594-0F64D4AB6B8E}" type="slidenum">
              <a:rPr lang="en-US" smtClean="0"/>
              <a:t>‹#›</a:t>
            </a:fld>
            <a:endParaRPr lang="en-US"/>
          </a:p>
        </p:txBody>
      </p:sp>
    </p:spTree>
    <p:extLst>
      <p:ext uri="{BB962C8B-B14F-4D97-AF65-F5344CB8AC3E}">
        <p14:creationId xmlns:p14="http://schemas.microsoft.com/office/powerpoint/2010/main" val="1667453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D65D95-7122-494D-9818-926963E7F9F9}"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C65475-6A5B-477D-B594-0F64D4AB6B8E}" type="slidenum">
              <a:rPr lang="en-US" smtClean="0"/>
              <a:t>‹#›</a:t>
            </a:fld>
            <a:endParaRPr lang="en-US"/>
          </a:p>
        </p:txBody>
      </p:sp>
    </p:spTree>
    <p:extLst>
      <p:ext uri="{BB962C8B-B14F-4D97-AF65-F5344CB8AC3E}">
        <p14:creationId xmlns:p14="http://schemas.microsoft.com/office/powerpoint/2010/main" val="1762741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D65D95-7122-494D-9818-926963E7F9F9}"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C65475-6A5B-477D-B594-0F64D4AB6B8E}" type="slidenum">
              <a:rPr lang="en-US" smtClean="0"/>
              <a:t>‹#›</a:t>
            </a:fld>
            <a:endParaRPr lang="en-US"/>
          </a:p>
        </p:txBody>
      </p:sp>
    </p:spTree>
    <p:extLst>
      <p:ext uri="{BB962C8B-B14F-4D97-AF65-F5344CB8AC3E}">
        <p14:creationId xmlns:p14="http://schemas.microsoft.com/office/powerpoint/2010/main" val="3396013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D65D95-7122-494D-9818-926963E7F9F9}"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C65475-6A5B-477D-B594-0F64D4AB6B8E}" type="slidenum">
              <a:rPr lang="en-US" smtClean="0"/>
              <a:t>‹#›</a:t>
            </a:fld>
            <a:endParaRPr lang="en-US"/>
          </a:p>
        </p:txBody>
      </p:sp>
    </p:spTree>
    <p:extLst>
      <p:ext uri="{BB962C8B-B14F-4D97-AF65-F5344CB8AC3E}">
        <p14:creationId xmlns:p14="http://schemas.microsoft.com/office/powerpoint/2010/main" val="1476071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5D65D95-7122-494D-9818-926963E7F9F9}"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C65475-6A5B-477D-B594-0F64D4AB6B8E}" type="slidenum">
              <a:rPr lang="en-US" smtClean="0"/>
              <a:t>‹#›</a:t>
            </a:fld>
            <a:endParaRPr lang="en-US"/>
          </a:p>
        </p:txBody>
      </p:sp>
    </p:spTree>
    <p:extLst>
      <p:ext uri="{BB962C8B-B14F-4D97-AF65-F5344CB8AC3E}">
        <p14:creationId xmlns:p14="http://schemas.microsoft.com/office/powerpoint/2010/main" val="3742354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D65D95-7122-494D-9818-926963E7F9F9}" type="datetimeFigureOut">
              <a:rPr lang="en-US" smtClean="0"/>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C65475-6A5B-477D-B594-0F64D4AB6B8E}" type="slidenum">
              <a:rPr lang="en-US" smtClean="0"/>
              <a:t>‹#›</a:t>
            </a:fld>
            <a:endParaRPr lang="en-US"/>
          </a:p>
        </p:txBody>
      </p:sp>
    </p:spTree>
    <p:extLst>
      <p:ext uri="{BB962C8B-B14F-4D97-AF65-F5344CB8AC3E}">
        <p14:creationId xmlns:p14="http://schemas.microsoft.com/office/powerpoint/2010/main" val="2655852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D65D95-7122-494D-9818-926963E7F9F9}" type="datetimeFigureOut">
              <a:rPr lang="en-US" smtClean="0"/>
              <a:t>6/22/2022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C65475-6A5B-477D-B594-0F64D4AB6B8E}" type="slidenum">
              <a:rPr lang="en-US" smtClean="0"/>
              <a:t>‹#›</a:t>
            </a:fld>
            <a:endParaRPr lang="en-US"/>
          </a:p>
        </p:txBody>
      </p:sp>
    </p:spTree>
    <p:extLst>
      <p:ext uri="{BB962C8B-B14F-4D97-AF65-F5344CB8AC3E}">
        <p14:creationId xmlns:p14="http://schemas.microsoft.com/office/powerpoint/2010/main" val="3679421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D65D95-7122-494D-9818-926963E7F9F9}" type="datetimeFigureOut">
              <a:rPr lang="en-US" smtClean="0"/>
              <a:t>6/22/2022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C65475-6A5B-477D-B594-0F64D4AB6B8E}" type="slidenum">
              <a:rPr lang="en-US" smtClean="0"/>
              <a:t>‹#›</a:t>
            </a:fld>
            <a:endParaRPr lang="en-US"/>
          </a:p>
        </p:txBody>
      </p:sp>
    </p:spTree>
    <p:extLst>
      <p:ext uri="{BB962C8B-B14F-4D97-AF65-F5344CB8AC3E}">
        <p14:creationId xmlns:p14="http://schemas.microsoft.com/office/powerpoint/2010/main" val="927891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D65D95-7122-494D-9818-926963E7F9F9}" type="datetimeFigureOut">
              <a:rPr lang="en-US" smtClean="0"/>
              <a:t>6/22/2022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C65475-6A5B-477D-B594-0F64D4AB6B8E}" type="slidenum">
              <a:rPr lang="en-US" smtClean="0"/>
              <a:t>‹#›</a:t>
            </a:fld>
            <a:endParaRPr lang="en-US"/>
          </a:p>
        </p:txBody>
      </p:sp>
    </p:spTree>
    <p:extLst>
      <p:ext uri="{BB962C8B-B14F-4D97-AF65-F5344CB8AC3E}">
        <p14:creationId xmlns:p14="http://schemas.microsoft.com/office/powerpoint/2010/main" val="2330700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5D65D95-7122-494D-9818-926963E7F9F9}" type="datetimeFigureOut">
              <a:rPr lang="en-US" smtClean="0"/>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C65475-6A5B-477D-B594-0F64D4AB6B8E}" type="slidenum">
              <a:rPr lang="en-US" smtClean="0"/>
              <a:t>‹#›</a:t>
            </a:fld>
            <a:endParaRPr lang="en-US"/>
          </a:p>
        </p:txBody>
      </p:sp>
    </p:spTree>
    <p:extLst>
      <p:ext uri="{BB962C8B-B14F-4D97-AF65-F5344CB8AC3E}">
        <p14:creationId xmlns:p14="http://schemas.microsoft.com/office/powerpoint/2010/main" val="746896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5D65D95-7122-494D-9818-926963E7F9F9}" type="datetimeFigureOut">
              <a:rPr lang="en-US" smtClean="0"/>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C65475-6A5B-477D-B594-0F64D4AB6B8E}" type="slidenum">
              <a:rPr lang="en-US" smtClean="0"/>
              <a:t>‹#›</a:t>
            </a:fld>
            <a:endParaRPr lang="en-US"/>
          </a:p>
        </p:txBody>
      </p:sp>
    </p:spTree>
    <p:extLst>
      <p:ext uri="{BB962C8B-B14F-4D97-AF65-F5344CB8AC3E}">
        <p14:creationId xmlns:p14="http://schemas.microsoft.com/office/powerpoint/2010/main" val="263590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D65D95-7122-494D-9818-926963E7F9F9}" type="datetimeFigureOut">
              <a:rPr lang="en-US" smtClean="0"/>
              <a:t>6/22/2022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C65475-6A5B-477D-B594-0F64D4AB6B8E}" type="slidenum">
              <a:rPr lang="en-US" smtClean="0"/>
              <a:t>‹#›</a:t>
            </a:fld>
            <a:endParaRPr lang="en-US"/>
          </a:p>
        </p:txBody>
      </p:sp>
    </p:spTree>
    <p:extLst>
      <p:ext uri="{BB962C8B-B14F-4D97-AF65-F5344CB8AC3E}">
        <p14:creationId xmlns:p14="http://schemas.microsoft.com/office/powerpoint/2010/main" val="2578678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obee.vn/wp-content/uploads/2021/03/Gi%C3%A1o-D%E1%BB%A5c-Th%E1%BB%83-Ch%E1%BA%A5t-6-SGK-Ch%C3%A2n-Tr%E1%BB%9Di-S%C3%A1ng-T%E1%BA%A1o-400x555.jpg"/>
          <p:cNvPicPr>
            <a:picLocks noChangeAspect="1" noChangeArrowheads="1"/>
          </p:cNvPicPr>
          <p:nvPr/>
        </p:nvPicPr>
        <p:blipFill rotWithShape="1">
          <a:blip r:embed="rId2">
            <a:extLst>
              <a:ext uri="{28A0092B-C50C-407E-A947-70E740481C1C}">
                <a14:useLocalDpi xmlns:a14="http://schemas.microsoft.com/office/drawing/2010/main" val="0"/>
              </a:ext>
            </a:extLst>
          </a:blip>
          <a:srcRect l="6385" t="15522" r="2899" b="796"/>
          <a:stretch/>
        </p:blipFill>
        <p:spPr bwMode="auto">
          <a:xfrm>
            <a:off x="40943" y="0"/>
            <a:ext cx="12151057"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0715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7504" y="432448"/>
            <a:ext cx="11370365" cy="6196055"/>
          </a:xfrm>
          <a:prstGeom prst="rect">
            <a:avLst/>
          </a:prstGeom>
        </p:spPr>
        <p:txBody>
          <a:bodyPr wrap="square">
            <a:spAutoFit/>
          </a:bodyPr>
          <a:lstStyle/>
          <a:p>
            <a:pPr algn="just">
              <a:lnSpc>
                <a:spcPct val="107000"/>
              </a:lnSpc>
              <a:spcAft>
                <a:spcPts val="800"/>
              </a:spcAft>
            </a:pPr>
            <a:r>
              <a:rPr lang="nl-NL"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Luyện tập theo cặp đôi</a:t>
            </a:r>
            <a:endParaRPr lang="en-US" sz="36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nl-NL"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Luân phiên tung cầu giúp bạn luyện tập di chuyển đơn bước đánh cầu thấp tay bên phải, bên trái.</a:t>
            </a:r>
            <a:endParaRPr lang="en-US" sz="36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nl-NL"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Tập đánh cầu qua lại bằng kĩ thuật đánh cầu thấp tay bên phải, bên trái.</a:t>
            </a:r>
            <a:endParaRPr lang="en-US" sz="36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nl-NL"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Tự đánh giá và nêu ý kiến đánh giá về kết quả luyện tập của bạn.</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2865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80391" y="199646"/>
            <a:ext cx="530748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4000" b="0" i="1"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Luyện tập nhóm</a:t>
            </a:r>
            <a:endParaRPr kumimoji="0" lang="en-US" altLang="en-US"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3"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7877" y="261201"/>
            <a:ext cx="6218592" cy="638807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480391" y="1227413"/>
            <a:ext cx="5171249"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nl-NL" sz="4400" dirty="0">
                <a:latin typeface="Times New Roman" panose="02020603050405020304" pitchFamily="18" charset="0"/>
                <a:cs typeface="Times New Roman" panose="02020603050405020304" pitchFamily="18" charset="0"/>
              </a:rPr>
              <a:t>- Luân phiên chỉ huy nhóm luyện tập đánh cầu qua lại bằng kĩ thuật đánh cầu thấp tay bên phải, bên trái.</a:t>
            </a:r>
            <a:endParaRPr lang="en-US" sz="4400" dirty="0">
              <a:latin typeface="Times New Roman" panose="02020603050405020304" pitchFamily="18" charset="0"/>
              <a:cs typeface="Times New Roman" panose="02020603050405020304" pitchFamily="18" charset="0"/>
            </a:endParaRPr>
          </a:p>
          <a:p>
            <a:r>
              <a:rPr lang="nl-NL" sz="4400" dirty="0">
                <a:latin typeface="Times New Roman" panose="02020603050405020304" pitchFamily="18" charset="0"/>
                <a:cs typeface="Times New Roman" panose="02020603050405020304" pitchFamily="18" charset="0"/>
              </a:rPr>
              <a:t>- Quan sát, đánh giá kết quả luyện tập của các bạn trong </a:t>
            </a:r>
            <a:r>
              <a:rPr lang="vi-VN" sz="4400" dirty="0" smtClean="0">
                <a:latin typeface="Times New Roman" panose="02020603050405020304" pitchFamily="18" charset="0"/>
                <a:cs typeface="Times New Roman" panose="02020603050405020304" pitchFamily="18" charset="0"/>
              </a:rPr>
              <a:t>nhóm</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36133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80">
                                          <p:stCondLst>
                                            <p:cond delay="0"/>
                                          </p:stCondLst>
                                        </p:cTn>
                                        <p:tgtEl>
                                          <p:spTgt spid="3"/>
                                        </p:tgtEl>
                                      </p:cBhvr>
                                    </p:animEffect>
                                    <p:anim calcmode="lin" valueType="num">
                                      <p:cBhvr>
                                        <p:cTn id="4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gtEl>
                                      </p:cBhvr>
                                      <p:to x="100000" y="60000"/>
                                    </p:animScale>
                                    <p:animScale>
                                      <p:cBhvr>
                                        <p:cTn id="46" dur="166" decel="50000">
                                          <p:stCondLst>
                                            <p:cond delay="676"/>
                                          </p:stCondLst>
                                        </p:cTn>
                                        <p:tgtEl>
                                          <p:spTgt spid="3"/>
                                        </p:tgtEl>
                                      </p:cBhvr>
                                      <p:to x="100000" y="100000"/>
                                    </p:animScale>
                                    <p:animScale>
                                      <p:cBhvr>
                                        <p:cTn id="47" dur="26">
                                          <p:stCondLst>
                                            <p:cond delay="1312"/>
                                          </p:stCondLst>
                                        </p:cTn>
                                        <p:tgtEl>
                                          <p:spTgt spid="3"/>
                                        </p:tgtEl>
                                      </p:cBhvr>
                                      <p:to x="100000" y="80000"/>
                                    </p:animScale>
                                    <p:animScale>
                                      <p:cBhvr>
                                        <p:cTn id="48" dur="166" decel="50000">
                                          <p:stCondLst>
                                            <p:cond delay="1338"/>
                                          </p:stCondLst>
                                        </p:cTn>
                                        <p:tgtEl>
                                          <p:spTgt spid="3"/>
                                        </p:tgtEl>
                                      </p:cBhvr>
                                      <p:to x="100000" y="100000"/>
                                    </p:animScale>
                                    <p:animScale>
                                      <p:cBhvr>
                                        <p:cTn id="49" dur="26">
                                          <p:stCondLst>
                                            <p:cond delay="1642"/>
                                          </p:stCondLst>
                                        </p:cTn>
                                        <p:tgtEl>
                                          <p:spTgt spid="3"/>
                                        </p:tgtEl>
                                      </p:cBhvr>
                                      <p:to x="100000" y="90000"/>
                                    </p:animScale>
                                    <p:animScale>
                                      <p:cBhvr>
                                        <p:cTn id="50" dur="166" decel="50000">
                                          <p:stCondLst>
                                            <p:cond delay="1668"/>
                                          </p:stCondLst>
                                        </p:cTn>
                                        <p:tgtEl>
                                          <p:spTgt spid="3"/>
                                        </p:tgtEl>
                                      </p:cBhvr>
                                      <p:to x="100000" y="100000"/>
                                    </p:animScale>
                                    <p:animScale>
                                      <p:cBhvr>
                                        <p:cTn id="51" dur="26">
                                          <p:stCondLst>
                                            <p:cond delay="1808"/>
                                          </p:stCondLst>
                                        </p:cTn>
                                        <p:tgtEl>
                                          <p:spTgt spid="3"/>
                                        </p:tgtEl>
                                      </p:cBhvr>
                                      <p:to x="100000" y="95000"/>
                                    </p:animScale>
                                    <p:animScale>
                                      <p:cBhvr>
                                        <p:cTn id="52"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843" y="419135"/>
            <a:ext cx="11618844" cy="6157327"/>
          </a:xfrm>
          <a:prstGeom prst="rect">
            <a:avLst/>
          </a:prstGeom>
        </p:spPr>
        <p:txBody>
          <a:bodyPr wrap="square">
            <a:spAutoFit/>
          </a:bodyPr>
          <a:lstStyle/>
          <a:p>
            <a:pPr algn="just">
              <a:lnSpc>
                <a:spcPct val="107000"/>
              </a:lnSpc>
              <a:spcAft>
                <a:spcPts val="800"/>
              </a:spcAft>
            </a:pPr>
            <a:r>
              <a:rPr lang="nl-NL" sz="35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TCVĐ bồ trợ luyện tập câu lông.</a:t>
            </a:r>
            <a:endParaRPr lang="en-US" sz="3500" dirty="0">
              <a:latin typeface="Times New Roman" panose="02020603050405020304" pitchFamily="18" charset="0"/>
              <a:ea typeface="Calibri" panose="020F0502020204030204" pitchFamily="34" charset="0"/>
              <a:cs typeface="Times New Roman" panose="02020603050405020304" pitchFamily="18" charset="0"/>
            </a:endParaRPr>
          </a:p>
          <a:p>
            <a:r>
              <a:rPr lang="nl-NL" sz="3500" b="1" i="1" dirty="0">
                <a:latin typeface="Times New Roman" panose="02020603050405020304" pitchFamily="18" charset="0"/>
                <a:cs typeface="Times New Roman" panose="02020603050405020304" pitchFamily="18" charset="0"/>
              </a:rPr>
              <a:t>Đánh câu thắp tay bên phải, bên trái vào ô</a:t>
            </a:r>
            <a:endParaRPr lang="en-US" sz="3500" dirty="0">
              <a:latin typeface="Times New Roman" panose="02020603050405020304" pitchFamily="18" charset="0"/>
              <a:cs typeface="Times New Roman" panose="02020603050405020304" pitchFamily="18" charset="0"/>
            </a:endParaRPr>
          </a:p>
          <a:p>
            <a:r>
              <a:rPr lang="nl-NL" sz="3500" dirty="0">
                <a:latin typeface="Times New Roman" panose="02020603050405020304" pitchFamily="18" charset="0"/>
                <a:cs typeface="Times New Roman" panose="02020603050405020304" pitchFamily="18" charset="0"/>
              </a:rPr>
              <a:t>- Mục đích: Rèn luyện khả năng dùng sức hợp lí và phán đoán chính xác điểm rơi của cầu.</a:t>
            </a:r>
            <a:endParaRPr lang="en-US" sz="3500" dirty="0">
              <a:latin typeface="Times New Roman" panose="02020603050405020304" pitchFamily="18" charset="0"/>
              <a:cs typeface="Times New Roman" panose="02020603050405020304" pitchFamily="18" charset="0"/>
            </a:endParaRPr>
          </a:p>
          <a:p>
            <a:r>
              <a:rPr lang="nl-NL" sz="3500" dirty="0">
                <a:latin typeface="Times New Roman" panose="02020603050405020304" pitchFamily="18" charset="0"/>
                <a:cs typeface="Times New Roman" panose="02020603050405020304" pitchFamily="18" charset="0"/>
              </a:rPr>
              <a:t>- Chuẩn bị: HS tham gia trò chơi được chia thành nhiều đội, mỗi đội đứng thành một hàng dọc hướng vẻ ô phát cầu của nửa sân đối diện.</a:t>
            </a:r>
            <a:endParaRPr lang="en-US" sz="3500" dirty="0">
              <a:latin typeface="Times New Roman" panose="02020603050405020304" pitchFamily="18" charset="0"/>
              <a:cs typeface="Times New Roman" panose="02020603050405020304" pitchFamily="18" charset="0"/>
            </a:endParaRPr>
          </a:p>
          <a:p>
            <a:r>
              <a:rPr lang="nl-NL" sz="3500" dirty="0">
                <a:latin typeface="Times New Roman" panose="02020603050405020304" pitchFamily="18" charset="0"/>
                <a:cs typeface="Times New Roman" panose="02020603050405020304" pitchFamily="18" charset="0"/>
              </a:rPr>
              <a:t>- Thực hiện: Làn lượt từng HS của mỗi đội đánh cầu thấp tay bên phải, bên trái (cầu do bạn tung đến) vào ô phát cầu của nửa sân đối diện. Trong mỗi lượt chơi, mỗi HS chỉ đánh cầu một lần, đội có số HS đánh cầu vào ô nhiều nhất là đội thắng cuộc.</a:t>
            </a:r>
            <a:endParaRPr lang="en-US" sz="3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2501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407504" y="228600"/>
            <a:ext cx="11251096" cy="6520070"/>
          </a:xfrm>
          <a:prstGeom prst="rect">
            <a:avLst/>
          </a:prstGeom>
        </p:spPr>
      </p:pic>
    </p:spTree>
    <p:extLst>
      <p:ext uri="{BB962C8B-B14F-4D97-AF65-F5344CB8AC3E}">
        <p14:creationId xmlns:p14="http://schemas.microsoft.com/office/powerpoint/2010/main" val="1133942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9348" y="1123121"/>
            <a:ext cx="2534669" cy="769441"/>
          </a:xfrm>
          <a:prstGeom prst="rect">
            <a:avLst/>
          </a:prstGeom>
          <a:noFill/>
        </p:spPr>
        <p:txBody>
          <a:bodyPr wrap="none" rtlCol="0">
            <a:spAutoFit/>
          </a:bodyPr>
          <a:lstStyle/>
          <a:p>
            <a:pPr algn="ctr"/>
            <a:r>
              <a:rPr lang="vi-VN" sz="4400" b="1" dirty="0" smtClean="0">
                <a:solidFill>
                  <a:srgbClr val="FF0000"/>
                </a:solidFill>
                <a:effectLst>
                  <a:outerShdw blurRad="38100" dist="38100" dir="2700000" algn="tl">
                    <a:srgbClr val="000000">
                      <a:alpha val="43137"/>
                    </a:srgbClr>
                  </a:outerShdw>
                </a:effectLst>
                <a:latin typeface="+mj-lt"/>
              </a:rPr>
              <a:t>DẶN DÒ </a:t>
            </a:r>
            <a:endParaRPr lang="en-US" sz="4400" b="1" dirty="0">
              <a:solidFill>
                <a:srgbClr val="FF0000"/>
              </a:solidFill>
              <a:effectLst>
                <a:outerShdw blurRad="38100" dist="38100" dir="2700000" algn="tl">
                  <a:srgbClr val="000000">
                    <a:alpha val="43137"/>
                  </a:srgbClr>
                </a:outerShdw>
              </a:effectLst>
              <a:latin typeface="+mj-lt"/>
            </a:endParaRPr>
          </a:p>
        </p:txBody>
      </p:sp>
      <p:sp>
        <p:nvSpPr>
          <p:cNvPr id="3" name="TextBox 2"/>
          <p:cNvSpPr txBox="1"/>
          <p:nvPr/>
        </p:nvSpPr>
        <p:spPr>
          <a:xfrm>
            <a:off x="1302026" y="2693504"/>
            <a:ext cx="9789859" cy="1323439"/>
          </a:xfrm>
          <a:prstGeom prst="rect">
            <a:avLst/>
          </a:prstGeom>
          <a:noFill/>
        </p:spPr>
        <p:txBody>
          <a:bodyPr wrap="none" rtlCol="0">
            <a:spAutoFit/>
          </a:bodyPr>
          <a:lstStyle/>
          <a:p>
            <a:pPr marL="457200" indent="-457200">
              <a:buFontTx/>
              <a:buChar char="-"/>
            </a:pPr>
            <a:r>
              <a:rPr lang="vi-VN" sz="4000" dirty="0" smtClean="0">
                <a:latin typeface="Times New Roman" panose="02020603050405020304" pitchFamily="18" charset="0"/>
                <a:cs typeface="Times New Roman" panose="02020603050405020304" pitchFamily="18" charset="0"/>
              </a:rPr>
              <a:t>Ôn tập lại các động tác đã học.</a:t>
            </a:r>
          </a:p>
          <a:p>
            <a:pPr marL="457200" indent="-457200">
              <a:buFontTx/>
              <a:buChar char="-"/>
            </a:pPr>
            <a:r>
              <a:rPr lang="vi-VN" sz="4000" dirty="0" smtClean="0">
                <a:latin typeface="Times New Roman" panose="02020603050405020304" pitchFamily="18" charset="0"/>
                <a:cs typeface="Times New Roman" panose="02020603050405020304" pitchFamily="18" charset="0"/>
              </a:rPr>
              <a:t>Luyện tập và chuản bị các dụng cụ cần thiết.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9944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anim calcmode="lin" valueType="num">
                                      <p:cBhvr>
                                        <p:cTn id="14" dur="2000" fill="hold"/>
                                        <p:tgtEl>
                                          <p:spTgt spid="3"/>
                                        </p:tgtEl>
                                        <p:attrNameLst>
                                          <p:attrName>ppt_w</p:attrName>
                                        </p:attrNameLst>
                                      </p:cBhvr>
                                      <p:tavLst>
                                        <p:tav tm="0" fmla="#ppt_w*sin(2.5*pi*$)">
                                          <p:val>
                                            <p:fltVal val="0"/>
                                          </p:val>
                                        </p:tav>
                                        <p:tav tm="100000">
                                          <p:val>
                                            <p:fltVal val="1"/>
                                          </p:val>
                                        </p:tav>
                                      </p:tavLst>
                                    </p:anim>
                                    <p:anim calcmode="lin" valueType="num">
                                      <p:cBhvr>
                                        <p:cTn id="15"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s://memegenerator.net/img/instances/74346576/thank-you-for-listening-any-ques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36746"/>
            <a:ext cx="9067800" cy="66302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ình ảnh có liên qua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37447" y="76201"/>
            <a:ext cx="9359153" cy="6790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2091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7322" y="1359630"/>
            <a:ext cx="11499573" cy="4154984"/>
          </a:xfrm>
          <a:prstGeom prst="rect">
            <a:avLst/>
          </a:prstGeom>
        </p:spPr>
        <p:txBody>
          <a:bodyPr wrap="square">
            <a:spAutoFit/>
          </a:bodyPr>
          <a:lstStyle/>
          <a:p>
            <a:pPr algn="ctr"/>
            <a:r>
              <a:rPr lang="vi-VN" sz="6600" b="1" dirty="0">
                <a:solidFill>
                  <a:srgbClr val="FF0000"/>
                </a:solidFill>
                <a:effectLst>
                  <a:outerShdw blurRad="38100" dist="38100" dir="2700000" algn="tl">
                    <a:srgbClr val="000000">
                      <a:alpha val="43137"/>
                    </a:srgbClr>
                  </a:outerShdw>
                </a:effectLst>
                <a:latin typeface="+mj-lt"/>
              </a:rPr>
              <a:t>CHỦ ĐỀ CẦU LÔNG</a:t>
            </a:r>
            <a:endParaRPr lang="en-US" sz="6600" b="1" dirty="0">
              <a:solidFill>
                <a:srgbClr val="FF0000"/>
              </a:solidFill>
              <a:effectLst>
                <a:outerShdw blurRad="38100" dist="38100" dir="2700000" algn="tl">
                  <a:srgbClr val="000000">
                    <a:alpha val="43137"/>
                  </a:srgbClr>
                </a:outerShdw>
              </a:effectLst>
              <a:latin typeface="+mj-lt"/>
            </a:endParaRPr>
          </a:p>
          <a:p>
            <a:pPr algn="ctr"/>
            <a:r>
              <a:rPr lang="vi-VN" sz="6600" b="1" dirty="0">
                <a:solidFill>
                  <a:srgbClr val="FF0000"/>
                </a:solidFill>
                <a:effectLst>
                  <a:outerShdw blurRad="38100" dist="38100" dir="2700000" algn="tl">
                    <a:srgbClr val="000000">
                      <a:alpha val="43137"/>
                    </a:srgbClr>
                  </a:outerShdw>
                </a:effectLst>
                <a:latin typeface="+mj-lt"/>
              </a:rPr>
              <a:t>BÀI </a:t>
            </a:r>
            <a:r>
              <a:rPr lang="vi-VN" sz="6600" b="1" dirty="0" smtClean="0">
                <a:solidFill>
                  <a:srgbClr val="FF0000"/>
                </a:solidFill>
                <a:effectLst>
                  <a:outerShdw blurRad="38100" dist="38100" dir="2700000" algn="tl">
                    <a:srgbClr val="000000">
                      <a:alpha val="43137"/>
                    </a:srgbClr>
                  </a:outerShdw>
                </a:effectLst>
                <a:latin typeface="+mj-lt"/>
              </a:rPr>
              <a:t>ÔN TẬP: </a:t>
            </a:r>
            <a:r>
              <a:rPr lang="vi-VN" sz="6600" b="1" dirty="0">
                <a:solidFill>
                  <a:srgbClr val="FF0000"/>
                </a:solidFill>
                <a:effectLst>
                  <a:outerShdw blurRad="38100" dist="38100" dir="2700000" algn="tl">
                    <a:srgbClr val="000000">
                      <a:alpha val="43137"/>
                    </a:srgbClr>
                  </a:outerShdw>
                </a:effectLst>
                <a:latin typeface="+mj-lt"/>
              </a:rPr>
              <a:t>KỸ THUẬT ĐÁNH CẦU THẤP TAY BÊN PHẢI, BÊN </a:t>
            </a:r>
            <a:r>
              <a:rPr lang="vi-VN" sz="6600" b="1" dirty="0" smtClean="0">
                <a:solidFill>
                  <a:srgbClr val="FF0000"/>
                </a:solidFill>
                <a:effectLst>
                  <a:outerShdw blurRad="38100" dist="38100" dir="2700000" algn="tl">
                    <a:srgbClr val="000000">
                      <a:alpha val="43137"/>
                    </a:srgbClr>
                  </a:outerShdw>
                </a:effectLst>
                <a:latin typeface="+mj-lt"/>
              </a:rPr>
              <a:t>TRÁI</a:t>
            </a:r>
            <a:endParaRPr lang="en-US" sz="66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31957192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46" y="-4886"/>
            <a:ext cx="4088931" cy="646331"/>
          </a:xfrm>
          <a:prstGeom prst="rect">
            <a:avLst/>
          </a:prstGeom>
        </p:spPr>
        <p:txBody>
          <a:bodyPr wrap="square">
            <a:spAutoFit/>
          </a:bodyPr>
          <a:lstStyle/>
          <a:p>
            <a:pPr algn="ctr"/>
            <a:r>
              <a:rPr lang="fr-FR" sz="3600" b="1" dirty="0">
                <a:solidFill>
                  <a:srgbClr val="002060"/>
                </a:solidFill>
                <a:latin typeface="Times New Roman" panose="02020603050405020304" pitchFamily="18" charset="0"/>
                <a:ea typeface="Calibri" panose="020F0502020204030204" pitchFamily="34" charset="0"/>
              </a:rPr>
              <a:t>KHỞI ĐỘNG</a:t>
            </a:r>
            <a:endParaRPr lang="en-US" sz="3600" dirty="0">
              <a:solidFill>
                <a:srgbClr val="002060"/>
              </a:solidFill>
            </a:endParaRPr>
          </a:p>
        </p:txBody>
      </p:sp>
      <p:pic>
        <p:nvPicPr>
          <p:cNvPr id="3" name="Picture 2"/>
          <p:cNvPicPr/>
          <p:nvPr/>
        </p:nvPicPr>
        <p:blipFill>
          <a:blip r:embed="rId2"/>
          <a:stretch>
            <a:fillRect/>
          </a:stretch>
        </p:blipFill>
        <p:spPr>
          <a:xfrm>
            <a:off x="163774" y="641445"/>
            <a:ext cx="12028226" cy="6216555"/>
          </a:xfrm>
          <a:prstGeom prst="rect">
            <a:avLst/>
          </a:prstGeom>
        </p:spPr>
      </p:pic>
      <p:sp>
        <p:nvSpPr>
          <p:cNvPr id="4" name="TextBox 3"/>
          <p:cNvSpPr txBox="1"/>
          <p:nvPr/>
        </p:nvSpPr>
        <p:spPr>
          <a:xfrm>
            <a:off x="3539183" y="56670"/>
            <a:ext cx="5517857" cy="523220"/>
          </a:xfrm>
          <a:prstGeom prst="rect">
            <a:avLst/>
          </a:prstGeom>
          <a:noFill/>
        </p:spPr>
        <p:txBody>
          <a:bodyPr wrap="none" rtlCol="0">
            <a:spAutoFit/>
          </a:bodyPr>
          <a:lstStyle/>
          <a:p>
            <a:r>
              <a:rPr lang="vi-VN" sz="28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 động tác thực hiện 2 lần 8 nhịp)</a:t>
            </a:r>
            <a:endParaRPr lang="en-US" sz="2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271195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5742" y="321807"/>
            <a:ext cx="11568754" cy="3053721"/>
          </a:xfrm>
          <a:prstGeom prst="rect">
            <a:avLst/>
          </a:prstGeom>
        </p:spPr>
        <p:txBody>
          <a:bodyPr wrap="square">
            <a:spAutoFit/>
          </a:bodyPr>
          <a:lstStyle/>
          <a:p>
            <a:pPr algn="just">
              <a:lnSpc>
                <a:spcPct val="107000"/>
              </a:lnSpc>
              <a:spcBef>
                <a:spcPts val="600"/>
              </a:spcBef>
              <a:spcAft>
                <a:spcPts val="600"/>
              </a:spcAft>
            </a:pPr>
            <a:r>
              <a:rPr lang="en-US" sz="5400" dirty="0">
                <a:solidFill>
                  <a:srgbClr val="000000"/>
                </a:solidFill>
                <a:latin typeface="Times New Roman" panose="02020603050405020304" pitchFamily="18" charset="0"/>
                <a:cs typeface="Times New Roman" panose="02020603050405020304" pitchFamily="18" charset="0"/>
              </a:rPr>
              <a:t>	</a:t>
            </a:r>
            <a:r>
              <a:rPr lang="nl-NL" sz="3200" dirty="0" smtClean="0">
                <a:latin typeface="Times New Roman" panose="02020603050405020304" pitchFamily="18" charset="0"/>
                <a:cs typeface="Times New Roman" panose="02020603050405020304" pitchFamily="18" charset="0"/>
              </a:rPr>
              <a:t>Trong </a:t>
            </a:r>
            <a:r>
              <a:rPr lang="nl-NL" sz="3200" dirty="0">
                <a:latin typeface="Times New Roman" panose="02020603050405020304" pitchFamily="18" charset="0"/>
                <a:cs typeface="Times New Roman" panose="02020603050405020304" pitchFamily="18" charset="0"/>
              </a:rPr>
              <a:t>đời sống hàng ngày nói chung và bộ môn Giáo dục thể chất nói riêng, kĩ thuật đánh cầu thấp tay bên phải, bên trái là một chủ đề học tập phổ biến. Để nắm được các kiến thức lý thuyết và vận dụng chính xác, chúng ta cùng vào bài học </a:t>
            </a:r>
            <a:r>
              <a:rPr lang="en-US" sz="3200" dirty="0" smtClean="0">
                <a:latin typeface="Times New Roman" panose="02020603050405020304" pitchFamily="18" charset="0"/>
                <a:cs typeface="Times New Roman" panose="02020603050405020304" pitchFamily="18" charset="0"/>
              </a:rPr>
              <a:t> </a:t>
            </a:r>
            <a:r>
              <a:rPr lang="vi-VN" sz="3200" b="1" dirty="0" smtClean="0">
                <a:latin typeface="Times New Roman" panose="02020603050405020304" pitchFamily="18" charset="0"/>
                <a:cs typeface="Times New Roman" panose="02020603050405020304" pitchFamily="18" charset="0"/>
              </a:rPr>
              <a:t>BÀI </a:t>
            </a:r>
            <a:r>
              <a:rPr lang="vi-VN" sz="3200" b="1" dirty="0">
                <a:latin typeface="Times New Roman" panose="02020603050405020304" pitchFamily="18" charset="0"/>
                <a:cs typeface="Times New Roman" panose="02020603050405020304" pitchFamily="18" charset="0"/>
              </a:rPr>
              <a:t>2: KỸ THUẬT ĐÁNH CẦU THẤP TAY BÊN PHẢI, BÊN TRÁI</a:t>
            </a:r>
            <a:endParaRPr lang="en-US" sz="3200" dirty="0">
              <a:latin typeface="Times New Roman" panose="02020603050405020304" pitchFamily="18" charset="0"/>
              <a:cs typeface="Times New Roman" panose="02020603050405020304" pitchFamily="18" charset="0"/>
            </a:endParaRPr>
          </a:p>
        </p:txBody>
      </p:sp>
      <p:sp>
        <p:nvSpPr>
          <p:cNvPr id="3" name="Rectangle 2"/>
          <p:cNvSpPr/>
          <p:nvPr/>
        </p:nvSpPr>
        <p:spPr>
          <a:xfrm>
            <a:off x="345742" y="3503894"/>
            <a:ext cx="11499191" cy="583750"/>
          </a:xfrm>
          <a:prstGeom prst="rect">
            <a:avLst/>
          </a:prstGeom>
        </p:spPr>
        <p:txBody>
          <a:bodyPr wrap="square">
            <a:spAutoFit/>
          </a:bodyPr>
          <a:lstStyle/>
          <a:p>
            <a:pPr algn="just">
              <a:lnSpc>
                <a:spcPct val="107000"/>
              </a:lnSpc>
              <a:spcBef>
                <a:spcPts val="600"/>
              </a:spcBef>
              <a:spcAft>
                <a:spcPts val="600"/>
              </a:spcAft>
            </a:pPr>
            <a:r>
              <a:rPr lang="nl-NL"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Hoạt động 1: </a:t>
            </a:r>
            <a:r>
              <a:rPr lang="nl-NL" sz="3200" b="1" dirty="0">
                <a:latin typeface="Times New Roman" panose="02020603050405020304" pitchFamily="18" charset="0"/>
                <a:cs typeface="Times New Roman" panose="02020603050405020304" pitchFamily="18" charset="0"/>
              </a:rPr>
              <a:t>Kĩ thuật đánh cầu thấp tay bên phải</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345742" y="4216010"/>
            <a:ext cx="8771953" cy="583750"/>
          </a:xfrm>
          <a:prstGeom prst="rect">
            <a:avLst/>
          </a:prstGeom>
        </p:spPr>
        <p:txBody>
          <a:bodyPr wrap="none">
            <a:spAutoFit/>
          </a:bodyPr>
          <a:lstStyle/>
          <a:p>
            <a:pPr algn="just">
              <a:lnSpc>
                <a:spcPct val="107000"/>
              </a:lnSpc>
              <a:spcBef>
                <a:spcPts val="600"/>
              </a:spcBef>
              <a:spcAft>
                <a:spcPts val="600"/>
              </a:spcAft>
            </a:pPr>
            <a:r>
              <a:rPr lang="nl-NL"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Hoạt động </a:t>
            </a:r>
            <a:r>
              <a:rPr lang="vi-VN"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nl-NL"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nl-NL" sz="3200" b="1" dirty="0">
                <a:latin typeface="Times New Roman" panose="02020603050405020304" pitchFamily="18" charset="0"/>
                <a:cs typeface="Times New Roman" panose="02020603050405020304" pitchFamily="18" charset="0"/>
              </a:rPr>
              <a:t>Kĩ thuật đánh cầu thấp tay bên trái</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345742" y="5763919"/>
            <a:ext cx="4400944" cy="584775"/>
          </a:xfrm>
          <a:prstGeom prst="rect">
            <a:avLst/>
          </a:prstGeom>
        </p:spPr>
        <p:txBody>
          <a:bodyPr wrap="square">
            <a:spAutoFit/>
          </a:bodyPr>
          <a:lstStyle/>
          <a:p>
            <a:r>
              <a:rPr lang="vi-VN" sz="3200" b="1" dirty="0" smtClean="0">
                <a:latin typeface="Times New Roman" panose="02020603050405020304" pitchFamily="18" charset="0"/>
                <a:ea typeface="Calibri" panose="020F0502020204030204" pitchFamily="34" charset="0"/>
              </a:rPr>
              <a:t>Hoạt động </a:t>
            </a:r>
            <a:r>
              <a:rPr lang="en-US" sz="3200" b="1" dirty="0" smtClean="0">
                <a:latin typeface="Times New Roman" panose="02020603050405020304" pitchFamily="18" charset="0"/>
                <a:ea typeface="Calibri" panose="020F0502020204030204" pitchFamily="34" charset="0"/>
              </a:rPr>
              <a:t>4</a:t>
            </a:r>
            <a:r>
              <a:rPr lang="vi-VN" sz="3200" b="1" dirty="0" smtClean="0">
                <a:latin typeface="Times New Roman" panose="02020603050405020304" pitchFamily="18" charset="0"/>
                <a:ea typeface="Calibri" panose="020F0502020204030204" pitchFamily="34" charset="0"/>
              </a:rPr>
              <a:t>: Luyện tập</a:t>
            </a:r>
            <a:endParaRPr lang="en-US" sz="3200" dirty="0"/>
          </a:p>
        </p:txBody>
      </p:sp>
      <p:sp>
        <p:nvSpPr>
          <p:cNvPr id="6" name="Rectangle 5"/>
          <p:cNvSpPr/>
          <p:nvPr/>
        </p:nvSpPr>
        <p:spPr>
          <a:xfrm>
            <a:off x="345742" y="5051803"/>
            <a:ext cx="10749033" cy="583750"/>
          </a:xfrm>
          <a:prstGeom prst="rect">
            <a:avLst/>
          </a:prstGeom>
        </p:spPr>
        <p:txBody>
          <a:bodyPr wrap="none">
            <a:spAutoFit/>
          </a:bodyPr>
          <a:lstStyle/>
          <a:p>
            <a:pPr algn="just">
              <a:lnSpc>
                <a:spcPct val="107000"/>
              </a:lnSpc>
              <a:spcBef>
                <a:spcPts val="600"/>
              </a:spcBef>
              <a:spcAft>
                <a:spcPts val="600"/>
              </a:spcAft>
            </a:pPr>
            <a:r>
              <a:rPr lang="nl-NL"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Hoạt động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nl-NL" sz="32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nl-NL"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 số điều luật cơ bản trong thi đấu cầu lông.</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490601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39148" y="1432240"/>
            <a:ext cx="5943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32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TTCB: Hai chân đứng rộng bằng vai, gối khuỵu, tay phải cầm vợt ở phía trước.</a:t>
            </a:r>
            <a:endPar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6" name="Picture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0678" y="268356"/>
            <a:ext cx="5501270" cy="658964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139148" y="3001900"/>
            <a:ext cx="59436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Thực hiện: Chân phải bước ra trước chếch sang phải một bước (về hướng cầu rơi). Tay phải đưa vợt từ trước sang phải ra sau lên cao. Khi đánh cầu, đưa vợt từ trên xuống dưới ra trước (hình 1). Vợt tiếp xúc với cầu ở trước chân phải, ngang tầm với đầu gối. Sau đó thu tay về TTCB.</a:t>
            </a:r>
            <a:endParaRPr kumimoji="0" lang="nl-NL" altLang="en-US"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Rectangle 8"/>
          <p:cNvSpPr/>
          <p:nvPr/>
        </p:nvSpPr>
        <p:spPr>
          <a:xfrm>
            <a:off x="0" y="268356"/>
            <a:ext cx="6520070" cy="1146211"/>
          </a:xfrm>
          <a:prstGeom prst="rect">
            <a:avLst/>
          </a:prstGeom>
        </p:spPr>
        <p:txBody>
          <a:bodyPr wrap="square">
            <a:spAutoFit/>
          </a:bodyPr>
          <a:lstStyle/>
          <a:p>
            <a:pPr algn="just">
              <a:lnSpc>
                <a:spcPct val="107000"/>
              </a:lnSpc>
              <a:spcBef>
                <a:spcPts val="600"/>
              </a:spcBef>
              <a:spcAft>
                <a:spcPts val="600"/>
              </a:spcAft>
            </a:pPr>
            <a:r>
              <a:rPr lang="nl-NL"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Hoạt động 1: </a:t>
            </a:r>
            <a:r>
              <a:rPr lang="nl-NL" sz="3200" b="1" dirty="0">
                <a:latin typeface="Times New Roman" panose="02020603050405020304" pitchFamily="18" charset="0"/>
                <a:cs typeface="Times New Roman" panose="02020603050405020304" pitchFamily="18" charset="0"/>
              </a:rPr>
              <a:t>Kĩ thuật đánh cầu thấp tay bên phải</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940303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832974"/>
            <a:ext cx="6172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30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TTCB: Hai chân đứng rộng bằng vai, tay phải càm vợt ở phía trước.</a:t>
            </a:r>
            <a:endParaRPr kumimoji="0" lang="en-US" altLang="en-US" sz="3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3073" name="Picture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0010" y="435677"/>
            <a:ext cx="5562599" cy="631134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09330" y="2961373"/>
            <a:ext cx="61722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en-US" sz="30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Thực hiện: Chân phải bước ra trước chếch sang trái một bước (về hướng cầu rơi). Tay phải đưa vợt từ trước sang trái ra sau lên cao. Khi đánh cầu, đưa vợt từ trên xuống dưới ra trước (hình 2). Vợt tiếp xúc với cầu ở trước chân phải, ngang tằm với đầu gối. Sau đó thu tay về TTCB.</a:t>
            </a:r>
            <a:endParaRPr kumimoji="0" lang="nl-NL" altLang="en-US" sz="3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Rectangle 8"/>
          <p:cNvSpPr/>
          <p:nvPr/>
        </p:nvSpPr>
        <p:spPr>
          <a:xfrm>
            <a:off x="0" y="337977"/>
            <a:ext cx="6390861" cy="1237903"/>
          </a:xfrm>
          <a:prstGeom prst="rect">
            <a:avLst/>
          </a:prstGeom>
        </p:spPr>
        <p:txBody>
          <a:bodyPr wrap="square">
            <a:spAutoFit/>
          </a:bodyPr>
          <a:lstStyle/>
          <a:p>
            <a:pPr algn="just">
              <a:lnSpc>
                <a:spcPct val="107000"/>
              </a:lnSpc>
              <a:spcBef>
                <a:spcPts val="600"/>
              </a:spcBef>
              <a:spcAft>
                <a:spcPts val="600"/>
              </a:spcAft>
            </a:pPr>
            <a:r>
              <a:rPr lang="nl-NL"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Hoạt động </a:t>
            </a:r>
            <a:r>
              <a:rPr lang="vi-VN"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nl-NL"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nl-NL" sz="3600" b="1" dirty="0">
                <a:latin typeface="Times New Roman" panose="02020603050405020304" pitchFamily="18" charset="0"/>
                <a:cs typeface="Times New Roman" panose="02020603050405020304" pitchFamily="18" charset="0"/>
              </a:rPr>
              <a:t>Kĩ thuật đánh cầu thấp tay bên trái</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266199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4860" y="405199"/>
            <a:ext cx="11592339" cy="5823133"/>
          </a:xfrm>
          <a:prstGeom prst="rect">
            <a:avLst/>
          </a:prstGeom>
        </p:spPr>
        <p:txBody>
          <a:bodyPr wrap="square">
            <a:spAutoFit/>
          </a:bodyPr>
          <a:lstStyle/>
          <a:p>
            <a:pPr algn="just">
              <a:lnSpc>
                <a:spcPct val="107000"/>
              </a:lnSpc>
              <a:spcBef>
                <a:spcPts val="600"/>
              </a:spcBef>
              <a:spcAft>
                <a:spcPts val="600"/>
              </a:spcAft>
            </a:pPr>
            <a:r>
              <a:rPr lang="nl-NL" sz="4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Sân và thiết bị trên sân:</a:t>
            </a:r>
            <a:endParaRPr lang="en-US" sz="3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nl-NL" sz="4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Sân hình chữ nhật có chiều dài 13,40 m, chiều rộng 6,10 m (đối với sân đôi) và 5,18 m (đối với sân đơn).</a:t>
            </a:r>
            <a:endParaRPr lang="en-US" sz="3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nl-NL" sz="4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Đường giới hạn phát cầu gần, cách đường lưới 1.98 m. Đường giới hạn phát cầu xa là đường song song với đường biên ngang, cách đường biên ngang vào trong sân 0,76 m.</a:t>
            </a:r>
            <a:endParaRPr lang="en-US" sz="3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nl-NL" sz="4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Chiều cao của lưới 1,55 m.</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71639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198784" y="397565"/>
            <a:ext cx="11698355" cy="6152322"/>
          </a:xfrm>
          <a:prstGeom prst="rect">
            <a:avLst/>
          </a:prstGeom>
        </p:spPr>
      </p:pic>
    </p:spTree>
    <p:extLst>
      <p:ext uri="{BB962C8B-B14F-4D97-AF65-F5344CB8AC3E}">
        <p14:creationId xmlns:p14="http://schemas.microsoft.com/office/powerpoint/2010/main" val="97575637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13955" y="183082"/>
            <a:ext cx="3221651" cy="707886"/>
          </a:xfrm>
          <a:prstGeom prst="rect">
            <a:avLst/>
          </a:prstGeom>
        </p:spPr>
        <p:txBody>
          <a:bodyPr wrap="none">
            <a:spAutoFit/>
          </a:bodyPr>
          <a:lstStyle/>
          <a:p>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LUYỆN TẬP </a:t>
            </a:r>
            <a:endParaRPr lang="en-US" sz="4000" dirty="0">
              <a:solidFill>
                <a:srgbClr val="FF0000"/>
              </a:solidFill>
              <a:effectLst>
                <a:outerShdw blurRad="38100" dist="38100" dir="2700000" algn="tl">
                  <a:srgbClr val="000000">
                    <a:alpha val="43137"/>
                  </a:srgbClr>
                </a:outerShdw>
              </a:effectLst>
            </a:endParaRPr>
          </a:p>
        </p:txBody>
      </p:sp>
      <p:sp>
        <p:nvSpPr>
          <p:cNvPr id="3" name="Rectangle 2"/>
          <p:cNvSpPr/>
          <p:nvPr/>
        </p:nvSpPr>
        <p:spPr>
          <a:xfrm>
            <a:off x="469890" y="1272751"/>
            <a:ext cx="4544834" cy="718466"/>
          </a:xfrm>
          <a:prstGeom prst="rect">
            <a:avLst/>
          </a:prstGeom>
        </p:spPr>
        <p:txBody>
          <a:bodyPr wrap="none">
            <a:spAutoFit/>
          </a:bodyPr>
          <a:lstStyle/>
          <a:p>
            <a:pPr algn="just">
              <a:lnSpc>
                <a:spcPct val="107000"/>
              </a:lnSpc>
              <a:spcAft>
                <a:spcPts val="800"/>
              </a:spcAft>
            </a:pPr>
            <a:r>
              <a:rPr lang="nl-NL" sz="4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Luyện tập cá nhân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469890" y="2496112"/>
            <a:ext cx="11119136" cy="3785652"/>
          </a:xfrm>
          <a:prstGeom prst="rect">
            <a:avLst/>
          </a:prstGeom>
        </p:spPr>
        <p:txBody>
          <a:bodyPr wrap="square">
            <a:spAutoFit/>
          </a:bodyPr>
          <a:lstStyle/>
          <a:p>
            <a:r>
              <a:rPr lang="nl-NL" sz="4000" dirty="0" smtClean="0">
                <a:latin typeface="Times New Roman" panose="02020603050405020304" pitchFamily="18" charset="0"/>
                <a:cs typeface="Times New Roman" panose="02020603050405020304" pitchFamily="18" charset="0"/>
              </a:rPr>
              <a:t>- </a:t>
            </a:r>
            <a:r>
              <a:rPr lang="nl-NL" sz="4000" dirty="0">
                <a:latin typeface="Times New Roman" panose="02020603050405020304" pitchFamily="18" charset="0"/>
                <a:cs typeface="Times New Roman" panose="02020603050405020304" pitchFamily="18" charset="0"/>
              </a:rPr>
              <a:t>Tập không cầu: Đứng tại chỗ tập mô phỏng kĩ thuật đánh câu thấp tay bên phải, bên trái (không cầu); tập di chuyển đơn bước phối hợp đánh cầu thấp tay bên phải, bên trái.</a:t>
            </a:r>
            <a:endParaRPr lang="en-US" sz="4000" dirty="0">
              <a:latin typeface="Times New Roman" panose="02020603050405020304" pitchFamily="18" charset="0"/>
              <a:cs typeface="Times New Roman" panose="02020603050405020304" pitchFamily="18" charset="0"/>
            </a:endParaRPr>
          </a:p>
          <a:p>
            <a:r>
              <a:rPr lang="nl-NL" sz="4000" dirty="0">
                <a:latin typeface="Times New Roman" panose="02020603050405020304" pitchFamily="18" charset="0"/>
                <a:cs typeface="Times New Roman" panose="02020603050405020304" pitchFamily="18" charset="0"/>
              </a:rPr>
              <a:t>- Tập với cầu: Treo quả cầu, tập di chuyển đơn bước phối hợp đánh cầu thấp tay bên phải, bên trái.</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4691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anim calcmode="lin" valueType="num">
                                      <p:cBhvr>
                                        <p:cTn id="14" dur="2000" fill="hold"/>
                                        <p:tgtEl>
                                          <p:spTgt spid="3"/>
                                        </p:tgtEl>
                                        <p:attrNameLst>
                                          <p:attrName>ppt_w</p:attrName>
                                        </p:attrNameLst>
                                      </p:cBhvr>
                                      <p:tavLst>
                                        <p:tav tm="0" fmla="#ppt_w*sin(2.5*pi*$)">
                                          <p:val>
                                            <p:fltVal val="0"/>
                                          </p:val>
                                        </p:tav>
                                        <p:tav tm="100000">
                                          <p:val>
                                            <p:fltVal val="1"/>
                                          </p:val>
                                        </p:tav>
                                      </p:tavLst>
                                    </p:anim>
                                    <p:anim calcmode="lin" valueType="num">
                                      <p:cBhvr>
                                        <p:cTn id="15" dur="2000" fill="hold"/>
                                        <p:tgtEl>
                                          <p:spTgt spid="3"/>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anim calcmode="lin" valueType="num">
                                      <p:cBhvr>
                                        <p:cTn id="20" dur="2000" fill="hold"/>
                                        <p:tgtEl>
                                          <p:spTgt spid="4"/>
                                        </p:tgtEl>
                                        <p:attrNameLst>
                                          <p:attrName>ppt_w</p:attrName>
                                        </p:attrNameLst>
                                      </p:cBhvr>
                                      <p:tavLst>
                                        <p:tav tm="0" fmla="#ppt_w*sin(2.5*pi*$)">
                                          <p:val>
                                            <p:fltVal val="0"/>
                                          </p:val>
                                        </p:tav>
                                        <p:tav tm="100000">
                                          <p:val>
                                            <p:fltVal val="1"/>
                                          </p:val>
                                        </p:tav>
                                      </p:tavLst>
                                    </p:anim>
                                    <p:anim calcmode="lin" valueType="num">
                                      <p:cBhvr>
                                        <p:cTn id="21"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721</Words>
  <Application>Microsoft Office PowerPoint</Application>
  <PresentationFormat>Widescreen</PresentationFormat>
  <Paragraphs>38</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 X360</dc:creator>
  <cp:lastModifiedBy>Hp X360</cp:lastModifiedBy>
  <cp:revision>1</cp:revision>
  <dcterms:created xsi:type="dcterms:W3CDTF">2022-06-22T09:06:13Z</dcterms:created>
  <dcterms:modified xsi:type="dcterms:W3CDTF">2022-06-22T09:07:51Z</dcterms:modified>
</cp:coreProperties>
</file>