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5" d="100"/>
          <a:sy n="55" d="100"/>
        </p:scale>
        <p:origin x="634"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81BBBE-D52E-4345-9F42-4377B26D2DD9}"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50C0D-5CF7-4C6C-B743-9D7DFF56C65F}" type="slidenum">
              <a:rPr lang="en-US" smtClean="0"/>
              <a:t>‹#›</a:t>
            </a:fld>
            <a:endParaRPr lang="en-US"/>
          </a:p>
        </p:txBody>
      </p:sp>
    </p:spTree>
    <p:extLst>
      <p:ext uri="{BB962C8B-B14F-4D97-AF65-F5344CB8AC3E}">
        <p14:creationId xmlns:p14="http://schemas.microsoft.com/office/powerpoint/2010/main" val="1646342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1BBBE-D52E-4345-9F42-4377B26D2DD9}"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50C0D-5CF7-4C6C-B743-9D7DFF56C65F}" type="slidenum">
              <a:rPr lang="en-US" smtClean="0"/>
              <a:t>‹#›</a:t>
            </a:fld>
            <a:endParaRPr lang="en-US"/>
          </a:p>
        </p:txBody>
      </p:sp>
    </p:spTree>
    <p:extLst>
      <p:ext uri="{BB962C8B-B14F-4D97-AF65-F5344CB8AC3E}">
        <p14:creationId xmlns:p14="http://schemas.microsoft.com/office/powerpoint/2010/main" val="3700243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1BBBE-D52E-4345-9F42-4377B26D2DD9}"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50C0D-5CF7-4C6C-B743-9D7DFF56C65F}" type="slidenum">
              <a:rPr lang="en-US" smtClean="0"/>
              <a:t>‹#›</a:t>
            </a:fld>
            <a:endParaRPr lang="en-US"/>
          </a:p>
        </p:txBody>
      </p:sp>
    </p:spTree>
    <p:extLst>
      <p:ext uri="{BB962C8B-B14F-4D97-AF65-F5344CB8AC3E}">
        <p14:creationId xmlns:p14="http://schemas.microsoft.com/office/powerpoint/2010/main" val="1776778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1BBBE-D52E-4345-9F42-4377B26D2DD9}"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50C0D-5CF7-4C6C-B743-9D7DFF56C65F}" type="slidenum">
              <a:rPr lang="en-US" smtClean="0"/>
              <a:t>‹#›</a:t>
            </a:fld>
            <a:endParaRPr lang="en-US"/>
          </a:p>
        </p:txBody>
      </p:sp>
    </p:spTree>
    <p:extLst>
      <p:ext uri="{BB962C8B-B14F-4D97-AF65-F5344CB8AC3E}">
        <p14:creationId xmlns:p14="http://schemas.microsoft.com/office/powerpoint/2010/main" val="428732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81BBBE-D52E-4345-9F42-4377B26D2DD9}"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50C0D-5CF7-4C6C-B743-9D7DFF56C65F}" type="slidenum">
              <a:rPr lang="en-US" smtClean="0"/>
              <a:t>‹#›</a:t>
            </a:fld>
            <a:endParaRPr lang="en-US"/>
          </a:p>
        </p:txBody>
      </p:sp>
    </p:spTree>
    <p:extLst>
      <p:ext uri="{BB962C8B-B14F-4D97-AF65-F5344CB8AC3E}">
        <p14:creationId xmlns:p14="http://schemas.microsoft.com/office/powerpoint/2010/main" val="3049493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81BBBE-D52E-4345-9F42-4377B26D2DD9}" type="datetimeFigureOut">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50C0D-5CF7-4C6C-B743-9D7DFF56C65F}" type="slidenum">
              <a:rPr lang="en-US" smtClean="0"/>
              <a:t>‹#›</a:t>
            </a:fld>
            <a:endParaRPr lang="en-US"/>
          </a:p>
        </p:txBody>
      </p:sp>
    </p:spTree>
    <p:extLst>
      <p:ext uri="{BB962C8B-B14F-4D97-AF65-F5344CB8AC3E}">
        <p14:creationId xmlns:p14="http://schemas.microsoft.com/office/powerpoint/2010/main" val="851585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81BBBE-D52E-4345-9F42-4377B26D2DD9}" type="datetimeFigureOut">
              <a:rPr lang="en-US" smtClean="0"/>
              <a:t>6/23/2022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150C0D-5CF7-4C6C-B743-9D7DFF56C65F}" type="slidenum">
              <a:rPr lang="en-US" smtClean="0"/>
              <a:t>‹#›</a:t>
            </a:fld>
            <a:endParaRPr lang="en-US"/>
          </a:p>
        </p:txBody>
      </p:sp>
    </p:spTree>
    <p:extLst>
      <p:ext uri="{BB962C8B-B14F-4D97-AF65-F5344CB8AC3E}">
        <p14:creationId xmlns:p14="http://schemas.microsoft.com/office/powerpoint/2010/main" val="44438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81BBBE-D52E-4345-9F42-4377B26D2DD9}" type="datetimeFigureOut">
              <a:rPr lang="en-US" smtClean="0"/>
              <a:t>6/23/2022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150C0D-5CF7-4C6C-B743-9D7DFF56C65F}" type="slidenum">
              <a:rPr lang="en-US" smtClean="0"/>
              <a:t>‹#›</a:t>
            </a:fld>
            <a:endParaRPr lang="en-US"/>
          </a:p>
        </p:txBody>
      </p:sp>
    </p:spTree>
    <p:extLst>
      <p:ext uri="{BB962C8B-B14F-4D97-AF65-F5344CB8AC3E}">
        <p14:creationId xmlns:p14="http://schemas.microsoft.com/office/powerpoint/2010/main" val="1090923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1BBBE-D52E-4345-9F42-4377B26D2DD9}" type="datetimeFigureOut">
              <a:rPr lang="en-US" smtClean="0"/>
              <a:t>6/23/2022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150C0D-5CF7-4C6C-B743-9D7DFF56C65F}" type="slidenum">
              <a:rPr lang="en-US" smtClean="0"/>
              <a:t>‹#›</a:t>
            </a:fld>
            <a:endParaRPr lang="en-US"/>
          </a:p>
        </p:txBody>
      </p:sp>
    </p:spTree>
    <p:extLst>
      <p:ext uri="{BB962C8B-B14F-4D97-AF65-F5344CB8AC3E}">
        <p14:creationId xmlns:p14="http://schemas.microsoft.com/office/powerpoint/2010/main" val="1719463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81BBBE-D52E-4345-9F42-4377B26D2DD9}" type="datetimeFigureOut">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50C0D-5CF7-4C6C-B743-9D7DFF56C65F}" type="slidenum">
              <a:rPr lang="en-US" smtClean="0"/>
              <a:t>‹#›</a:t>
            </a:fld>
            <a:endParaRPr lang="en-US"/>
          </a:p>
        </p:txBody>
      </p:sp>
    </p:spTree>
    <p:extLst>
      <p:ext uri="{BB962C8B-B14F-4D97-AF65-F5344CB8AC3E}">
        <p14:creationId xmlns:p14="http://schemas.microsoft.com/office/powerpoint/2010/main" val="3314191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81BBBE-D52E-4345-9F42-4377B26D2DD9}" type="datetimeFigureOut">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50C0D-5CF7-4C6C-B743-9D7DFF56C65F}" type="slidenum">
              <a:rPr lang="en-US" smtClean="0"/>
              <a:t>‹#›</a:t>
            </a:fld>
            <a:endParaRPr lang="en-US"/>
          </a:p>
        </p:txBody>
      </p:sp>
    </p:spTree>
    <p:extLst>
      <p:ext uri="{BB962C8B-B14F-4D97-AF65-F5344CB8AC3E}">
        <p14:creationId xmlns:p14="http://schemas.microsoft.com/office/powerpoint/2010/main" val="989649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1BBBE-D52E-4345-9F42-4377B26D2DD9}" type="datetimeFigureOut">
              <a:rPr lang="en-US" smtClean="0"/>
              <a:t>6/23/2022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50C0D-5CF7-4C6C-B743-9D7DFF56C65F}" type="slidenum">
              <a:rPr lang="en-US" smtClean="0"/>
              <a:t>‹#›</a:t>
            </a:fld>
            <a:endParaRPr lang="en-US"/>
          </a:p>
        </p:txBody>
      </p:sp>
    </p:spTree>
    <p:extLst>
      <p:ext uri="{BB962C8B-B14F-4D97-AF65-F5344CB8AC3E}">
        <p14:creationId xmlns:p14="http://schemas.microsoft.com/office/powerpoint/2010/main" val="504972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obee.vn/wp-content/uploads/2021/03/Gi%C3%A1o-D%E1%BB%A5c-Th%E1%BB%83-Ch%E1%BA%A5t-6-SGK-Ch%C3%A2n-Tr%E1%BB%9Di-S%C3%A1ng-T%E1%BA%A1o-400x555.jpg"/>
          <p:cNvPicPr>
            <a:picLocks noChangeAspect="1" noChangeArrowheads="1"/>
          </p:cNvPicPr>
          <p:nvPr/>
        </p:nvPicPr>
        <p:blipFill rotWithShape="1">
          <a:blip r:embed="rId2">
            <a:extLst>
              <a:ext uri="{28A0092B-C50C-407E-A947-70E740481C1C}">
                <a14:useLocalDpi xmlns:a14="http://schemas.microsoft.com/office/drawing/2010/main" val="0"/>
              </a:ext>
            </a:extLst>
          </a:blip>
          <a:srcRect l="6385" t="15522" r="2899" b="796"/>
          <a:stretch/>
        </p:blipFill>
        <p:spPr bwMode="auto">
          <a:xfrm>
            <a:off x="40943" y="0"/>
            <a:ext cx="12151057"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388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8711" y="0"/>
            <a:ext cx="6245621" cy="752065"/>
          </a:xfrm>
          <a:prstGeom prst="rect">
            <a:avLst/>
          </a:prstGeom>
        </p:spPr>
        <p:txBody>
          <a:bodyPr wrap="none">
            <a:spAutoFit/>
          </a:bodyPr>
          <a:lstStyle/>
          <a:p>
            <a:pPr algn="just">
              <a:lnSpc>
                <a:spcPct val="150000"/>
              </a:lnSpc>
              <a:spcBef>
                <a:spcPts val="600"/>
              </a:spcBef>
              <a:spcAft>
                <a:spcPts val="600"/>
              </a:spcAft>
            </a:pPr>
            <a:r>
              <a:rPr lang="nl-NL" sz="32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Ném bóng bằng một tay trên vai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44555" y="567725"/>
            <a:ext cx="7020341" cy="6170920"/>
          </a:xfrm>
          <a:prstGeom prst="rect">
            <a:avLst/>
          </a:prstGeom>
        </p:spPr>
        <p:txBody>
          <a:bodyPr wrap="square">
            <a:spAutoFit/>
          </a:bodyPr>
          <a:lstStyle/>
          <a:p>
            <a:pPr algn="just">
              <a:lnSpc>
                <a:spcPct val="150000"/>
              </a:lnSpc>
              <a:spcBef>
                <a:spcPts val="600"/>
              </a:spcBef>
              <a:spcAft>
                <a:spcPts val="600"/>
              </a:spcAft>
            </a:pPr>
            <a:r>
              <a:rPr lang="nl-NL"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3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 thế chuẩn bị</a:t>
            </a:r>
            <a:r>
              <a:rPr lang="nl-NL"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Tay thuận cầm bóng co tự nhiên trên vai, khuỷu tay gập. Tay không cầm bóng: đưa ngang vai, bàn tay duỗi thẳng định  hướng góc ném. Thân trên thẳng,hai chân đứng trước sau, mắt nhìn theo hướng ném.</a:t>
            </a:r>
            <a:endParaRPr lang="en-US" sz="3000" dirty="0">
              <a:latin typeface="Times New Roman" panose="02020603050405020304" pitchFamily="18" charset="0"/>
              <a:ea typeface="Calibri" panose="020F0502020204030204" pitchFamily="34" charset="0"/>
              <a:cs typeface="Times New Roman" panose="02020603050405020304" pitchFamily="18" charset="0"/>
            </a:endParaRPr>
          </a:p>
          <a:p>
            <a:r>
              <a:rPr lang="nl-NL"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3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 hiện</a:t>
            </a:r>
            <a:r>
              <a:rPr lang="nl-NL"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Tay thuận đưa bóng từ sau ra trước và ném. Vai và hông cùng chuyển động về trước theo hướng ném. Chân sau có thể bước lên một bước để giữ thăng bằng.</a:t>
            </a:r>
            <a:endParaRPr lang="en-US" sz="3000" dirty="0">
              <a:latin typeface="Times New Roman" panose="02020603050405020304" pitchFamily="18" charset="0"/>
              <a:cs typeface="Times New Roman" panose="02020603050405020304" pitchFamily="18" charset="0"/>
            </a:endParaRPr>
          </a:p>
        </p:txBody>
      </p:sp>
      <p:pic>
        <p:nvPicPr>
          <p:cNvPr id="8" name="Picture 7"/>
          <p:cNvPicPr/>
          <p:nvPr/>
        </p:nvPicPr>
        <p:blipFill>
          <a:blip r:embed="rId2"/>
          <a:stretch>
            <a:fillRect/>
          </a:stretch>
        </p:blipFill>
        <p:spPr>
          <a:xfrm>
            <a:off x="7459052" y="553371"/>
            <a:ext cx="4388391" cy="6185274"/>
          </a:xfrm>
          <a:prstGeom prst="rect">
            <a:avLst/>
          </a:prstGeom>
        </p:spPr>
      </p:pic>
    </p:spTree>
    <p:extLst>
      <p:ext uri="{BB962C8B-B14F-4D97-AF65-F5344CB8AC3E}">
        <p14:creationId xmlns:p14="http://schemas.microsoft.com/office/powerpoint/2010/main" val="8855773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4961" y="143650"/>
            <a:ext cx="8182048" cy="752065"/>
          </a:xfrm>
          <a:prstGeom prst="rect">
            <a:avLst/>
          </a:prstGeom>
        </p:spPr>
        <p:txBody>
          <a:bodyPr wrap="none">
            <a:spAutoFit/>
          </a:bodyPr>
          <a:lstStyle/>
          <a:p>
            <a:pPr algn="just">
              <a:lnSpc>
                <a:spcPct val="150000"/>
              </a:lnSpc>
              <a:spcBef>
                <a:spcPts val="600"/>
              </a:spcBef>
              <a:spcAft>
                <a:spcPts val="600"/>
              </a:spcAft>
            </a:pP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Ném</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bóng</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vai</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trúng</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đích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74961" y="893831"/>
            <a:ext cx="5479187" cy="5709255"/>
          </a:xfrm>
          <a:prstGeom prst="rect">
            <a:avLst/>
          </a:prstGeom>
        </p:spPr>
        <p:txBody>
          <a:bodyPr wrap="square">
            <a:spAutoFit/>
          </a:bodyPr>
          <a:lstStyle/>
          <a:p>
            <a:pPr algn="just">
              <a:lnSpc>
                <a:spcPct val="150000"/>
              </a:lnSpc>
              <a:spcBef>
                <a:spcPts val="600"/>
              </a:spcBef>
              <a:spcAft>
                <a:spcPts val="600"/>
              </a:spcAft>
            </a:pPr>
            <a:r>
              <a:rPr lang="nl-NL"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 thế chuẩn bị</a:t>
            </a:r>
            <a:r>
              <a:rPr lang="nl-NL"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Như tư thế chuẩn bị của ném bóng bằng một tay trên vai, chân đứng sát vạch quy định.</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nl-NL"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 hiện</a:t>
            </a:r>
            <a:r>
              <a:rPr lang="nl-NL"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Thực hiện kĩ thuật ném bóng bằng một tay trên vai hướng vào các vòng tròn đồng tâm</a:t>
            </a:r>
            <a:endParaRPr lang="en-US" sz="3600" dirty="0">
              <a:latin typeface="Times New Roman" panose="02020603050405020304" pitchFamily="18" charset="0"/>
              <a:cs typeface="Times New Roman" panose="02020603050405020304" pitchFamily="18" charset="0"/>
            </a:endParaRPr>
          </a:p>
        </p:txBody>
      </p:sp>
      <p:pic>
        <p:nvPicPr>
          <p:cNvPr id="7" name="Picture 6"/>
          <p:cNvPicPr/>
          <p:nvPr/>
        </p:nvPicPr>
        <p:blipFill>
          <a:blip r:embed="rId2"/>
          <a:stretch>
            <a:fillRect/>
          </a:stretch>
        </p:blipFill>
        <p:spPr>
          <a:xfrm>
            <a:off x="6023114" y="1180873"/>
            <a:ext cx="5973416" cy="5537979"/>
          </a:xfrm>
          <a:prstGeom prst="rect">
            <a:avLst/>
          </a:prstGeom>
        </p:spPr>
      </p:pic>
    </p:spTree>
    <p:extLst>
      <p:ext uri="{BB962C8B-B14F-4D97-AF65-F5344CB8AC3E}">
        <p14:creationId xmlns:p14="http://schemas.microsoft.com/office/powerpoint/2010/main" val="42105037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13955" y="183082"/>
            <a:ext cx="3831305" cy="830997"/>
          </a:xfrm>
          <a:prstGeom prst="rect">
            <a:avLst/>
          </a:prstGeom>
        </p:spPr>
        <p:txBody>
          <a:bodyPr wrap="none">
            <a:spAutoFit/>
          </a:bodyPr>
          <a:lstStyle/>
          <a:p>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LUYỆN TẬP </a:t>
            </a:r>
            <a:endParaRPr lang="en-US" sz="4800"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1247248" y="1014079"/>
            <a:ext cx="5415265" cy="843693"/>
          </a:xfrm>
          <a:prstGeom prst="rect">
            <a:avLst/>
          </a:prstGeom>
        </p:spPr>
        <p:txBody>
          <a:bodyPr wrap="none">
            <a:spAutoFit/>
          </a:bodyPr>
          <a:lstStyle/>
          <a:p>
            <a:pPr algn="just">
              <a:lnSpc>
                <a:spcPct val="107000"/>
              </a:lnSpc>
              <a:spcAft>
                <a:spcPts val="800"/>
              </a:spcAft>
            </a:pPr>
            <a:r>
              <a:rPr lang="nl-NL" sz="4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Luyện tập cá nhân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19585" y="1720860"/>
            <a:ext cx="11119136" cy="5016758"/>
          </a:xfrm>
          <a:prstGeom prst="rect">
            <a:avLst/>
          </a:prstGeom>
        </p:spPr>
        <p:txBody>
          <a:bodyPr wrap="square">
            <a:spAutoFit/>
          </a:bodyPr>
          <a:lstStyle/>
          <a:p>
            <a:r>
              <a:rPr lang="nl-NL" sz="3200" dirty="0">
                <a:latin typeface="Times New Roman" panose="02020603050405020304" pitchFamily="18" charset="0"/>
                <a:cs typeface="Times New Roman" panose="02020603050405020304" pitchFamily="18" charset="0"/>
              </a:rPr>
              <a:t>– GV cho HS ném đồng nhất và cự li an toàn giữa các học sinh tối thiểu là 1,5 m. Sử dụng tín hiệu (tiếng vỗ tay, tiếng còi) để học sinh nhận biết thời điểm ném và nhặt dụng cụ. Dụng cụ tập luyện nên là dụng cụ mô phỏng.</a:t>
            </a:r>
            <a:endParaRPr lang="en-US"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 Tổ chức luyện tập các nội dung sau đây: </a:t>
            </a:r>
            <a:endParaRPr lang="en-US"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+Thực hiện đúng cách cầm bóng.</a:t>
            </a:r>
            <a:endParaRPr lang="en-US"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 Thực hiện động tác bổ trợ kĩ thuật ném bóng: ném bóng hai tay qua đầu ra trước, ném bóng hai tay qua đầu ra sau và tự nhặt bóng.</a:t>
            </a:r>
            <a:endParaRPr lang="en-US"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 Thực hiện ném bóng bằng một tay trên vai không cầm dụng cụ và cầm dụng cụ mô phỏng.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2646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ppt_w</p:attrName>
                                        </p:attrNameLst>
                                      </p:cBhvr>
                                      <p:tavLst>
                                        <p:tav tm="0" fmla="#ppt_w*sin(2.5*pi*$)">
                                          <p:val>
                                            <p:fltVal val="0"/>
                                          </p:val>
                                        </p:tav>
                                        <p:tav tm="100000">
                                          <p:val>
                                            <p:fltVal val="1"/>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ppt_w</p:attrName>
                                        </p:attrNameLst>
                                      </p:cBhvr>
                                      <p:tavLst>
                                        <p:tav tm="0" fmla="#ppt_w*sin(2.5*pi*$)">
                                          <p:val>
                                            <p:fltVal val="0"/>
                                          </p:val>
                                        </p:tav>
                                        <p:tav tm="100000">
                                          <p:val>
                                            <p:fltVal val="1"/>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8161" y="209264"/>
            <a:ext cx="7282763" cy="923330"/>
          </a:xfrm>
          <a:prstGeom prst="rect">
            <a:avLst/>
          </a:prstGeom>
        </p:spPr>
        <p:txBody>
          <a:bodyPr wrap="none">
            <a:spAutoFit/>
          </a:bodyPr>
          <a:lstStyle/>
          <a:p>
            <a:r>
              <a:rPr lang="nl-NL" sz="5400" i="1" dirty="0">
                <a:latin typeface="Times New Roman" panose="02020603050405020304" pitchFamily="18" charset="0"/>
                <a:cs typeface="Times New Roman" panose="02020603050405020304" pitchFamily="18" charset="0"/>
              </a:rPr>
              <a:t>b) Luyện tập theo cặp đôi</a:t>
            </a:r>
            <a:endParaRPr lang="en-US" sz="5400" dirty="0">
              <a:latin typeface="Times New Roman" panose="02020603050405020304" pitchFamily="18" charset="0"/>
              <a:cs typeface="Times New Roman" panose="02020603050405020304" pitchFamily="18" charset="0"/>
            </a:endParaRPr>
          </a:p>
        </p:txBody>
      </p:sp>
      <p:sp>
        <p:nvSpPr>
          <p:cNvPr id="4" name="Rectangle 3"/>
          <p:cNvSpPr/>
          <p:nvPr/>
        </p:nvSpPr>
        <p:spPr>
          <a:xfrm>
            <a:off x="400315" y="1363051"/>
            <a:ext cx="11119136" cy="4832092"/>
          </a:xfrm>
          <a:prstGeom prst="rect">
            <a:avLst/>
          </a:prstGeom>
        </p:spPr>
        <p:txBody>
          <a:bodyPr wrap="square">
            <a:spAutoFit/>
          </a:bodyPr>
          <a:lstStyle/>
          <a:p>
            <a:r>
              <a:rPr lang="nl-NL" sz="2800" dirty="0">
                <a:latin typeface="Times New Roman" panose="02020603050405020304" pitchFamily="18" charset="0"/>
                <a:cs typeface="Times New Roman" panose="02020603050405020304" pitchFamily="18" charset="0"/>
              </a:rPr>
              <a:t>- Tổ chức cho học sinh tự bắt cặp với nhau, nên phân cặp có cùng trình độ (chiều cao, sức mạnh,...), giới tính (nam với nam, nữ với nữ) để tránh chấn thương trong khi luyện tập.</a:t>
            </a:r>
            <a:endParaRPr lang="en-US" sz="2800" dirty="0">
              <a:latin typeface="Times New Roman" panose="02020603050405020304" pitchFamily="18" charset="0"/>
              <a:cs typeface="Times New Roman" panose="02020603050405020304" pitchFamily="18" charset="0"/>
            </a:endParaRPr>
          </a:p>
          <a:p>
            <a:r>
              <a:rPr lang="nl-NL" sz="2800" dirty="0">
                <a:latin typeface="Times New Roman" panose="02020603050405020304" pitchFamily="18" charset="0"/>
                <a:cs typeface="Times New Roman" panose="02020603050405020304" pitchFamily="18" charset="0"/>
              </a:rPr>
              <a:t>– GV lưu ý học sinh cầm bóng nhựa lớn và nhẹ để đảm bảo an toàn. Có thể sử dụng các dụng cụ thay thế.</a:t>
            </a:r>
            <a:endParaRPr lang="en-US" sz="2800" dirty="0">
              <a:latin typeface="Times New Roman" panose="02020603050405020304" pitchFamily="18" charset="0"/>
              <a:cs typeface="Times New Roman" panose="02020603050405020304" pitchFamily="18" charset="0"/>
            </a:endParaRPr>
          </a:p>
          <a:p>
            <a:r>
              <a:rPr lang="nl-NL" sz="2800" dirty="0">
                <a:latin typeface="Times New Roman" panose="02020603050405020304" pitchFamily="18" charset="0"/>
                <a:cs typeface="Times New Roman" panose="02020603050405020304" pitchFamily="18" charset="0"/>
              </a:rPr>
              <a:t>– Điều chỉnh khoảng cách giữa hai  học sinh phù hợp, ban đầu đứng với khoảng cách gần, sau khi đã thuần thục có thể đứng ở khoảng cách xa hơn.</a:t>
            </a:r>
            <a:endParaRPr lang="en-US" sz="2800" dirty="0">
              <a:latin typeface="Times New Roman" panose="02020603050405020304" pitchFamily="18" charset="0"/>
              <a:cs typeface="Times New Roman" panose="02020603050405020304" pitchFamily="18" charset="0"/>
            </a:endParaRPr>
          </a:p>
          <a:p>
            <a:r>
              <a:rPr lang="nl-NL"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nl-NL" sz="2800" dirty="0">
                <a:latin typeface="Times New Roman" panose="02020603050405020304" pitchFamily="18" charset="0"/>
                <a:cs typeface="Times New Roman" panose="02020603050405020304" pitchFamily="18" charset="0"/>
              </a:rPr>
              <a:t>– Tổ chức luyện tập các nội dung:</a:t>
            </a:r>
            <a:endParaRPr lang="en-US" sz="2800" dirty="0">
              <a:latin typeface="Times New Roman" panose="02020603050405020304" pitchFamily="18" charset="0"/>
              <a:cs typeface="Times New Roman" panose="02020603050405020304" pitchFamily="18" charset="0"/>
            </a:endParaRPr>
          </a:p>
          <a:p>
            <a:r>
              <a:rPr lang="nl-NL" sz="2800" dirty="0">
                <a:latin typeface="Times New Roman" panose="02020603050405020304" pitchFamily="18" charset="0"/>
                <a:cs typeface="Times New Roman" panose="02020603050405020304" pitchFamily="18" charset="0"/>
              </a:rPr>
              <a:t>+ Thực hiện ném bóng hai tay qua đầu ra trước với khoảng cách từ 5 – 10 m.</a:t>
            </a:r>
            <a:endParaRPr lang="en-US" sz="2800" dirty="0">
              <a:latin typeface="Times New Roman" panose="02020603050405020304" pitchFamily="18" charset="0"/>
              <a:cs typeface="Times New Roman" panose="02020603050405020304" pitchFamily="18" charset="0"/>
            </a:endParaRPr>
          </a:p>
          <a:p>
            <a:r>
              <a:rPr lang="nl-NL" sz="2800" dirty="0">
                <a:latin typeface="Times New Roman" panose="02020603050405020304" pitchFamily="18" charset="0"/>
                <a:cs typeface="Times New Roman" panose="02020603050405020304" pitchFamily="18" charset="0"/>
              </a:rPr>
              <a:t>+ Thực hiện ném bóng hai tay qua đầu ra sau với khoảng cách từ 5 – 10m.</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0580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12793" y="117695"/>
            <a:ext cx="11883129" cy="6571340"/>
          </a:xfrm>
          <a:prstGeom prst="rect">
            <a:avLst/>
          </a:prstGeom>
        </p:spPr>
      </p:pic>
    </p:spTree>
    <p:extLst>
      <p:ext uri="{BB962C8B-B14F-4D97-AF65-F5344CB8AC3E}">
        <p14:creationId xmlns:p14="http://schemas.microsoft.com/office/powerpoint/2010/main" val="2836716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28477" y="258321"/>
            <a:ext cx="530748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4400" b="0" i="1"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Luyện tập nhóm</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344968" y="1176849"/>
            <a:ext cx="11383206"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nl-NL" sz="3200" dirty="0">
                <a:latin typeface="Times New Roman" panose="02020603050405020304" pitchFamily="18" charset="0"/>
                <a:cs typeface="Times New Roman" panose="02020603050405020304" pitchFamily="18" charset="0"/>
              </a:rPr>
              <a:t>- Tổ chức lớp thành các nhóm nhỏ theo đối hinh hàng ngang, sử dụng các dụng cụ mô phỏng như bóng nhựa, bóng núm nha, bóng tennis....</a:t>
            </a:r>
            <a:endParaRPr lang="en-US"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 - Giáo viên nên quy định về lực ném và chọn dụng cụ sao cho phù hợp với nhóm. Chú ý quan sát học sinh trong quá trình tập luyện tránh trường hợp vô ý ném vào nhau gây chấn thương hoặc hư , hỏng dụng cụ, lớp học,... Giáo viên hoặc người chỉ huy hô hiệu lệnh để cả nhóm cùng thực hiện:</a:t>
            </a:r>
            <a:endParaRPr lang="en-US"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 Thực hiện ném bóng bằng một tay trên vai , không cầm bóng.</a:t>
            </a:r>
            <a:endParaRPr lang="en-US"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 Thực hiện ném bóng bằng một tay trên vai, cầm bóng và ném vào lưới cự li từ 10 – 15 m.</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011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407504" y="258416"/>
            <a:ext cx="11658600" cy="6390861"/>
          </a:xfrm>
          <a:prstGeom prst="rect">
            <a:avLst/>
          </a:prstGeom>
        </p:spPr>
      </p:pic>
    </p:spTree>
    <p:extLst>
      <p:ext uri="{BB962C8B-B14F-4D97-AF65-F5344CB8AC3E}">
        <p14:creationId xmlns:p14="http://schemas.microsoft.com/office/powerpoint/2010/main" val="2975008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4313" y="476567"/>
            <a:ext cx="11512826" cy="5509200"/>
          </a:xfrm>
          <a:prstGeom prst="rect">
            <a:avLst/>
          </a:prstGeom>
        </p:spPr>
        <p:txBody>
          <a:bodyPr wrap="square">
            <a:spAutoFit/>
          </a:bodyPr>
          <a:lstStyle/>
          <a:p>
            <a:r>
              <a:rPr lang="nl-NL" sz="3200" i="1" dirty="0">
                <a:latin typeface="Times New Roman" panose="02020603050405020304" pitchFamily="18" charset="0"/>
                <a:cs typeface="Times New Roman" panose="02020603050405020304" pitchFamily="18" charset="0"/>
              </a:rPr>
              <a:t>Trò chơi phát triển sức nhanh: CHẠY VÀ CHUYỀN BÓNG NHANH</a:t>
            </a:r>
            <a:endParaRPr lang="en-US"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 Mục đích: Rèn luyện khả năng ném và bắt, khả năng phán đoán, khéo léo, tinh thần đồng đội.</a:t>
            </a:r>
            <a:endParaRPr lang="en-US"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 Dụng cụ: Quả bóng lớn, phấn viết để vẽ vạch quy định khu vực giới hạn 10 mx 10 m.</a:t>
            </a:r>
            <a:endParaRPr lang="en-US"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 Cách thực hiện: Người chơi chia thành các nhóm. Cả nhóm điểm số từ 1 đến hết, mỗi nhóm có một quả bóng. Khi bắt đầu, bạn số 1 ném bóng cho bạn số 2 bắt, sau đó bạn số 2 ném cho bạn số 3,... Các bạn thực hiện ném và bắt bóng trong khu vực quy định. Mỗi bạn thực hiện từ 2 – 3 lần ném và bắt bóng. Nhóm nào không làm rơi bóng trong suốt lượt chơi là chiến thắng.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116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78296" y="357809"/>
            <a:ext cx="11777869" cy="6331226"/>
          </a:xfrm>
          <a:prstGeom prst="rect">
            <a:avLst/>
          </a:prstGeom>
        </p:spPr>
      </p:pic>
    </p:spTree>
    <p:extLst>
      <p:ext uri="{BB962C8B-B14F-4D97-AF65-F5344CB8AC3E}">
        <p14:creationId xmlns:p14="http://schemas.microsoft.com/office/powerpoint/2010/main" val="2102403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9348" y="1123121"/>
            <a:ext cx="2534669" cy="769441"/>
          </a:xfrm>
          <a:prstGeom prst="rect">
            <a:avLst/>
          </a:prstGeom>
          <a:noFill/>
        </p:spPr>
        <p:txBody>
          <a:bodyPr wrap="none" rtlCol="0">
            <a:spAutoFit/>
          </a:bodyPr>
          <a:lstStyle/>
          <a:p>
            <a:pPr algn="ctr"/>
            <a:r>
              <a:rPr lang="vi-VN" sz="4400" b="1" dirty="0" smtClean="0">
                <a:solidFill>
                  <a:srgbClr val="FF0000"/>
                </a:solidFill>
                <a:effectLst>
                  <a:outerShdw blurRad="38100" dist="38100" dir="2700000" algn="tl">
                    <a:srgbClr val="000000">
                      <a:alpha val="43137"/>
                    </a:srgbClr>
                  </a:outerShdw>
                </a:effectLst>
                <a:latin typeface="+mj-lt"/>
              </a:rPr>
              <a:t>DẶN DÒ </a:t>
            </a:r>
            <a:endParaRPr lang="en-US" sz="4400" b="1" dirty="0">
              <a:solidFill>
                <a:srgbClr val="FF0000"/>
              </a:solidFill>
              <a:effectLst>
                <a:outerShdw blurRad="38100" dist="38100" dir="2700000" algn="tl">
                  <a:srgbClr val="000000">
                    <a:alpha val="43137"/>
                  </a:srgbClr>
                </a:outerShdw>
              </a:effectLst>
              <a:latin typeface="+mj-lt"/>
            </a:endParaRPr>
          </a:p>
        </p:txBody>
      </p:sp>
      <p:sp>
        <p:nvSpPr>
          <p:cNvPr id="3" name="TextBox 2"/>
          <p:cNvSpPr txBox="1"/>
          <p:nvPr/>
        </p:nvSpPr>
        <p:spPr>
          <a:xfrm>
            <a:off x="1302026" y="2693504"/>
            <a:ext cx="10017486" cy="1323439"/>
          </a:xfrm>
          <a:prstGeom prst="rect">
            <a:avLst/>
          </a:prstGeom>
          <a:noFill/>
        </p:spPr>
        <p:txBody>
          <a:bodyPr wrap="none" rtlCol="0">
            <a:spAutoFit/>
          </a:bodyPr>
          <a:lstStyle/>
          <a:p>
            <a:pPr marL="457200" indent="-457200">
              <a:buFontTx/>
              <a:buChar char="-"/>
            </a:pPr>
            <a:r>
              <a:rPr lang="vi-VN" sz="4000" dirty="0" smtClean="0">
                <a:latin typeface="Times New Roman" panose="02020603050405020304" pitchFamily="18" charset="0"/>
                <a:cs typeface="Times New Roman" panose="02020603050405020304" pitchFamily="18" charset="0"/>
              </a:rPr>
              <a:t>Ôn tập lại các động tác đã học.</a:t>
            </a:r>
          </a:p>
          <a:p>
            <a:pPr marL="457200" indent="-457200">
              <a:buFontTx/>
              <a:buChar char="-"/>
            </a:pPr>
            <a:r>
              <a:rPr lang="vi-VN" sz="4000" dirty="0" smtClean="0">
                <a:latin typeface="Times New Roman" panose="02020603050405020304" pitchFamily="18" charset="0"/>
                <a:cs typeface="Times New Roman" panose="02020603050405020304" pitchFamily="18" charset="0"/>
              </a:rPr>
              <a:t>Luyện tập và chuẩn bị các dụng cụ cần thiết.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8034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ppt_w</p:attrName>
                                        </p:attrNameLst>
                                      </p:cBhvr>
                                      <p:tavLst>
                                        <p:tav tm="0" fmla="#ppt_w*sin(2.5*pi*$)">
                                          <p:val>
                                            <p:fltVal val="0"/>
                                          </p:val>
                                        </p:tav>
                                        <p:tav tm="100000">
                                          <p:val>
                                            <p:fltVal val="1"/>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2670" y="1846648"/>
            <a:ext cx="11115259" cy="2123658"/>
          </a:xfrm>
          <a:prstGeom prst="rect">
            <a:avLst/>
          </a:prstGeom>
        </p:spPr>
        <p:txBody>
          <a:bodyPr wrap="square">
            <a:spAutoFit/>
          </a:bodyPr>
          <a:lstStyle/>
          <a:p>
            <a:pPr algn="ctr"/>
            <a:r>
              <a:rPr lang="en-US" sz="6600" b="1" dirty="0">
                <a:solidFill>
                  <a:srgbClr val="FF0000"/>
                </a:solidFill>
                <a:latin typeface="Times New Roman" panose="02020603050405020304" pitchFamily="18" charset="0"/>
                <a:cs typeface="Times New Roman" panose="02020603050405020304" pitchFamily="18" charset="0"/>
              </a:rPr>
              <a:t>BÀI 1: ĐỘNG TÁC BỔ TRỢ KĨ THUẬT NÉM BÓNG</a:t>
            </a:r>
          </a:p>
        </p:txBody>
      </p:sp>
    </p:spTree>
    <p:extLst>
      <p:ext uri="{BB962C8B-B14F-4D97-AF65-F5344CB8AC3E}">
        <p14:creationId xmlns:p14="http://schemas.microsoft.com/office/powerpoint/2010/main" val="276713954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s://memegenerator.net/img/instances/74346576/thank-you-for-listening-any-ques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36746"/>
            <a:ext cx="9067800" cy="66302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có liên qu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37447" y="76201"/>
            <a:ext cx="9359153" cy="679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672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46" y="-4886"/>
            <a:ext cx="4088931" cy="646331"/>
          </a:xfrm>
          <a:prstGeom prst="rect">
            <a:avLst/>
          </a:prstGeom>
        </p:spPr>
        <p:txBody>
          <a:bodyPr wrap="square">
            <a:spAutoFit/>
          </a:bodyPr>
          <a:lstStyle/>
          <a:p>
            <a:pPr algn="ctr"/>
            <a:r>
              <a:rPr lang="fr-FR" sz="3600" b="1" dirty="0">
                <a:solidFill>
                  <a:srgbClr val="002060"/>
                </a:solidFill>
                <a:latin typeface="Times New Roman" panose="02020603050405020304" pitchFamily="18" charset="0"/>
                <a:ea typeface="Calibri" panose="020F0502020204030204" pitchFamily="34" charset="0"/>
              </a:rPr>
              <a:t>KHỞI ĐỘNG</a:t>
            </a:r>
            <a:endParaRPr lang="en-US" sz="3600" dirty="0">
              <a:solidFill>
                <a:srgbClr val="002060"/>
              </a:solidFill>
            </a:endParaRPr>
          </a:p>
        </p:txBody>
      </p:sp>
      <p:sp>
        <p:nvSpPr>
          <p:cNvPr id="5" name="Rectangle 4"/>
          <p:cNvSpPr/>
          <p:nvPr/>
        </p:nvSpPr>
        <p:spPr>
          <a:xfrm>
            <a:off x="271684" y="450227"/>
            <a:ext cx="11476367" cy="6063198"/>
          </a:xfrm>
          <a:prstGeom prst="rect">
            <a:avLst/>
          </a:prstGeom>
        </p:spPr>
        <p:txBody>
          <a:bodyPr wrap="square">
            <a:spAutoFit/>
          </a:bodyPr>
          <a:lstStyle/>
          <a:p>
            <a:pPr algn="just">
              <a:lnSpc>
                <a:spcPct val="150000"/>
              </a:lnSpc>
              <a:spcBef>
                <a:spcPts val="600"/>
              </a:spcBef>
              <a:spcAft>
                <a:spcPts val="600"/>
              </a:spcAft>
            </a:pP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Chạy</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chậm</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vòng</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quanh</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sân</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tốc</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chậm</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nhanh</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thành</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hàng</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ngang</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đứng</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xen</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kẽ</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nhau</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mới</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đếm</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nhịp</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mẫu</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bạn</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khác</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xoay</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khớp</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xuống</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dưới</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bao</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gồm</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vai</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hông</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góp</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duỗi</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gối</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chân</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12471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546653" y="834887"/>
            <a:ext cx="11310730" cy="5627508"/>
          </a:xfrm>
          <a:prstGeom prst="rect">
            <a:avLst/>
          </a:prstGeom>
        </p:spPr>
      </p:pic>
      <p:sp>
        <p:nvSpPr>
          <p:cNvPr id="5" name="TextBox 4"/>
          <p:cNvSpPr txBox="1"/>
          <p:nvPr/>
        </p:nvSpPr>
        <p:spPr>
          <a:xfrm>
            <a:off x="3529244" y="205757"/>
            <a:ext cx="5517857" cy="523220"/>
          </a:xfrm>
          <a:prstGeom prst="rect">
            <a:avLst/>
          </a:prstGeom>
          <a:noFill/>
        </p:spPr>
        <p:txBody>
          <a:bodyPr wrap="none" rtlCol="0">
            <a:spAutoFit/>
          </a:bodyPr>
          <a:lstStyle/>
          <a:p>
            <a:r>
              <a:rPr lang="vi-VN" sz="28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 động tác thực hiện 2 lần 8 nhịp)</a:t>
            </a:r>
            <a:endParaRPr lang="en-US" sz="2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815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8784" y="313088"/>
            <a:ext cx="7245626"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sz="3400" dirty="0" err="1">
                <a:latin typeface="Times New Roman" panose="02020603050405020304" pitchFamily="18" charset="0"/>
                <a:cs typeface="Times New Roman" panose="02020603050405020304" pitchFamily="18" charset="0"/>
              </a:rPr>
              <a:t>Tổ</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chức</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trò</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chơi</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hồ</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trợ</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khởi</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động</a:t>
            </a:r>
            <a:r>
              <a:rPr lang="fr-FR" sz="3400" dirty="0">
                <a:latin typeface="Times New Roman" panose="02020603050405020304" pitchFamily="18" charset="0"/>
                <a:cs typeface="Times New Roman" panose="02020603050405020304" pitchFamily="18" charset="0"/>
              </a:rPr>
              <a:t> :  </a:t>
            </a:r>
            <a:r>
              <a:rPr lang="fr-FR" sz="3400" b="1" i="1" dirty="0">
                <a:latin typeface="Times New Roman" panose="02020603050405020304" pitchFamily="18" charset="0"/>
                <a:cs typeface="Times New Roman" panose="02020603050405020304" pitchFamily="18" charset="0"/>
              </a:rPr>
              <a:t>NÉM XA VƯỢT MỐC</a:t>
            </a:r>
            <a:endParaRPr lang="en-US" sz="3400" dirty="0">
              <a:latin typeface="Times New Roman" panose="02020603050405020304" pitchFamily="18" charset="0"/>
              <a:cs typeface="Times New Roman" panose="02020603050405020304" pitchFamily="18" charset="0"/>
            </a:endParaRPr>
          </a:p>
          <a:p>
            <a:pPr lvl="0"/>
            <a:r>
              <a:rPr lang="fr-FR" sz="3400" dirty="0" err="1">
                <a:latin typeface="Times New Roman" panose="02020603050405020304" pitchFamily="18" charset="0"/>
                <a:cs typeface="Times New Roman" panose="02020603050405020304" pitchFamily="18" charset="0"/>
              </a:rPr>
              <a:t>Dụng</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cụ</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Quả</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bóng</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rổ</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hoặc</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bóng</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chuyền</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bóng</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đá</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phấn</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viết</a:t>
            </a:r>
            <a:r>
              <a:rPr lang="fr-FR" sz="3400" dirty="0">
                <a:latin typeface="Times New Roman" panose="02020603050405020304" pitchFamily="18" charset="0"/>
                <a:cs typeface="Times New Roman" panose="02020603050405020304" pitchFamily="18" charset="0"/>
              </a:rPr>
              <a:t>.</a:t>
            </a:r>
            <a:endParaRPr lang="en-US" sz="3400" dirty="0">
              <a:latin typeface="Times New Roman" panose="02020603050405020304" pitchFamily="18" charset="0"/>
              <a:cs typeface="Times New Roman" panose="02020603050405020304" pitchFamily="18" charset="0"/>
            </a:endParaRPr>
          </a:p>
          <a:p>
            <a:pPr lvl="0"/>
            <a:r>
              <a:rPr lang="fr-FR" sz="3400" dirty="0" err="1">
                <a:latin typeface="Times New Roman" panose="02020603050405020304" pitchFamily="18" charset="0"/>
                <a:cs typeface="Times New Roman" panose="02020603050405020304" pitchFamily="18" charset="0"/>
              </a:rPr>
              <a:t>Cách</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thực</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hiện</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Người</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chơi</a:t>
            </a:r>
            <a:r>
              <a:rPr lang="fr-FR" sz="3400" dirty="0">
                <a:latin typeface="Times New Roman" panose="02020603050405020304" pitchFamily="18" charset="0"/>
                <a:cs typeface="Times New Roman" panose="02020603050405020304" pitchFamily="18" charset="0"/>
              </a:rPr>
              <a:t> chia </a:t>
            </a:r>
            <a:r>
              <a:rPr lang="fr-FR" sz="3400" dirty="0" err="1">
                <a:latin typeface="Times New Roman" panose="02020603050405020304" pitchFamily="18" charset="0"/>
                <a:cs typeface="Times New Roman" panose="02020603050405020304" pitchFamily="18" charset="0"/>
              </a:rPr>
              <a:t>thành</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các</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nhóm</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Lần</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lượt</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mỗi</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bạn</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cầm</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bóng</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và</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ném</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xa</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về</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trước</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Bóng</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rơi</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vào</a:t>
            </a:r>
            <a:r>
              <a:rPr lang="fr-FR" sz="3400" dirty="0">
                <a:latin typeface="Times New Roman" panose="02020603050405020304" pitchFamily="18" charset="0"/>
                <a:cs typeface="Times New Roman" panose="02020603050405020304" pitchFamily="18" charset="0"/>
              </a:rPr>
              <a:t> ô </a:t>
            </a:r>
            <a:r>
              <a:rPr lang="fr-FR" sz="3400" dirty="0" err="1">
                <a:latin typeface="Times New Roman" panose="02020603050405020304" pitchFamily="18" charset="0"/>
                <a:cs typeface="Times New Roman" panose="02020603050405020304" pitchFamily="18" charset="0"/>
              </a:rPr>
              <a:t>nào</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đầu</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tiên</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bạn</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được</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số</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điểm</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tương</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ứng</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của</a:t>
            </a:r>
            <a:r>
              <a:rPr lang="fr-FR" sz="3400" dirty="0">
                <a:latin typeface="Times New Roman" panose="02020603050405020304" pitchFamily="18" charset="0"/>
                <a:cs typeface="Times New Roman" panose="02020603050405020304" pitchFamily="18" charset="0"/>
              </a:rPr>
              <a:t> ô </a:t>
            </a:r>
            <a:r>
              <a:rPr lang="fr-FR" sz="3400" dirty="0" err="1">
                <a:latin typeface="Times New Roman" panose="02020603050405020304" pitchFamily="18" charset="0"/>
                <a:cs typeface="Times New Roman" panose="02020603050405020304" pitchFamily="18" charset="0"/>
              </a:rPr>
              <a:t>đó</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Điểm</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của</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nhóm</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bằng</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tổng</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điểm</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của</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các</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bạn</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trong</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nhóm</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Nhóm</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nào</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đạt</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được</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nhiều</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điểm</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nhất</a:t>
            </a:r>
            <a:r>
              <a:rPr lang="fr-FR" sz="3400" dirty="0">
                <a:latin typeface="Times New Roman" panose="02020603050405020304" pitchFamily="18" charset="0"/>
                <a:cs typeface="Times New Roman" panose="02020603050405020304" pitchFamily="18" charset="0"/>
              </a:rPr>
              <a:t> là </a:t>
            </a:r>
            <a:r>
              <a:rPr lang="fr-FR" sz="3400" dirty="0" err="1">
                <a:latin typeface="Times New Roman" panose="02020603050405020304" pitchFamily="18" charset="0"/>
                <a:cs typeface="Times New Roman" panose="02020603050405020304" pitchFamily="18" charset="0"/>
              </a:rPr>
              <a:t>chiến</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thắng</a:t>
            </a:r>
            <a:r>
              <a:rPr lang="fr-FR" sz="3400" dirty="0">
                <a:latin typeface="Times New Roman" panose="02020603050405020304" pitchFamily="18" charset="0"/>
                <a:cs typeface="Times New Roman" panose="02020603050405020304" pitchFamily="18" charset="0"/>
              </a:rPr>
              <a:t>.</a:t>
            </a:r>
            <a:endParaRPr lang="en-US" sz="3400" dirty="0">
              <a:latin typeface="Times New Roman" panose="02020603050405020304" pitchFamily="18" charset="0"/>
              <a:cs typeface="Times New Roman" panose="02020603050405020304" pitchFamily="18" charset="0"/>
            </a:endParaRPr>
          </a:p>
        </p:txBody>
      </p:sp>
      <p:sp>
        <p:nvSpPr>
          <p:cNvPr id="5" name="Rectangle 3"/>
          <p:cNvSpPr>
            <a:spLocks noChangeArrowheads="1"/>
          </p:cNvSpPr>
          <p:nvPr/>
        </p:nvSpPr>
        <p:spPr bwMode="auto">
          <a:xfrm>
            <a:off x="606287" y="4678292"/>
            <a:ext cx="87022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7" name="Picture 6"/>
          <p:cNvPicPr/>
          <p:nvPr/>
        </p:nvPicPr>
        <p:blipFill>
          <a:blip r:embed="rId2"/>
          <a:stretch>
            <a:fillRect/>
          </a:stretch>
        </p:blipFill>
        <p:spPr>
          <a:xfrm>
            <a:off x="7166114" y="387626"/>
            <a:ext cx="4909930" cy="6296437"/>
          </a:xfrm>
          <a:prstGeom prst="rect">
            <a:avLst/>
          </a:prstGeom>
        </p:spPr>
      </p:pic>
    </p:spTree>
    <p:extLst>
      <p:ext uri="{BB962C8B-B14F-4D97-AF65-F5344CB8AC3E}">
        <p14:creationId xmlns:p14="http://schemas.microsoft.com/office/powerpoint/2010/main" val="1164120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742" y="321807"/>
            <a:ext cx="11568754" cy="2862322"/>
          </a:xfrm>
          <a:prstGeom prst="rect">
            <a:avLst/>
          </a:prstGeom>
        </p:spPr>
        <p:txBody>
          <a:bodyPr wrap="square">
            <a:spAutoFit/>
          </a:bodyPr>
          <a:lstStyle/>
          <a:p>
            <a:r>
              <a:rPr lang="fr-FR" sz="3600" dirty="0" err="1">
                <a:latin typeface="Times New Roman" panose="02020603050405020304" pitchFamily="18" charset="0"/>
                <a:cs typeface="Times New Roman" panose="02020603050405020304" pitchFamily="18" charset="0"/>
              </a:rPr>
              <a:t>Trong</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đời</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sống</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hàng</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ngày</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nói</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chung</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và</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bộ</a:t>
            </a:r>
            <a:r>
              <a:rPr lang="fr-FR" sz="3600" dirty="0">
                <a:latin typeface="Times New Roman" panose="02020603050405020304" pitchFamily="18" charset="0"/>
                <a:cs typeface="Times New Roman" panose="02020603050405020304" pitchFamily="18" charset="0"/>
              </a:rPr>
              <a:t> môn </a:t>
            </a:r>
            <a:r>
              <a:rPr lang="fr-FR" sz="3600" dirty="0" err="1">
                <a:latin typeface="Times New Roman" panose="02020603050405020304" pitchFamily="18" charset="0"/>
                <a:cs typeface="Times New Roman" panose="02020603050405020304" pitchFamily="18" charset="0"/>
              </a:rPr>
              <a:t>Giáo</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dục</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thể</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chất</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nói</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riêng</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ném</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bóng</a:t>
            </a:r>
            <a:r>
              <a:rPr lang="fr-FR" sz="3600" dirty="0">
                <a:latin typeface="Times New Roman" panose="02020603050405020304" pitchFamily="18" charset="0"/>
                <a:cs typeface="Times New Roman" panose="02020603050405020304" pitchFamily="18" charset="0"/>
              </a:rPr>
              <a:t> là </a:t>
            </a:r>
            <a:r>
              <a:rPr lang="fr-FR" sz="3600" dirty="0" err="1">
                <a:latin typeface="Times New Roman" panose="02020603050405020304" pitchFamily="18" charset="0"/>
                <a:cs typeface="Times New Roman" panose="02020603050405020304" pitchFamily="18" charset="0"/>
              </a:rPr>
              <a:t>một</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chủ</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đề</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học</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tập</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phổ</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biến</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Để</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nắm</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được</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các</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kiến</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thức</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lý</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thuyết</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và</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vận</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dụng</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chính</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xác</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chúng</a:t>
            </a:r>
            <a:r>
              <a:rPr lang="fr-FR" sz="3600" dirty="0">
                <a:latin typeface="Times New Roman" panose="02020603050405020304" pitchFamily="18" charset="0"/>
                <a:cs typeface="Times New Roman" panose="02020603050405020304" pitchFamily="18" charset="0"/>
              </a:rPr>
              <a:t> ta </a:t>
            </a:r>
            <a:r>
              <a:rPr lang="fr-FR" sz="3600" dirty="0" err="1">
                <a:latin typeface="Times New Roman" panose="02020603050405020304" pitchFamily="18" charset="0"/>
                <a:cs typeface="Times New Roman" panose="02020603050405020304" pitchFamily="18" charset="0"/>
              </a:rPr>
              <a:t>cùng</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vào</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bài</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học</a:t>
            </a:r>
            <a:r>
              <a:rPr lang="fr-FR" sz="3600" dirty="0">
                <a:latin typeface="Times New Roman" panose="02020603050405020304" pitchFamily="18" charset="0"/>
                <a:cs typeface="Times New Roman" panose="02020603050405020304" pitchFamily="18" charset="0"/>
              </a:rPr>
              <a:t> </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Bài</a:t>
            </a:r>
            <a:r>
              <a:rPr lang="fr-FR" sz="3600" b="1" dirty="0">
                <a:latin typeface="Times New Roman" panose="02020603050405020304" pitchFamily="18" charset="0"/>
                <a:cs typeface="Times New Roman" panose="02020603050405020304" pitchFamily="18" charset="0"/>
              </a:rPr>
              <a:t> 1: </a:t>
            </a:r>
            <a:r>
              <a:rPr lang="fr-FR" sz="3600" b="1" dirty="0" err="1">
                <a:latin typeface="Times New Roman" panose="02020603050405020304" pitchFamily="18" charset="0"/>
                <a:cs typeface="Times New Roman" panose="02020603050405020304" pitchFamily="18" charset="0"/>
              </a:rPr>
              <a:t>Động</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tác</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bổ</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trợ</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kĩ</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thuật</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ném</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bóng</a:t>
            </a:r>
            <a:r>
              <a:rPr lang="fr-FR" sz="3600" b="1"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3" name="Rectangle 2"/>
          <p:cNvSpPr/>
          <p:nvPr/>
        </p:nvSpPr>
        <p:spPr>
          <a:xfrm>
            <a:off x="528555" y="3057498"/>
            <a:ext cx="11084258" cy="523220"/>
          </a:xfrm>
          <a:prstGeom prst="rect">
            <a:avLst/>
          </a:prstGeom>
        </p:spPr>
        <p:txBody>
          <a:bodyPr wrap="square">
            <a:spAutoFit/>
          </a:bodyPr>
          <a:lstStyle/>
          <a:p>
            <a:r>
              <a:rPr lang="nl-NL" sz="2800" b="1" dirty="0">
                <a:latin typeface="Times New Roman" panose="02020603050405020304" pitchFamily="18" charset="0"/>
                <a:cs typeface="Times New Roman" panose="02020603050405020304" pitchFamily="18" charset="0"/>
              </a:rPr>
              <a:t>Hoạt động 1:Ném bóng hai tay qua đầu ra trước</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528555" y="3504481"/>
            <a:ext cx="7354899" cy="669542"/>
          </a:xfrm>
          <a:prstGeom prst="rect">
            <a:avLst/>
          </a:prstGeom>
        </p:spPr>
        <p:txBody>
          <a:bodyPr wrap="none">
            <a:spAutoFit/>
          </a:bodyPr>
          <a:lstStyle/>
          <a:p>
            <a:pPr algn="just">
              <a:lnSpc>
                <a:spcPct val="150000"/>
              </a:lnSpc>
              <a:spcBef>
                <a:spcPts val="600"/>
              </a:spcBef>
              <a:spcAft>
                <a:spcPts val="600"/>
              </a:spcAft>
            </a:pPr>
            <a:r>
              <a:rPr lang="nl-NL"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 động </a:t>
            </a:r>
            <a:r>
              <a:rPr lang="vi-VN"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nl-NL"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Ném bóng hai tay qua đầu ra sau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28555" y="6046561"/>
            <a:ext cx="3839513" cy="738664"/>
          </a:xfrm>
          <a:prstGeom prst="rect">
            <a:avLst/>
          </a:prstGeom>
        </p:spPr>
        <p:txBody>
          <a:bodyPr wrap="none">
            <a:spAutoFit/>
          </a:bodyPr>
          <a:lstStyle/>
          <a:p>
            <a:pPr algn="just">
              <a:lnSpc>
                <a:spcPct val="150000"/>
              </a:lnSpc>
              <a:spcBef>
                <a:spcPts val="600"/>
              </a:spcBef>
              <a:spcAft>
                <a:spcPts val="600"/>
              </a:spcAft>
            </a:pPr>
            <a:r>
              <a:rPr lang="nl-NL"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 động </a:t>
            </a:r>
            <a:r>
              <a:rPr lang="en-US"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 </a:t>
            </a:r>
            <a:r>
              <a:rPr lang="vi-VN"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Luyện tập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28555" y="4744636"/>
            <a:ext cx="7223452" cy="669542"/>
          </a:xfrm>
          <a:prstGeom prst="rect">
            <a:avLst/>
          </a:prstGeom>
        </p:spPr>
        <p:txBody>
          <a:bodyPr wrap="none">
            <a:spAutoFit/>
          </a:bodyPr>
          <a:lstStyle/>
          <a:p>
            <a:pPr algn="just">
              <a:lnSpc>
                <a:spcPct val="150000"/>
              </a:lnSpc>
              <a:spcBef>
                <a:spcPts val="600"/>
              </a:spcBef>
              <a:spcAft>
                <a:spcPts val="600"/>
              </a:spcAft>
            </a:pPr>
            <a:r>
              <a:rPr lang="nl-NL"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 động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Ném</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bóng</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528555" y="5380921"/>
            <a:ext cx="8921032" cy="669542"/>
          </a:xfrm>
          <a:prstGeom prst="rect">
            <a:avLst/>
          </a:prstGeom>
        </p:spPr>
        <p:txBody>
          <a:bodyPr wrap="none">
            <a:spAutoFit/>
          </a:bodyPr>
          <a:lstStyle/>
          <a:p>
            <a:pPr algn="just">
              <a:lnSpc>
                <a:spcPct val="150000"/>
              </a:lnSpc>
              <a:spcBef>
                <a:spcPts val="600"/>
              </a:spcBef>
              <a:spcAft>
                <a:spcPts val="600"/>
              </a:spcAft>
            </a:pPr>
            <a:r>
              <a:rPr lang="nl-NL"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 động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Ném</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bóng</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vai</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trúng</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đích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528555" y="4229970"/>
            <a:ext cx="4647426" cy="669542"/>
          </a:xfrm>
          <a:prstGeom prst="rect">
            <a:avLst/>
          </a:prstGeom>
        </p:spPr>
        <p:txBody>
          <a:bodyPr wrap="none">
            <a:spAutoFit/>
          </a:bodyPr>
          <a:lstStyle/>
          <a:p>
            <a:pPr algn="just">
              <a:lnSpc>
                <a:spcPct val="150000"/>
              </a:lnSpc>
              <a:spcBef>
                <a:spcPts val="600"/>
              </a:spcBef>
              <a:spcAft>
                <a:spcPts val="600"/>
              </a:spcAft>
            </a:pPr>
            <a:r>
              <a:rPr lang="nl-NL"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 động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cầm</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bóng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33359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032" y="183407"/>
            <a:ext cx="6777817" cy="742511"/>
          </a:xfrm>
          <a:prstGeom prst="rect">
            <a:avLst/>
          </a:prstGeom>
        </p:spPr>
        <p:txBody>
          <a:bodyPr wrap="none">
            <a:spAutoFit/>
          </a:bodyPr>
          <a:lstStyle/>
          <a:p>
            <a:pPr algn="just">
              <a:lnSpc>
                <a:spcPct val="150000"/>
              </a:lnSpc>
              <a:spcBef>
                <a:spcPts val="600"/>
              </a:spcBef>
              <a:spcAft>
                <a:spcPts val="600"/>
              </a:spcAft>
            </a:pPr>
            <a:r>
              <a:rPr lang="nl-NL"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Ném bóng hai tay qua đầu ra trước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175591" y="1181521"/>
            <a:ext cx="6096000" cy="4847481"/>
          </a:xfrm>
          <a:prstGeom prst="rect">
            <a:avLst/>
          </a:prstGeom>
        </p:spPr>
        <p:txBody>
          <a:bodyPr>
            <a:spAutoFit/>
          </a:bodyPr>
          <a:lstStyle/>
          <a:p>
            <a:pPr algn="just">
              <a:lnSpc>
                <a:spcPct val="150000"/>
              </a:lnSpc>
              <a:spcBef>
                <a:spcPts val="600"/>
              </a:spcBef>
              <a:spcAft>
                <a:spcPts val="600"/>
              </a:spcAft>
            </a:pPr>
            <a:r>
              <a:rPr lang="nl-NL"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TTCB</a:t>
            </a:r>
            <a:r>
              <a:rPr lang="nl-NL"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Đứng chân trước chân sau, hai tay cầm bóng đưa lên cao ra sau đầu, thân trên hơi ngà ra sau.</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nl-NL"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 hiện</a:t>
            </a:r>
            <a:r>
              <a:rPr lang="nl-NL"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Thân trên gập nhanh ra trước, kết hợp hai tay đưa bóng nhanh qua đầu ra trước và ném. Chân sau có thể bước lên một bước để giữ thăng bằng.</a:t>
            </a:r>
            <a:endParaRPr lang="en-US" sz="3200" dirty="0">
              <a:latin typeface="Times New Roman" panose="02020603050405020304" pitchFamily="18" charset="0"/>
              <a:cs typeface="Times New Roman" panose="02020603050405020304" pitchFamily="18" charset="0"/>
            </a:endParaRPr>
          </a:p>
        </p:txBody>
      </p:sp>
      <p:pic>
        <p:nvPicPr>
          <p:cNvPr id="7" name="Picture 6"/>
          <p:cNvPicPr/>
          <p:nvPr/>
        </p:nvPicPr>
        <p:blipFill>
          <a:blip r:embed="rId2"/>
          <a:stretch>
            <a:fillRect/>
          </a:stretch>
        </p:blipFill>
        <p:spPr>
          <a:xfrm>
            <a:off x="6482191" y="675861"/>
            <a:ext cx="5464644" cy="6013174"/>
          </a:xfrm>
          <a:prstGeom prst="rect">
            <a:avLst/>
          </a:prstGeom>
        </p:spPr>
      </p:pic>
    </p:spTree>
    <p:extLst>
      <p:ext uri="{BB962C8B-B14F-4D97-AF65-F5344CB8AC3E}">
        <p14:creationId xmlns:p14="http://schemas.microsoft.com/office/powerpoint/2010/main" val="39987513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466" y="153588"/>
            <a:ext cx="7173759" cy="646331"/>
          </a:xfrm>
          <a:prstGeom prst="rect">
            <a:avLst/>
          </a:prstGeom>
        </p:spPr>
        <p:txBody>
          <a:bodyPr wrap="none">
            <a:spAutoFit/>
          </a:bodyPr>
          <a:lstStyle/>
          <a:p>
            <a:r>
              <a:rPr lang="vi-VN" sz="3600" b="1" dirty="0">
                <a:latin typeface="Times New Roman" panose="02020603050405020304" pitchFamily="18" charset="0"/>
                <a:cs typeface="Times New Roman" panose="02020603050405020304" pitchFamily="18" charset="0"/>
              </a:rPr>
              <a:t>2</a:t>
            </a:r>
            <a:r>
              <a:rPr lang="nl-NL" sz="3600" b="1" dirty="0">
                <a:latin typeface="Times New Roman" panose="02020603050405020304" pitchFamily="18" charset="0"/>
                <a:cs typeface="Times New Roman" panose="02020603050405020304" pitchFamily="18" charset="0"/>
              </a:rPr>
              <a:t>. Ném bóng hai tay qua đầu ra sau</a:t>
            </a:r>
            <a:endParaRPr lang="en-US" sz="3600" dirty="0">
              <a:latin typeface="Times New Roman" panose="02020603050405020304" pitchFamily="18" charset="0"/>
              <a:cs typeface="Times New Roman" panose="02020603050405020304" pitchFamily="18" charset="0"/>
            </a:endParaRPr>
          </a:p>
        </p:txBody>
      </p:sp>
      <p:sp>
        <p:nvSpPr>
          <p:cNvPr id="4" name="Rectangle 3"/>
          <p:cNvSpPr/>
          <p:nvPr/>
        </p:nvSpPr>
        <p:spPr>
          <a:xfrm>
            <a:off x="155713" y="1111299"/>
            <a:ext cx="6096000" cy="5093702"/>
          </a:xfrm>
          <a:prstGeom prst="rect">
            <a:avLst/>
          </a:prstGeom>
        </p:spPr>
        <p:txBody>
          <a:bodyPr>
            <a:spAutoFit/>
          </a:bodyPr>
          <a:lstStyle/>
          <a:p>
            <a:pPr algn="just">
              <a:lnSpc>
                <a:spcPct val="150000"/>
              </a:lnSpc>
              <a:spcBef>
                <a:spcPts val="600"/>
              </a:spcBef>
              <a:spcAft>
                <a:spcPts val="600"/>
              </a:spcAft>
            </a:pPr>
            <a:r>
              <a:rPr lang="nl-NL"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TTCB</a:t>
            </a:r>
            <a:r>
              <a:rPr lang="nl-NL"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Lưng quay về hướng ném, hai tay cầm bóng, hai chân đứng rộng bằng vai, khuyu gối, thân trên ngã ra trước.</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nl-NL"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 hiện</a:t>
            </a:r>
            <a:r>
              <a:rPr lang="nl-NL"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Hai chân duỗi thẳng, thân trên ngả ra sau, kết hợp hai tay đưa bóng nhanh từ trước mặt ra sau đầu và ném.</a:t>
            </a:r>
            <a:endParaRPr lang="en-US" sz="3200" dirty="0">
              <a:latin typeface="Times New Roman" panose="02020603050405020304" pitchFamily="18" charset="0"/>
              <a:cs typeface="Times New Roman" panose="02020603050405020304" pitchFamily="18" charset="0"/>
            </a:endParaRPr>
          </a:p>
        </p:txBody>
      </p:sp>
      <p:pic>
        <p:nvPicPr>
          <p:cNvPr id="7" name="Picture 6"/>
          <p:cNvPicPr/>
          <p:nvPr/>
        </p:nvPicPr>
        <p:blipFill>
          <a:blip r:embed="rId2"/>
          <a:stretch>
            <a:fillRect/>
          </a:stretch>
        </p:blipFill>
        <p:spPr>
          <a:xfrm>
            <a:off x="6391137" y="1193881"/>
            <a:ext cx="5525880" cy="5475275"/>
          </a:xfrm>
          <a:prstGeom prst="rect">
            <a:avLst/>
          </a:prstGeom>
        </p:spPr>
      </p:pic>
    </p:spTree>
    <p:extLst>
      <p:ext uri="{BB962C8B-B14F-4D97-AF65-F5344CB8AC3E}">
        <p14:creationId xmlns:p14="http://schemas.microsoft.com/office/powerpoint/2010/main" val="507841346"/>
      </p:ext>
    </p:extLst>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759" y="0"/>
            <a:ext cx="3698448" cy="834524"/>
          </a:xfrm>
          <a:prstGeom prst="rect">
            <a:avLst/>
          </a:prstGeom>
        </p:spPr>
        <p:txBody>
          <a:bodyPr wrap="none">
            <a:spAutoFit/>
          </a:bodyPr>
          <a:lstStyle/>
          <a:p>
            <a:pPr algn="just">
              <a:lnSpc>
                <a:spcPct val="150000"/>
              </a:lnSpc>
              <a:spcBef>
                <a:spcPts val="600"/>
              </a:spcBef>
              <a:spcAft>
                <a:spcPts val="600"/>
              </a:spcAft>
            </a:pP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cầm</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bóng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35835" y="1585148"/>
            <a:ext cx="5738191" cy="3477875"/>
          </a:xfrm>
          <a:prstGeom prst="rect">
            <a:avLst/>
          </a:prstGeom>
        </p:spPr>
        <p:txBody>
          <a:bodyPr wrap="square">
            <a:spAutoFit/>
          </a:bodyPr>
          <a:lstStyle/>
          <a:p>
            <a:r>
              <a:rPr lang="nl-NL" sz="4400" dirty="0">
                <a:solidFill>
                  <a:srgbClr val="000000"/>
                </a:solidFill>
                <a:latin typeface="Times New Roman" panose="02020603050405020304" pitchFamily="18" charset="0"/>
                <a:ea typeface="Calibri" panose="020F0502020204030204" pitchFamily="34" charset="0"/>
              </a:rPr>
              <a:t>- Cầm bóng bằng tay thuận. Để bóng tì lên các chai tay, chủ yếu ở các ngón trỏ, giữa và áp út.</a:t>
            </a:r>
            <a:endParaRPr lang="en-US" sz="4400" dirty="0"/>
          </a:p>
        </p:txBody>
      </p:sp>
      <p:pic>
        <p:nvPicPr>
          <p:cNvPr id="6" name="Picture 5"/>
          <p:cNvPicPr/>
          <p:nvPr/>
        </p:nvPicPr>
        <p:blipFill>
          <a:blip r:embed="rId2"/>
          <a:stretch>
            <a:fillRect/>
          </a:stretch>
        </p:blipFill>
        <p:spPr>
          <a:xfrm>
            <a:off x="6102627" y="1047750"/>
            <a:ext cx="5705060" cy="5472320"/>
          </a:xfrm>
          <a:prstGeom prst="rect">
            <a:avLst/>
          </a:prstGeom>
        </p:spPr>
      </p:pic>
    </p:spTree>
    <p:extLst>
      <p:ext uri="{BB962C8B-B14F-4D97-AF65-F5344CB8AC3E}">
        <p14:creationId xmlns:p14="http://schemas.microsoft.com/office/powerpoint/2010/main" val="33482766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1153</Words>
  <Application>Microsoft Office PowerPoint</Application>
  <PresentationFormat>Widescreen</PresentationFormat>
  <Paragraphs>56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 X360</dc:creator>
  <cp:lastModifiedBy>Hp X360</cp:lastModifiedBy>
  <cp:revision>1</cp:revision>
  <dcterms:created xsi:type="dcterms:W3CDTF">2022-06-23T15:25:00Z</dcterms:created>
  <dcterms:modified xsi:type="dcterms:W3CDTF">2022-06-23T15:25:52Z</dcterms:modified>
</cp:coreProperties>
</file>