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2" r:id="rId8"/>
    <p:sldId id="266"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96" y="-3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8279F3-7553-4022-A29B-2E621B36D748}" type="datetimeFigureOut">
              <a:rPr lang="en-US" smtClean="0"/>
              <a:t>28/06/2022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1624547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279F3-7553-4022-A29B-2E621B36D748}" type="datetimeFigureOut">
              <a:rPr lang="en-US" smtClean="0"/>
              <a:t>28/06/2022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2088914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279F3-7553-4022-A29B-2E621B36D748}" type="datetimeFigureOut">
              <a:rPr lang="en-US" smtClean="0"/>
              <a:t>28/06/2022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887490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279F3-7553-4022-A29B-2E621B36D748}" type="datetimeFigureOut">
              <a:rPr lang="en-US" smtClean="0"/>
              <a:t>28/06/2022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401849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8279F3-7553-4022-A29B-2E621B36D748}" type="datetimeFigureOut">
              <a:rPr lang="en-US" smtClean="0"/>
              <a:t>28/06/2022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3019665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8279F3-7553-4022-A29B-2E621B36D748}" type="datetimeFigureOut">
              <a:rPr lang="en-US" smtClean="0"/>
              <a:t>28/06/2022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2151303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8279F3-7553-4022-A29B-2E621B36D748}" type="datetimeFigureOut">
              <a:rPr lang="en-US" smtClean="0"/>
              <a:t>28/06/2022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56539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8279F3-7553-4022-A29B-2E621B36D748}" type="datetimeFigureOut">
              <a:rPr lang="en-US" smtClean="0"/>
              <a:t>28/06/2022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2483783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8279F3-7553-4022-A29B-2E621B36D748}" type="datetimeFigureOut">
              <a:rPr lang="en-US" smtClean="0"/>
              <a:t>28/06/2022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3192362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8279F3-7553-4022-A29B-2E621B36D748}" type="datetimeFigureOut">
              <a:rPr lang="en-US" smtClean="0"/>
              <a:t>28/06/2022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3217921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8279F3-7553-4022-A29B-2E621B36D748}" type="datetimeFigureOut">
              <a:rPr lang="en-US" smtClean="0"/>
              <a:t>28/06/2022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0D64B9-9946-427E-85F7-A8C442C60BAB}" type="slidenum">
              <a:rPr lang="en-US" smtClean="0"/>
              <a:t>‹#›</a:t>
            </a:fld>
            <a:endParaRPr lang="en-US"/>
          </a:p>
        </p:txBody>
      </p:sp>
    </p:spTree>
    <p:extLst>
      <p:ext uri="{BB962C8B-B14F-4D97-AF65-F5344CB8AC3E}">
        <p14:creationId xmlns:p14="http://schemas.microsoft.com/office/powerpoint/2010/main" val="228265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8279F3-7553-4022-A29B-2E621B36D748}" type="datetimeFigureOut">
              <a:rPr lang="en-US" smtClean="0"/>
              <a:t>28/06/2022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D64B9-9946-427E-85F7-A8C442C60BAB}" type="slidenum">
              <a:rPr lang="en-US" smtClean="0"/>
              <a:t>‹#›</a:t>
            </a:fld>
            <a:endParaRPr lang="en-US"/>
          </a:p>
        </p:txBody>
      </p:sp>
    </p:spTree>
    <p:extLst>
      <p:ext uri="{BB962C8B-B14F-4D97-AF65-F5344CB8AC3E}">
        <p14:creationId xmlns:p14="http://schemas.microsoft.com/office/powerpoint/2010/main" val="744003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371600"/>
          </a:xfrm>
        </p:spPr>
        <p:txBody>
          <a:bodyPr>
            <a:noAutofit/>
          </a:bodyPr>
          <a:lstStyle/>
          <a:p>
            <a:r>
              <a:rPr lang="en-US" sz="3600" smtClean="0">
                <a:latin typeface="Times New Roman" panose="02020603050405020304" pitchFamily="18" charset="0"/>
                <a:cs typeface="Times New Roman" panose="02020603050405020304" pitchFamily="18" charset="0"/>
              </a:rPr>
              <a:t>Trường THCS Quang Trung</a:t>
            </a:r>
            <a:br>
              <a:rPr lang="en-US" sz="3600" smtClean="0">
                <a:latin typeface="Times New Roman" panose="02020603050405020304" pitchFamily="18" charset="0"/>
                <a:cs typeface="Times New Roman" panose="02020603050405020304" pitchFamily="18" charset="0"/>
              </a:rPr>
            </a:br>
            <a:r>
              <a:rPr lang="en-US" sz="3600" smtClean="0">
                <a:latin typeface="Times New Roman" panose="02020603050405020304" pitchFamily="18" charset="0"/>
                <a:cs typeface="Times New Roman" panose="02020603050405020304" pitchFamily="18" charset="0"/>
              </a:rPr>
              <a:t>GV: Phạm Nhật Trường</a:t>
            </a:r>
            <a:endParaRPr lang="en-US" sz="360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43000" y="3657600"/>
            <a:ext cx="6400800" cy="762000"/>
          </a:xfrm>
        </p:spPr>
        <p:txBody>
          <a:bodyPr>
            <a:normAutofit/>
          </a:bodyPr>
          <a:lstStyle/>
          <a:p>
            <a:r>
              <a:rPr lang="en-US" sz="4400" smtClean="0">
                <a:solidFill>
                  <a:schemeClr val="tx1"/>
                </a:solidFill>
                <a:latin typeface="Times New Roman" panose="02020603050405020304" pitchFamily="18" charset="0"/>
                <a:cs typeface="Times New Roman" panose="02020603050405020304" pitchFamily="18" charset="0"/>
              </a:rPr>
              <a:t>Bài: CÂU NGHI VẤN</a:t>
            </a:r>
            <a:endParaRPr lang="en-US" sz="44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9184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200"/>
          </a:xfrm>
        </p:spPr>
        <p:txBody>
          <a:bodyPr>
            <a:normAutofit fontScale="92500" lnSpcReduction="10000"/>
          </a:bodyPr>
          <a:lstStyle/>
          <a:p>
            <a:pPr marL="0" indent="0">
              <a:buNone/>
            </a:pPr>
            <a:r>
              <a:rPr lang="en-US" sz="2800" smtClean="0">
                <a:latin typeface="Times New Roman" panose="02020603050405020304" pitchFamily="18" charset="0"/>
                <a:cs typeface="Times New Roman" panose="02020603050405020304" pitchFamily="18" charset="0"/>
              </a:rPr>
              <a:t>c/ Văn là gì? Văn là vẻ đẹp. Chương là gì? Chương là vẻ sáng. Nhời (lời) của người ta rực rỡ bóng bẩy, tựa như có vẻ đẹp vẻ sáng, cho nên gọi là văn chương</a:t>
            </a:r>
            <a:r>
              <a:rPr lang="en-US" sz="2800" smtClean="0">
                <a:latin typeface="Times New Roman" panose="02020603050405020304" pitchFamily="18" charset="0"/>
                <a:cs typeface="Times New Roman" panose="02020603050405020304" pitchFamily="18" charset="0"/>
              </a:rPr>
              <a:t>.</a:t>
            </a:r>
          </a:p>
          <a:p>
            <a:pPr marL="0" indent="0">
              <a:buNone/>
            </a:pPr>
            <a:r>
              <a:rPr lang="en-US" sz="2800" smtClean="0">
                <a:latin typeface="Times New Roman" panose="02020603050405020304" pitchFamily="18" charset="0"/>
                <a:cs typeface="Times New Roman" panose="02020603050405020304" pitchFamily="18" charset="0"/>
              </a:rPr>
              <a:t>                 (Theo Phan Kế Bính, Việt hán văn khảo)</a:t>
            </a:r>
            <a:endParaRPr lang="en-US" sz="2800" smtClean="0">
              <a:latin typeface="Times New Roman" panose="02020603050405020304" pitchFamily="18" charset="0"/>
              <a:cs typeface="Times New Roman" panose="02020603050405020304" pitchFamily="18" charset="0"/>
            </a:endParaRPr>
          </a:p>
          <a:p>
            <a:pPr marL="0" indent="0">
              <a:buNone/>
            </a:pPr>
            <a:r>
              <a:rPr lang="en-US" sz="2800" smtClean="0">
                <a:latin typeface="Times New Roman" panose="02020603050405020304" pitchFamily="18" charset="0"/>
                <a:cs typeface="Times New Roman" panose="02020603050405020304" pitchFamily="18" charset="0"/>
              </a:rPr>
              <a:t>d/ Tôi cất tiếng gọi Dế Choắt. Nghe tiếng thưa, tôi hỏi:</a:t>
            </a:r>
          </a:p>
          <a:p>
            <a:pPr marL="0" indent="0">
              <a:buNone/>
            </a:pPr>
            <a:r>
              <a:rPr lang="en-US" sz="2800" smtClean="0">
                <a:latin typeface="Times New Roman" panose="02020603050405020304" pitchFamily="18" charset="0"/>
                <a:cs typeface="Times New Roman" panose="02020603050405020304" pitchFamily="18" charset="0"/>
              </a:rPr>
              <a:t>-Chú mình muốn cùng tớ đùa vui không?</a:t>
            </a:r>
          </a:p>
          <a:p>
            <a:pPr marL="0" indent="0">
              <a:buNone/>
            </a:pPr>
            <a:r>
              <a:rPr lang="en-US" sz="2800" smtClean="0">
                <a:latin typeface="Times New Roman" panose="02020603050405020304" pitchFamily="18" charset="0"/>
                <a:cs typeface="Times New Roman" panose="02020603050405020304" pitchFamily="18" charset="0"/>
              </a:rPr>
              <a:t>-Đùa trò gì? Em đương lên cơn hen đây! Hừ hừ…</a:t>
            </a:r>
          </a:p>
          <a:p>
            <a:pPr marL="0" indent="0">
              <a:buNone/>
            </a:pPr>
            <a:r>
              <a:rPr lang="en-US" sz="2800" smtClean="0">
                <a:latin typeface="Times New Roman" panose="02020603050405020304" pitchFamily="18" charset="0"/>
                <a:cs typeface="Times New Roman" panose="02020603050405020304" pitchFamily="18" charset="0"/>
              </a:rPr>
              <a:t>-Đùa chơi một tí.</a:t>
            </a:r>
          </a:p>
          <a:p>
            <a:pPr marL="0" indent="0">
              <a:buNone/>
            </a:pPr>
            <a:r>
              <a:rPr lang="en-US" sz="2800" smtClean="0">
                <a:latin typeface="Times New Roman" panose="02020603050405020304" pitchFamily="18" charset="0"/>
                <a:cs typeface="Times New Roman" panose="02020603050405020304" pitchFamily="18" charset="0"/>
              </a:rPr>
              <a:t>-Hừ… hừ… cái gì thế?</a:t>
            </a:r>
          </a:p>
          <a:p>
            <a:pPr marL="0" indent="0">
              <a:buNone/>
            </a:pPr>
            <a:r>
              <a:rPr lang="en-US" sz="2800" smtClean="0">
                <a:latin typeface="Times New Roman" panose="02020603050405020304" pitchFamily="18" charset="0"/>
                <a:cs typeface="Times New Roman" panose="02020603050405020304" pitchFamily="18" charset="0"/>
              </a:rPr>
              <a:t>-Con mụ Cốc kia kìa.</a:t>
            </a:r>
          </a:p>
          <a:p>
            <a:pPr marL="0" indent="0">
              <a:buNone/>
            </a:pPr>
            <a:r>
              <a:rPr lang="en-US" sz="2800" smtClean="0">
                <a:latin typeface="Times New Roman" panose="02020603050405020304" pitchFamily="18" charset="0"/>
                <a:cs typeface="Times New Roman" panose="02020603050405020304" pitchFamily="18" charset="0"/>
              </a:rPr>
              <a:t>Dế Choắt ra cửa, hé mắt nhìn chi Cốc. Rồi hỏi tôi:</a:t>
            </a:r>
          </a:p>
          <a:p>
            <a:pPr marL="0" indent="0">
              <a:buNone/>
            </a:pPr>
            <a:r>
              <a:rPr lang="en-US" sz="2800" smtClean="0">
                <a:latin typeface="Times New Roman" panose="02020603050405020304" pitchFamily="18" charset="0"/>
                <a:cs typeface="Times New Roman" panose="02020603050405020304" pitchFamily="18" charset="0"/>
              </a:rPr>
              <a:t>-Chị Cốc béo xù đứng trước cửa nhà ta ấy hả?</a:t>
            </a:r>
          </a:p>
          <a:p>
            <a:pPr marL="0" indent="0">
              <a:buNone/>
            </a:pPr>
            <a:r>
              <a:rPr lang="en-US" sz="2800" smtClean="0">
                <a:latin typeface="Times New Roman" panose="02020603050405020304" pitchFamily="18" charset="0"/>
                <a:cs typeface="Times New Roman" panose="02020603050405020304" pitchFamily="18" charset="0"/>
              </a:rPr>
              <a:t>-Ừ. </a:t>
            </a:r>
          </a:p>
          <a:p>
            <a:pPr marL="0" indent="0">
              <a:buNone/>
            </a:pPr>
            <a:r>
              <a:rPr lang="en-US" sz="2800" smtClean="0">
                <a:latin typeface="Times New Roman" panose="02020603050405020304" pitchFamily="18" charset="0"/>
                <a:cs typeface="Times New Roman" panose="02020603050405020304" pitchFamily="18" charset="0"/>
              </a:rPr>
              <a:t>                                      (Tô Hoài, Dế Mèn phiêu lưu kí)</a:t>
            </a:r>
            <a:endParaRPr lang="en-US" sz="2800">
              <a:latin typeface="Times New Roman" panose="02020603050405020304" pitchFamily="18" charset="0"/>
              <a:cs typeface="Times New Roman" panose="02020603050405020304" pitchFamily="18" charset="0"/>
            </a:endParaRPr>
          </a:p>
        </p:txBody>
      </p:sp>
      <p:sp>
        <p:nvSpPr>
          <p:cNvPr id="2" name="TextBox 1"/>
          <p:cNvSpPr txBox="1"/>
          <p:nvPr/>
        </p:nvSpPr>
        <p:spPr>
          <a:xfrm>
            <a:off x="762000" y="430575"/>
            <a:ext cx="1676400" cy="369332"/>
          </a:xfrm>
          <a:prstGeom prst="rect">
            <a:avLst/>
          </a:prstGeom>
          <a:noFill/>
        </p:spPr>
        <p:txBody>
          <a:bodyPr wrap="square" rtlCol="0">
            <a:spAutoFit/>
          </a:bodyPr>
          <a:lstStyle/>
          <a:p>
            <a:r>
              <a:rPr lang="en-US" b="1" smtClean="0"/>
              <a:t>---------------------</a:t>
            </a:r>
            <a:endParaRPr lang="en-US" b="1"/>
          </a:p>
        </p:txBody>
      </p:sp>
      <p:sp>
        <p:nvSpPr>
          <p:cNvPr id="4" name="TextBox 3"/>
          <p:cNvSpPr txBox="1"/>
          <p:nvPr/>
        </p:nvSpPr>
        <p:spPr>
          <a:xfrm>
            <a:off x="4267200" y="430575"/>
            <a:ext cx="2057400" cy="369332"/>
          </a:xfrm>
          <a:prstGeom prst="rect">
            <a:avLst/>
          </a:prstGeom>
          <a:noFill/>
        </p:spPr>
        <p:txBody>
          <a:bodyPr wrap="square" rtlCol="0">
            <a:spAutoFit/>
          </a:bodyPr>
          <a:lstStyle/>
          <a:p>
            <a:r>
              <a:rPr lang="en-US" b="1" smtClean="0"/>
              <a:t>--------------------------</a:t>
            </a:r>
            <a:endParaRPr lang="en-US" b="1"/>
          </a:p>
        </p:txBody>
      </p:sp>
      <p:sp>
        <p:nvSpPr>
          <p:cNvPr id="5" name="TextBox 4"/>
          <p:cNvSpPr txBox="1"/>
          <p:nvPr/>
        </p:nvSpPr>
        <p:spPr>
          <a:xfrm>
            <a:off x="533400" y="2434225"/>
            <a:ext cx="5638800" cy="369332"/>
          </a:xfrm>
          <a:prstGeom prst="rect">
            <a:avLst/>
          </a:prstGeom>
          <a:noFill/>
        </p:spPr>
        <p:txBody>
          <a:bodyPr wrap="square" rtlCol="0">
            <a:spAutoFit/>
          </a:bodyPr>
          <a:lstStyle/>
          <a:p>
            <a:r>
              <a:rPr lang="en-US" b="1" smtClean="0"/>
              <a:t>------------------------------------------------------------------------------</a:t>
            </a:r>
            <a:endParaRPr lang="en-US" b="1"/>
          </a:p>
        </p:txBody>
      </p:sp>
      <p:sp>
        <p:nvSpPr>
          <p:cNvPr id="6" name="TextBox 5"/>
          <p:cNvSpPr txBox="1"/>
          <p:nvPr/>
        </p:nvSpPr>
        <p:spPr>
          <a:xfrm>
            <a:off x="533400" y="2883076"/>
            <a:ext cx="1905000" cy="369332"/>
          </a:xfrm>
          <a:prstGeom prst="rect">
            <a:avLst/>
          </a:prstGeom>
          <a:noFill/>
        </p:spPr>
        <p:txBody>
          <a:bodyPr wrap="square" rtlCol="0">
            <a:spAutoFit/>
          </a:bodyPr>
          <a:lstStyle/>
          <a:p>
            <a:r>
              <a:rPr lang="en-US" b="1" smtClean="0"/>
              <a:t>------------------------</a:t>
            </a:r>
            <a:endParaRPr lang="en-US" b="1"/>
          </a:p>
        </p:txBody>
      </p:sp>
      <p:sp>
        <p:nvSpPr>
          <p:cNvPr id="7" name="TextBox 6"/>
          <p:cNvSpPr txBox="1"/>
          <p:nvPr/>
        </p:nvSpPr>
        <p:spPr>
          <a:xfrm>
            <a:off x="2133600" y="3761476"/>
            <a:ext cx="1676400" cy="369332"/>
          </a:xfrm>
          <a:prstGeom prst="rect">
            <a:avLst/>
          </a:prstGeom>
          <a:noFill/>
        </p:spPr>
        <p:txBody>
          <a:bodyPr wrap="square" rtlCol="0">
            <a:spAutoFit/>
          </a:bodyPr>
          <a:lstStyle/>
          <a:p>
            <a:r>
              <a:rPr lang="en-US" b="1" smtClean="0"/>
              <a:t>---------------------</a:t>
            </a:r>
            <a:endParaRPr lang="en-US" b="1"/>
          </a:p>
        </p:txBody>
      </p:sp>
      <p:sp>
        <p:nvSpPr>
          <p:cNvPr id="8" name="TextBox 7"/>
          <p:cNvSpPr txBox="1"/>
          <p:nvPr/>
        </p:nvSpPr>
        <p:spPr>
          <a:xfrm>
            <a:off x="676619" y="5022657"/>
            <a:ext cx="6553200" cy="369332"/>
          </a:xfrm>
          <a:prstGeom prst="rect">
            <a:avLst/>
          </a:prstGeom>
          <a:noFill/>
        </p:spPr>
        <p:txBody>
          <a:bodyPr wrap="square" rtlCol="0">
            <a:spAutoFit/>
          </a:bodyPr>
          <a:lstStyle/>
          <a:p>
            <a:r>
              <a:rPr lang="en-US" b="1" smtClean="0"/>
              <a:t>-------------------------------------------------------------------------------------</a:t>
            </a:r>
            <a:endParaRPr lang="en-US" b="1"/>
          </a:p>
        </p:txBody>
      </p:sp>
    </p:spTree>
    <p:extLst>
      <p:ext uri="{BB962C8B-B14F-4D97-AF65-F5344CB8AC3E}">
        <p14:creationId xmlns:p14="http://schemas.microsoft.com/office/powerpoint/2010/main" val="1502585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Autofit/>
          </a:bodyPr>
          <a:lstStyle/>
          <a:p>
            <a:r>
              <a:rPr lang="en-US" sz="3200" smtClean="0">
                <a:latin typeface="Times New Roman" panose="02020603050405020304" pitchFamily="18" charset="0"/>
                <a:cs typeface="Times New Roman" panose="02020603050405020304" pitchFamily="18" charset="0"/>
              </a:rPr>
              <a:t>Củng cố: </a:t>
            </a:r>
            <a:br>
              <a:rPr lang="en-US" sz="3200" smtClean="0">
                <a:latin typeface="Times New Roman" panose="02020603050405020304" pitchFamily="18" charset="0"/>
                <a:cs typeface="Times New Roman" panose="02020603050405020304" pitchFamily="18" charset="0"/>
              </a:rPr>
            </a:br>
            <a:r>
              <a:rPr lang="en-US" sz="3200" smtClean="0">
                <a:latin typeface="Times New Roman" panose="02020603050405020304" pitchFamily="18" charset="0"/>
                <a:cs typeface="Times New Roman" panose="02020603050405020304" pitchFamily="18" charset="0"/>
              </a:rPr>
              <a:t>nhắc lại : Dấu hiệu nhận biết câu nghi vấn?</a:t>
            </a:r>
            <a:endParaRPr lang="en-US" sz="320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3124200"/>
            <a:ext cx="8229600" cy="1447800"/>
          </a:xfrm>
        </p:spPr>
        <p:txBody>
          <a:bodyPr>
            <a:noAutofit/>
          </a:bodyPr>
          <a:lstStyle/>
          <a:p>
            <a:pPr marL="0" indent="0" algn="ctr">
              <a:buNone/>
            </a:pPr>
            <a:r>
              <a:rPr lang="en-US" smtClean="0">
                <a:latin typeface="Times New Roman" panose="02020603050405020304" pitchFamily="18" charset="0"/>
                <a:cs typeface="Times New Roman" panose="02020603050405020304" pitchFamily="18" charset="0"/>
              </a:rPr>
              <a:t>Dặn dò: </a:t>
            </a:r>
          </a:p>
          <a:p>
            <a:pPr marL="0" indent="0" algn="ctr">
              <a:buNone/>
            </a:pPr>
            <a:r>
              <a:rPr lang="en-US" smtClean="0">
                <a:latin typeface="Times New Roman" panose="02020603050405020304" pitchFamily="18" charset="0"/>
                <a:cs typeface="Times New Roman" panose="02020603050405020304" pitchFamily="18" charset="0"/>
              </a:rPr>
              <a:t>Soạn bài Câu nghi vấn (tiếp theo)</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245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Autofit/>
          </a:bodyPr>
          <a:lstStyle/>
          <a:p>
            <a:r>
              <a:rPr lang="en-US" sz="3200" b="0" smtClean="0">
                <a:effectLst/>
                <a:latin typeface="Times New Roman" panose="02020603050405020304" pitchFamily="18" charset="0"/>
                <a:cs typeface="Times New Roman" panose="02020603050405020304" pitchFamily="18" charset="0"/>
              </a:rPr>
              <a:t>Đọc đoạn trích sau và trả lời câu hỏi: </a:t>
            </a:r>
            <a:endParaRPr lang="en-US" sz="3200" b="0">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5300" y="2057400"/>
            <a:ext cx="8229600" cy="761999"/>
          </a:xfrm>
        </p:spPr>
        <p:txBody>
          <a:bodyPr/>
          <a:lstStyle/>
          <a:p>
            <a:pPr marL="0" indent="0">
              <a:buNone/>
            </a:pPr>
            <a:endParaRPr lang="en-US">
              <a:solidFill>
                <a:schemeClr val="bg1"/>
              </a:solidFill>
            </a:endParaRPr>
          </a:p>
          <a:p>
            <a:pPr marL="0" indent="0">
              <a:buNone/>
            </a:pPr>
            <a:endParaRPr lang="en-US"/>
          </a:p>
        </p:txBody>
      </p:sp>
      <p:sp>
        <p:nvSpPr>
          <p:cNvPr id="5" name="TextBox 4"/>
          <p:cNvSpPr txBox="1"/>
          <p:nvPr/>
        </p:nvSpPr>
        <p:spPr>
          <a:xfrm>
            <a:off x="526983" y="1600200"/>
            <a:ext cx="8077200" cy="3539430"/>
          </a:xfrm>
          <a:prstGeom prst="rect">
            <a:avLst/>
          </a:prstGeom>
          <a:noFill/>
        </p:spPr>
        <p:txBody>
          <a:bodyPr wrap="square" rtlCol="0">
            <a:spAutoFit/>
          </a:bodyPr>
          <a:lstStyle/>
          <a:p>
            <a:r>
              <a:rPr lang="en-US" sz="2800" smtClean="0"/>
              <a:t>    </a:t>
            </a:r>
            <a:r>
              <a:rPr lang="en-US" sz="2800" smtClean="0">
                <a:latin typeface="Times New Roman" panose="02020603050405020304" pitchFamily="18" charset="0"/>
                <a:cs typeface="Times New Roman" panose="02020603050405020304" pitchFamily="18" charset="0"/>
              </a:rPr>
              <a:t>Vẻ nghi ngại hiện ra sắc mặt, con bé hóm hỉnh hỏi mẹ một cách thiết tha:</a:t>
            </a:r>
          </a:p>
          <a:p>
            <a:r>
              <a:rPr lang="en-US" sz="2800" smtClean="0">
                <a:latin typeface="Times New Roman" panose="02020603050405020304" pitchFamily="18" charset="0"/>
                <a:cs typeface="Times New Roman" panose="02020603050405020304" pitchFamily="18" charset="0"/>
              </a:rPr>
              <a:t>- Sáng nay, người ta đấm u có đau lắm không ?</a:t>
            </a:r>
          </a:p>
          <a:p>
            <a:r>
              <a:rPr lang="en-US" sz="2800" smtClean="0">
                <a:latin typeface="Times New Roman" panose="02020603050405020304" pitchFamily="18" charset="0"/>
                <a:cs typeface="Times New Roman" panose="02020603050405020304" pitchFamily="18" charset="0"/>
              </a:rPr>
              <a:t>     Chị Dậu khẽ gạt nước mắt:</a:t>
            </a:r>
          </a:p>
          <a:p>
            <a:r>
              <a:rPr lang="en-US" sz="2800" smtClean="0">
                <a:latin typeface="Times New Roman" panose="02020603050405020304" pitchFamily="18" charset="0"/>
                <a:cs typeface="Times New Roman" panose="02020603050405020304" pitchFamily="18" charset="0"/>
              </a:rPr>
              <a:t>- Không đau con ạ !</a:t>
            </a:r>
          </a:p>
          <a:p>
            <a:r>
              <a:rPr lang="en-US" sz="2800" smtClean="0">
                <a:latin typeface="Times New Roman" panose="02020603050405020304" pitchFamily="18" charset="0"/>
                <a:cs typeface="Times New Roman" panose="02020603050405020304" pitchFamily="18" charset="0"/>
              </a:rPr>
              <a:t>- Thế làm sao u cứ khóc mãi mà không ăn khoai ? Hay là u thương chúng con đói quá ?</a:t>
            </a:r>
          </a:p>
          <a:p>
            <a:r>
              <a:rPr lang="en-US" sz="2800" smtClean="0">
                <a:latin typeface="Times New Roman" panose="02020603050405020304" pitchFamily="18" charset="0"/>
                <a:cs typeface="Times New Roman" panose="02020603050405020304" pitchFamily="18" charset="0"/>
              </a:rPr>
              <a:t>                                         ( Ngô Tất Tố, Tắt đèn )</a:t>
            </a:r>
            <a:endParaRPr lang="en-US" sz="2800">
              <a:latin typeface="Times New Roman" panose="02020603050405020304" pitchFamily="18" charset="0"/>
              <a:cs typeface="Times New Roman" panose="02020603050405020304" pitchFamily="18" charset="0"/>
            </a:endParaRPr>
          </a:p>
        </p:txBody>
      </p:sp>
      <p:sp>
        <p:nvSpPr>
          <p:cNvPr id="14" name="TextBox 13"/>
          <p:cNvSpPr txBox="1"/>
          <p:nvPr/>
        </p:nvSpPr>
        <p:spPr>
          <a:xfrm>
            <a:off x="838200" y="2667000"/>
            <a:ext cx="6858000" cy="369332"/>
          </a:xfrm>
          <a:prstGeom prst="rect">
            <a:avLst/>
          </a:prstGeom>
          <a:noFill/>
        </p:spPr>
        <p:txBody>
          <a:bodyPr wrap="square" rtlCol="0">
            <a:spAutoFit/>
          </a:bodyPr>
          <a:lstStyle/>
          <a:p>
            <a:r>
              <a:rPr lang="en-US" b="1" u="sng" smtClean="0"/>
              <a:t>-------------------------------------------------------------------------------------</a:t>
            </a:r>
            <a:endParaRPr lang="en-US" b="1" u="sng"/>
          </a:p>
        </p:txBody>
      </p:sp>
      <p:sp>
        <p:nvSpPr>
          <p:cNvPr id="15" name="TextBox 14"/>
          <p:cNvSpPr txBox="1"/>
          <p:nvPr/>
        </p:nvSpPr>
        <p:spPr>
          <a:xfrm>
            <a:off x="838200" y="3962400"/>
            <a:ext cx="7391400" cy="369332"/>
          </a:xfrm>
          <a:prstGeom prst="rect">
            <a:avLst/>
          </a:prstGeom>
          <a:noFill/>
        </p:spPr>
        <p:txBody>
          <a:bodyPr wrap="square" rtlCol="0">
            <a:spAutoFit/>
          </a:bodyPr>
          <a:lstStyle/>
          <a:p>
            <a:r>
              <a:rPr lang="en-US" b="1" u="sng" smtClean="0"/>
              <a:t>---------------------------------------------------------------------------------------------</a:t>
            </a:r>
            <a:endParaRPr lang="en-US" b="1" u="sng"/>
          </a:p>
        </p:txBody>
      </p:sp>
      <p:sp>
        <p:nvSpPr>
          <p:cNvPr id="16" name="TextBox 15"/>
          <p:cNvSpPr txBox="1"/>
          <p:nvPr/>
        </p:nvSpPr>
        <p:spPr>
          <a:xfrm>
            <a:off x="457200" y="4432615"/>
            <a:ext cx="6629400" cy="369332"/>
          </a:xfrm>
          <a:prstGeom prst="rect">
            <a:avLst/>
          </a:prstGeom>
          <a:noFill/>
        </p:spPr>
        <p:txBody>
          <a:bodyPr wrap="square" rtlCol="0">
            <a:spAutoFit/>
          </a:bodyPr>
          <a:lstStyle/>
          <a:p>
            <a:r>
              <a:rPr lang="en-US" b="1" u="sng" smtClean="0"/>
              <a:t>--------------------------------------------------------------------------</a:t>
            </a:r>
            <a:endParaRPr lang="en-US" b="1" u="sng"/>
          </a:p>
        </p:txBody>
      </p:sp>
    </p:spTree>
    <p:extLst>
      <p:ext uri="{BB962C8B-B14F-4D97-AF65-F5344CB8AC3E}">
        <p14:creationId xmlns:p14="http://schemas.microsoft.com/office/powerpoint/2010/main" val="3478579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752600"/>
          </a:xfrm>
        </p:spPr>
        <p:txBody>
          <a:bodyPr>
            <a:normAutofit/>
          </a:bodyPr>
          <a:lstStyle/>
          <a:p>
            <a:r>
              <a:rPr lang="en-US" sz="4000">
                <a:latin typeface="Times New Roman" panose="02020603050405020304" pitchFamily="18" charset="0"/>
                <a:cs typeface="Times New Roman" panose="02020603050405020304" pitchFamily="18" charset="0"/>
              </a:rPr>
              <a:t>I. </a:t>
            </a:r>
            <a:r>
              <a:rPr lang="en-US" sz="4000" u="sng">
                <a:latin typeface="Times New Roman" panose="02020603050405020304" pitchFamily="18" charset="0"/>
                <a:cs typeface="Times New Roman" panose="02020603050405020304" pitchFamily="18" charset="0"/>
              </a:rPr>
              <a:t>ĐẶC ĐIỀM HÌNH THỨC VÀ CHỨC NĂNG CHÍNH</a:t>
            </a:r>
            <a:r>
              <a:rPr lang="en-US" sz="4000" smtClean="0">
                <a:latin typeface="Times New Roman" panose="02020603050405020304" pitchFamily="18" charset="0"/>
                <a:cs typeface="Times New Roman" panose="02020603050405020304" pitchFamily="18" charset="0"/>
              </a:rPr>
              <a:t>:</a:t>
            </a:r>
            <a:endParaRPr lang="en-US">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81200" y="2209800"/>
            <a:ext cx="2743200" cy="609600"/>
          </a:xfrm>
        </p:spPr>
        <p:txBody>
          <a:bodyPr/>
          <a:lstStyle/>
          <a:p>
            <a:pPr marL="0" indent="0">
              <a:buNone/>
            </a:pPr>
            <a:r>
              <a:rPr lang="en-US">
                <a:latin typeface="Times New Roman" panose="02020603050405020304" pitchFamily="18" charset="0"/>
                <a:cs typeface="Times New Roman" panose="02020603050405020304" pitchFamily="18" charset="0"/>
              </a:rPr>
              <a:t>a</a:t>
            </a:r>
            <a:r>
              <a:rPr lang="en-US" smtClean="0">
                <a:latin typeface="Times New Roman" panose="02020603050405020304" pitchFamily="18" charset="0"/>
                <a:cs typeface="Times New Roman" panose="02020603050405020304" pitchFamily="18" charset="0"/>
              </a:rPr>
              <a:t>. </a:t>
            </a:r>
            <a:r>
              <a:rPr lang="en-US" u="sng" smtClean="0">
                <a:latin typeface="Times New Roman" panose="02020603050405020304" pitchFamily="18" charset="0"/>
                <a:cs typeface="Times New Roman" panose="02020603050405020304" pitchFamily="18" charset="0"/>
              </a:rPr>
              <a:t>VD</a:t>
            </a:r>
            <a:r>
              <a:rPr lang="en-US" u="sng">
                <a:latin typeface="Times New Roman" panose="02020603050405020304" pitchFamily="18" charset="0"/>
                <a:cs typeface="Times New Roman" panose="02020603050405020304" pitchFamily="18" charset="0"/>
              </a:rPr>
              <a:t>: SGK/11</a:t>
            </a:r>
            <a:endParaRPr lang="en-US">
              <a:latin typeface="Times New Roman" panose="02020603050405020304" pitchFamily="18" charset="0"/>
              <a:cs typeface="Times New Roman" panose="02020603050405020304" pitchFamily="18" charset="0"/>
            </a:endParaRPr>
          </a:p>
        </p:txBody>
      </p:sp>
      <p:sp>
        <p:nvSpPr>
          <p:cNvPr id="5" name="TextBox 4"/>
          <p:cNvSpPr txBox="1"/>
          <p:nvPr/>
        </p:nvSpPr>
        <p:spPr>
          <a:xfrm>
            <a:off x="868496" y="2819400"/>
            <a:ext cx="7620000" cy="523220"/>
          </a:xfrm>
          <a:prstGeom prst="rect">
            <a:avLst/>
          </a:prstGeom>
          <a:noFill/>
        </p:spPr>
        <p:txBody>
          <a:bodyPr wrap="square" rtlCol="0">
            <a:spAutoFit/>
          </a:bodyPr>
          <a:lstStyle/>
          <a:p>
            <a:r>
              <a:rPr lang="en-US" sz="2800">
                <a:latin typeface="Times New Roman" panose="02020603050405020304" pitchFamily="18" charset="0"/>
                <a:cs typeface="Times New Roman" panose="02020603050405020304" pitchFamily="18" charset="0"/>
              </a:rPr>
              <a:t>+ Sáng nay người ta đấm u có đau lắm </a:t>
            </a:r>
            <a:r>
              <a:rPr lang="en-US" sz="2800" smtClean="0">
                <a:latin typeface="Times New Roman" panose="02020603050405020304" pitchFamily="18" charset="0"/>
                <a:cs typeface="Times New Roman" panose="02020603050405020304" pitchFamily="18" charset="0"/>
              </a:rPr>
              <a:t>không ?</a:t>
            </a:r>
            <a:endParaRPr lang="en-US" sz="2800">
              <a:latin typeface="Times New Roman" panose="02020603050405020304" pitchFamily="18" charset="0"/>
              <a:cs typeface="Times New Roman" panose="02020603050405020304" pitchFamily="18" charset="0"/>
            </a:endParaRPr>
          </a:p>
        </p:txBody>
      </p:sp>
      <p:sp>
        <p:nvSpPr>
          <p:cNvPr id="6" name="TextBox 5"/>
          <p:cNvSpPr txBox="1"/>
          <p:nvPr/>
        </p:nvSpPr>
        <p:spPr>
          <a:xfrm>
            <a:off x="838200" y="3429000"/>
            <a:ext cx="7620000" cy="523220"/>
          </a:xfrm>
          <a:prstGeom prst="rect">
            <a:avLst/>
          </a:prstGeom>
          <a:noFill/>
        </p:spPr>
        <p:txBody>
          <a:bodyPr wrap="square" rtlCol="0">
            <a:spAutoFit/>
          </a:bodyPr>
          <a:lstStyle/>
          <a:p>
            <a:r>
              <a:rPr lang="en-US" sz="2800"/>
              <a:t>+ </a:t>
            </a:r>
            <a:r>
              <a:rPr lang="en-US" sz="2800">
                <a:latin typeface="Times New Roman" panose="02020603050405020304" pitchFamily="18" charset="0"/>
                <a:cs typeface="Times New Roman" panose="02020603050405020304" pitchFamily="18" charset="0"/>
              </a:rPr>
              <a:t>Thế làm sao u khóc mãi mà không ăn </a:t>
            </a:r>
            <a:r>
              <a:rPr lang="en-US" sz="2800" smtClean="0">
                <a:latin typeface="Times New Roman" panose="02020603050405020304" pitchFamily="18" charset="0"/>
                <a:cs typeface="Times New Roman" panose="02020603050405020304" pitchFamily="18" charset="0"/>
              </a:rPr>
              <a:t>khoai ?</a:t>
            </a:r>
            <a:endParaRPr lang="en-US" sz="2800">
              <a:latin typeface="Times New Roman" panose="02020603050405020304" pitchFamily="18" charset="0"/>
              <a:cs typeface="Times New Roman" panose="02020603050405020304" pitchFamily="18" charset="0"/>
            </a:endParaRPr>
          </a:p>
        </p:txBody>
      </p:sp>
      <p:sp>
        <p:nvSpPr>
          <p:cNvPr id="7" name="TextBox 6"/>
          <p:cNvSpPr txBox="1"/>
          <p:nvPr/>
        </p:nvSpPr>
        <p:spPr>
          <a:xfrm>
            <a:off x="838200" y="4079577"/>
            <a:ext cx="7543800" cy="523220"/>
          </a:xfrm>
          <a:prstGeom prst="rect">
            <a:avLst/>
          </a:prstGeom>
          <a:noFill/>
        </p:spPr>
        <p:txBody>
          <a:bodyPr wrap="square" rtlCol="0">
            <a:spAutoFit/>
          </a:bodyPr>
          <a:lstStyle/>
          <a:p>
            <a:r>
              <a:rPr lang="en-US" sz="2800"/>
              <a:t>+ </a:t>
            </a:r>
            <a:r>
              <a:rPr lang="en-US" sz="2800">
                <a:latin typeface="Times New Roman" panose="02020603050405020304" pitchFamily="18" charset="0"/>
                <a:cs typeface="Times New Roman" panose="02020603050405020304" pitchFamily="18" charset="0"/>
              </a:rPr>
              <a:t>Hay là u thương chúng con đói </a:t>
            </a:r>
            <a:r>
              <a:rPr lang="en-US" sz="2800" smtClean="0">
                <a:latin typeface="Times New Roman" panose="02020603050405020304" pitchFamily="18" charset="0"/>
                <a:cs typeface="Times New Roman" panose="02020603050405020304" pitchFamily="18" charset="0"/>
              </a:rPr>
              <a:t>quá ?</a:t>
            </a:r>
            <a:endParaRPr lang="en-US" sz="2800">
              <a:latin typeface="Times New Roman" panose="02020603050405020304" pitchFamily="18" charset="0"/>
              <a:cs typeface="Times New Roman" panose="02020603050405020304" pitchFamily="18" charset="0"/>
            </a:endParaRPr>
          </a:p>
        </p:txBody>
      </p:sp>
      <p:sp>
        <p:nvSpPr>
          <p:cNvPr id="8" name="TextBox 7"/>
          <p:cNvSpPr txBox="1"/>
          <p:nvPr/>
        </p:nvSpPr>
        <p:spPr>
          <a:xfrm>
            <a:off x="6527733" y="3030856"/>
            <a:ext cx="977365" cy="369332"/>
          </a:xfrm>
          <a:prstGeom prst="rect">
            <a:avLst/>
          </a:prstGeom>
          <a:noFill/>
        </p:spPr>
        <p:txBody>
          <a:bodyPr wrap="square" rtlCol="0">
            <a:spAutoFit/>
          </a:bodyPr>
          <a:lstStyle/>
          <a:p>
            <a:r>
              <a:rPr lang="en-US" b="1" smtClean="0"/>
              <a:t>______</a:t>
            </a:r>
            <a:endParaRPr lang="en-US" b="1"/>
          </a:p>
        </p:txBody>
      </p:sp>
      <p:sp>
        <p:nvSpPr>
          <p:cNvPr id="9" name="TextBox 8"/>
          <p:cNvSpPr txBox="1"/>
          <p:nvPr/>
        </p:nvSpPr>
        <p:spPr>
          <a:xfrm>
            <a:off x="4876800" y="2973972"/>
            <a:ext cx="528186" cy="369332"/>
          </a:xfrm>
          <a:prstGeom prst="rect">
            <a:avLst/>
          </a:prstGeom>
          <a:noFill/>
        </p:spPr>
        <p:txBody>
          <a:bodyPr wrap="square" rtlCol="0">
            <a:spAutoFit/>
          </a:bodyPr>
          <a:lstStyle/>
          <a:p>
            <a:r>
              <a:rPr lang="en-US" b="1" smtClean="0"/>
              <a:t>___</a:t>
            </a:r>
            <a:endParaRPr lang="en-US" b="1"/>
          </a:p>
        </p:txBody>
      </p:sp>
      <p:sp>
        <p:nvSpPr>
          <p:cNvPr id="10" name="TextBox 9"/>
          <p:cNvSpPr txBox="1"/>
          <p:nvPr/>
        </p:nvSpPr>
        <p:spPr>
          <a:xfrm>
            <a:off x="2286000" y="3630540"/>
            <a:ext cx="785261" cy="369332"/>
          </a:xfrm>
          <a:prstGeom prst="rect">
            <a:avLst/>
          </a:prstGeom>
          <a:noFill/>
        </p:spPr>
        <p:txBody>
          <a:bodyPr wrap="square" rtlCol="0">
            <a:spAutoFit/>
          </a:bodyPr>
          <a:lstStyle/>
          <a:p>
            <a:r>
              <a:rPr lang="en-US" b="1" smtClean="0"/>
              <a:t>_____</a:t>
            </a:r>
            <a:endParaRPr lang="en-US" b="1"/>
          </a:p>
        </p:txBody>
      </p:sp>
      <p:sp>
        <p:nvSpPr>
          <p:cNvPr id="11" name="TextBox 10"/>
          <p:cNvSpPr txBox="1"/>
          <p:nvPr/>
        </p:nvSpPr>
        <p:spPr>
          <a:xfrm>
            <a:off x="990600" y="4233465"/>
            <a:ext cx="829778" cy="369332"/>
          </a:xfrm>
          <a:prstGeom prst="rect">
            <a:avLst/>
          </a:prstGeom>
          <a:noFill/>
        </p:spPr>
        <p:txBody>
          <a:bodyPr wrap="square" rtlCol="0">
            <a:spAutoFit/>
          </a:bodyPr>
          <a:lstStyle/>
          <a:p>
            <a:r>
              <a:rPr lang="en-US" b="1" smtClean="0"/>
              <a:t>_____</a:t>
            </a:r>
            <a:endParaRPr lang="en-US" b="1"/>
          </a:p>
        </p:txBody>
      </p:sp>
      <p:sp>
        <p:nvSpPr>
          <p:cNvPr id="12" name="TextBox 11"/>
          <p:cNvSpPr txBox="1"/>
          <p:nvPr/>
        </p:nvSpPr>
        <p:spPr>
          <a:xfrm>
            <a:off x="7313195" y="3582888"/>
            <a:ext cx="497707" cy="369332"/>
          </a:xfrm>
          <a:prstGeom prst="rect">
            <a:avLst/>
          </a:prstGeom>
          <a:noFill/>
        </p:spPr>
        <p:txBody>
          <a:bodyPr wrap="square" rtlCol="0">
            <a:spAutoFit/>
          </a:bodyPr>
          <a:lstStyle/>
          <a:p>
            <a:r>
              <a:rPr lang="en-US" b="1" smtClean="0"/>
              <a:t>__</a:t>
            </a:r>
            <a:endParaRPr lang="en-US" b="1"/>
          </a:p>
        </p:txBody>
      </p:sp>
      <p:sp>
        <p:nvSpPr>
          <p:cNvPr id="13" name="TextBox 12"/>
          <p:cNvSpPr txBox="1"/>
          <p:nvPr/>
        </p:nvSpPr>
        <p:spPr>
          <a:xfrm>
            <a:off x="6102016" y="4233465"/>
            <a:ext cx="609600" cy="369332"/>
          </a:xfrm>
          <a:prstGeom prst="rect">
            <a:avLst/>
          </a:prstGeom>
          <a:noFill/>
        </p:spPr>
        <p:txBody>
          <a:bodyPr wrap="square" rtlCol="0">
            <a:spAutoFit/>
          </a:bodyPr>
          <a:lstStyle/>
          <a:p>
            <a:r>
              <a:rPr lang="en-US" b="1" smtClean="0"/>
              <a:t>___</a:t>
            </a:r>
            <a:endParaRPr lang="en-US" b="1"/>
          </a:p>
        </p:txBody>
      </p:sp>
      <p:sp>
        <p:nvSpPr>
          <p:cNvPr id="14" name="TextBox 13"/>
          <p:cNvSpPr txBox="1"/>
          <p:nvPr/>
        </p:nvSpPr>
        <p:spPr>
          <a:xfrm>
            <a:off x="7414259" y="3026590"/>
            <a:ext cx="533400" cy="369332"/>
          </a:xfrm>
          <a:prstGeom prst="rect">
            <a:avLst/>
          </a:prstGeom>
          <a:noFill/>
        </p:spPr>
        <p:txBody>
          <a:bodyPr wrap="square" rtlCol="0">
            <a:spAutoFit/>
          </a:bodyPr>
          <a:lstStyle/>
          <a:p>
            <a:r>
              <a:rPr lang="en-US" b="1" smtClean="0"/>
              <a:t>___</a:t>
            </a:r>
            <a:endParaRPr lang="en-US" b="1"/>
          </a:p>
        </p:txBody>
      </p:sp>
    </p:spTree>
    <p:extLst>
      <p:ext uri="{BB962C8B-B14F-4D97-AF65-F5344CB8AC3E}">
        <p14:creationId xmlns:p14="http://schemas.microsoft.com/office/powerpoint/2010/main" val="638927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anim calcmode="lin" valueType="num">
                                      <p:cBhvr>
                                        <p:cTn id="21" dur="1000" fill="hold"/>
                                        <p:tgtEl>
                                          <p:spTgt spid="6"/>
                                        </p:tgtEl>
                                        <p:attrNameLst>
                                          <p:attrName>ppt_x</p:attrName>
                                        </p:attrNameLst>
                                      </p:cBhvr>
                                      <p:tavLst>
                                        <p:tav tm="0">
                                          <p:val>
                                            <p:strVal val="#ppt_x"/>
                                          </p:val>
                                        </p:tav>
                                        <p:tav tm="100000">
                                          <p:val>
                                            <p:strVal val="#ppt_x"/>
                                          </p:val>
                                        </p:tav>
                                      </p:tavLst>
                                    </p:anim>
                                    <p:anim calcmode="lin" valueType="num">
                                      <p:cBhvr>
                                        <p:cTn id="2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anim calcmode="lin" valueType="num">
                                      <p:cBhvr>
                                        <p:cTn id="28" dur="1000" fill="hold"/>
                                        <p:tgtEl>
                                          <p:spTgt spid="7"/>
                                        </p:tgtEl>
                                        <p:attrNameLst>
                                          <p:attrName>ppt_x</p:attrName>
                                        </p:attrNameLst>
                                      </p:cBhvr>
                                      <p:tavLst>
                                        <p:tav tm="0">
                                          <p:val>
                                            <p:strVal val="#ppt_x"/>
                                          </p:val>
                                        </p:tav>
                                        <p:tav tm="100000">
                                          <p:val>
                                            <p:strVal val="#ppt_x"/>
                                          </p:val>
                                        </p:tav>
                                      </p:tavLst>
                                    </p:anim>
                                    <p:anim calcmode="lin" valueType="num">
                                      <p:cBhvr>
                                        <p:cTn id="2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1000"/>
                                        <p:tgtEl>
                                          <p:spTgt spid="8"/>
                                        </p:tgtEl>
                                      </p:cBhvr>
                                    </p:animEffect>
                                    <p:anim calcmode="lin" valueType="num">
                                      <p:cBhvr>
                                        <p:cTn id="42" dur="1000" fill="hold"/>
                                        <p:tgtEl>
                                          <p:spTgt spid="8"/>
                                        </p:tgtEl>
                                        <p:attrNameLst>
                                          <p:attrName>ppt_x</p:attrName>
                                        </p:attrNameLst>
                                      </p:cBhvr>
                                      <p:tavLst>
                                        <p:tav tm="0">
                                          <p:val>
                                            <p:strVal val="#ppt_x"/>
                                          </p:val>
                                        </p:tav>
                                        <p:tav tm="100000">
                                          <p:val>
                                            <p:strVal val="#ppt_x"/>
                                          </p:val>
                                        </p:tav>
                                      </p:tavLst>
                                    </p:anim>
                                    <p:anim calcmode="lin" valueType="num">
                                      <p:cBhvr>
                                        <p:cTn id="4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1000"/>
                                        <p:tgtEl>
                                          <p:spTgt spid="14"/>
                                        </p:tgtEl>
                                      </p:cBhvr>
                                    </p:animEffect>
                                    <p:anim calcmode="lin" valueType="num">
                                      <p:cBhvr>
                                        <p:cTn id="49" dur="1000" fill="hold"/>
                                        <p:tgtEl>
                                          <p:spTgt spid="14"/>
                                        </p:tgtEl>
                                        <p:attrNameLst>
                                          <p:attrName>ppt_x</p:attrName>
                                        </p:attrNameLst>
                                      </p:cBhvr>
                                      <p:tavLst>
                                        <p:tav tm="0">
                                          <p:val>
                                            <p:strVal val="#ppt_x"/>
                                          </p:val>
                                        </p:tav>
                                        <p:tav tm="100000">
                                          <p:val>
                                            <p:strVal val="#ppt_x"/>
                                          </p:val>
                                        </p:tav>
                                      </p:tavLst>
                                    </p:anim>
                                    <p:anim calcmode="lin" valueType="num">
                                      <p:cBhvr>
                                        <p:cTn id="5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fade">
                                      <p:cBhvr>
                                        <p:cTn id="55" dur="1000"/>
                                        <p:tgtEl>
                                          <p:spTgt spid="10"/>
                                        </p:tgtEl>
                                      </p:cBhvr>
                                    </p:animEffect>
                                    <p:anim calcmode="lin" valueType="num">
                                      <p:cBhvr>
                                        <p:cTn id="56" dur="1000" fill="hold"/>
                                        <p:tgtEl>
                                          <p:spTgt spid="10"/>
                                        </p:tgtEl>
                                        <p:attrNameLst>
                                          <p:attrName>ppt_x</p:attrName>
                                        </p:attrNameLst>
                                      </p:cBhvr>
                                      <p:tavLst>
                                        <p:tav tm="0">
                                          <p:val>
                                            <p:strVal val="#ppt_x"/>
                                          </p:val>
                                        </p:tav>
                                        <p:tav tm="100000">
                                          <p:val>
                                            <p:strVal val="#ppt_x"/>
                                          </p:val>
                                        </p:tav>
                                      </p:tavLst>
                                    </p:anim>
                                    <p:anim calcmode="lin" valueType="num">
                                      <p:cBhvr>
                                        <p:cTn id="5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2"/>
                                        </p:tgtEl>
                                        <p:attrNameLst>
                                          <p:attrName>style.visibility</p:attrName>
                                        </p:attrNameLst>
                                      </p:cBhvr>
                                      <p:to>
                                        <p:strVal val="visible"/>
                                      </p:to>
                                    </p:set>
                                    <p:anim calcmode="lin" valueType="num">
                                      <p:cBhvr additive="base">
                                        <p:cTn id="62" dur="500" fill="hold"/>
                                        <p:tgtEl>
                                          <p:spTgt spid="12"/>
                                        </p:tgtEl>
                                        <p:attrNameLst>
                                          <p:attrName>ppt_x</p:attrName>
                                        </p:attrNameLst>
                                      </p:cBhvr>
                                      <p:tavLst>
                                        <p:tav tm="0">
                                          <p:val>
                                            <p:strVal val="#ppt_x"/>
                                          </p:val>
                                        </p:tav>
                                        <p:tav tm="100000">
                                          <p:val>
                                            <p:strVal val="#ppt_x"/>
                                          </p:val>
                                        </p:tav>
                                      </p:tavLst>
                                    </p:anim>
                                    <p:anim calcmode="lin" valueType="num">
                                      <p:cBhvr additive="base">
                                        <p:cTn id="6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fade">
                                      <p:cBhvr>
                                        <p:cTn id="68" dur="1000"/>
                                        <p:tgtEl>
                                          <p:spTgt spid="11"/>
                                        </p:tgtEl>
                                      </p:cBhvr>
                                    </p:animEffect>
                                    <p:anim calcmode="lin" valueType="num">
                                      <p:cBhvr>
                                        <p:cTn id="69" dur="1000" fill="hold"/>
                                        <p:tgtEl>
                                          <p:spTgt spid="11"/>
                                        </p:tgtEl>
                                        <p:attrNameLst>
                                          <p:attrName>ppt_x</p:attrName>
                                        </p:attrNameLst>
                                      </p:cBhvr>
                                      <p:tavLst>
                                        <p:tav tm="0">
                                          <p:val>
                                            <p:strVal val="#ppt_x"/>
                                          </p:val>
                                        </p:tav>
                                        <p:tav tm="100000">
                                          <p:val>
                                            <p:strVal val="#ppt_x"/>
                                          </p:val>
                                        </p:tav>
                                      </p:tavLst>
                                    </p:anim>
                                    <p:anim calcmode="lin" valueType="num">
                                      <p:cBhvr>
                                        <p:cTn id="7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animEffect transition="in" filter="fade">
                                      <p:cBhvr>
                                        <p:cTn id="75" dur="1000"/>
                                        <p:tgtEl>
                                          <p:spTgt spid="13"/>
                                        </p:tgtEl>
                                      </p:cBhvr>
                                    </p:animEffect>
                                    <p:anim calcmode="lin" valueType="num">
                                      <p:cBhvr>
                                        <p:cTn id="76" dur="1000" fill="hold"/>
                                        <p:tgtEl>
                                          <p:spTgt spid="13"/>
                                        </p:tgtEl>
                                        <p:attrNameLst>
                                          <p:attrName>ppt_x</p:attrName>
                                        </p:attrNameLst>
                                      </p:cBhvr>
                                      <p:tavLst>
                                        <p:tav tm="0">
                                          <p:val>
                                            <p:strVal val="#ppt_x"/>
                                          </p:val>
                                        </p:tav>
                                        <p:tav tm="100000">
                                          <p:val>
                                            <p:strVal val="#ppt_x"/>
                                          </p:val>
                                        </p:tav>
                                      </p:tavLst>
                                    </p:anim>
                                    <p:anim calcmode="lin" valueType="num">
                                      <p:cBhvr>
                                        <p:cTn id="77"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p:bldP spid="7" grpId="0"/>
      <p:bldP spid="8" grpId="0"/>
      <p:bldP spid="9" grpId="0"/>
      <p:bldP spid="10" grpId="0"/>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4495800" cy="1143000"/>
          </a:xfrm>
        </p:spPr>
        <p:txBody>
          <a:bodyPr/>
          <a:lstStyle/>
          <a:p>
            <a:r>
              <a:rPr lang="en-US" i="1">
                <a:effectLst/>
                <a:latin typeface="Times New Roman" panose="02020603050405020304" pitchFamily="18" charset="0"/>
                <a:cs typeface="Times New Roman" panose="02020603050405020304" pitchFamily="18" charset="0"/>
              </a:rPr>
              <a:t>Hình thức</a:t>
            </a:r>
            <a:r>
              <a:rPr lang="en-US">
                <a:solidFill>
                  <a:schemeClr val="bg1"/>
                </a:solidFill>
                <a:effectLst/>
              </a:rPr>
              <a:t>:</a:t>
            </a:r>
          </a:p>
        </p:txBody>
      </p:sp>
      <p:sp>
        <p:nvSpPr>
          <p:cNvPr id="3" name="Content Placeholder 2"/>
          <p:cNvSpPr>
            <a:spLocks noGrp="1"/>
          </p:cNvSpPr>
          <p:nvPr>
            <p:ph idx="1"/>
          </p:nvPr>
        </p:nvSpPr>
        <p:spPr>
          <a:xfrm>
            <a:off x="419100" y="1905000"/>
            <a:ext cx="8229600" cy="1219201"/>
          </a:xfrm>
        </p:spPr>
        <p:txBody>
          <a:bodyPr/>
          <a:lstStyle/>
          <a:p>
            <a:pPr marL="0" indent="0">
              <a:buNone/>
            </a:pPr>
            <a:r>
              <a:rPr lang="en-US" smtClean="0"/>
              <a:t>   </a:t>
            </a:r>
            <a:r>
              <a:rPr lang="en-US" smtClean="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Có những từ nghi vấn (ai, gì, không hoặc có từ hay</a:t>
            </a:r>
            <a:r>
              <a:rPr lang="en-US" smtClean="0">
                <a:latin typeface="Times New Roman" panose="02020603050405020304" pitchFamily="18" charset="0"/>
                <a:cs typeface="Times New Roman" panose="02020603050405020304" pitchFamily="18" charset="0"/>
              </a:rPr>
              <a:t>)</a:t>
            </a:r>
            <a:endParaRPr lang="en-US">
              <a:latin typeface="Times New Roman" panose="02020603050405020304" pitchFamily="18" charset="0"/>
              <a:cs typeface="Times New Roman" panose="02020603050405020304" pitchFamily="18" charset="0"/>
            </a:endParaRPr>
          </a:p>
        </p:txBody>
      </p:sp>
      <p:sp>
        <p:nvSpPr>
          <p:cNvPr id="4" name="TextBox 3"/>
          <p:cNvSpPr txBox="1"/>
          <p:nvPr/>
        </p:nvSpPr>
        <p:spPr>
          <a:xfrm>
            <a:off x="685800" y="3733800"/>
            <a:ext cx="7696200" cy="861774"/>
          </a:xfrm>
          <a:prstGeom prst="rect">
            <a:avLst/>
          </a:prstGeom>
          <a:noFill/>
        </p:spPr>
        <p:txBody>
          <a:bodyPr wrap="square" rtlCol="0">
            <a:spAutoFit/>
          </a:bodyPr>
          <a:lstStyle/>
          <a:p>
            <a:r>
              <a:rPr lang="en-US" sz="3200">
                <a:latin typeface="Times New Roman" panose="02020603050405020304" pitchFamily="18" charset="0"/>
                <a:cs typeface="Times New Roman" panose="02020603050405020304" pitchFamily="18" charset="0"/>
              </a:rPr>
              <a:t>+ Kết thúc bằng dấu chấm hỏi.</a:t>
            </a:r>
          </a:p>
          <a:p>
            <a:endParaRPr lang="en-US">
              <a:solidFill>
                <a:schemeClr val="bg1"/>
              </a:solidFill>
            </a:endParaRPr>
          </a:p>
        </p:txBody>
      </p:sp>
    </p:spTree>
    <p:extLst>
      <p:ext uri="{BB962C8B-B14F-4D97-AF65-F5344CB8AC3E}">
        <p14:creationId xmlns:p14="http://schemas.microsoft.com/office/powerpoint/2010/main" val="1361876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09600"/>
            <a:ext cx="5715000" cy="1143000"/>
          </a:xfrm>
        </p:spPr>
        <p:txBody>
          <a:bodyPr/>
          <a:lstStyle/>
          <a:p>
            <a:r>
              <a:rPr lang="en-US" i="1">
                <a:latin typeface="Times New Roman" panose="02020603050405020304" pitchFamily="18" charset="0"/>
                <a:cs typeface="Times New Roman" panose="02020603050405020304" pitchFamily="18" charset="0"/>
              </a:rPr>
              <a:t>Chức năng chính</a:t>
            </a:r>
            <a:endParaRPr lang="en-US">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86000" y="2438400"/>
            <a:ext cx="4191000" cy="762000"/>
          </a:xfrm>
        </p:spPr>
        <p:txBody>
          <a:bodyPr>
            <a:normAutofit/>
          </a:bodyPr>
          <a:lstStyle/>
          <a:p>
            <a:pPr marL="0" indent="0" algn="ctr">
              <a:buNone/>
            </a:pPr>
            <a:r>
              <a:rPr lang="en-US" smtClean="0"/>
              <a:t> </a:t>
            </a:r>
            <a:r>
              <a:rPr lang="en-US" sz="3200" smtClean="0">
                <a:latin typeface="Times New Roman" panose="02020603050405020304" pitchFamily="18" charset="0"/>
                <a:cs typeface="Times New Roman" panose="02020603050405020304" pitchFamily="18" charset="0"/>
              </a:rPr>
              <a:t>Dùng </a:t>
            </a:r>
            <a:r>
              <a:rPr lang="en-US" sz="3200">
                <a:latin typeface="Times New Roman" panose="02020603050405020304" pitchFamily="18" charset="0"/>
                <a:cs typeface="Times New Roman" panose="02020603050405020304" pitchFamily="18" charset="0"/>
              </a:rPr>
              <a:t>để hỏi</a:t>
            </a:r>
          </a:p>
          <a:p>
            <a:endParaRPr lang="en-US"/>
          </a:p>
        </p:txBody>
      </p:sp>
      <p:sp>
        <p:nvSpPr>
          <p:cNvPr id="5" name="Right Arrow 4"/>
          <p:cNvSpPr/>
          <p:nvPr/>
        </p:nvSpPr>
        <p:spPr>
          <a:xfrm>
            <a:off x="2057400" y="4147066"/>
            <a:ext cx="685800" cy="3487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0" y="4029045"/>
            <a:ext cx="3575785" cy="584775"/>
          </a:xfrm>
          <a:prstGeom prst="rect">
            <a:avLst/>
          </a:prstGeom>
          <a:noFill/>
        </p:spPr>
        <p:txBody>
          <a:bodyPr wrap="square" rtlCol="0">
            <a:spAutoFit/>
          </a:bodyPr>
          <a:lstStyle/>
          <a:p>
            <a:r>
              <a:rPr lang="en-US" sz="3200">
                <a:latin typeface="Times New Roman" panose="02020603050405020304" pitchFamily="18" charset="0"/>
                <a:cs typeface="Times New Roman" panose="02020603050405020304" pitchFamily="18" charset="0"/>
              </a:rPr>
              <a:t>Câu nghi vấn</a:t>
            </a:r>
          </a:p>
        </p:txBody>
      </p:sp>
    </p:spTree>
    <p:extLst>
      <p:ext uri="{BB962C8B-B14F-4D97-AF65-F5344CB8AC3E}">
        <p14:creationId xmlns:p14="http://schemas.microsoft.com/office/powerpoint/2010/main" val="718476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solidFill>
                <a:effectLst/>
              </a:rPr>
              <a:t> </a:t>
            </a:r>
            <a:r>
              <a:rPr lang="en-US">
                <a:effectLst/>
                <a:latin typeface="Times New Roman" panose="02020603050405020304" pitchFamily="18" charset="0"/>
                <a:cs typeface="Times New Roman" panose="02020603050405020304" pitchFamily="18" charset="0"/>
              </a:rPr>
              <a:t>b. </a:t>
            </a:r>
            <a:r>
              <a:rPr lang="en-US" u="sng">
                <a:effectLst/>
                <a:latin typeface="Times New Roman" panose="02020603050405020304" pitchFamily="18" charset="0"/>
                <a:cs typeface="Times New Roman" panose="02020603050405020304" pitchFamily="18" charset="0"/>
              </a:rPr>
              <a:t>Ghi nhớ SGK/ 11.</a:t>
            </a:r>
            <a:endParaRPr lang="en-US">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mtClean="0">
                <a:latin typeface="Times New Roman" panose="02020603050405020304" pitchFamily="18" charset="0"/>
                <a:cs typeface="Times New Roman" panose="02020603050405020304" pitchFamily="18" charset="0"/>
              </a:rPr>
              <a:t>Câu nghi vấn là câu:</a:t>
            </a:r>
          </a:p>
          <a:p>
            <a:pPr marL="0" indent="0">
              <a:buNone/>
            </a:pPr>
            <a:r>
              <a:rPr lang="en-US" smtClean="0">
                <a:latin typeface="Times New Roman" panose="02020603050405020304" pitchFamily="18" charset="0"/>
                <a:cs typeface="Times New Roman" panose="02020603050405020304" pitchFamily="18" charset="0"/>
              </a:rPr>
              <a:t>      -Có những từ nghi vấn (ai, gì, nào, tại sao, đâu, bao giờ, bao nhiêu, à, ư, hả, chứ, (có)…không, (đã)… chưa) hoặc có từ hay (nối các vế có quan hệ lựa chọn).</a:t>
            </a:r>
          </a:p>
          <a:p>
            <a:pPr marL="0" indent="0">
              <a:buNone/>
            </a:pPr>
            <a:r>
              <a:rPr lang="en-US" smtClean="0">
                <a:latin typeface="Times New Roman" panose="02020603050405020304" pitchFamily="18" charset="0"/>
                <a:cs typeface="Times New Roman" panose="02020603050405020304" pitchFamily="18" charset="0"/>
              </a:rPr>
              <a:t>      -Có chức năng chính là dùng để hỏi.</a:t>
            </a:r>
          </a:p>
          <a:p>
            <a:r>
              <a:rPr lang="en-US" smtClean="0">
                <a:latin typeface="Times New Roman" panose="02020603050405020304" pitchFamily="18" charset="0"/>
                <a:cs typeface="Times New Roman" panose="02020603050405020304" pitchFamily="18" charset="0"/>
              </a:rPr>
              <a:t>Khi viết, câu nghi vấn kết thúc bằng dấu chấm hỏi. </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8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Times New Roman" panose="02020603050405020304" pitchFamily="18" charset="0"/>
                <a:cs typeface="Times New Roman" panose="02020603050405020304" pitchFamily="18" charset="0"/>
              </a:rPr>
              <a:t>Bài tập </a:t>
            </a:r>
            <a:r>
              <a:rPr lang="en-US" smtClean="0">
                <a:latin typeface="Times New Roman" panose="02020603050405020304" pitchFamily="18" charset="0"/>
                <a:cs typeface="Times New Roman" panose="02020603050405020304" pitchFamily="18" charset="0"/>
              </a:rPr>
              <a:t>đặt câu</a:t>
            </a:r>
            <a:r>
              <a:rPr lang="en-US" smtClean="0">
                <a:latin typeface="Times New Roman" panose="02020603050405020304" pitchFamily="18" charset="0"/>
                <a:cs typeface="Times New Roman" panose="02020603050405020304" pitchFamily="18" charset="0"/>
              </a:rPr>
              <a:t>:</a:t>
            </a:r>
            <a:endParaRPr lang="en-US">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1"/>
            <a:ext cx="8229600" cy="762000"/>
          </a:xfrm>
        </p:spPr>
        <p:txBody>
          <a:bodyPr/>
          <a:lstStyle/>
          <a:p>
            <a:pPr marL="0" indent="0">
              <a:buNone/>
            </a:pPr>
            <a:r>
              <a:rPr lang="en-US" smtClean="0">
                <a:latin typeface="Times New Roman" panose="02020603050405020304" pitchFamily="18" charset="0"/>
                <a:cs typeface="Times New Roman" panose="02020603050405020304" pitchFamily="18" charset="0"/>
              </a:rPr>
              <a:t>Hãy thử đặt câu nghi vấn theo hình sau: </a:t>
            </a:r>
            <a:endParaRPr lang="en-US">
              <a:latin typeface="Times New Roman" panose="02020603050405020304" pitchFamily="18" charset="0"/>
              <a:cs typeface="Times New Roman" panose="02020603050405020304" pitchFamily="18" charset="0"/>
            </a:endParaRPr>
          </a:p>
        </p:txBody>
      </p:sp>
      <p:pic>
        <p:nvPicPr>
          <p:cNvPr id="1026" name="Picture 2" descr="Xem ảnh nguồ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2610465"/>
            <a:ext cx="3669067" cy="224994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Ảnh miễn phí của Trẻ e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00600" y="2605549"/>
            <a:ext cx="3352800" cy="223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53948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Times New Roman" panose="02020603050405020304" pitchFamily="18" charset="0"/>
                <a:cs typeface="Times New Roman" panose="02020603050405020304" pitchFamily="18" charset="0"/>
              </a:rPr>
              <a:t>Thảo luận nhóm:</a:t>
            </a:r>
            <a:endParaRPr lang="en-US">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95400" y="1600201"/>
            <a:ext cx="5867400" cy="1295400"/>
          </a:xfrm>
        </p:spPr>
        <p:txBody>
          <a:bodyPr/>
          <a:lstStyle/>
          <a:p>
            <a:pPr marL="0" indent="0">
              <a:buNone/>
            </a:pPr>
            <a:r>
              <a:rPr lang="en-US" smtClean="0">
                <a:latin typeface="Times New Roman" panose="02020603050405020304" pitchFamily="18" charset="0"/>
                <a:cs typeface="Times New Roman" panose="02020603050405020304" pitchFamily="18" charset="0"/>
              </a:rPr>
              <a:t>-Câu hỏi: Giải bài tập sau</a:t>
            </a:r>
          </a:p>
          <a:p>
            <a:pPr marL="0" indent="0">
              <a:buNone/>
            </a:pPr>
            <a:r>
              <a:rPr lang="en-US" smtClean="0">
                <a:latin typeface="Times New Roman" panose="02020603050405020304" pitchFamily="18" charset="0"/>
                <a:cs typeface="Times New Roman" panose="02020603050405020304" pitchFamily="18" charset="0"/>
              </a:rPr>
              <a:t>-Thời gian 5 phút</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4991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4191000" cy="685800"/>
          </a:xfrm>
        </p:spPr>
        <p:txBody>
          <a:bodyPr>
            <a:normAutofit/>
          </a:bodyPr>
          <a:lstStyle/>
          <a:p>
            <a:r>
              <a:rPr lang="en-US" sz="360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II. Luyện tập:</a:t>
            </a:r>
            <a:endParaRPr lang="en-US" sz="360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01855" y="1066800"/>
            <a:ext cx="8229600" cy="1600200"/>
          </a:xfrm>
        </p:spPr>
        <p:txBody>
          <a:bodyPr/>
          <a:lstStyle/>
          <a:p>
            <a:pPr marL="0" indent="0">
              <a:buNone/>
            </a:pPr>
            <a:r>
              <a:rPr lang="en-US" smtClean="0">
                <a:latin typeface="Times New Roman" panose="02020603050405020304" pitchFamily="18" charset="0"/>
                <a:cs typeface="Times New Roman" panose="02020603050405020304" pitchFamily="18" charset="0"/>
              </a:rPr>
              <a:t>1. Xác định câu nghi vấn trong những đoạn trích sau. Những đặc điểm hình thức nào cho biết đó là câu nghi vấn:</a:t>
            </a:r>
            <a:endParaRPr lang="en-US">
              <a:latin typeface="Times New Roman" panose="02020603050405020304" pitchFamily="18" charset="0"/>
              <a:cs typeface="Times New Roman" panose="02020603050405020304" pitchFamily="18" charset="0"/>
            </a:endParaRPr>
          </a:p>
        </p:txBody>
      </p:sp>
      <p:sp>
        <p:nvSpPr>
          <p:cNvPr id="4" name="TextBox 3"/>
          <p:cNvSpPr txBox="1"/>
          <p:nvPr/>
        </p:nvSpPr>
        <p:spPr>
          <a:xfrm>
            <a:off x="457200" y="2743200"/>
            <a:ext cx="8077200" cy="4062651"/>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a/ Rồi hắn chỉ luôn vào mặt chị Dậu:</a:t>
            </a:r>
          </a:p>
          <a:p>
            <a:pPr>
              <a:buFontTx/>
              <a:buChar char="-"/>
            </a:pPr>
            <a:r>
              <a:rPr lang="en-US" sz="2400" smtClean="0">
                <a:latin typeface="Times New Roman" panose="02020603050405020304" pitchFamily="18" charset="0"/>
                <a:cs typeface="Times New Roman" panose="02020603050405020304" pitchFamily="18" charset="0"/>
              </a:rPr>
              <a:t>Chị </a:t>
            </a:r>
            <a:r>
              <a:rPr lang="en-US" sz="2400" smtClean="0">
                <a:latin typeface="Times New Roman" panose="02020603050405020304" pitchFamily="18" charset="0"/>
                <a:cs typeface="Times New Roman" panose="02020603050405020304" pitchFamily="18" charset="0"/>
              </a:rPr>
              <a:t>khất tiền sưu đến chiều mai phải không? Đấy! Chị hãy </a:t>
            </a:r>
            <a:r>
              <a:rPr lang="en-US" sz="2400" smtClean="0">
                <a:latin typeface="Times New Roman" panose="02020603050405020304" pitchFamily="18" charset="0"/>
                <a:cs typeface="Times New Roman" panose="02020603050405020304" pitchFamily="18" charset="0"/>
              </a:rPr>
              <a:t> nói </a:t>
            </a:r>
            <a:r>
              <a:rPr lang="en-US" sz="2400" smtClean="0">
                <a:latin typeface="Times New Roman" panose="02020603050405020304" pitchFamily="18" charset="0"/>
                <a:cs typeface="Times New Roman" panose="02020603050405020304" pitchFamily="18" charset="0"/>
              </a:rPr>
              <a:t>với ông cai, để ông ấy ra đình kêu với quan cho! Chứ ông lí tôi thì không có quyền dám cho chị khất một giờ nào nữa</a:t>
            </a:r>
            <a:r>
              <a:rPr lang="en-US" sz="2400" smtClean="0">
                <a:latin typeface="Times New Roman" panose="02020603050405020304" pitchFamily="18" charset="0"/>
                <a:cs typeface="Times New Roman" panose="02020603050405020304" pitchFamily="18" charset="0"/>
              </a:rPr>
              <a:t>!</a:t>
            </a:r>
          </a:p>
          <a:p>
            <a:r>
              <a:rPr lang="en-US" sz="2400" smtClean="0">
                <a:latin typeface="Times New Roman" panose="02020603050405020304" pitchFamily="18" charset="0"/>
                <a:cs typeface="Times New Roman" panose="02020603050405020304" pitchFamily="18" charset="0"/>
              </a:rPr>
              <a:t>                                               (Ngô Tất Tố, Tắt Đèn)</a:t>
            </a:r>
            <a:endParaRPr lang="en-US" sz="2400" smtClean="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b/ Tại sao con người lại phải khiêm tốn như thế? Đó là vì cuộc đời là một cuộc đấu tranh bất tận, mà tài nghệ của mỗi cá nhân tuy là quan trọng, nhưng thật ra chỉ là những giọt nước bé nhỏ giữa đại dương bao la</a:t>
            </a:r>
            <a:r>
              <a:rPr lang="en-US" sz="2400" smtClean="0">
                <a:latin typeface="Times New Roman" panose="02020603050405020304" pitchFamily="18" charset="0"/>
                <a:cs typeface="Times New Roman" panose="02020603050405020304" pitchFamily="18" charset="0"/>
              </a:rPr>
              <a:t>.</a:t>
            </a:r>
          </a:p>
          <a:p>
            <a:r>
              <a:rPr lang="en-US" sz="2400" smtClean="0">
                <a:latin typeface="Times New Roman" panose="02020603050405020304" pitchFamily="18" charset="0"/>
                <a:cs typeface="Times New Roman" panose="02020603050405020304" pitchFamily="18" charset="0"/>
              </a:rPr>
              <a:t>                           (Theo Lâm ngữ Đường, Tinh hoa xử thế)</a:t>
            </a:r>
            <a:endParaRPr lang="en-US" sz="2400" smtClean="0">
              <a:latin typeface="Times New Roman" panose="02020603050405020304" pitchFamily="18" charset="0"/>
              <a:cs typeface="Times New Roman" panose="02020603050405020304" pitchFamily="18" charset="0"/>
            </a:endParaRPr>
          </a:p>
          <a:p>
            <a:endParaRPr lang="en-US">
              <a:solidFill>
                <a:schemeClr val="bg1"/>
              </a:solidFill>
            </a:endParaRPr>
          </a:p>
        </p:txBody>
      </p:sp>
      <p:sp>
        <p:nvSpPr>
          <p:cNvPr id="5" name="TextBox 4"/>
          <p:cNvSpPr txBox="1"/>
          <p:nvPr/>
        </p:nvSpPr>
        <p:spPr>
          <a:xfrm>
            <a:off x="609600" y="3276600"/>
            <a:ext cx="5761822" cy="369332"/>
          </a:xfrm>
          <a:prstGeom prst="rect">
            <a:avLst/>
          </a:prstGeom>
          <a:noFill/>
        </p:spPr>
        <p:txBody>
          <a:bodyPr wrap="square" rtlCol="0">
            <a:spAutoFit/>
          </a:bodyPr>
          <a:lstStyle/>
          <a:p>
            <a:r>
              <a:rPr lang="en-US" b="1" smtClean="0"/>
              <a:t>----------------------------------------------------------------------------</a:t>
            </a:r>
            <a:endParaRPr lang="en-US" b="1"/>
          </a:p>
        </p:txBody>
      </p:sp>
      <p:sp>
        <p:nvSpPr>
          <p:cNvPr id="6" name="TextBox 5"/>
          <p:cNvSpPr txBox="1"/>
          <p:nvPr/>
        </p:nvSpPr>
        <p:spPr>
          <a:xfrm>
            <a:off x="762000" y="4767730"/>
            <a:ext cx="5791200" cy="369332"/>
          </a:xfrm>
          <a:prstGeom prst="rect">
            <a:avLst/>
          </a:prstGeom>
          <a:noFill/>
        </p:spPr>
        <p:txBody>
          <a:bodyPr wrap="square" rtlCol="0">
            <a:spAutoFit/>
          </a:bodyPr>
          <a:lstStyle/>
          <a:p>
            <a:r>
              <a:rPr lang="en-US" b="1" smtClean="0"/>
              <a:t>--------------------------------------------------------------------------------</a:t>
            </a:r>
            <a:endParaRPr lang="en-US" b="1"/>
          </a:p>
        </p:txBody>
      </p:sp>
    </p:spTree>
    <p:extLst>
      <p:ext uri="{BB962C8B-B14F-4D97-AF65-F5344CB8AC3E}">
        <p14:creationId xmlns:p14="http://schemas.microsoft.com/office/powerpoint/2010/main" val="3460642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368</TotalTime>
  <Words>675</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Trường THCS Quang Trung GV: Phạm Nhật Trường</vt:lpstr>
      <vt:lpstr>Đọc đoạn trích sau và trả lời câu hỏi: </vt:lpstr>
      <vt:lpstr>I. ĐẶC ĐIỀM HÌNH THỨC VÀ CHỨC NĂNG CHÍNH:</vt:lpstr>
      <vt:lpstr>Hình thức:</vt:lpstr>
      <vt:lpstr>Chức năng chính</vt:lpstr>
      <vt:lpstr> b. Ghi nhớ SGK/ 11.</vt:lpstr>
      <vt:lpstr>Bài tập đặt câu:</vt:lpstr>
      <vt:lpstr>Thảo luận nhóm:</vt:lpstr>
      <vt:lpstr>II. Luyện tập:</vt:lpstr>
      <vt:lpstr>PowerPoint Presentation</vt:lpstr>
      <vt:lpstr>Củng cố:  nhắc lại : Dấu hiệu nhận biết câu nghi vấn?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c:creator>
  <cp:lastModifiedBy>Trang</cp:lastModifiedBy>
  <cp:revision>34</cp:revision>
  <dcterms:created xsi:type="dcterms:W3CDTF">2022-06-23T09:33:45Z</dcterms:created>
  <dcterms:modified xsi:type="dcterms:W3CDTF">2022-06-28T12:48:37Z</dcterms:modified>
</cp:coreProperties>
</file>