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3" r:id="rId6"/>
    <p:sldId id="265" r:id="rId7"/>
    <p:sldId id="266" r:id="rId8"/>
    <p:sldId id="267" r:id="rId9"/>
    <p:sldId id="268" r:id="rId10"/>
    <p:sldId id="269" r:id="rId11"/>
    <p:sldId id="286" r:id="rId12"/>
    <p:sldId id="272" r:id="rId13"/>
    <p:sldId id="275" r:id="rId14"/>
    <p:sldId id="278" r:id="rId15"/>
    <p:sldId id="279" r:id="rId16"/>
    <p:sldId id="281" r:id="rId17"/>
    <p:sldId id="282" r:id="rId18"/>
    <p:sldId id="283" r:id="rId19"/>
    <p:sldId id="284" r:id="rId20"/>
    <p:sldId id="28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FE742-77E7-4B37-A0AF-1FAE0B795926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C58E1-EC69-4DF1-A964-087C238AB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27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617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6E5B-58F7-4744-88B3-ACB5139A84C7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4B36D-4CA1-4412-96AD-CED43C5A2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05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6E5B-58F7-4744-88B3-ACB5139A84C7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4B36D-4CA1-4412-96AD-CED43C5A2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1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6E5B-58F7-4744-88B3-ACB5139A84C7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4B36D-4CA1-4412-96AD-CED43C5A2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93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6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05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B73D352-14E5-4045-A288-A3F6778212B9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9469083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6E5B-58F7-4744-88B3-ACB5139A84C7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4B36D-4CA1-4412-96AD-CED43C5A2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79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6E5B-58F7-4744-88B3-ACB5139A84C7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4B36D-4CA1-4412-96AD-CED43C5A2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2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6E5B-58F7-4744-88B3-ACB5139A84C7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4B36D-4CA1-4412-96AD-CED43C5A2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77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6E5B-58F7-4744-88B3-ACB5139A84C7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4B36D-4CA1-4412-96AD-CED43C5A2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14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6E5B-58F7-4744-88B3-ACB5139A84C7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4B36D-4CA1-4412-96AD-CED43C5A2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87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6E5B-58F7-4744-88B3-ACB5139A84C7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4B36D-4CA1-4412-96AD-CED43C5A2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2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6E5B-58F7-4744-88B3-ACB5139A84C7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4B36D-4CA1-4412-96AD-CED43C5A2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88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6E5B-58F7-4744-88B3-ACB5139A84C7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4B36D-4CA1-4412-96AD-CED43C5A2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78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B6E5B-58F7-4744-88B3-ACB5139A84C7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4B36D-4CA1-4412-96AD-CED43C5A2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65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Al%20+%20Cl2.wmv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381000"/>
            <a:ext cx="6120680" cy="1143000"/>
          </a:xfrm>
        </p:spPr>
        <p:txBody>
          <a:bodyPr>
            <a:noAutofit/>
          </a:bodyPr>
          <a:lstStyle/>
          <a:p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BÀI 26: CHLORINE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40696" y="1828800"/>
            <a:ext cx="4419600" cy="1569660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35,5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5" name="Picture 2" descr="C:\Users\HUYEN\Desktop\BACKGROUND\pngtree-chemical-bottle-decoration-illustration-png-image_46636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250" r="90000">
                        <a14:foregroundMark x1="73000" y1="52479" x2="73000" y2="52479"/>
                        <a14:foregroundMark x1="67750" y1="41488" x2="67750" y2="41488"/>
                        <a14:foregroundMark x1="74750" y1="35455" x2="74750" y2="35455"/>
                        <a14:foregroundMark x1="67583" y1="57438" x2="67583" y2="57438"/>
                        <a14:backgroundMark x1="3583" y1="31818" x2="3583" y2="3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071" y="3379653"/>
            <a:ext cx="4137026" cy="413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HUYEN\Desktop\BACKGROUND\pngtree-chemical-test-tube-cartoon-container-png-image_4646253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6000">
                        <a14:backgroundMark x1="4917" y1="25620" x2="4917" y2="25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87435"/>
            <a:ext cx="5361162" cy="421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ình ảnh Biểu Tượng Cây Bút Chì PNG, Vector, PSD, và biểu tượng để tải về  miễn phí | pngtre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5" t="23595" r="24071" b="23846"/>
          <a:stretch/>
        </p:blipFill>
        <p:spPr bwMode="auto">
          <a:xfrm flipH="1">
            <a:off x="7706" y="0"/>
            <a:ext cx="967849" cy="90872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72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04763" y="45436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endParaRPr 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26"/>
              <p:cNvSpPr txBox="1">
                <a:spLocks noChangeArrowheads="1"/>
              </p:cNvSpPr>
              <p:nvPr/>
            </p:nvSpPr>
            <p:spPr bwMode="auto">
              <a:xfrm>
                <a:off x="160892" y="1412574"/>
                <a:ext cx="8822216" cy="4031873"/>
              </a:xfrm>
              <a:prstGeom prst="rect">
                <a:avLst/>
              </a:prstGeom>
              <a:ln/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sz="32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í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Đổ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dung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dịch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NaOH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lọ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khí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Cl</a:t>
                </a:r>
                <a:r>
                  <a:rPr lang="en-US" sz="32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Hiện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tượng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Dung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dịch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tạo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Làm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mất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giấy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quỳ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tím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spcBef>
                    <a:spcPct val="50000"/>
                  </a:spcBef>
                </a:pP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PTHH: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Cl</a:t>
                </a:r>
                <a:r>
                  <a:rPr lang="en-US" sz="32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+2NaOH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NaCl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NaClO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+ H</a:t>
                </a:r>
                <a:r>
                  <a:rPr lang="en-US" sz="32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  <a:p>
                <a:pPr algn="just">
                  <a:spcBef>
                    <a:spcPct val="50000"/>
                  </a:spcBef>
                </a:pPr>
                <a:endParaRPr lang="vi-VN" sz="3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vi-VN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dd có tính tẩy màu vì NaClO c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ó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oxi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hoá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mạnh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3200" b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892" y="1412574"/>
                <a:ext cx="8822216" cy="40318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utoShape 36"/>
          <p:cNvSpPr>
            <a:spLocks/>
          </p:cNvSpPr>
          <p:nvPr/>
        </p:nvSpPr>
        <p:spPr bwMode="auto">
          <a:xfrm rot="16200000">
            <a:off x="6084940" y="2035975"/>
            <a:ext cx="114300" cy="3908463"/>
          </a:xfrm>
          <a:prstGeom prst="leftBrace">
            <a:avLst>
              <a:gd name="adj1" fmla="val 272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37"/>
          <p:cNvSpPr txBox="1">
            <a:spLocks noChangeArrowheads="1"/>
          </p:cNvSpPr>
          <p:nvPr/>
        </p:nvSpPr>
        <p:spPr bwMode="auto">
          <a:xfrm>
            <a:off x="4716016" y="4066852"/>
            <a:ext cx="28521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ven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Hình ảnh Biểu Tượng Cây Bút Chì PNG, Vector, PSD, và biểu tượng để tải về  miễn phí | pngtre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5" t="23595" r="24071" b="23846"/>
          <a:stretch/>
        </p:blipFill>
        <p:spPr bwMode="auto">
          <a:xfrm flipH="1">
            <a:off x="7706" y="0"/>
            <a:ext cx="967849" cy="90872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90590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9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403044" y="862563"/>
            <a:ext cx="6451599" cy="5372101"/>
            <a:chOff x="2639" y="582"/>
            <a:chExt cx="4064" cy="3384"/>
          </a:xfrm>
        </p:grpSpPr>
        <p:sp>
          <p:nvSpPr>
            <p:cNvPr id="5139" name="Oval 3"/>
            <p:cNvSpPr>
              <a:spLocks noChangeArrowheads="1"/>
            </p:cNvSpPr>
            <p:nvPr/>
          </p:nvSpPr>
          <p:spPr bwMode="auto">
            <a:xfrm>
              <a:off x="4270" y="1651"/>
              <a:ext cx="546" cy="46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0" name="Text Box 4"/>
            <p:cNvSpPr txBox="1">
              <a:spLocks noChangeArrowheads="1"/>
            </p:cNvSpPr>
            <p:nvPr/>
          </p:nvSpPr>
          <p:spPr bwMode="auto">
            <a:xfrm>
              <a:off x="4021" y="1710"/>
              <a:ext cx="104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 dirty="0" err="1">
                  <a:solidFill>
                    <a:srgbClr val="0000FF"/>
                  </a:solidFill>
                </a:rPr>
                <a:t>Clo</a:t>
              </a:r>
              <a:endParaRPr lang="en-US" sz="2800" dirty="0">
                <a:solidFill>
                  <a:srgbClr val="0000FF"/>
                </a:solidFill>
              </a:endParaRPr>
            </a:p>
          </p:txBody>
        </p:sp>
        <p:sp>
          <p:nvSpPr>
            <p:cNvPr id="5141" name="Line 5"/>
            <p:cNvSpPr>
              <a:spLocks noChangeShapeType="1"/>
            </p:cNvSpPr>
            <p:nvPr/>
          </p:nvSpPr>
          <p:spPr bwMode="auto">
            <a:xfrm>
              <a:off x="4120" y="1541"/>
              <a:ext cx="150" cy="17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142" name="Picture 6" descr="Casa_255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9" y="582"/>
              <a:ext cx="605" cy="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3" name="Rectangle 7"/>
            <p:cNvSpPr>
              <a:spLocks noChangeArrowheads="1"/>
            </p:cNvSpPr>
            <p:nvPr/>
          </p:nvSpPr>
          <p:spPr bwMode="auto">
            <a:xfrm>
              <a:off x="2727" y="1273"/>
              <a:ext cx="1471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Khử</a:t>
              </a:r>
              <a:r>
                <a:rPr lang="en-US" sz="24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trùng</a:t>
              </a:r>
              <a:r>
                <a:rPr lang="en-US" sz="24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endParaRPr lang="en-US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400" dirty="0" err="1" smtClean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2400" dirty="0" smtClean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vi-VN" sz="2400" dirty="0" smtClean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, xử lý      nước hồ bơi</a:t>
              </a:r>
              <a:endParaRPr lang="en-US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144" name="Picture 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4F2DA"/>
                </a:clrFrom>
                <a:clrTo>
                  <a:srgbClr val="F4F2D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99" t="17281" r="19679" b="68480"/>
            <a:stretch>
              <a:fillRect/>
            </a:stretch>
          </p:blipFill>
          <p:spPr bwMode="auto">
            <a:xfrm>
              <a:off x="5007" y="631"/>
              <a:ext cx="894" cy="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5" name="Picture 9"/>
            <p:cNvPicPr>
              <a:picLocks noChangeAspect="1" noChangeArrowheads="1"/>
            </p:cNvPicPr>
            <p:nvPr/>
          </p:nvPicPr>
          <p:blipFill>
            <a:blip r:embed="rId3">
              <a:lum bright="36000"/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99" t="17281" r="19679" b="68480"/>
            <a:stretch>
              <a:fillRect/>
            </a:stretch>
          </p:blipFill>
          <p:spPr bwMode="auto">
            <a:xfrm>
              <a:off x="5031" y="642"/>
              <a:ext cx="870" cy="8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6" name="Rectangle 10"/>
            <p:cNvSpPr>
              <a:spLocks noChangeArrowheads="1"/>
            </p:cNvSpPr>
            <p:nvPr/>
          </p:nvSpPr>
          <p:spPr bwMode="auto">
            <a:xfrm>
              <a:off x="5053" y="1517"/>
              <a:ext cx="118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Tẩy</a:t>
              </a:r>
              <a:r>
                <a:rPr lang="en-US" sz="24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trắng</a:t>
              </a:r>
              <a:r>
                <a:rPr lang="en-US" sz="24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vải</a:t>
              </a:r>
              <a:r>
                <a:rPr lang="vi-VN" sz="2400" dirty="0" smtClean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sợi</a:t>
              </a:r>
              <a:r>
                <a:rPr lang="en-US" sz="2400" dirty="0" smtClean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bột</a:t>
              </a:r>
              <a:r>
                <a:rPr lang="en-US" sz="24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giấy</a:t>
              </a:r>
              <a:endParaRPr lang="en-US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47" name="Line 11"/>
            <p:cNvSpPr>
              <a:spLocks noChangeShapeType="1"/>
            </p:cNvSpPr>
            <p:nvPr/>
          </p:nvSpPr>
          <p:spPr bwMode="auto">
            <a:xfrm>
              <a:off x="4717" y="2117"/>
              <a:ext cx="249" cy="29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148" name="Picture 1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4F2DA"/>
                </a:clrFrom>
                <a:clrTo>
                  <a:srgbClr val="F4F2D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056" t="43356" r="19414" b="38461"/>
            <a:stretch>
              <a:fillRect/>
            </a:stretch>
          </p:blipFill>
          <p:spPr bwMode="auto">
            <a:xfrm>
              <a:off x="5043" y="2332"/>
              <a:ext cx="845" cy="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9" name="Rectangle 13"/>
            <p:cNvSpPr>
              <a:spLocks noChangeArrowheads="1"/>
            </p:cNvSpPr>
            <p:nvPr/>
          </p:nvSpPr>
          <p:spPr bwMode="auto">
            <a:xfrm>
              <a:off x="4699" y="3210"/>
              <a:ext cx="2004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24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Điều</a:t>
              </a:r>
              <a:r>
                <a:rPr lang="en-US" sz="24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chế</a:t>
              </a:r>
              <a:r>
                <a:rPr lang="en-US" sz="24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4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Gia</a:t>
              </a:r>
              <a:r>
                <a:rPr lang="en-US" sz="24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ven</a:t>
              </a:r>
              <a:r>
                <a:rPr lang="en-US" sz="24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</a:p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24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clorua</a:t>
              </a:r>
              <a:r>
                <a:rPr lang="en-US" sz="24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vôi</a:t>
              </a:r>
              <a:r>
                <a:rPr lang="en-US" sz="24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, …</a:t>
              </a:r>
            </a:p>
          </p:txBody>
        </p:sp>
        <p:sp>
          <p:nvSpPr>
            <p:cNvPr id="5150" name="Line 14"/>
            <p:cNvSpPr>
              <a:spLocks noChangeShapeType="1"/>
            </p:cNvSpPr>
            <p:nvPr/>
          </p:nvSpPr>
          <p:spPr bwMode="auto">
            <a:xfrm flipV="1">
              <a:off x="4120" y="2117"/>
              <a:ext cx="249" cy="29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151" name="Picture 1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4F2DA"/>
                </a:clrFrom>
                <a:clrTo>
                  <a:srgbClr val="F4F2D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92" t="39957" r="44231" b="40649"/>
            <a:stretch>
              <a:fillRect/>
            </a:stretch>
          </p:blipFill>
          <p:spPr bwMode="auto">
            <a:xfrm>
              <a:off x="2986" y="2285"/>
              <a:ext cx="1043" cy="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2" name="Rectangle 16"/>
            <p:cNvSpPr>
              <a:spLocks noChangeArrowheads="1"/>
            </p:cNvSpPr>
            <p:nvPr/>
          </p:nvSpPr>
          <p:spPr bwMode="auto">
            <a:xfrm>
              <a:off x="2853" y="3210"/>
              <a:ext cx="1568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Điều</a:t>
              </a:r>
              <a:r>
                <a:rPr lang="en-US" sz="24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chế</a:t>
              </a:r>
              <a:r>
                <a:rPr lang="en-US" sz="24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nhựa</a:t>
              </a:r>
              <a:r>
                <a:rPr lang="en-US" sz="24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PVC, </a:t>
              </a:r>
              <a:r>
                <a:rPr lang="en-US" sz="2400" dirty="0" err="1" smtClean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2400" dirty="0" smtClean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dẻo</a:t>
              </a:r>
              <a:r>
                <a:rPr lang="en-US" sz="2400" dirty="0" smtClean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vi-VN" sz="2400" dirty="0" smtClean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2400" dirty="0" smtClean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2400" dirty="0" smtClean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vi-VN" sz="2400" dirty="0" smtClean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2400" dirty="0" smtClean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su</a:t>
              </a:r>
              <a:r>
                <a:rPr lang="vi-VN" sz="2400" dirty="0" smtClean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...</a:t>
              </a:r>
              <a:endParaRPr lang="en-US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53" name="Line 17"/>
            <p:cNvSpPr>
              <a:spLocks noChangeShapeType="1"/>
            </p:cNvSpPr>
            <p:nvPr/>
          </p:nvSpPr>
          <p:spPr bwMode="auto">
            <a:xfrm flipV="1">
              <a:off x="4827" y="1575"/>
              <a:ext cx="215" cy="16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1233629" y="151799"/>
            <a:ext cx="47266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III.ỨNG 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DỤNG CỦA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Chlorine:</a:t>
            </a:r>
            <a:endParaRPr lang="vi-VN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29" name="Picture 28" descr="Hình ảnh Biểu Tượng Cây Bút Chì PNG, Vector, PSD, và biểu tượng để tải về  miễn phí | pngtre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5" t="23595" r="24071" b="23846"/>
          <a:stretch/>
        </p:blipFill>
        <p:spPr bwMode="auto">
          <a:xfrm flipH="1">
            <a:off x="7706" y="0"/>
            <a:ext cx="967849" cy="90872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9" descr="clo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58402"/>
            <a:ext cx="1072651" cy="11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0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hoa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76200" y="784829"/>
            <a:ext cx="891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C00000"/>
                </a:solidFill>
              </a:rPr>
              <a:t>1. </a:t>
            </a:r>
            <a:r>
              <a:rPr lang="en-US" sz="3200" b="1" dirty="0" err="1">
                <a:solidFill>
                  <a:srgbClr val="C00000"/>
                </a:solidFill>
              </a:rPr>
              <a:t>Điều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chế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khí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Chlorine </a:t>
            </a:r>
            <a:r>
              <a:rPr lang="en-US" sz="3200" b="1" dirty="0" err="1">
                <a:solidFill>
                  <a:srgbClr val="C00000"/>
                </a:solidFill>
              </a:rPr>
              <a:t>trong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phòng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thí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nghiệm</a:t>
            </a:r>
            <a:r>
              <a:rPr lang="en-US" sz="3200" b="1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2819400" y="4689475"/>
            <a:ext cx="11414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/>
              <a:t>Hoặc KMnO</a:t>
            </a:r>
            <a:r>
              <a:rPr lang="en-US" sz="2000" baseline="-25000"/>
              <a:t>4</a:t>
            </a:r>
            <a:endParaRPr lang="en-US" sz="2000"/>
          </a:p>
        </p:txBody>
      </p:sp>
      <p:sp>
        <p:nvSpPr>
          <p:cNvPr id="7174" name="Text Box 28"/>
          <p:cNvSpPr txBox="1">
            <a:spLocks noChangeArrowheads="1"/>
          </p:cNvSpPr>
          <p:nvPr/>
        </p:nvSpPr>
        <p:spPr bwMode="auto">
          <a:xfrm>
            <a:off x="125011" y="138498"/>
            <a:ext cx="54944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IV. 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ĐIỀU CHẾ KHÍ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CHLORINE</a:t>
            </a:r>
            <a:endParaRPr lang="vi-VN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-247650" y="1406525"/>
            <a:ext cx="2263775" cy="2393950"/>
          </a:xfrm>
          <a:prstGeom prst="cloudCallout">
            <a:avLst>
              <a:gd name="adj1" fmla="val 76227"/>
              <a:gd name="adj2" fmla="val 88727"/>
            </a:avLst>
          </a:prstGeom>
          <a:ln>
            <a:noFill/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4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01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/>
      <p:bldP spid="40966" grpId="0" animBg="1"/>
      <p:bldP spid="4096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98" name="Text Box 8"/>
              <p:cNvSpPr txBox="1">
                <a:spLocks noChangeArrowheads="1"/>
              </p:cNvSpPr>
              <p:nvPr/>
            </p:nvSpPr>
            <p:spPr bwMode="auto">
              <a:xfrm>
                <a:off x="134950" y="1499175"/>
                <a:ext cx="8856650" cy="5232394"/>
              </a:xfrm>
              <a:prstGeom prst="rect">
                <a:avLst/>
              </a:prstGeom>
              <a:ln/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3200" b="1" dirty="0" smtClean="0"/>
                  <a:t>a) </a:t>
                </a:r>
                <a:r>
                  <a:rPr lang="en-US" sz="3200" b="1" dirty="0" err="1" smtClean="0"/>
                  <a:t>Nguyên</a:t>
                </a:r>
                <a:r>
                  <a:rPr lang="en-US" sz="3200" b="1" dirty="0" smtClean="0"/>
                  <a:t> </a:t>
                </a:r>
                <a:r>
                  <a:rPr lang="en-US" sz="3200" b="1" dirty="0" err="1"/>
                  <a:t>liệu</a:t>
                </a:r>
                <a:r>
                  <a:rPr lang="en-US" sz="3200" b="1" dirty="0"/>
                  <a:t>: </a:t>
                </a:r>
                <a:endParaRPr lang="en-US" sz="3200" b="1" dirty="0" smtClean="0"/>
              </a:p>
              <a:p>
                <a:pPr eaLnBrk="1" hangingPunct="1"/>
                <a:r>
                  <a:rPr lang="en-US" sz="3200" dirty="0"/>
                  <a:t>- Dung </a:t>
                </a:r>
                <a:r>
                  <a:rPr lang="en-US" sz="3200" dirty="0" err="1"/>
                  <a:t>dịch</a:t>
                </a:r>
                <a:r>
                  <a:rPr lang="en-US" sz="3200" dirty="0"/>
                  <a:t> </a:t>
                </a:r>
                <a:r>
                  <a:rPr lang="en-US" sz="3200" dirty="0" err="1"/>
                  <a:t>HCl</a:t>
                </a:r>
                <a:r>
                  <a:rPr lang="en-US" sz="3200" dirty="0"/>
                  <a:t> </a:t>
                </a:r>
                <a:r>
                  <a:rPr lang="en-US" sz="3200" dirty="0" err="1"/>
                  <a:t>đặc</a:t>
                </a:r>
                <a:endParaRPr lang="vi-VN" sz="3200" dirty="0"/>
              </a:p>
              <a:p>
                <a:pPr eaLnBrk="1" hangingPunct="1"/>
                <a:r>
                  <a:rPr lang="vi-VN" sz="3200" dirty="0" smtClean="0"/>
                  <a:t>- </a:t>
                </a:r>
                <a:r>
                  <a:rPr lang="en-US" sz="3200" dirty="0" smtClean="0"/>
                  <a:t>MnO</a:t>
                </a:r>
                <a:r>
                  <a:rPr lang="en-US" sz="3200" baseline="-25000" dirty="0" smtClean="0"/>
                  <a:t>2</a:t>
                </a:r>
                <a:r>
                  <a:rPr lang="en-US" sz="3200" dirty="0" smtClean="0"/>
                  <a:t> </a:t>
                </a:r>
                <a:r>
                  <a:rPr lang="en-US" sz="3200" dirty="0" err="1"/>
                  <a:t>hoặc</a:t>
                </a:r>
                <a:r>
                  <a:rPr lang="en-US" sz="3200" dirty="0"/>
                  <a:t> </a:t>
                </a:r>
                <a:r>
                  <a:rPr lang="en-US" sz="3200" dirty="0" smtClean="0"/>
                  <a:t>KMnO</a:t>
                </a:r>
                <a:r>
                  <a:rPr lang="en-US" sz="3200" baseline="-25000" dirty="0" smtClean="0"/>
                  <a:t>4</a:t>
                </a:r>
              </a:p>
              <a:p>
                <a:pPr eaLnBrk="1" hangingPunct="1"/>
                <a:r>
                  <a:rPr lang="en-US" sz="3200" b="1" dirty="0" smtClean="0"/>
                  <a:t>b) </a:t>
                </a:r>
                <a:r>
                  <a:rPr lang="en-US" sz="3200" b="1" dirty="0" err="1" smtClean="0"/>
                  <a:t>Cách</a:t>
                </a:r>
                <a:r>
                  <a:rPr lang="en-US" sz="3200" b="1" dirty="0" smtClean="0"/>
                  <a:t> </a:t>
                </a:r>
                <a:r>
                  <a:rPr lang="en-US" sz="3200" b="1" dirty="0" err="1"/>
                  <a:t>tiến</a:t>
                </a:r>
                <a:r>
                  <a:rPr lang="en-US" sz="3200" b="1" dirty="0"/>
                  <a:t> </a:t>
                </a:r>
                <a:r>
                  <a:rPr lang="en-US" sz="3200" b="1" dirty="0" err="1" smtClean="0"/>
                  <a:t>hành</a:t>
                </a:r>
                <a:r>
                  <a:rPr lang="en-US" sz="3200" b="1" dirty="0"/>
                  <a:t> </a:t>
                </a:r>
                <a:r>
                  <a:rPr lang="en-US" sz="3200" dirty="0" smtClean="0"/>
                  <a:t>(SGK)</a:t>
                </a:r>
              </a:p>
              <a:p>
                <a:pPr eaLnBrk="1" hangingPunct="1"/>
                <a:r>
                  <a:rPr lang="en-US" sz="3200" b="1" dirty="0" smtClean="0"/>
                  <a:t>c) </a:t>
                </a:r>
                <a:r>
                  <a:rPr lang="en-US" sz="3200" b="1" dirty="0" err="1"/>
                  <a:t>Hiện</a:t>
                </a:r>
                <a:r>
                  <a:rPr lang="en-US" sz="3200" b="1" dirty="0"/>
                  <a:t> </a:t>
                </a:r>
                <a:r>
                  <a:rPr lang="en-US" sz="3200" b="1" dirty="0" err="1" smtClean="0"/>
                  <a:t>tượng</a:t>
                </a:r>
                <a:r>
                  <a:rPr lang="en-US" sz="3200" b="1" dirty="0" smtClean="0"/>
                  <a:t>: </a:t>
                </a:r>
                <a:r>
                  <a:rPr lang="en-US" sz="3200" dirty="0" err="1" smtClean="0"/>
                  <a:t>Có</a:t>
                </a:r>
                <a:r>
                  <a:rPr lang="en-US" sz="3200" dirty="0" smtClean="0"/>
                  <a:t> </a:t>
                </a:r>
                <a:r>
                  <a:rPr lang="en-US" sz="3200" dirty="0" err="1"/>
                  <a:t>khí</a:t>
                </a:r>
                <a:r>
                  <a:rPr lang="en-US" sz="3200" dirty="0"/>
                  <a:t> </a:t>
                </a:r>
                <a:r>
                  <a:rPr lang="en-US" sz="3200" dirty="0" smtClean="0"/>
                  <a:t>Cl</a:t>
                </a:r>
                <a:r>
                  <a:rPr lang="en-US" sz="3200" baseline="-25000" dirty="0" smtClean="0"/>
                  <a:t>2</a:t>
                </a:r>
                <a:r>
                  <a:rPr lang="en-US" sz="3200" dirty="0" smtClean="0"/>
                  <a:t> </a:t>
                </a:r>
                <a:r>
                  <a:rPr lang="en-US" sz="3200" dirty="0" err="1"/>
                  <a:t>thoát</a:t>
                </a:r>
                <a:r>
                  <a:rPr lang="en-US" sz="3200" dirty="0"/>
                  <a:t> </a:t>
                </a:r>
                <a:r>
                  <a:rPr lang="en-US" sz="3200" dirty="0" err="1"/>
                  <a:t>ra</a:t>
                </a:r>
                <a:r>
                  <a:rPr lang="en-US" sz="3200" dirty="0"/>
                  <a:t> </a:t>
                </a:r>
                <a:r>
                  <a:rPr lang="en-US" sz="3200" dirty="0" err="1"/>
                  <a:t>màu</a:t>
                </a:r>
                <a:r>
                  <a:rPr lang="en-US" sz="3200" dirty="0"/>
                  <a:t> </a:t>
                </a:r>
                <a:r>
                  <a:rPr lang="en-US" sz="3200" dirty="0" err="1"/>
                  <a:t>vàng</a:t>
                </a:r>
                <a:r>
                  <a:rPr lang="en-US" sz="3200" dirty="0"/>
                  <a:t> </a:t>
                </a:r>
                <a:r>
                  <a:rPr lang="en-US" sz="3200" dirty="0" err="1"/>
                  <a:t>lục</a:t>
                </a:r>
                <a:r>
                  <a:rPr lang="en-US" sz="3200" dirty="0"/>
                  <a:t>, </a:t>
                </a:r>
                <a:r>
                  <a:rPr lang="en-US" sz="3200" dirty="0" err="1"/>
                  <a:t>mùi</a:t>
                </a:r>
                <a:r>
                  <a:rPr lang="en-US" sz="3200" dirty="0"/>
                  <a:t> </a:t>
                </a:r>
                <a:r>
                  <a:rPr lang="en-US" sz="3200" dirty="0" err="1" smtClean="0"/>
                  <a:t>hắc</a:t>
                </a:r>
                <a:endParaRPr lang="en-US" sz="3200" dirty="0" smtClean="0"/>
              </a:p>
              <a:p>
                <a:pPr eaLnBrk="1" hangingPunct="1"/>
                <a:r>
                  <a:rPr lang="en-US" sz="3200" b="1" dirty="0" smtClean="0"/>
                  <a:t>d) PTHH: </a:t>
                </a:r>
                <a:r>
                  <a:rPr lang="vi-VN" sz="3200" b="1" dirty="0" smtClean="0"/>
                  <a:t>4</a:t>
                </a:r>
                <a:r>
                  <a:rPr lang="vi-VN" sz="3200" dirty="0" smtClean="0"/>
                  <a:t>HCl </a:t>
                </a:r>
                <a:r>
                  <a:rPr lang="en-US" sz="3200" dirty="0"/>
                  <a:t>+ </a:t>
                </a:r>
                <a:r>
                  <a:rPr lang="vi-VN" sz="3200" dirty="0"/>
                  <a:t>MnO</a:t>
                </a:r>
                <a:r>
                  <a:rPr lang="en-US" sz="3200" baseline="-25000" dirty="0"/>
                  <a:t>2</a:t>
                </a:r>
                <a:r>
                  <a:rPr lang="vi-VN" sz="3200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vi-VN" sz="32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vi-VN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𝑜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3200" dirty="0" smtClean="0">
                    <a:solidFill>
                      <a:srgbClr val="FF3300"/>
                    </a:solidFill>
                  </a:rPr>
                  <a:t> </a:t>
                </a:r>
                <a:r>
                  <a:rPr lang="vi-VN" sz="3200" dirty="0" smtClean="0"/>
                  <a:t>MnCl</a:t>
                </a:r>
                <a:r>
                  <a:rPr lang="vi-VN" sz="3200" baseline="-25000" dirty="0" smtClean="0"/>
                  <a:t>2</a:t>
                </a:r>
                <a:r>
                  <a:rPr lang="en-US" sz="3200" dirty="0" smtClean="0"/>
                  <a:t> </a:t>
                </a:r>
                <a:r>
                  <a:rPr lang="vi-VN" sz="3200" dirty="0"/>
                  <a:t>+ </a:t>
                </a:r>
                <a:r>
                  <a:rPr lang="vi-VN" sz="3200" b="1" dirty="0">
                    <a:solidFill>
                      <a:srgbClr val="FFFF00"/>
                    </a:solidFill>
                  </a:rPr>
                  <a:t>Cl</a:t>
                </a:r>
                <a:r>
                  <a:rPr lang="vi-VN" sz="3200" b="1" baseline="-25000" dirty="0">
                    <a:solidFill>
                      <a:srgbClr val="FFFF00"/>
                    </a:solidFill>
                  </a:rPr>
                  <a:t>2</a:t>
                </a:r>
                <a:r>
                  <a:rPr lang="vi-VN" sz="3200" dirty="0"/>
                  <a:t> </a:t>
                </a:r>
                <a:r>
                  <a:rPr lang="en-US" sz="3200" dirty="0"/>
                  <a:t> </a:t>
                </a:r>
                <a:r>
                  <a:rPr lang="vi-VN" sz="3200" dirty="0" smtClean="0"/>
                  <a:t>+</a:t>
                </a:r>
                <a:r>
                  <a:rPr lang="en-US" sz="3200" dirty="0" smtClean="0"/>
                  <a:t> </a:t>
                </a:r>
                <a:r>
                  <a:rPr lang="en-US" sz="3200" b="1" dirty="0" smtClean="0"/>
                  <a:t>2</a:t>
                </a:r>
                <a:r>
                  <a:rPr lang="vi-VN" sz="3200" dirty="0"/>
                  <a:t>H</a:t>
                </a:r>
                <a:r>
                  <a:rPr lang="vi-VN" sz="3200" baseline="-25000" dirty="0"/>
                  <a:t>2</a:t>
                </a:r>
                <a:r>
                  <a:rPr lang="vi-VN" sz="3200" dirty="0"/>
                  <a:t>O </a:t>
                </a:r>
              </a:p>
              <a:p>
                <a:pPr eaLnBrk="1" hangingPunct="1"/>
                <a:r>
                  <a:rPr lang="en-US" sz="3200" dirty="0" smtClean="0"/>
                  <a:t>                               (</a:t>
                </a:r>
                <a:r>
                  <a:rPr lang="en-US" sz="3200" dirty="0" err="1"/>
                  <a:t>Đen</a:t>
                </a:r>
                <a:r>
                  <a:rPr lang="en-US" sz="3200" dirty="0"/>
                  <a:t>)               </a:t>
                </a:r>
                <a:r>
                  <a:rPr lang="en-US" sz="3200" dirty="0" smtClean="0"/>
                  <a:t> </a:t>
                </a:r>
                <a:r>
                  <a:rPr lang="en-US" sz="3200" dirty="0"/>
                  <a:t>(</a:t>
                </a:r>
                <a:r>
                  <a:rPr lang="en-US" sz="3200" dirty="0" err="1"/>
                  <a:t>Vàng</a:t>
                </a:r>
                <a:r>
                  <a:rPr lang="en-US" sz="3200" dirty="0"/>
                  <a:t> </a:t>
                </a:r>
                <a:r>
                  <a:rPr lang="en-US" sz="3200" dirty="0" err="1"/>
                  <a:t>lục</a:t>
                </a:r>
                <a:r>
                  <a:rPr lang="en-US" sz="3200" dirty="0"/>
                  <a:t>)</a:t>
                </a:r>
              </a:p>
              <a:p>
                <a:pPr eaLnBrk="1" hangingPunct="1"/>
                <a:endParaRPr lang="en-US" sz="3200" dirty="0"/>
              </a:p>
              <a:p>
                <a:pPr eaLnBrk="1" hangingPunct="1"/>
                <a:r>
                  <a:rPr lang="en-US" sz="3200" b="1" dirty="0" smtClean="0"/>
                  <a:t>Thu </a:t>
                </a:r>
                <a:r>
                  <a:rPr lang="en-US" sz="3200" b="1" dirty="0" err="1" smtClean="0"/>
                  <a:t>khí</a:t>
                </a:r>
                <a:r>
                  <a:rPr lang="en-US" sz="3200" b="1" dirty="0" smtClean="0"/>
                  <a:t> Cl</a:t>
                </a:r>
                <a:r>
                  <a:rPr lang="en-US" sz="3200" b="1" baseline="-25000" dirty="0" smtClean="0"/>
                  <a:t>2</a:t>
                </a:r>
                <a:r>
                  <a:rPr lang="en-US" sz="3200" b="1" dirty="0" smtClean="0"/>
                  <a:t>: </a:t>
                </a:r>
                <a:r>
                  <a:rPr lang="en-US" sz="3200" dirty="0" smtClean="0"/>
                  <a:t> </a:t>
                </a:r>
                <a:r>
                  <a:rPr lang="en-US" sz="3200" dirty="0"/>
                  <a:t>B</a:t>
                </a:r>
                <a:r>
                  <a:rPr lang="vi-VN" sz="3200" dirty="0"/>
                  <a:t>ằng cách đẩy không </a:t>
                </a:r>
                <a:r>
                  <a:rPr lang="vi-VN" sz="3200" dirty="0" smtClean="0"/>
                  <a:t>khí</a:t>
                </a:r>
                <a:endParaRPr lang="en-US" sz="3200" dirty="0"/>
              </a:p>
            </p:txBody>
          </p:sp>
        </mc:Choice>
        <mc:Fallback xmlns="">
          <p:sp>
            <p:nvSpPr>
              <p:cNvPr id="8198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4950" y="1499175"/>
                <a:ext cx="8856650" cy="52323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914400"/>
            <a:ext cx="8991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0033CC"/>
                </a:solidFill>
              </a:rPr>
              <a:t>1. </a:t>
            </a:r>
            <a:r>
              <a:rPr lang="en-US" sz="3200" b="1" dirty="0" err="1">
                <a:solidFill>
                  <a:srgbClr val="0033CC"/>
                </a:solidFill>
              </a:rPr>
              <a:t>Điều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chế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khí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smtClean="0">
                <a:solidFill>
                  <a:srgbClr val="0033CC"/>
                </a:solidFill>
              </a:rPr>
              <a:t>Chlorine </a:t>
            </a:r>
            <a:r>
              <a:rPr lang="en-US" sz="3200" b="1" dirty="0" err="1">
                <a:solidFill>
                  <a:srgbClr val="0033CC"/>
                </a:solidFill>
              </a:rPr>
              <a:t>trong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phòng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thí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nghiệm</a:t>
            </a:r>
            <a:r>
              <a:rPr lang="en-US" sz="3200" b="1" dirty="0">
                <a:solidFill>
                  <a:srgbClr val="0033CC"/>
                </a:solidFill>
              </a:rPr>
              <a:t>:</a:t>
            </a:r>
          </a:p>
        </p:txBody>
      </p:sp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1187624" y="237291"/>
            <a:ext cx="53967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IV. 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ĐIỀU CHẾ KHÍ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CHLORINE</a:t>
            </a:r>
            <a:endParaRPr lang="vi-VN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8" name="Picture 7" descr="Hình ảnh Biểu Tượng Cây Bút Chì PNG, Vector, PSD, và biểu tượng để tải về  miễn phí | pngtre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5" t="23595" r="24071" b="23846"/>
          <a:stretch/>
        </p:blipFill>
        <p:spPr bwMode="auto">
          <a:xfrm flipH="1">
            <a:off x="7706" y="0"/>
            <a:ext cx="967849" cy="90872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56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971600" y="260648"/>
            <a:ext cx="77681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vi-VN" sz="3600" b="1" dirty="0" smtClean="0">
                <a:solidFill>
                  <a:srgbClr val="0033CC"/>
                </a:solidFill>
              </a:rPr>
              <a:t>2 </a:t>
            </a:r>
            <a:r>
              <a:rPr lang="vi-VN" sz="3600" b="1" dirty="0">
                <a:solidFill>
                  <a:srgbClr val="0033CC"/>
                </a:solidFill>
              </a:rPr>
              <a:t>Điều chế </a:t>
            </a:r>
            <a:r>
              <a:rPr lang="en-US" sz="3600" b="1" dirty="0" smtClean="0">
                <a:solidFill>
                  <a:srgbClr val="0033CC"/>
                </a:solidFill>
              </a:rPr>
              <a:t>Chlorine</a:t>
            </a:r>
            <a:r>
              <a:rPr lang="vi-VN" sz="3600" b="1" dirty="0" smtClean="0">
                <a:solidFill>
                  <a:srgbClr val="0033CC"/>
                </a:solidFill>
              </a:rPr>
              <a:t> </a:t>
            </a:r>
            <a:r>
              <a:rPr lang="vi-VN" sz="3600" b="1" dirty="0">
                <a:solidFill>
                  <a:srgbClr val="0033CC"/>
                </a:solidFill>
              </a:rPr>
              <a:t>trong công nghiệp</a:t>
            </a:r>
          </a:p>
        </p:txBody>
      </p:sp>
      <p:sp>
        <p:nvSpPr>
          <p:cNvPr id="45082" name="Text Box 26"/>
          <p:cNvSpPr txBox="1">
            <a:spLocks noChangeArrowheads="1"/>
          </p:cNvSpPr>
          <p:nvPr/>
        </p:nvSpPr>
        <p:spPr bwMode="auto">
          <a:xfrm>
            <a:off x="107812" y="1096425"/>
            <a:ext cx="9036188" cy="3970318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eaLnBrk="1" hangingPunct="1"/>
            <a:r>
              <a:rPr lang="en-US" sz="3600" b="1" dirty="0" smtClean="0"/>
              <a:t>a) P</a:t>
            </a:r>
            <a:r>
              <a:rPr lang="vi-VN" sz="3600" b="1" dirty="0"/>
              <a:t>hương pháp</a:t>
            </a:r>
            <a:r>
              <a:rPr lang="en-US" sz="3600" b="1" dirty="0" smtClean="0"/>
              <a:t>: </a:t>
            </a:r>
            <a:r>
              <a:rPr lang="en-US" sz="3600" dirty="0" smtClean="0"/>
              <a:t>Đ</a:t>
            </a:r>
            <a:r>
              <a:rPr lang="vi-VN" sz="3600" dirty="0"/>
              <a:t>iện phân </a:t>
            </a:r>
            <a:r>
              <a:rPr lang="vi-VN" sz="3600" dirty="0" smtClean="0"/>
              <a:t>dd NaCl </a:t>
            </a:r>
            <a:r>
              <a:rPr lang="vi-VN" sz="3600" dirty="0"/>
              <a:t>bão hòa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bình</a:t>
            </a:r>
            <a:r>
              <a:rPr lang="en-US" sz="3600" dirty="0"/>
              <a:t> </a:t>
            </a:r>
            <a:r>
              <a:rPr lang="en-US" sz="3600" dirty="0" err="1"/>
              <a:t>điện</a:t>
            </a:r>
            <a:r>
              <a:rPr lang="en-US" sz="3600" dirty="0"/>
              <a:t> </a:t>
            </a:r>
            <a:r>
              <a:rPr lang="en-US" sz="3600" dirty="0" err="1"/>
              <a:t>phân</a:t>
            </a:r>
            <a:r>
              <a:rPr lang="en-US" sz="3600" dirty="0"/>
              <a:t> </a:t>
            </a:r>
            <a:r>
              <a:rPr lang="vi-VN" sz="3600" dirty="0" smtClean="0"/>
              <a:t>(</a:t>
            </a:r>
            <a:r>
              <a:rPr lang="vi-VN" sz="3600" i="1" dirty="0" smtClean="0"/>
              <a:t>có </a:t>
            </a:r>
            <a:r>
              <a:rPr lang="vi-VN" sz="3600" i="1" dirty="0"/>
              <a:t>màng ngăn</a:t>
            </a:r>
            <a:r>
              <a:rPr lang="en-US" sz="3600" i="1" dirty="0"/>
              <a:t> </a:t>
            </a:r>
            <a:r>
              <a:rPr lang="en-US" sz="3600" i="1" dirty="0" err="1"/>
              <a:t>xốp</a:t>
            </a:r>
            <a:r>
              <a:rPr lang="vi-VN" sz="3600" dirty="0"/>
              <a:t>)</a:t>
            </a:r>
            <a:r>
              <a:rPr lang="en-US" sz="3600" dirty="0"/>
              <a:t>  </a:t>
            </a:r>
            <a:endParaRPr lang="en-US" sz="3600" dirty="0" smtClean="0"/>
          </a:p>
          <a:p>
            <a:pPr algn="just" eaLnBrk="1" hangingPunct="1"/>
            <a:r>
              <a:rPr lang="en-US" sz="3600" b="1" dirty="0" smtClean="0"/>
              <a:t>b) </a:t>
            </a:r>
            <a:r>
              <a:rPr lang="en-US" sz="3600" b="1" dirty="0" err="1"/>
              <a:t>Nguyên</a:t>
            </a:r>
            <a:r>
              <a:rPr lang="en-US" sz="3600" b="1" dirty="0"/>
              <a:t> </a:t>
            </a:r>
            <a:r>
              <a:rPr lang="en-US" sz="3600" b="1" dirty="0" err="1" smtClean="0"/>
              <a:t>liệu</a:t>
            </a:r>
            <a:r>
              <a:rPr lang="en-US" sz="3600" b="1" dirty="0" smtClean="0"/>
              <a:t>: </a:t>
            </a:r>
            <a:r>
              <a:rPr lang="en-US" sz="3600" dirty="0" smtClean="0"/>
              <a:t>D</a:t>
            </a:r>
            <a:r>
              <a:rPr lang="vi-VN" sz="3600" dirty="0"/>
              <a:t>ung dịch NaCl bão hòa</a:t>
            </a:r>
            <a:endParaRPr lang="en-US" sz="3600" dirty="0"/>
          </a:p>
          <a:p>
            <a:pPr algn="just" eaLnBrk="1" hangingPunct="1"/>
            <a:r>
              <a:rPr lang="en-US" sz="3600" b="1" dirty="0" smtClean="0"/>
              <a:t>c) </a:t>
            </a:r>
            <a:r>
              <a:rPr lang="en-US" sz="3600" b="1" dirty="0" err="1" smtClean="0"/>
              <a:t>Cách</a:t>
            </a:r>
            <a:r>
              <a:rPr lang="en-US" sz="3600" b="1" dirty="0" smtClean="0"/>
              <a:t> </a:t>
            </a:r>
            <a:r>
              <a:rPr lang="en-US" sz="3600" b="1" dirty="0" err="1"/>
              <a:t>tiến</a:t>
            </a:r>
            <a:r>
              <a:rPr lang="en-US" sz="3600" b="1" dirty="0"/>
              <a:t> </a:t>
            </a:r>
            <a:r>
              <a:rPr lang="en-US" sz="3600" b="1" dirty="0" err="1" smtClean="0"/>
              <a:t>hành</a:t>
            </a:r>
            <a:r>
              <a:rPr lang="en-US" sz="3600" b="1" dirty="0" smtClean="0"/>
              <a:t>:</a:t>
            </a:r>
            <a:r>
              <a:rPr lang="vi-VN" sz="3600" b="1" dirty="0" smtClean="0"/>
              <a:t> </a:t>
            </a:r>
            <a:r>
              <a:rPr lang="en-US" sz="3600" b="1" dirty="0" smtClean="0"/>
              <a:t>(SGK)</a:t>
            </a:r>
          </a:p>
          <a:p>
            <a:pPr algn="just" eaLnBrk="1" hangingPunct="1"/>
            <a:r>
              <a:rPr lang="en-US" sz="3600" b="1" dirty="0" smtClean="0"/>
              <a:t>d) PTHH: </a:t>
            </a:r>
          </a:p>
          <a:p>
            <a:pPr algn="just" eaLnBrk="1" hangingPunct="1"/>
            <a:endParaRPr lang="en-US" sz="3600" b="1" dirty="0"/>
          </a:p>
          <a:p>
            <a:pPr algn="just" eaLnBrk="1" hangingPunct="1"/>
            <a:endParaRPr lang="vi-VN" sz="3600" b="1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07812" y="3789040"/>
            <a:ext cx="9156976" cy="1108362"/>
            <a:chOff x="768" y="1856"/>
            <a:chExt cx="4654" cy="423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768" y="1921"/>
              <a:ext cx="4654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sz="3200" dirty="0"/>
                <a:t>2 </a:t>
              </a:r>
              <a:r>
                <a:rPr lang="en-US" sz="3200" dirty="0" err="1"/>
                <a:t>NaCl</a:t>
              </a:r>
              <a:r>
                <a:rPr lang="en-US" sz="3200" dirty="0"/>
                <a:t> + </a:t>
              </a:r>
              <a:r>
                <a:rPr lang="en-US" sz="3200" dirty="0" smtClean="0"/>
                <a:t>2H</a:t>
              </a:r>
              <a:r>
                <a:rPr lang="en-US" sz="3200" baseline="-25000" dirty="0" smtClean="0"/>
                <a:t>2</a:t>
              </a:r>
              <a:r>
                <a:rPr lang="en-US" sz="3200" dirty="0" smtClean="0"/>
                <a:t>O </a:t>
              </a:r>
              <a:r>
                <a:rPr lang="vi-VN" sz="3200" dirty="0" smtClean="0"/>
                <a:t> </a:t>
              </a:r>
              <a:r>
                <a:rPr lang="en-US" sz="3200" dirty="0" smtClean="0"/>
                <a:t>                         2</a:t>
              </a:r>
              <a:r>
                <a:rPr lang="vi-VN" sz="3200" dirty="0"/>
                <a:t>NaOH + </a:t>
              </a:r>
              <a:r>
                <a:rPr lang="vi-VN" sz="3200" dirty="0" smtClean="0"/>
                <a:t>Cl</a:t>
              </a:r>
              <a:r>
                <a:rPr lang="vi-VN" sz="3200" baseline="-25000" dirty="0" smtClean="0"/>
                <a:t>2</a:t>
              </a:r>
              <a:r>
                <a:rPr lang="vi-VN" sz="3200" dirty="0" smtClean="0"/>
                <a:t>↑ </a:t>
              </a:r>
              <a:r>
                <a:rPr lang="vi-VN" sz="3200" dirty="0"/>
                <a:t>+ </a:t>
              </a:r>
              <a:r>
                <a:rPr lang="vi-VN" sz="3200" dirty="0" smtClean="0"/>
                <a:t>H</a:t>
              </a:r>
              <a:r>
                <a:rPr lang="vi-VN" sz="3200" baseline="-25000" dirty="0" smtClean="0"/>
                <a:t>2</a:t>
              </a:r>
              <a:r>
                <a:rPr lang="vi-VN" sz="3200" dirty="0" smtClean="0"/>
                <a:t> ↑</a:t>
              </a:r>
              <a:endParaRPr lang="vi-VN" sz="3200" baseline="-25000" dirty="0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2118" y="2080"/>
              <a:ext cx="1328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2303" y="1856"/>
              <a:ext cx="957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vi-VN" sz="3200" dirty="0" smtClean="0"/>
                <a:t>Đ</a:t>
              </a:r>
              <a:r>
                <a:rPr lang="en-US" sz="3200" dirty="0" err="1" smtClean="0"/>
                <a:t>iện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phân</a:t>
              </a:r>
              <a:endParaRPr lang="vi-VN" sz="3200" dirty="0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149" y="2056"/>
              <a:ext cx="1265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vi-VN" sz="3200" dirty="0" smtClean="0"/>
                <a:t>có </a:t>
              </a:r>
              <a:r>
                <a:rPr lang="vi-VN" sz="3200" dirty="0"/>
                <a:t>màng </a:t>
              </a:r>
              <a:r>
                <a:rPr lang="vi-VN" sz="3200" dirty="0" smtClean="0"/>
                <a:t>ngăn</a:t>
              </a:r>
              <a:endParaRPr lang="vi-VN" sz="3200" dirty="0"/>
            </a:p>
          </p:txBody>
        </p:sp>
      </p:grpSp>
      <p:pic>
        <p:nvPicPr>
          <p:cNvPr id="11" name="Picture 10" descr="Hình ảnh Biểu Tượng Cây Bút Chì PNG, Vector, PSD, và biểu tượng để tải về  miễn phí | pngtre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5" t="23595" r="24071" b="23846"/>
          <a:stretch/>
        </p:blipFill>
        <p:spPr bwMode="auto">
          <a:xfrm flipH="1">
            <a:off x="7706" y="0"/>
            <a:ext cx="967849" cy="90872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79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Clo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969963"/>
            <a:ext cx="4103687" cy="4643437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168275" y="5701839"/>
            <a:ext cx="416718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/>
              <a:t>Nhà</a:t>
            </a:r>
            <a:r>
              <a:rPr lang="en-US" sz="3200" b="1" dirty="0"/>
              <a:t> </a:t>
            </a:r>
            <a:r>
              <a:rPr lang="en-US" sz="3200" b="1" dirty="0" err="1"/>
              <a:t>máy</a:t>
            </a:r>
            <a:r>
              <a:rPr lang="en-US" sz="3200" b="1" dirty="0"/>
              <a:t> </a:t>
            </a:r>
            <a:r>
              <a:rPr lang="en-US" sz="3200" b="1" dirty="0" err="1"/>
              <a:t>hóa</a:t>
            </a:r>
            <a:r>
              <a:rPr lang="en-US" sz="3200" b="1" dirty="0"/>
              <a:t> </a:t>
            </a:r>
            <a:r>
              <a:rPr lang="en-US" sz="3200" b="1" dirty="0" err="1"/>
              <a:t>chất</a:t>
            </a:r>
            <a:r>
              <a:rPr lang="en-US" sz="3200" b="1" dirty="0"/>
              <a:t> </a:t>
            </a:r>
            <a:r>
              <a:rPr lang="en-US" sz="3200" b="1" dirty="0" err="1" smtClean="0"/>
              <a:t>Việt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Trì</a:t>
            </a:r>
            <a:r>
              <a:rPr lang="en-US" sz="3200" b="1" dirty="0" smtClean="0"/>
              <a:t> </a:t>
            </a:r>
            <a:r>
              <a:rPr lang="en-US" sz="3200" b="1" dirty="0" err="1"/>
              <a:t>Phú</a:t>
            </a:r>
            <a:r>
              <a:rPr lang="en-US" sz="3200" b="1" dirty="0"/>
              <a:t> </a:t>
            </a:r>
            <a:r>
              <a:rPr lang="en-US" sz="3200" b="1" dirty="0" err="1"/>
              <a:t>Thọ</a:t>
            </a:r>
            <a:endParaRPr lang="en-US" sz="3200" b="1" dirty="0"/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4572000" y="5701839"/>
            <a:ext cx="484513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/>
              <a:t>Nhà</a:t>
            </a:r>
            <a:r>
              <a:rPr lang="en-US" sz="3200" b="1" dirty="0"/>
              <a:t> </a:t>
            </a:r>
            <a:r>
              <a:rPr lang="en-US" sz="3200" b="1" dirty="0" err="1"/>
              <a:t>máy</a:t>
            </a:r>
            <a:r>
              <a:rPr lang="en-US" sz="3200" b="1" dirty="0"/>
              <a:t> </a:t>
            </a:r>
            <a:r>
              <a:rPr lang="en-US" sz="3200" b="1" dirty="0" err="1"/>
              <a:t>hóa</a:t>
            </a:r>
            <a:r>
              <a:rPr lang="en-US" sz="3200" b="1" dirty="0"/>
              <a:t> </a:t>
            </a:r>
            <a:r>
              <a:rPr lang="en-US" sz="3200" b="1" dirty="0" err="1"/>
              <a:t>chất</a:t>
            </a:r>
            <a:r>
              <a:rPr lang="en-US" sz="3200" b="1" dirty="0"/>
              <a:t> </a:t>
            </a:r>
            <a:r>
              <a:rPr lang="en-US" sz="3200" b="1" dirty="0" err="1"/>
              <a:t>Biên</a:t>
            </a:r>
            <a:r>
              <a:rPr lang="en-US" sz="3200" b="1" dirty="0"/>
              <a:t> </a:t>
            </a:r>
            <a:r>
              <a:rPr lang="en-US" sz="3200" b="1" dirty="0" err="1"/>
              <a:t>Hòa</a:t>
            </a:r>
            <a:r>
              <a:rPr lang="en-US" sz="3200" b="1" dirty="0"/>
              <a:t> </a:t>
            </a:r>
            <a:r>
              <a:rPr lang="en-US" sz="3200" b="1" dirty="0" err="1"/>
              <a:t>Đồng</a:t>
            </a:r>
            <a:r>
              <a:rPr lang="en-US" sz="3200" b="1" dirty="0"/>
              <a:t> </a:t>
            </a:r>
            <a:r>
              <a:rPr lang="en-US" sz="3200" b="1" dirty="0" err="1"/>
              <a:t>Nai</a:t>
            </a:r>
            <a:endParaRPr lang="en-US" sz="3200" b="1" dirty="0"/>
          </a:p>
        </p:txBody>
      </p:sp>
      <p:pic>
        <p:nvPicPr>
          <p:cNvPr id="64520" name="Picture 8" descr="Hoa chat  viet tri2"/>
          <p:cNvPicPr>
            <a:picLocks noChangeAspect="1" noChangeArrowheads="1"/>
          </p:cNvPicPr>
          <p:nvPr/>
        </p:nvPicPr>
        <p:blipFill>
          <a:blip r:embed="rId3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9800"/>
            <a:ext cx="4503738" cy="46736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0" y="42863"/>
            <a:ext cx="9144000" cy="528637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50000">
                <a:schemeClr val="bg1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clo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rine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07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  <p:bldP spid="645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124929" y="890319"/>
            <a:ext cx="8930726" cy="1323439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BT1: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Cl</a:t>
            </a:r>
            <a:r>
              <a:rPr lang="en-US" sz="32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</a:t>
            </a:r>
            <a:r>
              <a:rPr lang="en-US" sz="32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endParaRPr lang="en-US" sz="3200" dirty="0">
              <a:solidFill>
                <a:srgbClr val="002060"/>
              </a:solidFill>
              <a:latin typeface=".VnTime" pitchFamily="34" charset="0"/>
            </a:endParaRPr>
          </a:p>
        </p:txBody>
      </p:sp>
      <p:grpSp>
        <p:nvGrpSpPr>
          <p:cNvPr id="105476" name="Group 4"/>
          <p:cNvGrpSpPr>
            <a:grpSpLocks/>
          </p:cNvGrpSpPr>
          <p:nvPr/>
        </p:nvGrpSpPr>
        <p:grpSpPr bwMode="auto">
          <a:xfrm>
            <a:off x="8680450" y="2551969"/>
            <a:ext cx="387350" cy="684213"/>
            <a:chOff x="764" y="3312"/>
            <a:chExt cx="244" cy="431"/>
          </a:xfrm>
        </p:grpSpPr>
        <p:sp>
          <p:nvSpPr>
            <p:cNvPr id="105477" name="Line 5"/>
            <p:cNvSpPr>
              <a:spLocks noChangeShapeType="1"/>
            </p:cNvSpPr>
            <p:nvPr/>
          </p:nvSpPr>
          <p:spPr bwMode="auto">
            <a:xfrm>
              <a:off x="764" y="3364"/>
              <a:ext cx="6" cy="353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78" name="Freeform 6"/>
            <p:cNvSpPr>
              <a:spLocks/>
            </p:cNvSpPr>
            <p:nvPr/>
          </p:nvSpPr>
          <p:spPr bwMode="auto">
            <a:xfrm rot="9918292" flipV="1">
              <a:off x="767" y="3688"/>
              <a:ext cx="240" cy="55"/>
            </a:xfrm>
            <a:custGeom>
              <a:avLst/>
              <a:gdLst>
                <a:gd name="T0" fmla="*/ 0 w 593"/>
                <a:gd name="T1" fmla="*/ 8 h 8"/>
                <a:gd name="T2" fmla="*/ 593 w 593"/>
                <a:gd name="T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93" h="8">
                  <a:moveTo>
                    <a:pt x="0" y="8"/>
                  </a:moveTo>
                  <a:lnTo>
                    <a:pt x="593" y="0"/>
                  </a:lnTo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79" name="Line 7"/>
            <p:cNvSpPr>
              <a:spLocks noChangeShapeType="1"/>
            </p:cNvSpPr>
            <p:nvPr/>
          </p:nvSpPr>
          <p:spPr bwMode="auto">
            <a:xfrm>
              <a:off x="1002" y="3364"/>
              <a:ext cx="6" cy="353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0" name="Line 8"/>
            <p:cNvSpPr>
              <a:spLocks noChangeShapeType="1"/>
            </p:cNvSpPr>
            <p:nvPr/>
          </p:nvSpPr>
          <p:spPr bwMode="auto">
            <a:xfrm flipH="1">
              <a:off x="764" y="3312"/>
              <a:ext cx="52" cy="53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1" name="Line 9"/>
            <p:cNvSpPr>
              <a:spLocks noChangeShapeType="1"/>
            </p:cNvSpPr>
            <p:nvPr/>
          </p:nvSpPr>
          <p:spPr bwMode="auto">
            <a:xfrm>
              <a:off x="956" y="3312"/>
              <a:ext cx="44" cy="53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482" name="Rectangle 10"/>
          <p:cNvSpPr>
            <a:spLocks noChangeArrowheads="1"/>
          </p:cNvSpPr>
          <p:nvPr/>
        </p:nvSpPr>
        <p:spPr bwMode="auto">
          <a:xfrm>
            <a:off x="8866801" y="2284966"/>
            <a:ext cx="76200" cy="762000"/>
          </a:xfrm>
          <a:prstGeom prst="rect">
            <a:avLst/>
          </a:prstGeom>
          <a:solidFill>
            <a:srgbClr val="CC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3" name="Rectangle 11"/>
          <p:cNvSpPr>
            <a:spLocks noChangeArrowheads="1"/>
          </p:cNvSpPr>
          <p:nvPr/>
        </p:nvSpPr>
        <p:spPr bwMode="auto">
          <a:xfrm>
            <a:off x="8852455" y="2765357"/>
            <a:ext cx="76200" cy="3048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5484" name="Group 12"/>
          <p:cNvGrpSpPr>
            <a:grpSpLocks/>
          </p:cNvGrpSpPr>
          <p:nvPr/>
        </p:nvGrpSpPr>
        <p:grpSpPr bwMode="auto">
          <a:xfrm>
            <a:off x="8450945" y="3942319"/>
            <a:ext cx="387350" cy="684213"/>
            <a:chOff x="764" y="3312"/>
            <a:chExt cx="244" cy="431"/>
          </a:xfrm>
        </p:grpSpPr>
        <p:sp>
          <p:nvSpPr>
            <p:cNvPr id="105485" name="Line 13"/>
            <p:cNvSpPr>
              <a:spLocks noChangeShapeType="1"/>
            </p:cNvSpPr>
            <p:nvPr/>
          </p:nvSpPr>
          <p:spPr bwMode="auto">
            <a:xfrm>
              <a:off x="764" y="3364"/>
              <a:ext cx="6" cy="353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6" name="Freeform 14"/>
            <p:cNvSpPr>
              <a:spLocks/>
            </p:cNvSpPr>
            <p:nvPr/>
          </p:nvSpPr>
          <p:spPr bwMode="auto">
            <a:xfrm rot="9918292" flipV="1">
              <a:off x="767" y="3688"/>
              <a:ext cx="240" cy="55"/>
            </a:xfrm>
            <a:custGeom>
              <a:avLst/>
              <a:gdLst>
                <a:gd name="T0" fmla="*/ 0 w 593"/>
                <a:gd name="T1" fmla="*/ 8 h 8"/>
                <a:gd name="T2" fmla="*/ 593 w 593"/>
                <a:gd name="T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93" h="8">
                  <a:moveTo>
                    <a:pt x="0" y="8"/>
                  </a:moveTo>
                  <a:lnTo>
                    <a:pt x="593" y="0"/>
                  </a:lnTo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7" name="Line 15"/>
            <p:cNvSpPr>
              <a:spLocks noChangeShapeType="1"/>
            </p:cNvSpPr>
            <p:nvPr/>
          </p:nvSpPr>
          <p:spPr bwMode="auto">
            <a:xfrm>
              <a:off x="1002" y="3364"/>
              <a:ext cx="6" cy="353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8" name="Line 16"/>
            <p:cNvSpPr>
              <a:spLocks noChangeShapeType="1"/>
            </p:cNvSpPr>
            <p:nvPr/>
          </p:nvSpPr>
          <p:spPr bwMode="auto">
            <a:xfrm flipH="1">
              <a:off x="764" y="3312"/>
              <a:ext cx="52" cy="53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9" name="Line 17"/>
            <p:cNvSpPr>
              <a:spLocks noChangeShapeType="1"/>
            </p:cNvSpPr>
            <p:nvPr/>
          </p:nvSpPr>
          <p:spPr bwMode="auto">
            <a:xfrm>
              <a:off x="956" y="3312"/>
              <a:ext cx="44" cy="53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490" name="Rectangle 18"/>
          <p:cNvSpPr>
            <a:spLocks noChangeArrowheads="1"/>
          </p:cNvSpPr>
          <p:nvPr/>
        </p:nvSpPr>
        <p:spPr bwMode="auto">
          <a:xfrm>
            <a:off x="8608108" y="3596200"/>
            <a:ext cx="76200" cy="762000"/>
          </a:xfrm>
          <a:prstGeom prst="rect">
            <a:avLst/>
          </a:prstGeom>
          <a:solidFill>
            <a:srgbClr val="CC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     </a:t>
            </a:r>
          </a:p>
        </p:txBody>
      </p:sp>
      <p:grpSp>
        <p:nvGrpSpPr>
          <p:cNvPr id="105491" name="Group 19"/>
          <p:cNvGrpSpPr>
            <a:grpSpLocks/>
          </p:cNvGrpSpPr>
          <p:nvPr/>
        </p:nvGrpSpPr>
        <p:grpSpPr bwMode="auto">
          <a:xfrm>
            <a:off x="8626475" y="5481346"/>
            <a:ext cx="387350" cy="684213"/>
            <a:chOff x="764" y="3312"/>
            <a:chExt cx="244" cy="431"/>
          </a:xfrm>
        </p:grpSpPr>
        <p:sp>
          <p:nvSpPr>
            <p:cNvPr id="105492" name="Line 20"/>
            <p:cNvSpPr>
              <a:spLocks noChangeShapeType="1"/>
            </p:cNvSpPr>
            <p:nvPr/>
          </p:nvSpPr>
          <p:spPr bwMode="auto">
            <a:xfrm>
              <a:off x="764" y="3364"/>
              <a:ext cx="6" cy="353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3" name="Freeform 21"/>
            <p:cNvSpPr>
              <a:spLocks/>
            </p:cNvSpPr>
            <p:nvPr/>
          </p:nvSpPr>
          <p:spPr bwMode="auto">
            <a:xfrm rot="9918292" flipV="1">
              <a:off x="767" y="3688"/>
              <a:ext cx="240" cy="55"/>
            </a:xfrm>
            <a:custGeom>
              <a:avLst/>
              <a:gdLst>
                <a:gd name="T0" fmla="*/ 0 w 593"/>
                <a:gd name="T1" fmla="*/ 8 h 8"/>
                <a:gd name="T2" fmla="*/ 593 w 593"/>
                <a:gd name="T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93" h="8">
                  <a:moveTo>
                    <a:pt x="0" y="8"/>
                  </a:moveTo>
                  <a:lnTo>
                    <a:pt x="593" y="0"/>
                  </a:lnTo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4" name="Line 22"/>
            <p:cNvSpPr>
              <a:spLocks noChangeShapeType="1"/>
            </p:cNvSpPr>
            <p:nvPr/>
          </p:nvSpPr>
          <p:spPr bwMode="auto">
            <a:xfrm>
              <a:off x="1002" y="3364"/>
              <a:ext cx="6" cy="353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5" name="Line 23"/>
            <p:cNvSpPr>
              <a:spLocks noChangeShapeType="1"/>
            </p:cNvSpPr>
            <p:nvPr/>
          </p:nvSpPr>
          <p:spPr bwMode="auto">
            <a:xfrm flipH="1">
              <a:off x="764" y="3312"/>
              <a:ext cx="52" cy="53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6" name="Line 24"/>
            <p:cNvSpPr>
              <a:spLocks noChangeShapeType="1"/>
            </p:cNvSpPr>
            <p:nvPr/>
          </p:nvSpPr>
          <p:spPr bwMode="auto">
            <a:xfrm>
              <a:off x="956" y="3312"/>
              <a:ext cx="44" cy="53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497" name="Rectangle 25"/>
          <p:cNvSpPr>
            <a:spLocks noChangeArrowheads="1"/>
          </p:cNvSpPr>
          <p:nvPr/>
        </p:nvSpPr>
        <p:spPr bwMode="auto">
          <a:xfrm>
            <a:off x="8769052" y="5111231"/>
            <a:ext cx="76200" cy="762000"/>
          </a:xfrm>
          <a:prstGeom prst="rect">
            <a:avLst/>
          </a:prstGeom>
          <a:solidFill>
            <a:srgbClr val="CC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8" name="Text Box 26"/>
          <p:cNvSpPr txBox="1">
            <a:spLocks noChangeArrowheads="1"/>
          </p:cNvSpPr>
          <p:nvPr/>
        </p:nvSpPr>
        <p:spPr bwMode="auto">
          <a:xfrm>
            <a:off x="8439150" y="3098414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HCl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499" name="Text Box 27"/>
          <p:cNvSpPr txBox="1">
            <a:spLocks noChangeArrowheads="1"/>
          </p:cNvSpPr>
          <p:nvPr/>
        </p:nvSpPr>
        <p:spPr bwMode="auto">
          <a:xfrm>
            <a:off x="8369855" y="4673430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500" name="Text Box 28"/>
          <p:cNvSpPr txBox="1">
            <a:spLocks noChangeArrowheads="1"/>
          </p:cNvSpPr>
          <p:nvPr/>
        </p:nvSpPr>
        <p:spPr bwMode="auto">
          <a:xfrm>
            <a:off x="8588375" y="6139679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503" name="Rectangle 31"/>
          <p:cNvSpPr>
            <a:spLocks noChangeArrowheads="1"/>
          </p:cNvSpPr>
          <p:nvPr/>
        </p:nvSpPr>
        <p:spPr bwMode="auto">
          <a:xfrm>
            <a:off x="8610600" y="4050895"/>
            <a:ext cx="76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325644" y="82489"/>
            <a:ext cx="2184637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CỦNG CỐ</a:t>
            </a:r>
          </a:p>
        </p:txBody>
      </p:sp>
      <p:pic>
        <p:nvPicPr>
          <p:cNvPr id="30" name="Picture 29" descr="Hình ảnh Biểu Tượng Cây Bút Chì PNG, Vector, PSD, và biểu tượng để tải về  miễn phí | pngtre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5" t="23595" r="24071" b="23846"/>
          <a:stretch/>
        </p:blipFill>
        <p:spPr bwMode="auto">
          <a:xfrm flipH="1">
            <a:off x="7706" y="0"/>
            <a:ext cx="967849" cy="90872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13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54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5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05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05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0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05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5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 build="allAtOnce" animBg="1"/>
      <p:bldP spid="105482" grpId="0" animBg="1"/>
      <p:bldP spid="105483" grpId="0" animBg="1"/>
      <p:bldP spid="105490" grpId="0" animBg="1"/>
      <p:bldP spid="105497" grpId="0" animBg="1"/>
      <p:bldP spid="105498" grpId="0"/>
      <p:bldP spid="105499" grpId="0"/>
      <p:bldP spid="105500" grpId="0"/>
      <p:bldP spid="10550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93" name="Oval 29"/>
          <p:cNvSpPr>
            <a:spLocks noChangeArrowheads="1"/>
          </p:cNvSpPr>
          <p:nvPr/>
        </p:nvSpPr>
        <p:spPr bwMode="auto">
          <a:xfrm>
            <a:off x="71191" y="3396565"/>
            <a:ext cx="419971" cy="406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</a:t>
            </a:r>
          </a:p>
        </p:txBody>
      </p:sp>
      <p:sp>
        <p:nvSpPr>
          <p:cNvPr id="62494" name="Text Box 30"/>
          <p:cNvSpPr txBox="1">
            <a:spLocks noChangeArrowheads="1"/>
          </p:cNvSpPr>
          <p:nvPr/>
        </p:nvSpPr>
        <p:spPr bwMode="auto">
          <a:xfrm>
            <a:off x="646298" y="3276599"/>
            <a:ext cx="56925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3600" dirty="0" err="1">
                <a:solidFill>
                  <a:srgbClr val="0000D6"/>
                </a:solidFill>
              </a:rPr>
              <a:t>Đẩy</a:t>
            </a:r>
            <a:r>
              <a:rPr lang="en-US" sz="3600" dirty="0">
                <a:solidFill>
                  <a:srgbClr val="0000D6"/>
                </a:solidFill>
              </a:rPr>
              <a:t> </a:t>
            </a:r>
            <a:r>
              <a:rPr lang="en-US" sz="3600" dirty="0" err="1">
                <a:solidFill>
                  <a:srgbClr val="0000D6"/>
                </a:solidFill>
              </a:rPr>
              <a:t>không</a:t>
            </a:r>
            <a:r>
              <a:rPr lang="en-US" sz="3600" dirty="0">
                <a:solidFill>
                  <a:srgbClr val="0000D6"/>
                </a:solidFill>
              </a:rPr>
              <a:t> </a:t>
            </a:r>
            <a:r>
              <a:rPr lang="en-US" sz="3600" dirty="0" err="1">
                <a:solidFill>
                  <a:srgbClr val="0000D6"/>
                </a:solidFill>
              </a:rPr>
              <a:t>khí</a:t>
            </a:r>
            <a:r>
              <a:rPr lang="en-US" sz="3600" dirty="0">
                <a:solidFill>
                  <a:srgbClr val="0000D6"/>
                </a:solidFill>
              </a:rPr>
              <a:t>, </a:t>
            </a:r>
            <a:r>
              <a:rPr lang="en-US" sz="3600" dirty="0" err="1">
                <a:solidFill>
                  <a:srgbClr val="0000D6"/>
                </a:solidFill>
              </a:rPr>
              <a:t>đặt</a:t>
            </a:r>
            <a:r>
              <a:rPr lang="en-US" sz="3600" dirty="0">
                <a:solidFill>
                  <a:srgbClr val="0000D6"/>
                </a:solidFill>
              </a:rPr>
              <a:t> </a:t>
            </a:r>
            <a:r>
              <a:rPr lang="en-US" sz="3600" dirty="0" err="1">
                <a:solidFill>
                  <a:srgbClr val="0000D6"/>
                </a:solidFill>
              </a:rPr>
              <a:t>ngửa</a:t>
            </a:r>
            <a:r>
              <a:rPr lang="en-US" sz="3600" dirty="0">
                <a:solidFill>
                  <a:srgbClr val="0000D6"/>
                </a:solidFill>
              </a:rPr>
              <a:t> </a:t>
            </a:r>
            <a:r>
              <a:rPr lang="en-US" sz="3600" dirty="0" err="1">
                <a:solidFill>
                  <a:srgbClr val="0000D6"/>
                </a:solidFill>
              </a:rPr>
              <a:t>bình</a:t>
            </a:r>
            <a:endParaRPr lang="en-US" sz="3600" dirty="0">
              <a:solidFill>
                <a:srgbClr val="0000D6"/>
              </a:solidFill>
            </a:endParaRPr>
          </a:p>
        </p:txBody>
      </p:sp>
      <p:sp>
        <p:nvSpPr>
          <p:cNvPr id="62495" name="Oval 31"/>
          <p:cNvSpPr>
            <a:spLocks noChangeArrowheads="1"/>
          </p:cNvSpPr>
          <p:nvPr/>
        </p:nvSpPr>
        <p:spPr bwMode="auto">
          <a:xfrm>
            <a:off x="71191" y="4075331"/>
            <a:ext cx="457200" cy="43378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</a:t>
            </a:r>
          </a:p>
        </p:txBody>
      </p:sp>
      <p:sp>
        <p:nvSpPr>
          <p:cNvPr id="62496" name="Text Box 32"/>
          <p:cNvSpPr txBox="1">
            <a:spLocks noChangeArrowheads="1"/>
          </p:cNvSpPr>
          <p:nvPr/>
        </p:nvSpPr>
        <p:spPr bwMode="auto">
          <a:xfrm>
            <a:off x="649156" y="4018865"/>
            <a:ext cx="58336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3600" dirty="0" err="1">
                <a:solidFill>
                  <a:srgbClr val="0000D6"/>
                </a:solidFill>
              </a:rPr>
              <a:t>Đẩy</a:t>
            </a:r>
            <a:r>
              <a:rPr lang="en-US" sz="3600" dirty="0">
                <a:solidFill>
                  <a:srgbClr val="0000D6"/>
                </a:solidFill>
              </a:rPr>
              <a:t> </a:t>
            </a:r>
            <a:r>
              <a:rPr lang="en-US" sz="3600" dirty="0" err="1">
                <a:solidFill>
                  <a:srgbClr val="0000D6"/>
                </a:solidFill>
              </a:rPr>
              <a:t>không</a:t>
            </a:r>
            <a:r>
              <a:rPr lang="en-US" sz="3600" dirty="0">
                <a:solidFill>
                  <a:srgbClr val="0000D6"/>
                </a:solidFill>
              </a:rPr>
              <a:t> </a:t>
            </a:r>
            <a:r>
              <a:rPr lang="en-US" sz="3600" dirty="0" err="1">
                <a:solidFill>
                  <a:srgbClr val="0000D6"/>
                </a:solidFill>
              </a:rPr>
              <a:t>khí</a:t>
            </a:r>
            <a:r>
              <a:rPr lang="en-US" sz="3600" dirty="0">
                <a:solidFill>
                  <a:srgbClr val="0000D6"/>
                </a:solidFill>
              </a:rPr>
              <a:t>, </a:t>
            </a:r>
            <a:r>
              <a:rPr lang="en-US" sz="3600" dirty="0" err="1">
                <a:solidFill>
                  <a:srgbClr val="0000D6"/>
                </a:solidFill>
              </a:rPr>
              <a:t>úp</a:t>
            </a:r>
            <a:r>
              <a:rPr lang="en-US" sz="3600" dirty="0">
                <a:solidFill>
                  <a:srgbClr val="0000D6"/>
                </a:solidFill>
              </a:rPr>
              <a:t> </a:t>
            </a:r>
            <a:r>
              <a:rPr lang="en-US" sz="3600" dirty="0" err="1">
                <a:solidFill>
                  <a:srgbClr val="0000D6"/>
                </a:solidFill>
              </a:rPr>
              <a:t>ngược</a:t>
            </a:r>
            <a:r>
              <a:rPr lang="en-US" sz="3600" dirty="0">
                <a:solidFill>
                  <a:srgbClr val="0000D6"/>
                </a:solidFill>
              </a:rPr>
              <a:t> </a:t>
            </a:r>
            <a:r>
              <a:rPr lang="en-US" sz="3600" dirty="0" err="1">
                <a:solidFill>
                  <a:srgbClr val="0000D6"/>
                </a:solidFill>
              </a:rPr>
              <a:t>bình</a:t>
            </a:r>
            <a:endParaRPr lang="en-US" sz="3600" dirty="0">
              <a:solidFill>
                <a:srgbClr val="0000D6"/>
              </a:solidFill>
            </a:endParaRPr>
          </a:p>
        </p:txBody>
      </p:sp>
      <p:sp>
        <p:nvSpPr>
          <p:cNvPr id="62497" name="Oval 33"/>
          <p:cNvSpPr>
            <a:spLocks noChangeArrowheads="1"/>
          </p:cNvSpPr>
          <p:nvPr/>
        </p:nvSpPr>
        <p:spPr bwMode="auto">
          <a:xfrm>
            <a:off x="79205" y="4965686"/>
            <a:ext cx="4572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</a:t>
            </a:r>
          </a:p>
        </p:txBody>
      </p:sp>
      <p:sp>
        <p:nvSpPr>
          <p:cNvPr id="62498" name="Text Box 34"/>
          <p:cNvSpPr txBox="1">
            <a:spLocks noChangeArrowheads="1"/>
          </p:cNvSpPr>
          <p:nvPr/>
        </p:nvSpPr>
        <p:spPr bwMode="auto">
          <a:xfrm>
            <a:off x="628187" y="4833020"/>
            <a:ext cx="19992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3600" dirty="0" err="1">
                <a:solidFill>
                  <a:srgbClr val="0000D6"/>
                </a:solidFill>
              </a:rPr>
              <a:t>Đẩy</a:t>
            </a:r>
            <a:r>
              <a:rPr lang="en-US" sz="3600" dirty="0">
                <a:solidFill>
                  <a:srgbClr val="0000D6"/>
                </a:solidFill>
              </a:rPr>
              <a:t> </a:t>
            </a:r>
            <a:r>
              <a:rPr lang="en-US" sz="3600" dirty="0" err="1">
                <a:solidFill>
                  <a:srgbClr val="0000D6"/>
                </a:solidFill>
              </a:rPr>
              <a:t>nước</a:t>
            </a:r>
            <a:endParaRPr lang="en-US" sz="3600" dirty="0">
              <a:solidFill>
                <a:srgbClr val="0000D6"/>
              </a:solidFill>
            </a:endParaRPr>
          </a:p>
        </p:txBody>
      </p:sp>
      <p:sp>
        <p:nvSpPr>
          <p:cNvPr id="62499" name="Oval 35"/>
          <p:cNvSpPr>
            <a:spLocks noChangeArrowheads="1"/>
          </p:cNvSpPr>
          <p:nvPr/>
        </p:nvSpPr>
        <p:spPr bwMode="auto">
          <a:xfrm>
            <a:off x="79205" y="5600700"/>
            <a:ext cx="4572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</a:t>
            </a:r>
          </a:p>
        </p:txBody>
      </p:sp>
      <p:sp>
        <p:nvSpPr>
          <p:cNvPr id="62500" name="Text Box 36"/>
          <p:cNvSpPr txBox="1">
            <a:spLocks noChangeArrowheads="1"/>
          </p:cNvSpPr>
          <p:nvPr/>
        </p:nvSpPr>
        <p:spPr bwMode="auto">
          <a:xfrm>
            <a:off x="625754" y="5479351"/>
            <a:ext cx="46666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3600" dirty="0" err="1">
                <a:solidFill>
                  <a:srgbClr val="0000D6"/>
                </a:solidFill>
              </a:rPr>
              <a:t>Cả</a:t>
            </a:r>
            <a:r>
              <a:rPr lang="en-US" sz="3600" dirty="0">
                <a:solidFill>
                  <a:srgbClr val="0000D6"/>
                </a:solidFill>
              </a:rPr>
              <a:t> 3 </a:t>
            </a:r>
            <a:r>
              <a:rPr lang="en-US" sz="3600" dirty="0" err="1">
                <a:solidFill>
                  <a:srgbClr val="0000D6"/>
                </a:solidFill>
              </a:rPr>
              <a:t>cách</a:t>
            </a:r>
            <a:r>
              <a:rPr lang="en-US" sz="3600" dirty="0">
                <a:solidFill>
                  <a:srgbClr val="0000D6"/>
                </a:solidFill>
              </a:rPr>
              <a:t> </a:t>
            </a:r>
            <a:r>
              <a:rPr lang="en-US" sz="3600" dirty="0" err="1">
                <a:solidFill>
                  <a:srgbClr val="0000D6"/>
                </a:solidFill>
              </a:rPr>
              <a:t>trên</a:t>
            </a:r>
            <a:r>
              <a:rPr lang="en-US" sz="3600" dirty="0">
                <a:solidFill>
                  <a:srgbClr val="0000D6"/>
                </a:solidFill>
              </a:rPr>
              <a:t> </a:t>
            </a:r>
            <a:r>
              <a:rPr lang="en-US" sz="3600" dirty="0" err="1">
                <a:solidFill>
                  <a:srgbClr val="0000D6"/>
                </a:solidFill>
              </a:rPr>
              <a:t>đều</a:t>
            </a:r>
            <a:r>
              <a:rPr lang="en-US" sz="3600" dirty="0">
                <a:solidFill>
                  <a:srgbClr val="0000D6"/>
                </a:solidFill>
              </a:rPr>
              <a:t> </a:t>
            </a:r>
            <a:r>
              <a:rPr lang="en-US" sz="3600" dirty="0" err="1">
                <a:solidFill>
                  <a:srgbClr val="0000D6"/>
                </a:solidFill>
              </a:rPr>
              <a:t>được</a:t>
            </a:r>
            <a:endParaRPr lang="en-US" sz="3600" dirty="0">
              <a:solidFill>
                <a:srgbClr val="0000D6"/>
              </a:solidFill>
            </a:endParaRPr>
          </a:p>
        </p:txBody>
      </p:sp>
      <p:sp>
        <p:nvSpPr>
          <p:cNvPr id="15372" name="Rectangle 64"/>
          <p:cNvSpPr>
            <a:spLocks noChangeArrowheads="1"/>
          </p:cNvSpPr>
          <p:nvPr/>
        </p:nvSpPr>
        <p:spPr bwMode="auto">
          <a:xfrm>
            <a:off x="0" y="639379"/>
            <a:ext cx="8991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và giải thích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3" name="Text Box 28"/>
          <p:cNvSpPr txBox="1">
            <a:spLocks noChangeArrowheads="1"/>
          </p:cNvSpPr>
          <p:nvPr/>
        </p:nvSpPr>
        <p:spPr bwMode="auto">
          <a:xfrm>
            <a:off x="0" y="1761563"/>
            <a:ext cx="8991600" cy="1200329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vi-VN" sz="3600" dirty="0" smtClean="0"/>
              <a:t>1</a:t>
            </a:r>
            <a:r>
              <a:rPr lang="en-US" sz="3600" dirty="0" smtClean="0"/>
              <a:t>.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phòng</a:t>
            </a:r>
            <a:r>
              <a:rPr lang="en-US" sz="3600" dirty="0"/>
              <a:t> </a:t>
            </a:r>
            <a:r>
              <a:rPr lang="en-US" sz="3600" dirty="0" err="1"/>
              <a:t>thí</a:t>
            </a:r>
            <a:r>
              <a:rPr lang="en-US" sz="3600" dirty="0"/>
              <a:t> </a:t>
            </a:r>
            <a:r>
              <a:rPr lang="en-US" sz="3600" dirty="0" err="1"/>
              <a:t>nghiệm</a:t>
            </a:r>
            <a:r>
              <a:rPr lang="en-US" sz="3600" dirty="0"/>
              <a:t> </a:t>
            </a:r>
            <a:r>
              <a:rPr lang="en-US" sz="3600" dirty="0" err="1"/>
              <a:t>người</a:t>
            </a:r>
            <a:r>
              <a:rPr lang="en-US" sz="3600" dirty="0"/>
              <a:t> ta </a:t>
            </a:r>
            <a:r>
              <a:rPr lang="en-US" sz="3600" dirty="0" err="1"/>
              <a:t>thu</a:t>
            </a:r>
            <a:r>
              <a:rPr lang="en-US" sz="3600" dirty="0"/>
              <a:t> </a:t>
            </a:r>
            <a:r>
              <a:rPr lang="en-US" sz="3600" dirty="0" err="1"/>
              <a:t>khí</a:t>
            </a:r>
            <a:r>
              <a:rPr lang="en-US" sz="3600" dirty="0"/>
              <a:t> </a:t>
            </a:r>
            <a:r>
              <a:rPr lang="en-US" sz="3600" dirty="0" err="1" smtClean="0"/>
              <a:t>chlor</a:t>
            </a:r>
            <a:r>
              <a:rPr lang="en-US" sz="3600" dirty="0" smtClean="0"/>
              <a:t> </a:t>
            </a:r>
            <a:r>
              <a:rPr lang="en-US" sz="3600" dirty="0" err="1"/>
              <a:t>bằng</a:t>
            </a:r>
            <a:r>
              <a:rPr lang="en-US" sz="3600" dirty="0"/>
              <a:t> </a:t>
            </a:r>
            <a:r>
              <a:rPr lang="en-US" sz="3600" dirty="0" err="1"/>
              <a:t>cách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 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25644" y="82489"/>
            <a:ext cx="2184637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329897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2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2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2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2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62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93" grpId="0" animBg="1"/>
      <p:bldP spid="62494" grpId="0"/>
      <p:bldP spid="62495" grpId="0" animBg="1"/>
      <p:bldP spid="62496" grpId="0"/>
      <p:bldP spid="62497" grpId="0" animBg="1"/>
      <p:bldP spid="62498" grpId="0"/>
      <p:bldP spid="62499" grpId="0" animBg="1"/>
      <p:bldP spid="62500" grpId="0"/>
      <p:bldP spid="15372" grpId="0"/>
      <p:bldP spid="1537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88311" y="1898853"/>
            <a:ext cx="8903289" cy="1200329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eaLnBrk="1" hangingPunct="1"/>
            <a:r>
              <a:rPr lang="vi-VN" sz="3600" dirty="0" smtClean="0"/>
              <a:t>2</a:t>
            </a:r>
            <a:r>
              <a:rPr lang="en-US" sz="3600" dirty="0" smtClean="0"/>
              <a:t>. </a:t>
            </a:r>
            <a:r>
              <a:rPr lang="en-US" sz="3600" dirty="0" err="1"/>
              <a:t>Sau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thí</a:t>
            </a:r>
            <a:r>
              <a:rPr lang="en-US" sz="3600" dirty="0"/>
              <a:t> </a:t>
            </a:r>
            <a:r>
              <a:rPr lang="en-US" sz="3600" dirty="0" err="1"/>
              <a:t>nghiệm</a:t>
            </a:r>
            <a:r>
              <a:rPr lang="en-US" sz="3600" dirty="0"/>
              <a:t>, </a:t>
            </a:r>
            <a:r>
              <a:rPr lang="en-US" sz="3600" dirty="0" err="1"/>
              <a:t>khí</a:t>
            </a:r>
            <a:r>
              <a:rPr lang="en-US" sz="3600" dirty="0"/>
              <a:t> </a:t>
            </a:r>
            <a:r>
              <a:rPr lang="en-US" sz="3600" dirty="0" err="1" smtClean="0"/>
              <a:t>clo</a:t>
            </a:r>
            <a:r>
              <a:rPr lang="vi-VN" sz="3600" dirty="0" smtClean="0"/>
              <a:t>rine</a:t>
            </a:r>
            <a:r>
              <a:rPr lang="en-US" sz="3600" dirty="0" smtClean="0"/>
              <a:t> </a:t>
            </a:r>
            <a:r>
              <a:rPr lang="en-US" sz="3600" dirty="0" err="1"/>
              <a:t>dư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 </a:t>
            </a:r>
            <a:r>
              <a:rPr lang="en-US" sz="3600" dirty="0" err="1"/>
              <a:t>loại</a:t>
            </a:r>
            <a:r>
              <a:rPr lang="en-US" sz="3600" dirty="0"/>
              <a:t> </a:t>
            </a:r>
            <a:r>
              <a:rPr lang="en-US" sz="3600" dirty="0" err="1"/>
              <a:t>bỏ</a:t>
            </a:r>
            <a:r>
              <a:rPr lang="en-US" sz="3600" dirty="0"/>
              <a:t> </a:t>
            </a:r>
            <a:r>
              <a:rPr lang="en-US" sz="3600" dirty="0" err="1"/>
              <a:t>bằng</a:t>
            </a:r>
            <a:r>
              <a:rPr lang="en-US" sz="3600" dirty="0"/>
              <a:t> </a:t>
            </a:r>
            <a:r>
              <a:rPr lang="en-US" sz="3600" dirty="0" err="1"/>
              <a:t>cách</a:t>
            </a:r>
            <a:r>
              <a:rPr lang="en-US" sz="3600" dirty="0"/>
              <a:t> </a:t>
            </a:r>
            <a:r>
              <a:rPr lang="en-US" sz="3600" dirty="0" err="1"/>
              <a:t>sục</a:t>
            </a:r>
            <a:r>
              <a:rPr lang="en-US" sz="3600" dirty="0"/>
              <a:t> </a:t>
            </a:r>
            <a:r>
              <a:rPr lang="en-US" sz="3600" dirty="0" err="1"/>
              <a:t>khí</a:t>
            </a:r>
            <a:r>
              <a:rPr lang="en-US" sz="3600" dirty="0"/>
              <a:t> </a:t>
            </a:r>
            <a:r>
              <a:rPr lang="en-US" sz="3600" dirty="0" err="1" smtClean="0"/>
              <a:t>clo</a:t>
            </a:r>
            <a:r>
              <a:rPr lang="vi-VN" sz="3600" dirty="0" smtClean="0"/>
              <a:t>rine</a:t>
            </a:r>
            <a:r>
              <a:rPr lang="en-US" sz="3600" dirty="0" smtClean="0"/>
              <a:t> </a:t>
            </a:r>
            <a:r>
              <a:rPr lang="en-US" sz="3600" dirty="0" err="1"/>
              <a:t>vào</a:t>
            </a:r>
            <a:r>
              <a:rPr lang="en-US" sz="3600" dirty="0"/>
              <a:t>:</a:t>
            </a:r>
          </a:p>
        </p:txBody>
      </p:sp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627063" y="4906059"/>
            <a:ext cx="25114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dd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HCl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6269" name="Text Box 13">
            <a:hlinkClick r:id="rId2"/>
          </p:cNvPr>
          <p:cNvSpPr txBox="1">
            <a:spLocks noChangeArrowheads="1"/>
          </p:cNvSpPr>
          <p:nvPr/>
        </p:nvSpPr>
        <p:spPr bwMode="auto">
          <a:xfrm>
            <a:off x="6101547" y="3714098"/>
            <a:ext cx="21685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3600" dirty="0" err="1">
                <a:solidFill>
                  <a:srgbClr val="0000FF"/>
                </a:solidFill>
              </a:rPr>
              <a:t>dd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NaOH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6270" name="Text Box 14"/>
          <p:cNvSpPr txBox="1">
            <a:spLocks noChangeArrowheads="1"/>
          </p:cNvSpPr>
          <p:nvPr/>
        </p:nvSpPr>
        <p:spPr bwMode="auto">
          <a:xfrm>
            <a:off x="6101547" y="4849594"/>
            <a:ext cx="29495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0000FF"/>
                </a:solidFill>
              </a:rPr>
              <a:t>H</a:t>
            </a:r>
            <a:r>
              <a:rPr lang="en-US" sz="3600" baseline="-25000" dirty="0">
                <a:solidFill>
                  <a:srgbClr val="0000FF"/>
                </a:solidFill>
              </a:rPr>
              <a:t>2</a:t>
            </a:r>
            <a:r>
              <a:rPr lang="en-US" sz="3600" dirty="0">
                <a:solidFill>
                  <a:srgbClr val="0000FF"/>
                </a:solidFill>
              </a:rPr>
              <a:t>O</a:t>
            </a:r>
          </a:p>
        </p:txBody>
      </p:sp>
      <p:sp>
        <p:nvSpPr>
          <p:cNvPr id="96271" name="Oval 15"/>
          <p:cNvSpPr>
            <a:spLocks noChangeArrowheads="1"/>
          </p:cNvSpPr>
          <p:nvPr/>
        </p:nvSpPr>
        <p:spPr bwMode="auto">
          <a:xfrm>
            <a:off x="88110" y="3886200"/>
            <a:ext cx="381000" cy="26828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A.</a:t>
            </a:r>
          </a:p>
        </p:txBody>
      </p:sp>
      <p:sp>
        <p:nvSpPr>
          <p:cNvPr id="96272" name="Oval 16"/>
          <p:cNvSpPr>
            <a:spLocks noChangeArrowheads="1"/>
          </p:cNvSpPr>
          <p:nvPr/>
        </p:nvSpPr>
        <p:spPr bwMode="auto">
          <a:xfrm>
            <a:off x="5474261" y="4957828"/>
            <a:ext cx="457200" cy="381000"/>
          </a:xfrm>
          <a:prstGeom prst="ellipse">
            <a:avLst/>
          </a:prstGeom>
          <a:ln>
            <a:noFill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</a:t>
            </a:r>
          </a:p>
        </p:txBody>
      </p:sp>
      <p:sp>
        <p:nvSpPr>
          <p:cNvPr id="96274" name="Oval 18"/>
          <p:cNvSpPr>
            <a:spLocks noChangeArrowheads="1"/>
          </p:cNvSpPr>
          <p:nvPr/>
        </p:nvSpPr>
        <p:spPr bwMode="auto">
          <a:xfrm>
            <a:off x="5572532" y="3857122"/>
            <a:ext cx="457200" cy="381000"/>
          </a:xfrm>
          <a:prstGeom prst="ellipse">
            <a:avLst/>
          </a:prstGeom>
          <a:ln>
            <a:noFill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</a:t>
            </a: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627063" y="3697177"/>
            <a:ext cx="22447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3600" dirty="0" err="1">
                <a:solidFill>
                  <a:srgbClr val="0000FF"/>
                </a:solidFill>
              </a:rPr>
              <a:t>dd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NaCl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6" name="Oval 15"/>
          <p:cNvSpPr>
            <a:spLocks noChangeArrowheads="1"/>
          </p:cNvSpPr>
          <p:nvPr/>
        </p:nvSpPr>
        <p:spPr bwMode="auto">
          <a:xfrm>
            <a:off x="88311" y="3792460"/>
            <a:ext cx="380799" cy="362028"/>
          </a:xfrm>
          <a:prstGeom prst="ellipse">
            <a:avLst/>
          </a:prstGeom>
          <a:ln>
            <a:noFill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</a:t>
            </a:r>
          </a:p>
        </p:txBody>
      </p:sp>
      <p:sp>
        <p:nvSpPr>
          <p:cNvPr id="27" name="Oval 17"/>
          <p:cNvSpPr>
            <a:spLocks noChangeArrowheads="1"/>
          </p:cNvSpPr>
          <p:nvPr/>
        </p:nvSpPr>
        <p:spPr bwMode="auto">
          <a:xfrm>
            <a:off x="88311" y="4962525"/>
            <a:ext cx="457200" cy="533400"/>
          </a:xfrm>
          <a:prstGeom prst="ellipse">
            <a:avLst/>
          </a:prstGeom>
          <a:ln>
            <a:noFill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</a:t>
            </a:r>
          </a:p>
        </p:txBody>
      </p:sp>
      <p:sp>
        <p:nvSpPr>
          <p:cNvPr id="16" name="Rectangle 64"/>
          <p:cNvSpPr>
            <a:spLocks noChangeArrowheads="1"/>
          </p:cNvSpPr>
          <p:nvPr/>
        </p:nvSpPr>
        <p:spPr bwMode="auto">
          <a:xfrm>
            <a:off x="0" y="762000"/>
            <a:ext cx="8991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và giải thích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03481" y="177225"/>
            <a:ext cx="2184637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364862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6" grpId="0" animBg="1"/>
      <p:bldP spid="96267" grpId="0"/>
      <p:bldP spid="96269" grpId="0"/>
      <p:bldP spid="96270" grpId="0"/>
      <p:bldP spid="96271" grpId="0" animBg="1"/>
      <p:bldP spid="96272" grpId="0" animBg="1"/>
      <p:bldP spid="96274" grpId="0" animBg="1"/>
      <p:bldP spid="25" grpId="0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85725" y="1143000"/>
            <a:ext cx="8838460" cy="3970318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eaLnBrk="1" hangingPunct="1"/>
            <a:r>
              <a:rPr lang="en-US" sz="3600" b="1" dirty="0" err="1">
                <a:solidFill>
                  <a:srgbClr val="C00000"/>
                </a:solidFill>
              </a:rPr>
              <a:t>Bài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3</a:t>
            </a:r>
            <a:r>
              <a:rPr lang="en-US" sz="3600" dirty="0" smtClean="0">
                <a:solidFill>
                  <a:srgbClr val="C00000"/>
                </a:solidFill>
              </a:rPr>
              <a:t>: </a:t>
            </a:r>
            <a:r>
              <a:rPr lang="en-US" sz="3600" dirty="0" err="1"/>
              <a:t>Viết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phương</a:t>
            </a:r>
            <a:r>
              <a:rPr lang="en-US" sz="3600" dirty="0"/>
              <a:t> </a:t>
            </a:r>
            <a:r>
              <a:rPr lang="en-US" sz="3600" dirty="0" err="1"/>
              <a:t>trình</a:t>
            </a:r>
            <a:r>
              <a:rPr lang="en-US" sz="3600" dirty="0"/>
              <a:t> </a:t>
            </a:r>
            <a:r>
              <a:rPr lang="en-US" sz="3600" dirty="0" err="1"/>
              <a:t>phản</a:t>
            </a:r>
            <a:r>
              <a:rPr lang="en-US" sz="3600" dirty="0"/>
              <a:t> </a:t>
            </a:r>
            <a:r>
              <a:rPr lang="en-US" sz="3600" dirty="0" err="1"/>
              <a:t>ứng</a:t>
            </a:r>
            <a:r>
              <a:rPr lang="en-US" sz="3600" dirty="0"/>
              <a:t> </a:t>
            </a:r>
            <a:r>
              <a:rPr lang="en-US" sz="3600" dirty="0" err="1"/>
              <a:t>hóa</a:t>
            </a:r>
            <a:r>
              <a:rPr lang="en-US" sz="3600" dirty="0"/>
              <a:t> </a:t>
            </a:r>
            <a:r>
              <a:rPr lang="en-US" sz="3600" dirty="0" err="1"/>
              <a:t>học</a:t>
            </a:r>
            <a:r>
              <a:rPr lang="en-US" sz="3600" dirty="0"/>
              <a:t> </a:t>
            </a:r>
            <a:r>
              <a:rPr lang="en-US" sz="3600" dirty="0" err="1" smtClean="0"/>
              <a:t>và</a:t>
            </a:r>
            <a:r>
              <a:rPr lang="vi-VN" sz="3600" dirty="0"/>
              <a:t> </a:t>
            </a:r>
            <a:r>
              <a:rPr lang="en-US" sz="3600" dirty="0" err="1" smtClean="0"/>
              <a:t>ghi</a:t>
            </a:r>
            <a:r>
              <a:rPr lang="en-US" sz="3600" dirty="0" smtClean="0"/>
              <a:t> </a:t>
            </a:r>
            <a:r>
              <a:rPr lang="en-US" sz="3600" dirty="0" err="1" smtClean="0"/>
              <a:t>đầy</a:t>
            </a:r>
            <a:r>
              <a:rPr lang="vi-VN" sz="3600" dirty="0"/>
              <a:t> </a:t>
            </a:r>
            <a:r>
              <a:rPr lang="vi-VN" sz="3600" dirty="0" smtClean="0"/>
              <a:t>đủ </a:t>
            </a:r>
            <a:r>
              <a:rPr lang="vi-VN" sz="3600" dirty="0"/>
              <a:t>điều kiện khi cho </a:t>
            </a:r>
            <a:r>
              <a:rPr lang="vi-VN" sz="3600" dirty="0" smtClean="0"/>
              <a:t>c</a:t>
            </a:r>
            <a:r>
              <a:rPr lang="en-US" sz="3600" dirty="0" err="1" smtClean="0"/>
              <a:t>hlor</a:t>
            </a:r>
            <a:r>
              <a:rPr lang="vi-VN" sz="3600" dirty="0" smtClean="0"/>
              <a:t>ine </a:t>
            </a:r>
            <a:r>
              <a:rPr lang="vi-VN" sz="3600" dirty="0"/>
              <a:t>tác dụng với</a:t>
            </a:r>
            <a:r>
              <a:rPr lang="vi-VN" sz="3600" dirty="0" smtClean="0"/>
              <a:t>:</a:t>
            </a:r>
            <a:r>
              <a:rPr lang="en-US" sz="3600" dirty="0" smtClean="0"/>
              <a:t> </a:t>
            </a:r>
            <a:endParaRPr lang="vi-VN" sz="3600" dirty="0" smtClean="0"/>
          </a:p>
          <a:p>
            <a:pPr marL="742950" indent="-742950" algn="just" eaLnBrk="1" hangingPunct="1">
              <a:buAutoNum type="arabicParenR"/>
            </a:pPr>
            <a:r>
              <a:rPr lang="en-US" sz="3600" dirty="0" smtClean="0"/>
              <a:t>Al</a:t>
            </a:r>
            <a:r>
              <a:rPr lang="vi-VN" sz="3600" dirty="0" smtClean="0"/>
              <a:t> </a:t>
            </a:r>
            <a:r>
              <a:rPr lang="en-US" sz="3600" dirty="0" smtClean="0"/>
              <a:t>  </a:t>
            </a:r>
            <a:endParaRPr lang="vi-VN" sz="3600" dirty="0" smtClean="0"/>
          </a:p>
          <a:p>
            <a:pPr marL="742950" indent="-742950" algn="just" eaLnBrk="1" hangingPunct="1">
              <a:buAutoNum type="arabicParenR"/>
            </a:pPr>
            <a:r>
              <a:rPr lang="vi-VN" sz="3600" dirty="0" smtClean="0"/>
              <a:t>Hi</a:t>
            </a:r>
            <a:r>
              <a:rPr lang="en-US" sz="3600" dirty="0" err="1" smtClean="0"/>
              <a:t>drogen</a:t>
            </a:r>
            <a:r>
              <a:rPr lang="en-US" sz="3600" dirty="0" smtClean="0"/>
              <a:t>    </a:t>
            </a:r>
            <a:endParaRPr lang="vi-VN" sz="3600" dirty="0" smtClean="0"/>
          </a:p>
          <a:p>
            <a:pPr marL="742950" indent="-742950" algn="just" eaLnBrk="1" hangingPunct="1">
              <a:buAutoNum type="arabicParenR"/>
            </a:pPr>
            <a:r>
              <a:rPr lang="vi-VN" sz="3600" dirty="0" smtClean="0"/>
              <a:t>Nước</a:t>
            </a:r>
            <a:r>
              <a:rPr lang="vi-VN" sz="3600" dirty="0"/>
              <a:t>. </a:t>
            </a:r>
            <a:r>
              <a:rPr lang="en-US" sz="3600" dirty="0"/>
              <a:t> </a:t>
            </a:r>
            <a:r>
              <a:rPr lang="en-US" sz="3600" dirty="0" smtClean="0"/>
              <a:t>  </a:t>
            </a:r>
            <a:endParaRPr lang="vi-VN" sz="3600" dirty="0" smtClean="0"/>
          </a:p>
          <a:p>
            <a:pPr marL="742950" indent="-742950" algn="just" eaLnBrk="1" hangingPunct="1">
              <a:buAutoNum type="arabicParenR"/>
            </a:pPr>
            <a:r>
              <a:rPr lang="vi-VN" sz="3600" dirty="0" smtClean="0"/>
              <a:t>Dung </a:t>
            </a:r>
            <a:r>
              <a:rPr lang="vi-VN" sz="3600" dirty="0"/>
              <a:t>dịch </a:t>
            </a:r>
            <a:r>
              <a:rPr lang="en-US" sz="3600" dirty="0"/>
              <a:t>K</a:t>
            </a:r>
            <a:r>
              <a:rPr lang="vi-VN" sz="3600" dirty="0"/>
              <a:t>OH</a:t>
            </a:r>
            <a:r>
              <a:rPr lang="en-US" sz="3600" dirty="0"/>
              <a:t>                    </a:t>
            </a:r>
            <a:endParaRPr lang="vi-VN" sz="3600" dirty="0"/>
          </a:p>
        </p:txBody>
      </p:sp>
      <p:sp>
        <p:nvSpPr>
          <p:cNvPr id="17411" name="Line 13"/>
          <p:cNvSpPr>
            <a:spLocks noChangeShapeType="1"/>
          </p:cNvSpPr>
          <p:nvPr/>
        </p:nvSpPr>
        <p:spPr bwMode="auto">
          <a:xfrm>
            <a:off x="3811588" y="4852988"/>
            <a:ext cx="105727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81400" y="462985"/>
            <a:ext cx="2184637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CỦNG CỐ</a:t>
            </a:r>
          </a:p>
        </p:txBody>
      </p:sp>
      <p:pic>
        <p:nvPicPr>
          <p:cNvPr id="5" name="Picture 4" descr="Hình ảnh Biểu Tượng Cây Bút Chì PNG, Vector, PSD, và biểu tượng để tải về  miễn phí | pngtre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5" t="23595" r="24071" b="23846"/>
          <a:stretch/>
        </p:blipFill>
        <p:spPr bwMode="auto">
          <a:xfrm flipH="1">
            <a:off x="7706" y="0"/>
            <a:ext cx="967849" cy="90872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32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76200" y="218661"/>
            <a:ext cx="6705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I.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Tính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chất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vật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lí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08995" y="864992"/>
            <a:ext cx="8802210" cy="1200329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Chlorine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clo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9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95" y="2362200"/>
            <a:ext cx="7543800" cy="474327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4449" y="857071"/>
            <a:ext cx="8812149" cy="1200329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Chlorine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4404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" y="188"/>
            <a:ext cx="9143499" cy="68576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924944"/>
            <a:ext cx="9144000" cy="3907919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716864" y="333464"/>
            <a:ext cx="7528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4000" b="1" dirty="0" smtClean="0">
                <a:solidFill>
                  <a:srgbClr val="FF0000"/>
                </a:solidFill>
                <a:latin typeface="Times New Roman" pitchFamily="18" charset="0"/>
                <a:ea typeface="叶根友毛笔行书2.0版" panose="02010601030101010101" pitchFamily="2" charset="-122"/>
                <a:cs typeface="Times New Roman" pitchFamily="18" charset="0"/>
              </a:rPr>
              <a:t>HƯỚNG DẪN VỀ NHÀ</a:t>
            </a:r>
            <a:endParaRPr lang="zh-CN" altLang="en-US" sz="4000" b="1" dirty="0">
              <a:solidFill>
                <a:srgbClr val="FF0000"/>
              </a:solidFill>
              <a:latin typeface="Times New Roman" pitchFamily="18" charset="0"/>
              <a:ea typeface="叶根友毛笔行书2.0版" panose="02010601030101010101" pitchFamily="2" charset="-122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27585" y="1319458"/>
            <a:ext cx="7401820" cy="2232248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892" indent="-342892" algn="just">
              <a:buFont typeface="Arial" panose="020B0604020202020204" pitchFamily="34" charset="0"/>
              <a:buChar char="•"/>
            </a:pPr>
            <a:r>
              <a:rPr lang="vi-VN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bài vào vở, học bài</a:t>
            </a:r>
            <a:endParaRPr lang="vi-VN" sz="2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2" indent="-342892" algn="just">
              <a:buFont typeface="Arial" panose="020B0604020202020204" pitchFamily="34" charset="0"/>
              <a:buChar char="•"/>
            </a:pPr>
            <a:r>
              <a:rPr lang="vi-VN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vi-VN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</a:t>
            </a:r>
          </a:p>
          <a:p>
            <a:pPr marL="342892" indent="-342892" algn="just">
              <a:buFont typeface="Arial" panose="020B0604020202020204" pitchFamily="34" charset="0"/>
              <a:buChar char="•"/>
            </a:pPr>
            <a:r>
              <a:rPr lang="vi-VN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vi-VN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</a:t>
            </a:r>
            <a:r>
              <a:rPr lang="vi-VN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27. Carbon (trang 82 </a:t>
            </a:r>
            <a:r>
              <a:rPr lang="vi-VN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SGK)</a:t>
            </a:r>
            <a:endParaRPr lang="en-US" sz="2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Hình ảnh Phim Hoạt Hình Mục Vụ Nhà Bình Dị, Nhà Clipart, Nhà Hoạt Hình, Màu  Xanh Lá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92" b="89840" l="4917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608" y="2894462"/>
            <a:ext cx="4107844" cy="407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68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304800" y="914400"/>
            <a:ext cx="8534400" cy="2585323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Chlorine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hắc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tan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2,5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Chlor</a:t>
            </a:r>
            <a:r>
              <a:rPr lang="vi-V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ine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259632" y="116632"/>
            <a:ext cx="6705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I.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Tính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chất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vật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lí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5" descr="C:\Users\HUYEN\Desktop\BACKGROUND\pngtree-chemical-test-tube-cartoon-container-png-image_464625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6000">
                        <a14:backgroundMark x1="4917" y1="25620" x2="4917" y2="25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87435"/>
            <a:ext cx="5361162" cy="421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ình ảnh Biểu Tượng Cây Bút Chì PNG, Vector, PSD, và biểu tượng để tải về  miễn phí | pngtre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5" t="23595" r="24071" b="23846"/>
          <a:stretch/>
        </p:blipFill>
        <p:spPr bwMode="auto">
          <a:xfrm flipH="1">
            <a:off x="7706" y="0"/>
            <a:ext cx="967849" cy="90872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01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imes New Roman" pitchFamily="18" charset="0"/>
              </a:rPr>
              <a:t>THÔNG TIN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4" name="Rectangle 13"/>
          <p:cNvSpPr txBox="1">
            <a:spLocks noChangeArrowheads="1"/>
          </p:cNvSpPr>
          <p:nvPr/>
        </p:nvSpPr>
        <p:spPr>
          <a:xfrm>
            <a:off x="304800" y="1066800"/>
            <a:ext cx="8534400" cy="5562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itchFamily="2" charset="2"/>
              <a:buNone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Chlor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ine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Font typeface="Wingdings" pitchFamily="2" charset="2"/>
              <a:buNone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nhầy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da.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clo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rine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0" indent="0" algn="just">
              <a:buFont typeface="Wingdings" pitchFamily="2" charset="2"/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Clo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rine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độc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clo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rine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phải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cẩn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tránh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phả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i.</a:t>
            </a:r>
            <a:endParaRPr lang="en-US" sz="36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926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0191" name="Text Box 15"/>
              <p:cNvSpPr txBox="1">
                <a:spLocks noChangeArrowheads="1"/>
              </p:cNvSpPr>
              <p:nvPr/>
            </p:nvSpPr>
            <p:spPr bwMode="auto">
              <a:xfrm>
                <a:off x="217021" y="2899905"/>
                <a:ext cx="8811827" cy="1646926"/>
              </a:xfrm>
              <a:prstGeom prst="rect">
                <a:avLst/>
              </a:prstGeom>
              <a:ln/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sz="32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í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Chlorine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tác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dụng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Copper (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Cu)</a:t>
                </a:r>
                <a:endParaRPr lang="vi-VN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spcBef>
                    <a:spcPct val="50000"/>
                  </a:spcBef>
                </a:pP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PTHH: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Cl</a:t>
                </a:r>
                <a:r>
                  <a:rPr lang="en-US" sz="32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+  Cu  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𝑜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CuCl</a:t>
                </a:r>
                <a:r>
                  <a:rPr lang="en-US" sz="32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0191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7021" y="2899905"/>
                <a:ext cx="8811827" cy="16469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755576" y="2185064"/>
            <a:ext cx="49580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17021" y="908720"/>
            <a:ext cx="870995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1. Chlorine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75555" y="142582"/>
            <a:ext cx="6705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II.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Tính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chất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hoá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học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5" descr="Hình ảnh Biểu Tượng Cây Bút Chì PNG, Vector, PSD, và biểu tượng để tải về  miễn phí | pngtre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5" t="23595" r="24071" b="23846"/>
          <a:stretch/>
        </p:blipFill>
        <p:spPr bwMode="auto">
          <a:xfrm flipH="1">
            <a:off x="7706" y="0"/>
            <a:ext cx="967849" cy="90872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17021" y="4725144"/>
            <a:ext cx="8660296" cy="156966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 Ý: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Cl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Al, Fe, Na…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chloride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53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1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20"/>
              <p:cNvSpPr txBox="1">
                <a:spLocks noChangeArrowheads="1"/>
              </p:cNvSpPr>
              <p:nvPr/>
            </p:nvSpPr>
            <p:spPr bwMode="auto">
              <a:xfrm>
                <a:off x="305009" y="2060848"/>
                <a:ext cx="8662527" cy="1862561"/>
              </a:xfrm>
              <a:prstGeom prst="rect">
                <a:avLst/>
              </a:prstGeom>
              <a:ln/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Cl</a:t>
                </a:r>
                <a:r>
                  <a:rPr lang="en-US" sz="32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+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Fe 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𝑜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Cl</a:t>
                </a:r>
                <a:r>
                  <a:rPr lang="en-US" sz="32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+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Al  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𝑜</m:t>
                            </m:r>
                          </m:sup>
                        </m:sSup>
                      </m:e>
                    </m:groupCh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009" y="2060848"/>
                <a:ext cx="8662527" cy="18625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95536" y="1138291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307240" y="4149080"/>
            <a:ext cx="8660296" cy="1200329"/>
          </a:xfrm>
          <a:prstGeom prst="rect">
            <a:avLst/>
          </a:prstGeom>
          <a:ln w="38100"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Chlorine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chloride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Hình ảnh Biểu Tượng Cây Bút Chì PNG, Vector, PSD, và biểu tượng để tải về  miễn phí | pngtre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5" t="23595" r="24071" b="23846"/>
          <a:stretch/>
        </p:blipFill>
        <p:spPr bwMode="auto">
          <a:xfrm flipH="1">
            <a:off x="7706" y="0"/>
            <a:ext cx="967849" cy="90872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27512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3568" y="836712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idrogen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1"/>
              <p:cNvSpPr txBox="1">
                <a:spLocks noChangeArrowheads="1"/>
              </p:cNvSpPr>
              <p:nvPr/>
            </p:nvSpPr>
            <p:spPr bwMode="auto">
              <a:xfrm>
                <a:off x="223421" y="1600633"/>
                <a:ext cx="8709958" cy="2395079"/>
              </a:xfrm>
              <a:prstGeom prst="rect">
                <a:avLst/>
              </a:prstGeom>
              <a:ln/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Chlorine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phản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ứng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dễ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dàng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khí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Hydrogen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thu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khí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HCl</a:t>
                </a:r>
                <a:endParaRPr lang="en-US" sz="3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PTHH: Cl</a:t>
                </a:r>
                <a:r>
                  <a:rPr lang="en-US" sz="36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+  H</a:t>
                </a:r>
                <a:r>
                  <a:rPr lang="en-US" sz="36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𝑜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2HCl</a:t>
                </a:r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 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3421" y="1600633"/>
                <a:ext cx="8709958" cy="23950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10844" y="4149745"/>
            <a:ext cx="8745984" cy="58477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Chlorine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PK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10844" y="4888553"/>
            <a:ext cx="8745984" cy="1200329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ý: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Chlorine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Oxygen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Hình ảnh Biểu Tượng Cây Bút Chì PNG, Vector, PSD, và biểu tượng để tải về  miễn phí | pngtre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5" t="23595" r="24071" b="23846"/>
          <a:stretch/>
        </p:blipFill>
        <p:spPr bwMode="auto">
          <a:xfrm flipH="1">
            <a:off x="7706" y="0"/>
            <a:ext cx="967849" cy="90872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17481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52819" y="225046"/>
            <a:ext cx="670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II.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Tính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chất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hoá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học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-76200" y="754892"/>
            <a:ext cx="96007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Chlorine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762000" y="1600200"/>
            <a:ext cx="43489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152819" y="2438400"/>
            <a:ext cx="8915401" cy="646331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í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Users\Kai\Desktop\SGK Hoa 9 hinh 3.3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76599"/>
            <a:ext cx="6553200" cy="33528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18349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975555" y="291703"/>
            <a:ext cx="81812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Chlor</a:t>
            </a:r>
            <a:r>
              <a:rPr lang="vi-VN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ine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428131" y="1492032"/>
            <a:ext cx="43489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152819" y="2438400"/>
            <a:ext cx="8915401" cy="4247317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í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just">
              <a:spcBef>
                <a:spcPct val="50000"/>
              </a:spcBef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Chlorine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ngay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PTHH: </a:t>
            </a:r>
          </a:p>
          <a:p>
            <a:pPr>
              <a:spcBef>
                <a:spcPct val="50000"/>
              </a:spcBef>
            </a:pPr>
            <a:r>
              <a:rPr lang="vi-V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HClO</a:t>
            </a:r>
            <a:r>
              <a:rPr lang="vi-V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có tính oxi hóa mạnh)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1905000" y="5257799"/>
            <a:ext cx="7391841" cy="646113"/>
            <a:chOff x="2064" y="3696"/>
            <a:chExt cx="4554" cy="407"/>
          </a:xfrm>
        </p:grpSpPr>
        <p:sp>
          <p:nvSpPr>
            <p:cNvPr id="8" name="Text Box 29"/>
            <p:cNvSpPr txBox="1">
              <a:spLocks noChangeArrowheads="1"/>
            </p:cNvSpPr>
            <p:nvPr/>
          </p:nvSpPr>
          <p:spPr bwMode="auto">
            <a:xfrm>
              <a:off x="2064" y="3696"/>
              <a:ext cx="455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Cl</a:t>
              </a:r>
              <a:r>
                <a:rPr lang="en-US" sz="36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 +  H</a:t>
              </a:r>
              <a:r>
                <a:rPr lang="en-US" sz="36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O            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HCl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  +  </a:t>
              </a:r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HClO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Line 30"/>
            <p:cNvSpPr>
              <a:spLocks noChangeShapeType="1"/>
            </p:cNvSpPr>
            <p:nvPr/>
          </p:nvSpPr>
          <p:spPr bwMode="auto">
            <a:xfrm>
              <a:off x="3670" y="3914"/>
              <a:ext cx="4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31"/>
            <p:cNvSpPr>
              <a:spLocks noChangeShapeType="1"/>
            </p:cNvSpPr>
            <p:nvPr/>
          </p:nvSpPr>
          <p:spPr bwMode="auto">
            <a:xfrm flipH="1">
              <a:off x="3669" y="3974"/>
              <a:ext cx="3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" name="Picture 13" descr="Hình ảnh Biểu Tượng Cây Bút Chì PNG, Vector, PSD, và biểu tượng để tải về  miễn phí | pngtre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5" t="23595" r="24071" b="23846"/>
          <a:stretch/>
        </p:blipFill>
        <p:spPr bwMode="auto">
          <a:xfrm flipH="1">
            <a:off x="7706" y="0"/>
            <a:ext cx="967849" cy="90872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61485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959</Words>
  <Application>Microsoft Office PowerPoint</Application>
  <PresentationFormat>On-screen Show (4:3)</PresentationFormat>
  <Paragraphs>120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.VnTime</vt:lpstr>
      <vt:lpstr>Arial</vt:lpstr>
      <vt:lpstr>Calibri</vt:lpstr>
      <vt:lpstr>Cambria Math</vt:lpstr>
      <vt:lpstr>等线</vt:lpstr>
      <vt:lpstr>Times New Roman</vt:lpstr>
      <vt:lpstr>Wingdings</vt:lpstr>
      <vt:lpstr>叶根友毛笔行书2.0版</vt:lpstr>
      <vt:lpstr>Office Theme</vt:lpstr>
      <vt:lpstr>BÀI 26: CHLORINE</vt:lpstr>
      <vt:lpstr>PowerPoint Presentation</vt:lpstr>
      <vt:lpstr>PowerPoint Presentation</vt:lpstr>
      <vt:lpstr>THÔNG 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26: CHLORINE</dc:title>
  <dc:creator>HUYEN</dc:creator>
  <cp:lastModifiedBy>acer</cp:lastModifiedBy>
  <cp:revision>10</cp:revision>
  <dcterms:created xsi:type="dcterms:W3CDTF">2021-12-06T07:21:35Z</dcterms:created>
  <dcterms:modified xsi:type="dcterms:W3CDTF">2021-12-19T02:50:49Z</dcterms:modified>
</cp:coreProperties>
</file>