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7" r:id="rId9"/>
    <p:sldId id="265" r:id="rId10"/>
    <p:sldId id="266" r:id="rId11"/>
    <p:sldId id="267" r:id="rId12"/>
    <p:sldId id="268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00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6D8B0-22D2-4E08-999A-17932603D55F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3423C-5441-4B8F-B7F9-F4EEEDF7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b45389a103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b45389a103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25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6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6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6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5EEF-6120-4EC6-A947-0634F52DD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686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One column text 4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21"/>
          <p:cNvGrpSpPr/>
          <p:nvPr/>
        </p:nvGrpSpPr>
        <p:grpSpPr>
          <a:xfrm>
            <a:off x="-138780" y="4701968"/>
            <a:ext cx="1704016" cy="2228635"/>
            <a:chOff x="-138780" y="3526476"/>
            <a:chExt cx="1704016" cy="1671476"/>
          </a:xfrm>
        </p:grpSpPr>
        <p:sp>
          <p:nvSpPr>
            <p:cNvPr id="911" name="Google Shape;911;p21"/>
            <p:cNvSpPr/>
            <p:nvPr/>
          </p:nvSpPr>
          <p:spPr>
            <a:xfrm flipH="1">
              <a:off x="214228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1"/>
            <p:cNvSpPr/>
            <p:nvPr/>
          </p:nvSpPr>
          <p:spPr>
            <a:xfrm flipH="1">
              <a:off x="216345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1"/>
            <p:cNvSpPr/>
            <p:nvPr/>
          </p:nvSpPr>
          <p:spPr>
            <a:xfrm flipH="1">
              <a:off x="700484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1"/>
            <p:cNvSpPr/>
            <p:nvPr/>
          </p:nvSpPr>
          <p:spPr>
            <a:xfrm flipH="1">
              <a:off x="954802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1"/>
            <p:cNvSpPr/>
            <p:nvPr/>
          </p:nvSpPr>
          <p:spPr>
            <a:xfrm flipH="1">
              <a:off x="1176580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1"/>
            <p:cNvSpPr/>
            <p:nvPr/>
          </p:nvSpPr>
          <p:spPr>
            <a:xfrm flipH="1">
              <a:off x="875455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1"/>
            <p:cNvSpPr/>
            <p:nvPr/>
          </p:nvSpPr>
          <p:spPr>
            <a:xfrm flipH="1">
              <a:off x="909024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1"/>
            <p:cNvSpPr/>
            <p:nvPr/>
          </p:nvSpPr>
          <p:spPr>
            <a:xfrm flipH="1">
              <a:off x="1117568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1"/>
            <p:cNvSpPr/>
            <p:nvPr/>
          </p:nvSpPr>
          <p:spPr>
            <a:xfrm flipH="1">
              <a:off x="1154188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1"/>
            <p:cNvSpPr/>
            <p:nvPr/>
          </p:nvSpPr>
          <p:spPr>
            <a:xfrm flipH="1">
              <a:off x="1443105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1"/>
            <p:cNvSpPr/>
            <p:nvPr/>
          </p:nvSpPr>
          <p:spPr>
            <a:xfrm flipH="1">
              <a:off x="-11437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1"/>
            <p:cNvSpPr/>
            <p:nvPr/>
          </p:nvSpPr>
          <p:spPr>
            <a:xfrm flipH="1">
              <a:off x="-89993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3" name="Google Shape;923;p21"/>
            <p:cNvSpPr/>
            <p:nvPr/>
          </p:nvSpPr>
          <p:spPr>
            <a:xfrm flipH="1">
              <a:off x="-28424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4" name="Google Shape;924;p21"/>
            <p:cNvSpPr/>
            <p:nvPr/>
          </p:nvSpPr>
          <p:spPr>
            <a:xfrm flipH="1">
              <a:off x="9518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1"/>
            <p:cNvSpPr/>
            <p:nvPr/>
          </p:nvSpPr>
          <p:spPr>
            <a:xfrm flipH="1">
              <a:off x="237621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1"/>
            <p:cNvSpPr/>
            <p:nvPr/>
          </p:nvSpPr>
          <p:spPr>
            <a:xfrm flipH="1">
              <a:off x="378000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1"/>
            <p:cNvSpPr/>
            <p:nvPr/>
          </p:nvSpPr>
          <p:spPr>
            <a:xfrm flipH="1">
              <a:off x="46447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1"/>
            <p:cNvSpPr/>
            <p:nvPr/>
          </p:nvSpPr>
          <p:spPr>
            <a:xfrm flipH="1">
              <a:off x="501091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1"/>
            <p:cNvSpPr/>
            <p:nvPr/>
          </p:nvSpPr>
          <p:spPr>
            <a:xfrm flipH="1">
              <a:off x="519401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1"/>
            <p:cNvSpPr/>
            <p:nvPr/>
          </p:nvSpPr>
          <p:spPr>
            <a:xfrm flipH="1">
              <a:off x="181658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1"/>
            <p:cNvSpPr/>
            <p:nvPr/>
          </p:nvSpPr>
          <p:spPr>
            <a:xfrm flipH="1">
              <a:off x="23556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1"/>
            <p:cNvSpPr/>
            <p:nvPr/>
          </p:nvSpPr>
          <p:spPr>
            <a:xfrm flipH="1">
              <a:off x="3631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1"/>
            <p:cNvSpPr/>
            <p:nvPr/>
          </p:nvSpPr>
          <p:spPr>
            <a:xfrm flipH="1">
              <a:off x="13782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1"/>
            <p:cNvSpPr/>
            <p:nvPr/>
          </p:nvSpPr>
          <p:spPr>
            <a:xfrm flipH="1">
              <a:off x="-138780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1"/>
            <p:cNvSpPr/>
            <p:nvPr/>
          </p:nvSpPr>
          <p:spPr>
            <a:xfrm flipH="1">
              <a:off x="-126258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1"/>
            <p:cNvSpPr/>
            <p:nvPr/>
          </p:nvSpPr>
          <p:spPr>
            <a:xfrm flipH="1">
              <a:off x="293551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1"/>
            <p:cNvSpPr/>
            <p:nvPr/>
          </p:nvSpPr>
          <p:spPr>
            <a:xfrm flipH="1">
              <a:off x="12794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1"/>
            <p:cNvSpPr/>
            <p:nvPr/>
          </p:nvSpPr>
          <p:spPr>
            <a:xfrm flipH="1">
              <a:off x="206072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1"/>
            <p:cNvSpPr/>
            <p:nvPr/>
          </p:nvSpPr>
          <p:spPr>
            <a:xfrm flipH="1">
              <a:off x="206072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1"/>
            <p:cNvSpPr/>
            <p:nvPr/>
          </p:nvSpPr>
          <p:spPr>
            <a:xfrm flipH="1">
              <a:off x="382075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1"/>
            <p:cNvSpPr/>
            <p:nvPr/>
          </p:nvSpPr>
          <p:spPr>
            <a:xfrm flipH="1">
              <a:off x="639446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1"/>
            <p:cNvSpPr/>
            <p:nvPr/>
          </p:nvSpPr>
          <p:spPr>
            <a:xfrm flipH="1">
              <a:off x="716767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1"/>
            <p:cNvSpPr/>
            <p:nvPr/>
          </p:nvSpPr>
          <p:spPr>
            <a:xfrm flipH="1">
              <a:off x="299647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1"/>
            <p:cNvSpPr/>
            <p:nvPr/>
          </p:nvSpPr>
          <p:spPr>
            <a:xfrm flipH="1">
              <a:off x="-5524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1"/>
            <p:cNvSpPr/>
            <p:nvPr/>
          </p:nvSpPr>
          <p:spPr>
            <a:xfrm flipH="1">
              <a:off x="-66558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46" name="Google Shape;946;p21"/>
          <p:cNvGrpSpPr/>
          <p:nvPr/>
        </p:nvGrpSpPr>
        <p:grpSpPr>
          <a:xfrm>
            <a:off x="4744878" y="-191967"/>
            <a:ext cx="4777838" cy="1040827"/>
            <a:chOff x="4744878" y="-143975"/>
            <a:chExt cx="4777838" cy="780620"/>
          </a:xfrm>
        </p:grpSpPr>
        <p:sp>
          <p:nvSpPr>
            <p:cNvPr id="947" name="Google Shape;947;p21"/>
            <p:cNvSpPr/>
            <p:nvPr/>
          </p:nvSpPr>
          <p:spPr>
            <a:xfrm>
              <a:off x="4844524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5134468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6132440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5462029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5803852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6370505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6661445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7659450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6989038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7330829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8084665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9092820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8411230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8754049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4744878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6262700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7672395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4" name="Google Shape;964;p21"/>
          <p:cNvSpPr/>
          <p:nvPr/>
        </p:nvSpPr>
        <p:spPr>
          <a:xfrm rot="-5400000">
            <a:off x="6380008" y="6326353"/>
            <a:ext cx="138297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1"/>
          <p:cNvSpPr/>
          <p:nvPr/>
        </p:nvSpPr>
        <p:spPr>
          <a:xfrm rot="-5400000">
            <a:off x="6702137" y="6326353"/>
            <a:ext cx="138297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1"/>
          <p:cNvSpPr/>
          <p:nvPr/>
        </p:nvSpPr>
        <p:spPr>
          <a:xfrm rot="-5400000">
            <a:off x="7024281" y="6326338"/>
            <a:ext cx="138297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1"/>
          <p:cNvSpPr/>
          <p:nvPr/>
        </p:nvSpPr>
        <p:spPr>
          <a:xfrm rot="-5400000">
            <a:off x="7346409" y="6326338"/>
            <a:ext cx="138297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8" name="Google Shape;968;p21"/>
          <p:cNvSpPr/>
          <p:nvPr/>
        </p:nvSpPr>
        <p:spPr>
          <a:xfrm rot="-5400000">
            <a:off x="7668538" y="6326338"/>
            <a:ext cx="138297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9" name="Google Shape;969;p21"/>
          <p:cNvSpPr/>
          <p:nvPr/>
        </p:nvSpPr>
        <p:spPr>
          <a:xfrm rot="-5400000">
            <a:off x="7989665" y="6326353"/>
            <a:ext cx="138297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0" name="Google Shape;970;p21"/>
          <p:cNvSpPr/>
          <p:nvPr/>
        </p:nvSpPr>
        <p:spPr>
          <a:xfrm rot="-5400000">
            <a:off x="8311794" y="6326353"/>
            <a:ext cx="138297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1" name="Google Shape;971;p21"/>
          <p:cNvSpPr/>
          <p:nvPr/>
        </p:nvSpPr>
        <p:spPr>
          <a:xfrm rot="-5400000">
            <a:off x="4438162" y="6326353"/>
            <a:ext cx="138297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2" name="Google Shape;972;p21"/>
          <p:cNvSpPr/>
          <p:nvPr/>
        </p:nvSpPr>
        <p:spPr>
          <a:xfrm rot="-5400000">
            <a:off x="4760306" y="6326338"/>
            <a:ext cx="138297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3" name="Google Shape;973;p21"/>
          <p:cNvSpPr/>
          <p:nvPr/>
        </p:nvSpPr>
        <p:spPr>
          <a:xfrm rot="-5400000">
            <a:off x="5082434" y="6326338"/>
            <a:ext cx="138297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4" name="Google Shape;974;p21"/>
          <p:cNvSpPr/>
          <p:nvPr/>
        </p:nvSpPr>
        <p:spPr>
          <a:xfrm rot="-5400000">
            <a:off x="5404562" y="6326338"/>
            <a:ext cx="138297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5" name="Google Shape;975;p21"/>
          <p:cNvSpPr/>
          <p:nvPr/>
        </p:nvSpPr>
        <p:spPr>
          <a:xfrm rot="-5400000">
            <a:off x="5725690" y="6326353"/>
            <a:ext cx="138297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6" name="Google Shape;976;p21"/>
          <p:cNvSpPr/>
          <p:nvPr/>
        </p:nvSpPr>
        <p:spPr>
          <a:xfrm rot="-5400000">
            <a:off x="6047819" y="6326353"/>
            <a:ext cx="138297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7" name="Google Shape;977;p21"/>
          <p:cNvSpPr txBox="1">
            <a:spLocks noGrp="1"/>
          </p:cNvSpPr>
          <p:nvPr>
            <p:ph type="title"/>
          </p:nvPr>
        </p:nvSpPr>
        <p:spPr>
          <a:xfrm>
            <a:off x="994688" y="2433133"/>
            <a:ext cx="35256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21"/>
          <p:cNvSpPr txBox="1">
            <a:spLocks noGrp="1"/>
          </p:cNvSpPr>
          <p:nvPr>
            <p:ph type="subTitle" idx="1"/>
          </p:nvPr>
        </p:nvSpPr>
        <p:spPr>
          <a:xfrm>
            <a:off x="999750" y="3320717"/>
            <a:ext cx="35256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51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3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5399-7E56-415C-87C8-B657D5FFD590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32049-99AD-48CB-B4B2-5FE8BEE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A_THCS\THUY%20BANG\HOA%20HOC\NGOCHOA\phimkem\cat_K.mpg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39" y="246808"/>
            <a:ext cx="82296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CHỦ ĐỀ: </a:t>
            </a:r>
            <a:endParaRPr lang="vi-VN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TÍNH CHẤT CỦA KIM LOẠI – DÃY HOẠT ĐỘNG HÓA HỌC CỦA KIM LOẠI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6" b="97517" l="10000" r="90000">
                        <a14:foregroundMark x1="64333" y1="61921" x2="64333" y2="61921"/>
                        <a14:backgroundMark x1="4917" y1="42219" x2="4917" y2="42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18955"/>
            <a:ext cx="43294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4666730" cy="52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0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2239699"/>
            <a:ext cx="8077200" cy="83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A. TÍNH CHẤT VẬT LÍ CỦA KIM LOẠI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TÍNH DẪN NHIỆT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36026" y="1371599"/>
            <a:ext cx="6019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38755" y="2030413"/>
            <a:ext cx="87290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7" descr="Thi nghiem ve tinh dan nhiet cua kim l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705600" cy="31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Oval 8"/>
          <p:cNvSpPr>
            <a:spLocks noChangeArrowheads="1"/>
          </p:cNvSpPr>
          <p:nvPr/>
        </p:nvSpPr>
        <p:spPr bwMode="auto">
          <a:xfrm rot="-558704">
            <a:off x="4448713" y="3882630"/>
            <a:ext cx="936625" cy="215900"/>
          </a:xfrm>
          <a:prstGeom prst="ellipse">
            <a:avLst/>
          </a:prstGeom>
          <a:solidFill>
            <a:srgbClr val="F6A8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99FF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5029200" y="3068638"/>
            <a:ext cx="12239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837068" y="3004745"/>
            <a:ext cx="2519363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Parafin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89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43013" grpId="0"/>
      <p:bldP spid="19464" grpId="0" animBg="1"/>
      <p:bldP spid="19465" grpId="0" animBg="1"/>
      <p:bldP spid="194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9805427"/>
              </p:ext>
            </p:extLst>
          </p:nvPr>
        </p:nvGraphicFramePr>
        <p:xfrm>
          <a:off x="328290" y="2490775"/>
          <a:ext cx="8591550" cy="43226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 NGHIỆM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 TƯỢNG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 THÍCH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0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05800" cy="557212"/>
          </a:xfrm>
          <a:noFill/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6629400" y="3810000"/>
            <a:ext cx="211372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.............................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3275856" y="3429000"/>
            <a:ext cx="302971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Parafin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358107" y="3392269"/>
            <a:ext cx="28055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Parafin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TÍNH DẪN NHIỆT </a:t>
            </a:r>
          </a:p>
        </p:txBody>
      </p:sp>
    </p:spTree>
    <p:extLst>
      <p:ext uri="{BB962C8B-B14F-4D97-AF65-F5344CB8AC3E}">
        <p14:creationId xmlns:p14="http://schemas.microsoft.com/office/powerpoint/2010/main" val="31276096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/>
      <p:bldP spid="450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101212" y="6038822"/>
            <a:ext cx="7410515" cy="646331"/>
          </a:xfrm>
          <a:prstGeom prst="rect">
            <a:avLst/>
          </a:prstGeom>
          <a:ln w="28575"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 LOẠI CÓ TÍNH DẪN NHIỆT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0" y="5181600"/>
            <a:ext cx="1828800" cy="69532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152400" y="1071563"/>
            <a:ext cx="8235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28600" y="1905000"/>
            <a:ext cx="8159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04800" y="3230561"/>
            <a:ext cx="6019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600" b="1" dirty="0" err="1">
                <a:solidFill>
                  <a:srgbClr val="442200"/>
                </a:solidFill>
                <a:latin typeface="Times New Roman" pitchFamily="18" charset="0"/>
                <a:cs typeface="Times New Roman" pitchFamily="18" charset="0"/>
              </a:rPr>
              <a:t>ện</a:t>
            </a:r>
            <a:r>
              <a:rPr lang="en-US" sz="3600" b="1" dirty="0">
                <a:solidFill>
                  <a:srgbClr val="442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4422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4422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05126" y="3900322"/>
            <a:ext cx="81304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.........................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68362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TÍNH DẪN NHIỆT </a:t>
            </a:r>
          </a:p>
        </p:txBody>
      </p:sp>
    </p:spTree>
    <p:extLst>
      <p:ext uri="{BB962C8B-B14F-4D97-AF65-F5344CB8AC3E}">
        <p14:creationId xmlns:p14="http://schemas.microsoft.com/office/powerpoint/2010/main" val="30215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4" grpId="0" animBg="1"/>
      <p:bldP spid="47117" grpId="0"/>
      <p:bldP spid="47118" grpId="0"/>
      <p:bldP spid="47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267744" y="1930876"/>
            <a:ext cx="6696744" cy="523220"/>
          </a:xfrm>
          <a:prstGeom prst="rect">
            <a:avLst/>
          </a:prstGeom>
          <a:ln w="28575"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 LOẠI CÓ TÍNH DẪN NHIỆT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23528" y="1844824"/>
            <a:ext cx="1828800" cy="69532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6912768" cy="868362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TÍNH DẪN NHIỆT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34" y="97092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103" y="28529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inox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3814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4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9067800" cy="838200"/>
          </a:xfrm>
          <a:effectLst>
            <a:outerShdw dist="35921" dir="2700000" algn="ctr" rotWithShape="0">
              <a:srgbClr val="005D7E"/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Bổ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sung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8534400" cy="313932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Kim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ý: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629" y="-4798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ÁNH KIM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512" y="792957"/>
            <a:ext cx="8382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633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4283" name="Picture 11" descr="WEDNG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81163"/>
            <a:ext cx="22320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WEDNG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6945"/>
            <a:ext cx="21447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26128" y="4577656"/>
            <a:ext cx="85654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................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87" name="Picture 15" descr="cyclones_q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8154" y="5998845"/>
            <a:ext cx="6480175" cy="576263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2559112" y="5963810"/>
            <a:ext cx="6139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KIM LOẠI CÓ ÁNH KIM</a:t>
            </a:r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241908" y="5998845"/>
            <a:ext cx="1737804" cy="538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0" name="Picture 18" descr="j03464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7" y="1958975"/>
            <a:ext cx="17129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DSC059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96" y="1433196"/>
            <a:ext cx="2845904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4278" grpId="0"/>
      <p:bldP spid="54286" grpId="0" animBg="1"/>
      <p:bldP spid="54288" grpId="0"/>
      <p:bldP spid="542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23528" y="2276872"/>
            <a:ext cx="8398701" cy="107721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một số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3813114" cy="43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2629" y="-4798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ÁNH KIM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339753" y="1188047"/>
            <a:ext cx="5472608" cy="646331"/>
          </a:xfrm>
          <a:prstGeom prst="rect">
            <a:avLst/>
          </a:prstGeom>
          <a:solidFill>
            <a:srgbClr val="66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KIM LOẠI CÓ ÁNH KIM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492629" y="1242959"/>
            <a:ext cx="1737804" cy="538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34" y="97092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63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 autoUpdateAnimBg="0"/>
      <p:bldP spid="6" grpId="0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97306"/>
            <a:ext cx="9067800" cy="838200"/>
          </a:xfrm>
          <a:effectLst>
            <a:outerShdw dist="35921" dir="2700000" algn="ctr" rotWithShape="0">
              <a:srgbClr val="005D7E"/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vi-VN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Times New Roman" pitchFamily="18" charset="0"/>
              </a:rPr>
              <a:t>Củng cố</a:t>
            </a:r>
            <a:endParaRPr lang="en-US" sz="7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371600" y="1752600"/>
            <a:ext cx="6248400" cy="3139321"/>
          </a:xfrm>
          <a:prstGeom prst="rect">
            <a:avLst/>
          </a:prstGeom>
          <a:ln w="38100"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26" y="3048000"/>
            <a:ext cx="3812374" cy="41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cat_K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2590800"/>
            <a:ext cx="5170488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62850" y="-14706"/>
            <a:ext cx="8642350" cy="504825"/>
          </a:xfrm>
        </p:spPr>
        <p:txBody>
          <a:bodyPr>
            <a:noAutofit/>
          </a:bodyPr>
          <a:lstStyle/>
          <a:p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Em có biết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55061" y="490119"/>
            <a:ext cx="8316912" cy="182128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 anchor="b"/>
          <a:lstStyle/>
          <a:p>
            <a:pPr>
              <a:buClr>
                <a:srgbClr val="FFFF00"/>
              </a:buClr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 CỨNG: </a:t>
            </a:r>
          </a:p>
          <a:p>
            <a:pPr>
              <a:buClr>
                <a:srgbClr val="FFFF00"/>
              </a:buClr>
            </a:pPr>
            <a:r>
              <a:rPr lang="vi-V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KL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W, Cr…</a:t>
            </a:r>
          </a:p>
          <a:p>
            <a:pPr>
              <a:buClr>
                <a:srgbClr val="FFFF00"/>
              </a:buClr>
            </a:pPr>
            <a:r>
              <a:rPr lang="vi-V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KL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Na, K , Li…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 flipH="1">
            <a:off x="268357" y="3886200"/>
            <a:ext cx="3124199" cy="1066800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Potassium </a:t>
            </a:r>
          </a:p>
          <a:p>
            <a:pPr algn="ctr" eaLnBrk="0" hangingPunct="0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(K)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013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78"/>
                </p:tgtEl>
              </p:cMediaNode>
            </p:video>
          </p:childTnLst>
        </p:cTn>
      </p:par>
    </p:tnLst>
    <p:bldLst>
      <p:bldP spid="101379" grpId="0"/>
      <p:bldP spid="101380" grpId="0" animBg="1"/>
      <p:bldP spid="1013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876800" y="609600"/>
            <a:ext cx="4117975" cy="54610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838200" indent="-838200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78004"/>
              </p:ext>
            </p:extLst>
          </p:nvPr>
        </p:nvGraphicFramePr>
        <p:xfrm>
          <a:off x="5638800" y="1916113"/>
          <a:ext cx="3325813" cy="3709989"/>
        </p:xfrm>
        <a:graphic>
          <a:graphicData uri="http://schemas.openxmlformats.org/drawingml/2006/table">
            <a:tbl>
              <a:tblPr/>
              <a:tblGrid>
                <a:gridCol w="100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(g/cm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3444" name="Picture 20" descr="may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5413"/>
            <a:ext cx="4248150" cy="26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Picture 21" descr="xetă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410527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323849" y="2852738"/>
            <a:ext cx="5287071" cy="1081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791195"/>
            <a:ext cx="5382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3434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DẺO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1884109"/>
            <a:ext cx="8305800" cy="147732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than.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5923562" cy="762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1191"/>
            <a:ext cx="3814748" cy="45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7654" grpId="0" animBg="1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87900" y="476250"/>
            <a:ext cx="4105275" cy="685800"/>
          </a:xfrm>
          <a:solidFill>
            <a:srgbClr val="FFFFCC"/>
          </a:solidFill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59000"/>
              </p:ext>
            </p:extLst>
          </p:nvPr>
        </p:nvGraphicFramePr>
        <p:xfrm>
          <a:off x="4932363" y="1557338"/>
          <a:ext cx="3816350" cy="454761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Thuỷ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 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Kẽm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 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Vonfram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1539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498" name="Picture 26" descr="DSC05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744913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0" y="476250"/>
            <a:ext cx="4787900" cy="865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53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2090">
            <a:off x="304800" y="0"/>
            <a:ext cx="1600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6633" y="1611791"/>
            <a:ext cx="906410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Kim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vonfram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…………………….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……………………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..…………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…………………  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……………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……………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0"/>
            <a:ext cx="6677025" cy="1447800"/>
          </a:xfrm>
          <a:noFill/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fontScale="900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1.nhôm; 2.bền; 3.nhẹ; 4.nhiệt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5.dây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; 6.đồ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1763713" y="1196975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endParaRPr lang="en-US" sz="1800" b="1">
              <a:solidFill>
                <a:srgbClr val="FF3399"/>
              </a:solidFill>
              <a:latin typeface="Hemi Head 42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9" grpId="0" animBg="1"/>
      <p:bldP spid="1116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Đồ họa nhà Vector Clip nghệ thuật Hình ảnh Minh họa - ngôi nhà bãi biển  phim hoạt hình png minh họa png tải về - Miễn phí trong suốt Nhà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9000" l="556" r="49667">
                        <a14:foregroundMark x1="23889" y1="35750" x2="16778" y2="74000"/>
                        <a14:foregroundMark x1="20778" y1="34750" x2="33889" y2="67000"/>
                        <a14:foregroundMark x1="9444" y1="18250" x2="8000" y2="24250"/>
                        <a14:foregroundMark x1="8333" y1="5000" x2="8333" y2="10000"/>
                        <a14:foregroundMark x1="13444" y1="7250" x2="11667" y2="12250"/>
                        <a14:foregroundMark x1="13889" y1="19000" x2="16000" y2="18750"/>
                        <a14:foregroundMark x1="12889" y1="28250" x2="14667" y2="32000"/>
                        <a14:foregroundMark x1="9333" y1="31250" x2="10556" y2="37750"/>
                        <a14:foregroundMark x1="6333" y1="29000" x2="5333" y2="36000"/>
                        <a14:foregroundMark x1="4000" y1="23750" x2="889" y2="23000"/>
                        <a14:foregroundMark x1="2333" y1="11750" x2="4778" y2="14250"/>
                        <a14:foregroundMark x1="31222" y1="18250" x2="29889" y2="24750"/>
                        <a14:foregroundMark x1="34222" y1="16750" x2="29889" y2="20000"/>
                        <a14:foregroundMark x1="29889" y1="20000" x2="29889" y2="20000"/>
                        <a14:foregroundMark x1="33444" y1="6000" x2="35667" y2="2250"/>
                        <a14:foregroundMark x1="35222" y1="2000" x2="35111" y2="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8"/>
          <a:stretch/>
        </p:blipFill>
        <p:spPr bwMode="auto">
          <a:xfrm>
            <a:off x="5876747" y="3284984"/>
            <a:ext cx="34174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92696"/>
            <a:ext cx="808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7624" y="1628800"/>
            <a:ext cx="5674137" cy="22322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2060"/>
                </a:solidFill>
                <a:latin typeface="+mj-lt"/>
                <a:cs typeface="#9Slide03 Arima Madurai Black" panose="00000A00000000000000" pitchFamily="2" charset="0"/>
              </a:rPr>
              <a:t>Học bài</a:t>
            </a:r>
            <a:endParaRPr lang="vi-VN" sz="2800" dirty="0">
              <a:solidFill>
                <a:srgbClr val="002060"/>
              </a:solidFill>
              <a:latin typeface="+mj-lt"/>
              <a:cs typeface="#9Slide03 Arima Madurai Black" panose="00000A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2060"/>
                </a:solidFill>
                <a:latin typeface="+mj-lt"/>
                <a:cs typeface="#9Slide03 Arima Madurai Black" panose="00000A00000000000000" pitchFamily="2" charset="0"/>
              </a:rPr>
              <a:t>Làm BT 4/48 SGK</a:t>
            </a:r>
            <a:endParaRPr lang="en-US" sz="2800" dirty="0">
              <a:solidFill>
                <a:srgbClr val="002060"/>
              </a:solidFill>
              <a:latin typeface="+mj-lt"/>
              <a:cs typeface="#9Slide03 Arima Madurai Black" panose="00000A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2060"/>
                </a:solidFill>
                <a:latin typeface="+mj-lt"/>
                <a:cs typeface="#9Slide03 Arima Madurai Black" panose="00000A00000000000000" pitchFamily="2" charset="0"/>
              </a:rPr>
              <a:t>Đọc trước bài: TCHH của kim loại</a:t>
            </a:r>
            <a:endParaRPr lang="en-US" sz="2800" dirty="0">
              <a:solidFill>
                <a:srgbClr val="00206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4" name="Group 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805781"/>
              </p:ext>
            </p:extLst>
          </p:nvPr>
        </p:nvGraphicFramePr>
        <p:xfrm>
          <a:off x="250825" y="2667000"/>
          <a:ext cx="8591550" cy="4038600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 NGHIỆM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 TƯỢNG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 THÍCH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vi-V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2" name="Oval 2"/>
          <p:cNvSpPr>
            <a:spLocks noChangeArrowheads="1"/>
          </p:cNvSpPr>
          <p:nvPr/>
        </p:nvSpPr>
        <p:spPr bwMode="auto">
          <a:xfrm>
            <a:off x="19050" y="53340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  </a:t>
            </a:r>
          </a:p>
        </p:txBody>
      </p:sp>
      <p:pic>
        <p:nvPicPr>
          <p:cNvPr id="13335" name="Picture 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914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07996" y="1359116"/>
            <a:ext cx="7239000" cy="557213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5292725" y="3500438"/>
            <a:ext cx="3394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2756453" y="3500437"/>
            <a:ext cx="25362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vụn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1" name="Rectangle 47"/>
          <p:cNvSpPr>
            <a:spLocks noChangeArrowheads="1"/>
          </p:cNvSpPr>
          <p:nvPr/>
        </p:nvSpPr>
        <p:spPr bwMode="auto">
          <a:xfrm>
            <a:off x="323850" y="3357563"/>
            <a:ext cx="2343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2" name="Rectangle 48"/>
          <p:cNvSpPr>
            <a:spLocks noChangeArrowheads="1"/>
          </p:cNvSpPr>
          <p:nvPr/>
        </p:nvSpPr>
        <p:spPr bwMode="auto">
          <a:xfrm>
            <a:off x="312013" y="5105400"/>
            <a:ext cx="2354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nhôm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DẺO </a:t>
            </a:r>
          </a:p>
        </p:txBody>
      </p:sp>
    </p:spTree>
    <p:extLst>
      <p:ext uri="{BB962C8B-B14F-4D97-AF65-F5344CB8AC3E}">
        <p14:creationId xmlns:p14="http://schemas.microsoft.com/office/powerpoint/2010/main" val="2888599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/>
      <p:bldP spid="328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382126" y="4949435"/>
            <a:ext cx="6096000" cy="646331"/>
          </a:xfrm>
          <a:prstGeom prst="rect">
            <a:avLst/>
          </a:prstGeom>
          <a:ln w="38100"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 LOẠI CÓ TÍNH DẺO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619672" y="4147955"/>
            <a:ext cx="245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508104" y="4196240"/>
            <a:ext cx="33294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219178" y="4946538"/>
            <a:ext cx="1882806" cy="613569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11" name="Picture 15" descr="DRINK1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22" y="1114336"/>
            <a:ext cx="3409073" cy="30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58" y="29592"/>
            <a:ext cx="8229600" cy="9445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DẺO </a:t>
            </a:r>
          </a:p>
        </p:txBody>
      </p:sp>
      <p:pic>
        <p:nvPicPr>
          <p:cNvPr id="1026" name="Picture 2" descr="C:\Users\Kai\Desktop\aluminium-foil-chocolate-bulk-candy-wrappers.jpg_35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9" y="1143000"/>
            <a:ext cx="3960440" cy="30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805264"/>
            <a:ext cx="834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tính dẻo nên kim loại được rèn, kéo sợi, dát mỏng tạo nên các đồ vật khác nhau.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934" y="97092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/>
      <p:bldP spid="29707" grpId="0"/>
      <p:bldP spid="29710" grpId="0" animBg="1"/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TÍNH DẪN 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304800" y="1071563"/>
            <a:ext cx="6019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64368" y="1805126"/>
            <a:ext cx="84510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Thi nghiem ve tinh dan dien cua kim l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86100"/>
            <a:ext cx="42005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3052748" cy="34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358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4" name="Group 5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7250083"/>
              </p:ext>
            </p:extLst>
          </p:nvPr>
        </p:nvGraphicFramePr>
        <p:xfrm>
          <a:off x="323056" y="3048000"/>
          <a:ext cx="8591550" cy="3352800"/>
        </p:xfrm>
        <a:graphic>
          <a:graphicData uri="http://schemas.openxmlformats.org/drawingml/2006/table">
            <a:tbl>
              <a:tblPr/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 NGHIỆM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 TƯỢNG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 THÍCH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0" name="Oval 20"/>
          <p:cNvSpPr>
            <a:spLocks noChangeArrowheads="1"/>
          </p:cNvSpPr>
          <p:nvPr/>
        </p:nvSpPr>
        <p:spPr bwMode="auto">
          <a:xfrm>
            <a:off x="19050" y="533400"/>
            <a:ext cx="18288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8EEF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  </a:t>
            </a:r>
          </a:p>
        </p:txBody>
      </p:sp>
      <p:pic>
        <p:nvPicPr>
          <p:cNvPr id="16403" name="Picture 23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914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00200"/>
            <a:ext cx="6934200" cy="8382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6226174" y="4246561"/>
            <a:ext cx="26337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...........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.....................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4139952" y="4891404"/>
            <a:ext cx="1611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441324" y="4398962"/>
            <a:ext cx="28130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TÍNH DẪN ĐIỆN </a:t>
            </a:r>
          </a:p>
        </p:txBody>
      </p:sp>
    </p:spTree>
    <p:extLst>
      <p:ext uri="{BB962C8B-B14F-4D97-AF65-F5344CB8AC3E}">
        <p14:creationId xmlns:p14="http://schemas.microsoft.com/office/powerpoint/2010/main" val="219058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/>
      <p:bldP spid="3893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30187" y="685800"/>
            <a:ext cx="845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5575" y="1248014"/>
            <a:ext cx="8686800" cy="452431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endParaRPr lang="en-US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endParaRPr lang="en-US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endParaRPr lang="en-US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38216" y="2438399"/>
            <a:ext cx="85247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................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55575" y="4114800"/>
            <a:ext cx="8607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......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.................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905000" y="5892542"/>
            <a:ext cx="7086600" cy="646331"/>
          </a:xfrm>
          <a:prstGeom prst="rect">
            <a:avLst/>
          </a:prstGeom>
          <a:ln w="28575"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 LOẠI CÓ TÍNH DẪN ĐIỆN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0" y="5802018"/>
            <a:ext cx="1828800" cy="827381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TÍNH DẪN ĐIỆN </a:t>
            </a:r>
          </a:p>
        </p:txBody>
      </p:sp>
    </p:spTree>
    <p:extLst>
      <p:ext uri="{BB962C8B-B14F-4D97-AF65-F5344CB8AC3E}">
        <p14:creationId xmlns:p14="http://schemas.microsoft.com/office/powerpoint/2010/main" val="42834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40965" grpId="0" animBg="1"/>
      <p:bldP spid="40966" grpId="0"/>
      <p:bldP spid="40968" grpId="0"/>
      <p:bldP spid="40972" grpId="0" animBg="1"/>
      <p:bldP spid="409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7708" y="2508924"/>
            <a:ext cx="8448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Cu,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123728" y="1537261"/>
            <a:ext cx="6907088" cy="646331"/>
          </a:xfrm>
          <a:prstGeom prst="rect">
            <a:avLst/>
          </a:prstGeom>
          <a:ln w="28575"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 LOẠI CÓ TÍNH DẪN ĐIỆN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179512" y="1446737"/>
            <a:ext cx="1828800" cy="827381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583668" y="332656"/>
            <a:ext cx="5976664" cy="487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TÍNH DẪN ĐIỆN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34" y="97092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72" grpId="0" animBg="1"/>
      <p:bldP spid="4097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9067800" cy="838200"/>
          </a:xfrm>
          <a:effectLst>
            <a:outerShdw dist="35921" dir="2700000" algn="ctr" rotWithShape="0">
              <a:srgbClr val="005D7E"/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Bổ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sung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0574" y="1219200"/>
            <a:ext cx="8305800" cy="313932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Ag,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Cu, Al, Fe, …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252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938</Words>
  <Application>Microsoft Office PowerPoint</Application>
  <PresentationFormat>On-screen Show (4:3)</PresentationFormat>
  <Paragraphs>149</Paragraphs>
  <Slides>22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#9Slide03 Arima Madurai Black</vt:lpstr>
      <vt:lpstr>Arial</vt:lpstr>
      <vt:lpstr>Arial Black</vt:lpstr>
      <vt:lpstr>Calibri</vt:lpstr>
      <vt:lpstr>Hemi Head 426</vt:lpstr>
      <vt:lpstr>Times New Roman</vt:lpstr>
      <vt:lpstr>Wingdings</vt:lpstr>
      <vt:lpstr>Office Theme</vt:lpstr>
      <vt:lpstr>PowerPoint Presentation</vt:lpstr>
      <vt:lpstr>I. TÍNH DẺO </vt:lpstr>
      <vt:lpstr>I. TÍNH DẺO </vt:lpstr>
      <vt:lpstr>I. TÍNH DẺO </vt:lpstr>
      <vt:lpstr>II. TÍNH DẪN ĐIỆN </vt:lpstr>
      <vt:lpstr>II. TÍNH DẪN ĐIỆN </vt:lpstr>
      <vt:lpstr>II. TÍNH DẪN ĐIỆN </vt:lpstr>
      <vt:lpstr>II. TÍNH DẪN ĐIỆN </vt:lpstr>
      <vt:lpstr>Bổ sung thông tin</vt:lpstr>
      <vt:lpstr>III. TÍNH DẪN NHIỆT </vt:lpstr>
      <vt:lpstr>III. TÍNH DẪN NHIỆT </vt:lpstr>
      <vt:lpstr>III. TÍNH DẪN NHIỆT </vt:lpstr>
      <vt:lpstr>III. TÍNH DẪN NHIỆT </vt:lpstr>
      <vt:lpstr>Bổ sung thông tin</vt:lpstr>
      <vt:lpstr>IV. ÁNH KIM </vt:lpstr>
      <vt:lpstr>PowerPoint Presentation</vt:lpstr>
      <vt:lpstr>Củng cố</vt:lpstr>
      <vt:lpstr>Em có biết</vt:lpstr>
      <vt:lpstr>Khối lượng riêng</vt:lpstr>
      <vt:lpstr>Nhiệt độ nóng chảy</vt:lpstr>
      <vt:lpstr>Em hãy chọn những từ (cụm từ) thích hợp để điền vào chỗ trống trong các câu sau  1.nhôm; 2.bền; 3.nhẹ; 4.nhiệt độ nóng chảy;  5.dây điện; 6.đồ trang sức.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acer</cp:lastModifiedBy>
  <cp:revision>13</cp:revision>
  <dcterms:created xsi:type="dcterms:W3CDTF">2021-11-04T02:08:09Z</dcterms:created>
  <dcterms:modified xsi:type="dcterms:W3CDTF">2021-11-06T15:05:03Z</dcterms:modified>
</cp:coreProperties>
</file>