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-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80426-143D-4DE2-9758-53D4177185BE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EFA2E-4DAE-4A00-A5C8-1482BA10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4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63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189843-AFD7-42AC-9D8C-EA1C07C53C8D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960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EFA2E-4DAE-4A00-A5C8-1482BA10F6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6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74D-038C-4B7E-8970-35DDABC9B3D5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5EFF-9937-40C4-8B86-FC4321996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4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74D-038C-4B7E-8970-35DDABC9B3D5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5EFF-9937-40C4-8B86-FC4321996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74D-038C-4B7E-8970-35DDABC9B3D5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5EFF-9937-40C4-8B86-FC4321996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7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74D-038C-4B7E-8970-35DDABC9B3D5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5EFF-9937-40C4-8B86-FC4321996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74D-038C-4B7E-8970-35DDABC9B3D5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5EFF-9937-40C4-8B86-FC4321996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5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74D-038C-4B7E-8970-35DDABC9B3D5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5EFF-9937-40C4-8B86-FC4321996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1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74D-038C-4B7E-8970-35DDABC9B3D5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5EFF-9937-40C4-8B86-FC4321996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74D-038C-4B7E-8970-35DDABC9B3D5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5EFF-9937-40C4-8B86-FC4321996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6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74D-038C-4B7E-8970-35DDABC9B3D5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5EFF-9937-40C4-8B86-FC4321996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74D-038C-4B7E-8970-35DDABC9B3D5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5EFF-9937-40C4-8B86-FC4321996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4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74D-038C-4B7E-8970-35DDABC9B3D5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5EFF-9937-40C4-8B86-FC4321996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8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0474D-038C-4B7E-8970-35DDABC9B3D5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55EFF-9937-40C4-8B86-FC4321996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6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DATA/DONGHO-NEW.swf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DATA/DONGHO-NEW.sw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DATA/DONGHO-NEW.sw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DATA/DONGHO-NEW.sw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800600" y="2628900"/>
            <a:ext cx="1781175" cy="2400300"/>
            <a:chOff x="2943" y="-18"/>
            <a:chExt cx="1496" cy="1512"/>
          </a:xfrm>
        </p:grpSpPr>
        <p:sp>
          <p:nvSpPr>
            <p:cNvPr id="78872" name="Oval 18"/>
            <p:cNvSpPr>
              <a:spLocks noChangeArrowheads="1"/>
            </p:cNvSpPr>
            <p:nvPr/>
          </p:nvSpPr>
          <p:spPr bwMode="auto">
            <a:xfrm>
              <a:off x="3283" y="-18"/>
              <a:ext cx="816" cy="144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200">
                <a:solidFill>
                  <a:srgbClr val="5B524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873" name="Oval 19" descr="Bouquet"/>
            <p:cNvSpPr>
              <a:spLocks noChangeArrowheads="1"/>
            </p:cNvSpPr>
            <p:nvPr/>
          </p:nvSpPr>
          <p:spPr bwMode="auto">
            <a:xfrm>
              <a:off x="3691" y="120"/>
              <a:ext cx="748" cy="13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600">
                <a:solidFill>
                  <a:srgbClr val="5B5249"/>
                </a:solidFill>
              </a:endParaRPr>
            </a:p>
          </p:txBody>
        </p:sp>
        <p:sp>
          <p:nvSpPr>
            <p:cNvPr id="78874" name="Oval 20"/>
            <p:cNvSpPr>
              <a:spLocks noChangeArrowheads="1"/>
            </p:cNvSpPr>
            <p:nvPr/>
          </p:nvSpPr>
          <p:spPr bwMode="auto">
            <a:xfrm>
              <a:off x="2943" y="188"/>
              <a:ext cx="680" cy="130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200">
                <a:solidFill>
                  <a:srgbClr val="5B524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875" name="Text Box 21"/>
            <p:cNvSpPr txBox="1">
              <a:spLocks noChangeArrowheads="1"/>
            </p:cNvSpPr>
            <p:nvPr/>
          </p:nvSpPr>
          <p:spPr bwMode="auto">
            <a:xfrm>
              <a:off x="3840" y="725"/>
              <a:ext cx="57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rgbClr val="FF66FF"/>
                </a:solidFill>
              </a:endParaRPr>
            </a:p>
          </p:txBody>
        </p:sp>
        <p:sp>
          <p:nvSpPr>
            <p:cNvPr id="78876" name="Text Box 22"/>
            <p:cNvSpPr txBox="1">
              <a:spLocks noChangeArrowheads="1"/>
            </p:cNvSpPr>
            <p:nvPr/>
          </p:nvSpPr>
          <p:spPr bwMode="auto">
            <a:xfrm>
              <a:off x="3072" y="532"/>
              <a:ext cx="6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rgbClr val="FF66FF"/>
                </a:solidFill>
              </a:endParaRPr>
            </a:p>
          </p:txBody>
        </p:sp>
        <p:sp>
          <p:nvSpPr>
            <p:cNvPr id="78877" name="Text Box 23"/>
            <p:cNvSpPr txBox="1">
              <a:spLocks noChangeArrowheads="1"/>
            </p:cNvSpPr>
            <p:nvPr/>
          </p:nvSpPr>
          <p:spPr bwMode="auto">
            <a:xfrm>
              <a:off x="3408" y="85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FF66FF"/>
                </a:solidFill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43700" y="2576514"/>
            <a:ext cx="2686050" cy="4943475"/>
            <a:chOff x="1344" y="1200"/>
            <a:chExt cx="2256" cy="3114"/>
          </a:xfrm>
        </p:grpSpPr>
        <p:grpSp>
          <p:nvGrpSpPr>
            <p:cNvPr id="78858" name="Group 3"/>
            <p:cNvGrpSpPr>
              <a:grpSpLocks/>
            </p:cNvGrpSpPr>
            <p:nvPr/>
          </p:nvGrpSpPr>
          <p:grpSpPr bwMode="auto">
            <a:xfrm>
              <a:off x="1653" y="1200"/>
              <a:ext cx="1632" cy="2736"/>
              <a:chOff x="1392" y="288"/>
              <a:chExt cx="2376" cy="3804"/>
            </a:xfrm>
          </p:grpSpPr>
          <p:sp>
            <p:nvSpPr>
              <p:cNvPr id="78863" name="Oval 4"/>
              <p:cNvSpPr>
                <a:spLocks noChangeArrowheads="1"/>
              </p:cNvSpPr>
              <p:nvPr/>
            </p:nvSpPr>
            <p:spPr bwMode="auto">
              <a:xfrm>
                <a:off x="1887" y="288"/>
                <a:ext cx="1188" cy="1993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666699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200">
                  <a:solidFill>
                    <a:srgbClr val="5B524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864" name="Oval 5"/>
              <p:cNvSpPr>
                <a:spLocks noChangeArrowheads="1"/>
              </p:cNvSpPr>
              <p:nvPr/>
            </p:nvSpPr>
            <p:spPr bwMode="auto">
              <a:xfrm>
                <a:off x="2592" y="478"/>
                <a:ext cx="1176" cy="189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666699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200">
                  <a:solidFill>
                    <a:srgbClr val="5B524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865" name="Oval 6"/>
              <p:cNvSpPr>
                <a:spLocks noChangeArrowheads="1"/>
              </p:cNvSpPr>
              <p:nvPr/>
            </p:nvSpPr>
            <p:spPr bwMode="auto">
              <a:xfrm>
                <a:off x="1392" y="573"/>
                <a:ext cx="990" cy="180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666699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200">
                  <a:solidFill>
                    <a:srgbClr val="5B5249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78866" name="Group 7"/>
              <p:cNvGrpSpPr>
                <a:grpSpLocks/>
              </p:cNvGrpSpPr>
              <p:nvPr/>
            </p:nvGrpSpPr>
            <p:grpSpPr bwMode="auto">
              <a:xfrm>
                <a:off x="1944" y="2280"/>
                <a:ext cx="1167" cy="1812"/>
                <a:chOff x="1272" y="2280"/>
                <a:chExt cx="1167" cy="1812"/>
              </a:xfrm>
            </p:grpSpPr>
            <p:grpSp>
              <p:nvGrpSpPr>
                <p:cNvPr id="78868" name="Group 8"/>
                <p:cNvGrpSpPr>
                  <a:grpSpLocks/>
                </p:cNvGrpSpPr>
                <p:nvPr/>
              </p:nvGrpSpPr>
              <p:grpSpPr bwMode="auto">
                <a:xfrm>
                  <a:off x="1272" y="2280"/>
                  <a:ext cx="549" cy="1812"/>
                  <a:chOff x="1272" y="2280"/>
                  <a:chExt cx="549" cy="1812"/>
                </a:xfrm>
              </p:grpSpPr>
              <p:sp>
                <p:nvSpPr>
                  <p:cNvPr id="78870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2369"/>
                    <a:ext cx="470" cy="1705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871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42" y="2280"/>
                    <a:ext cx="79" cy="1812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8869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733" y="2377"/>
                  <a:ext cx="706" cy="1706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8867" name="Text Box 12"/>
              <p:cNvSpPr txBox="1">
                <a:spLocks noChangeArrowheads="1"/>
              </p:cNvSpPr>
              <p:nvPr/>
            </p:nvSpPr>
            <p:spPr bwMode="auto">
              <a:xfrm>
                <a:off x="2448" y="2304"/>
                <a:ext cx="480" cy="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666699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US" altLang="en-US" sz="66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8859" name="Text Box 13"/>
            <p:cNvSpPr txBox="1">
              <a:spLocks noChangeArrowheads="1"/>
            </p:cNvSpPr>
            <p:nvPr/>
          </p:nvSpPr>
          <p:spPr bwMode="auto">
            <a:xfrm>
              <a:off x="1344" y="3910"/>
              <a:ext cx="225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3600">
                <a:solidFill>
                  <a:srgbClr val="9933FF"/>
                </a:solidFill>
              </a:endParaRPr>
            </a:p>
          </p:txBody>
        </p:sp>
        <p:sp>
          <p:nvSpPr>
            <p:cNvPr id="78860" name="Text Box 14"/>
            <p:cNvSpPr txBox="1">
              <a:spLocks noChangeArrowheads="1"/>
            </p:cNvSpPr>
            <p:nvPr/>
          </p:nvSpPr>
          <p:spPr bwMode="auto">
            <a:xfrm>
              <a:off x="2640" y="1920"/>
              <a:ext cx="4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3600">
                <a:solidFill>
                  <a:srgbClr val="009900"/>
                </a:solidFill>
              </a:endParaRPr>
            </a:p>
          </p:txBody>
        </p:sp>
        <p:sp>
          <p:nvSpPr>
            <p:cNvPr id="78861" name="Text Box 15"/>
            <p:cNvSpPr txBox="1">
              <a:spLocks noChangeArrowheads="1"/>
            </p:cNvSpPr>
            <p:nvPr/>
          </p:nvSpPr>
          <p:spPr bwMode="auto">
            <a:xfrm>
              <a:off x="1776" y="1728"/>
              <a:ext cx="4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3600">
                <a:solidFill>
                  <a:srgbClr val="009900"/>
                </a:solidFill>
              </a:endParaRPr>
            </a:p>
          </p:txBody>
        </p:sp>
        <p:sp>
          <p:nvSpPr>
            <p:cNvPr id="78862" name="Text Box 16"/>
            <p:cNvSpPr txBox="1">
              <a:spLocks noChangeArrowheads="1"/>
            </p:cNvSpPr>
            <p:nvPr/>
          </p:nvSpPr>
          <p:spPr bwMode="auto">
            <a:xfrm>
              <a:off x="2208" y="1392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9900"/>
                </a:solidFill>
              </a:endParaRPr>
            </a:p>
          </p:txBody>
        </p:sp>
      </p:grpSp>
      <p:sp>
        <p:nvSpPr>
          <p:cNvPr id="30760" name="Text Box 40"/>
          <p:cNvSpPr txBox="1">
            <a:spLocks noChangeArrowheads="1"/>
          </p:cNvSpPr>
          <p:nvPr/>
        </p:nvSpPr>
        <p:spPr bwMode="auto">
          <a:xfrm>
            <a:off x="3371850" y="3733800"/>
            <a:ext cx="685800" cy="427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200">
                <a:cs typeface="Times New Roman" panose="02020603050405020304" pitchFamily="18" charset="0"/>
              </a:rPr>
              <a:t>H</a:t>
            </a:r>
            <a:r>
              <a:rPr lang="en-US" altLang="en-US" sz="2200" baseline="-25000">
                <a:cs typeface="Times New Roman" panose="02020603050405020304" pitchFamily="18" charset="0"/>
              </a:rPr>
              <a:t>2</a:t>
            </a:r>
            <a:endParaRPr lang="en-US" altLang="en-US" sz="2200">
              <a:cs typeface="Times New Roman" panose="02020603050405020304" pitchFamily="18" charset="0"/>
            </a:endParaRPr>
          </a:p>
        </p:txBody>
      </p:sp>
      <p:sp>
        <p:nvSpPr>
          <p:cNvPr id="30761" name="Text Box 41"/>
          <p:cNvSpPr txBox="1">
            <a:spLocks noChangeArrowheads="1"/>
          </p:cNvSpPr>
          <p:nvPr/>
        </p:nvSpPr>
        <p:spPr bwMode="auto">
          <a:xfrm>
            <a:off x="2349445" y="3742796"/>
            <a:ext cx="685800" cy="427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200" dirty="0">
                <a:cs typeface="Times New Roman" panose="02020603050405020304" pitchFamily="18" charset="0"/>
              </a:rPr>
              <a:t>H</a:t>
            </a:r>
            <a:r>
              <a:rPr lang="en-US" altLang="en-US" sz="2200" baseline="-25000" dirty="0">
                <a:cs typeface="Times New Roman" panose="02020603050405020304" pitchFamily="18" charset="0"/>
              </a:rPr>
              <a:t>2</a:t>
            </a:r>
            <a:endParaRPr lang="en-US" altLang="en-US" sz="2200" dirty="0">
              <a:cs typeface="Times New Roman" panose="02020603050405020304" pitchFamily="18" charset="0"/>
            </a:endParaRPr>
          </a:p>
        </p:txBody>
      </p:sp>
      <p:sp>
        <p:nvSpPr>
          <p:cNvPr id="30762" name="Text Box 42"/>
          <p:cNvSpPr txBox="1">
            <a:spLocks noChangeArrowheads="1"/>
          </p:cNvSpPr>
          <p:nvPr/>
        </p:nvSpPr>
        <p:spPr bwMode="auto">
          <a:xfrm>
            <a:off x="2857500" y="2743200"/>
            <a:ext cx="685800" cy="427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200">
                <a:cs typeface="Times New Roman" panose="02020603050405020304" pitchFamily="18" charset="0"/>
              </a:rPr>
              <a:t>H</a:t>
            </a:r>
            <a:r>
              <a:rPr lang="en-US" altLang="en-US" sz="2200" baseline="-25000">
                <a:cs typeface="Times New Roman" panose="02020603050405020304" pitchFamily="18" charset="0"/>
              </a:rPr>
              <a:t>2</a:t>
            </a:r>
            <a:endParaRPr lang="en-US" altLang="en-US" sz="2200">
              <a:cs typeface="Times New Roman" panose="02020603050405020304" pitchFamily="18" charset="0"/>
            </a:endParaRPr>
          </a:p>
        </p:txBody>
      </p:sp>
      <p:sp>
        <p:nvSpPr>
          <p:cNvPr id="30764" name="Text Box 44"/>
          <p:cNvSpPr txBox="1">
            <a:spLocks noChangeArrowheads="1"/>
          </p:cNvSpPr>
          <p:nvPr/>
        </p:nvSpPr>
        <p:spPr bwMode="auto">
          <a:xfrm>
            <a:off x="6000751" y="3733800"/>
            <a:ext cx="58221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765" name="Text Box 45"/>
          <p:cNvSpPr txBox="1">
            <a:spLocks noChangeArrowheads="1"/>
          </p:cNvSpPr>
          <p:nvPr/>
        </p:nvSpPr>
        <p:spPr bwMode="auto">
          <a:xfrm>
            <a:off x="4972051" y="3810000"/>
            <a:ext cx="58221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766" name="Text Box 46"/>
          <p:cNvSpPr txBox="1">
            <a:spLocks noChangeArrowheads="1"/>
          </p:cNvSpPr>
          <p:nvPr/>
        </p:nvSpPr>
        <p:spPr bwMode="auto">
          <a:xfrm>
            <a:off x="5446666" y="2905681"/>
            <a:ext cx="58221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5" name="Straight Connector 4"/>
          <p:cNvCxnSpPr>
            <a:stCxn id="78874" idx="4"/>
          </p:cNvCxnSpPr>
          <p:nvPr/>
        </p:nvCxnSpPr>
        <p:spPr>
          <a:xfrm>
            <a:off x="5205412" y="5029200"/>
            <a:ext cx="491729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78872" idx="4"/>
          </p:cNvCxnSpPr>
          <p:nvPr/>
        </p:nvCxnSpPr>
        <p:spPr>
          <a:xfrm>
            <a:off x="5691187" y="4919664"/>
            <a:ext cx="5954" cy="1938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8873" idx="4"/>
          </p:cNvCxnSpPr>
          <p:nvPr/>
        </p:nvCxnSpPr>
        <p:spPr>
          <a:xfrm flipH="1">
            <a:off x="5697142" y="5029200"/>
            <a:ext cx="43934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28868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24" dur="20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26" dur="20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28" dur="20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60" dur="20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62" dur="20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64" dur="20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00039 0.3094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546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0026 0.3162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581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0365 0.3175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0" grpId="0"/>
      <p:bldP spid="30760" grpId="1"/>
      <p:bldP spid="30761" grpId="0"/>
      <p:bldP spid="30761" grpId="1"/>
      <p:bldP spid="30762" grpId="0"/>
      <p:bldP spid="30762" grpId="1"/>
      <p:bldP spid="30764" grpId="0"/>
      <p:bldP spid="30764" grpId="1"/>
      <p:bldP spid="30765" grpId="0"/>
      <p:bldP spid="30765" grpId="1"/>
      <p:bldP spid="30766" grpId="0"/>
      <p:bldP spid="3076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7421" y="1916832"/>
                <a:ext cx="2760489" cy="889924"/>
              </a:xfrm>
              <a:prstGeom prst="rect">
                <a:avLst/>
              </a:prstGeom>
              <a:ln w="28575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𝒌𝒌</m:t>
                        </m:r>
                      </m:sub>
                    </m:sSub>
                  </m:oMath>
                </a14:m>
                <a:r>
                  <a:rPr lang="en-US" sz="36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421" y="1916832"/>
                <a:ext cx="2760489" cy="8899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30646" y="1384603"/>
            <a:ext cx="6511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</a:t>
            </a:r>
            <a:endParaRPr lang="en-US" sz="4000" dirty="0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65307" y="3356992"/>
            <a:ext cx="7899597" cy="1200329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600" dirty="0" err="1">
                <a:cs typeface="Times New Roman" panose="02020603050405020304" pitchFamily="18" charset="0"/>
              </a:rPr>
              <a:t>d</a:t>
            </a:r>
            <a:r>
              <a:rPr lang="en-US" altLang="en-US" sz="3600" baseline="-25000" dirty="0" err="1">
                <a:cs typeface="Times New Roman" panose="02020603050405020304" pitchFamily="18" charset="0"/>
              </a:rPr>
              <a:t>A</a:t>
            </a:r>
            <a:r>
              <a:rPr lang="en-US" altLang="en-US" sz="3600" baseline="-25000" dirty="0">
                <a:cs typeface="Times New Roman" panose="02020603050405020304" pitchFamily="18" charset="0"/>
              </a:rPr>
              <a:t>/B</a:t>
            </a:r>
            <a:r>
              <a:rPr lang="en-US" altLang="en-US" sz="3600" dirty="0"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cs typeface="Times New Roman" panose="02020603050405020304" pitchFamily="18" charset="0"/>
              </a:rPr>
              <a:t>tỉ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khối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khí</a:t>
            </a:r>
            <a:r>
              <a:rPr lang="en-US" altLang="en-US" sz="3600" dirty="0">
                <a:cs typeface="Times New Roman" panose="02020603050405020304" pitchFamily="18" charset="0"/>
              </a:rPr>
              <a:t> A </a:t>
            </a:r>
            <a:r>
              <a:rPr lang="en-US" altLang="en-US" sz="3600" dirty="0" err="1">
                <a:cs typeface="Times New Roman" panose="02020603050405020304" pitchFamily="18" charset="0"/>
              </a:rPr>
              <a:t>đối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cs typeface="Times New Roman" panose="02020603050405020304" pitchFamily="18" charset="0"/>
              </a:rPr>
              <a:t>không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khí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sz="3600" dirty="0">
                <a:cs typeface="Times New Roman" panose="02020603050405020304" pitchFamily="18" charset="0"/>
              </a:rPr>
              <a:t>M</a:t>
            </a:r>
            <a:r>
              <a:rPr lang="en-US" sz="3600" baseline="-25000" dirty="0">
                <a:cs typeface="Times New Roman" panose="02020603050405020304" pitchFamily="18" charset="0"/>
              </a:rPr>
              <a:t>A</a:t>
            </a:r>
            <a:r>
              <a:rPr lang="en-US" sz="3600" dirty="0"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cs typeface="Times New Roman" panose="02020603050405020304" pitchFamily="18" charset="0"/>
              </a:rPr>
              <a:t>Khối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mol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của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khí</a:t>
            </a:r>
            <a:r>
              <a:rPr lang="en-US" sz="3600" dirty="0">
                <a:cs typeface="Times New Roman" panose="02020603050405020304" pitchFamily="18" charset="0"/>
              </a:rPr>
              <a:t> A (g/</a:t>
            </a:r>
            <a:r>
              <a:rPr lang="en-US" sz="3600" dirty="0" err="1">
                <a:cs typeface="Times New Roman" panose="02020603050405020304" pitchFamily="18" charset="0"/>
              </a:rPr>
              <a:t>mol</a:t>
            </a:r>
            <a:r>
              <a:rPr lang="en-US" sz="3600" dirty="0" smtClean="0">
                <a:cs typeface="Times New Roman" panose="02020603050405020304" pitchFamily="18" charset="0"/>
              </a:rPr>
              <a:t>)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35830" y="260648"/>
            <a:ext cx="88723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II.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Bằng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cách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thể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biết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được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khí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A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nặng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hay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nhẹ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hơn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không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khí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04048" y="2013814"/>
                <a:ext cx="3339655" cy="695960"/>
              </a:xfrm>
              <a:prstGeom prst="rect">
                <a:avLst/>
              </a:prstGeom>
              <a:ln w="28575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𝒌𝒌</m:t>
                        </m:r>
                      </m:sub>
                    </m:sSub>
                  </m:oMath>
                </a14:m>
                <a:r>
                  <a:rPr lang="en-US" sz="36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6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 </a:t>
                </a:r>
                <a:endPara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013814"/>
                <a:ext cx="3339655" cy="6959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3" idx="3"/>
            <a:endCxn id="9" idx="1"/>
          </p:cNvCxnSpPr>
          <p:nvPr/>
        </p:nvCxnSpPr>
        <p:spPr>
          <a:xfrm>
            <a:off x="3837910" y="2361794"/>
            <a:ext cx="116613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43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194" y="-6251"/>
            <a:ext cx="4588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THẢO LUẬN NHÓM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6602" y="605800"/>
            <a:ext cx="9144000" cy="38507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altLang="en-US" sz="28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8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2,207.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1,172.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  <p:sp>
        <p:nvSpPr>
          <p:cNvPr id="7" name="Pentagon 6"/>
          <p:cNvSpPr/>
          <p:nvPr/>
        </p:nvSpPr>
        <p:spPr>
          <a:xfrm>
            <a:off x="160399" y="4653136"/>
            <a:ext cx="9144000" cy="2088232"/>
          </a:xfrm>
          <a:prstGeom prst="homePlate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36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36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rớt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96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903167"/>
            <a:ext cx="8784976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altLang="en-US" sz="32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5194" y="-6251"/>
            <a:ext cx="4588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THẢO LUẬN NHÓM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3890437"/>
            <a:ext cx="8784976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32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139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779" y="691660"/>
            <a:ext cx="8843053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2,207.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1" y="3573016"/>
            <a:ext cx="8870875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1,172.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5194" y="-6251"/>
            <a:ext cx="4588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THẢO LUẬN NHÓM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2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-20887" y="819543"/>
            <a:ext cx="9361041" cy="6071003"/>
          </a:xfrm>
          <a:prstGeom prst="cloudCallout">
            <a:avLst>
              <a:gd name="adj1" fmla="val -45662"/>
              <a:gd name="adj2" fmla="val -64397"/>
            </a:avLst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  <a:defRPr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52" name="Text Box 20" descr="Blue tissue paper"/>
          <p:cNvSpPr txBox="1">
            <a:spLocks noChangeArrowheads="1"/>
          </p:cNvSpPr>
          <p:nvPr/>
        </p:nvSpPr>
        <p:spPr bwMode="auto">
          <a:xfrm>
            <a:off x="1214438" y="200027"/>
            <a:ext cx="65151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0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Em</a:t>
            </a:r>
            <a:r>
              <a:rPr lang="en-US" altLang="en-US" sz="6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60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6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60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biết</a:t>
            </a:r>
            <a:r>
              <a:rPr lang="en-US" altLang="en-US" sz="6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1430641"/>
            <a:ext cx="74276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8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8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8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1,52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8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70327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445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28575" y="697542"/>
            <a:ext cx="3895353" cy="381000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394519" y="125960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143500" y="979539"/>
            <a:ext cx="1085850" cy="1828800"/>
            <a:chOff x="5314950" y="1219200"/>
            <a:chExt cx="1085850" cy="1828800"/>
          </a:xfrm>
        </p:grpSpPr>
        <p:pic>
          <p:nvPicPr>
            <p:cNvPr id="38917" name="Picture 5" descr="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950" y="1219200"/>
              <a:ext cx="800100" cy="148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8" name="Freeform 6"/>
            <p:cNvSpPr>
              <a:spLocks/>
            </p:cNvSpPr>
            <p:nvPr/>
          </p:nvSpPr>
          <p:spPr bwMode="auto">
            <a:xfrm rot="10800000">
              <a:off x="5715000" y="1600200"/>
              <a:ext cx="685800" cy="1447800"/>
            </a:xfrm>
            <a:custGeom>
              <a:avLst/>
              <a:gdLst>
                <a:gd name="T0" fmla="*/ 0 w 452"/>
                <a:gd name="T1" fmla="*/ 2147483646 h 819"/>
                <a:gd name="T2" fmla="*/ 2147483646 w 452"/>
                <a:gd name="T3" fmla="*/ 2147483646 h 819"/>
                <a:gd name="T4" fmla="*/ 2147483646 w 452"/>
                <a:gd name="T5" fmla="*/ 2147483646 h 819"/>
                <a:gd name="T6" fmla="*/ 2147483646 w 452"/>
                <a:gd name="T7" fmla="*/ 2147483646 h 819"/>
                <a:gd name="T8" fmla="*/ 2147483646 w 452"/>
                <a:gd name="T9" fmla="*/ 2147483646 h 8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2"/>
                <a:gd name="T16" fmla="*/ 0 h 819"/>
                <a:gd name="T17" fmla="*/ 452 w 452"/>
                <a:gd name="T18" fmla="*/ 819 h 8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" h="819">
                  <a:moveTo>
                    <a:pt x="0" y="3"/>
                  </a:moveTo>
                  <a:cubicBezTo>
                    <a:pt x="136" y="7"/>
                    <a:pt x="273" y="0"/>
                    <a:pt x="408" y="15"/>
                  </a:cubicBezTo>
                  <a:cubicBezTo>
                    <a:pt x="421" y="16"/>
                    <a:pt x="414" y="40"/>
                    <a:pt x="420" y="51"/>
                  </a:cubicBezTo>
                  <a:cubicBezTo>
                    <a:pt x="426" y="64"/>
                    <a:pt x="444" y="73"/>
                    <a:pt x="444" y="87"/>
                  </a:cubicBezTo>
                  <a:cubicBezTo>
                    <a:pt x="452" y="331"/>
                    <a:pt x="444" y="575"/>
                    <a:pt x="444" y="8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8920" name="Freeform 8"/>
            <p:cNvSpPr>
              <a:spLocks/>
            </p:cNvSpPr>
            <p:nvPr/>
          </p:nvSpPr>
          <p:spPr bwMode="auto">
            <a:xfrm rot="10800000">
              <a:off x="5772150" y="1600200"/>
              <a:ext cx="571500" cy="1371600"/>
            </a:xfrm>
            <a:custGeom>
              <a:avLst/>
              <a:gdLst>
                <a:gd name="T0" fmla="*/ 0 w 452"/>
                <a:gd name="T1" fmla="*/ 2147483646 h 819"/>
                <a:gd name="T2" fmla="*/ 2147483646 w 452"/>
                <a:gd name="T3" fmla="*/ 2147483646 h 819"/>
                <a:gd name="T4" fmla="*/ 2147483646 w 452"/>
                <a:gd name="T5" fmla="*/ 2147483646 h 819"/>
                <a:gd name="T6" fmla="*/ 2147483646 w 452"/>
                <a:gd name="T7" fmla="*/ 2147483646 h 819"/>
                <a:gd name="T8" fmla="*/ 2147483646 w 452"/>
                <a:gd name="T9" fmla="*/ 2147483646 h 8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2"/>
                <a:gd name="T16" fmla="*/ 0 h 819"/>
                <a:gd name="T17" fmla="*/ 452 w 452"/>
                <a:gd name="T18" fmla="*/ 819 h 8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" h="819">
                  <a:moveTo>
                    <a:pt x="0" y="3"/>
                  </a:moveTo>
                  <a:cubicBezTo>
                    <a:pt x="136" y="7"/>
                    <a:pt x="273" y="0"/>
                    <a:pt x="408" y="15"/>
                  </a:cubicBezTo>
                  <a:cubicBezTo>
                    <a:pt x="421" y="16"/>
                    <a:pt x="414" y="40"/>
                    <a:pt x="420" y="51"/>
                  </a:cubicBezTo>
                  <a:cubicBezTo>
                    <a:pt x="426" y="64"/>
                    <a:pt x="444" y="73"/>
                    <a:pt x="444" y="87"/>
                  </a:cubicBezTo>
                  <a:cubicBezTo>
                    <a:pt x="452" y="331"/>
                    <a:pt x="444" y="575"/>
                    <a:pt x="444" y="8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/>
            </a:p>
          </p:txBody>
        </p:sp>
      </p:grpSp>
      <p:sp>
        <p:nvSpPr>
          <p:cNvPr id="38921" name="Line 9"/>
          <p:cNvSpPr>
            <a:spLocks noChangeShapeType="1"/>
          </p:cNvSpPr>
          <p:nvPr/>
        </p:nvSpPr>
        <p:spPr bwMode="auto">
          <a:xfrm flipH="1">
            <a:off x="6472238" y="2808339"/>
            <a:ext cx="400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115250" y="1893939"/>
            <a:ext cx="2406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a. </a:t>
            </a:r>
            <a:r>
              <a:rPr lang="en-US" altLang="en-US" sz="2400" b="1" dirty="0" err="1">
                <a:solidFill>
                  <a:srgbClr val="002060"/>
                </a:solidFill>
              </a:rPr>
              <a:t>Đặt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đứng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bình</a:t>
            </a:r>
            <a:endParaRPr lang="en-US" altLang="en-US" sz="2400" b="1" dirty="0">
              <a:solidFill>
                <a:srgbClr val="002060"/>
              </a:solidFill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6172199" y="1752602"/>
            <a:ext cx="28789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b. </a:t>
            </a:r>
            <a:r>
              <a:rPr lang="en-US" altLang="en-US" sz="2400" b="1" dirty="0" err="1">
                <a:solidFill>
                  <a:srgbClr val="002060"/>
                </a:solidFill>
                <a:latin typeface="VNI-Times" pitchFamily="2" charset="0"/>
              </a:rPr>
              <a:t>Đặt</a:t>
            </a:r>
            <a:r>
              <a:rPr lang="en-US" altLang="en-US" sz="24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VNI-Times" pitchFamily="2" charset="0"/>
              </a:rPr>
              <a:t>ngược</a:t>
            </a:r>
            <a:r>
              <a:rPr lang="en-US" altLang="en-US" sz="2400" b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VNI-Times" pitchFamily="2" charset="0"/>
              </a:rPr>
              <a:t>bình</a:t>
            </a:r>
            <a:endParaRPr lang="en-US" altLang="en-US" sz="2400" b="1" dirty="0">
              <a:solidFill>
                <a:srgbClr val="002060"/>
              </a:solidFill>
              <a:latin typeface="VNI-Times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51719" y="1084929"/>
            <a:ext cx="1085850" cy="1862138"/>
            <a:chOff x="2343150" y="1295400"/>
            <a:chExt cx="1085850" cy="1862138"/>
          </a:xfrm>
        </p:grpSpPr>
        <p:pic>
          <p:nvPicPr>
            <p:cNvPr id="38914" name="Picture 2" descr="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900" y="1676400"/>
              <a:ext cx="800100" cy="148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6" name="Freeform 4"/>
            <p:cNvSpPr>
              <a:spLocks/>
            </p:cNvSpPr>
            <p:nvPr/>
          </p:nvSpPr>
          <p:spPr bwMode="auto">
            <a:xfrm>
              <a:off x="2514600" y="1295400"/>
              <a:ext cx="538163" cy="1371600"/>
            </a:xfrm>
            <a:custGeom>
              <a:avLst/>
              <a:gdLst>
                <a:gd name="T0" fmla="*/ 0 w 452"/>
                <a:gd name="T1" fmla="*/ 2147483646 h 819"/>
                <a:gd name="T2" fmla="*/ 2147483646 w 452"/>
                <a:gd name="T3" fmla="*/ 2147483646 h 819"/>
                <a:gd name="T4" fmla="*/ 2147483646 w 452"/>
                <a:gd name="T5" fmla="*/ 2147483646 h 819"/>
                <a:gd name="T6" fmla="*/ 2147483646 w 452"/>
                <a:gd name="T7" fmla="*/ 2147483646 h 819"/>
                <a:gd name="T8" fmla="*/ 2147483646 w 452"/>
                <a:gd name="T9" fmla="*/ 2147483646 h 8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2"/>
                <a:gd name="T16" fmla="*/ 0 h 819"/>
                <a:gd name="T17" fmla="*/ 452 w 452"/>
                <a:gd name="T18" fmla="*/ 819 h 8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" h="819">
                  <a:moveTo>
                    <a:pt x="0" y="3"/>
                  </a:moveTo>
                  <a:cubicBezTo>
                    <a:pt x="136" y="7"/>
                    <a:pt x="273" y="0"/>
                    <a:pt x="408" y="15"/>
                  </a:cubicBezTo>
                  <a:cubicBezTo>
                    <a:pt x="421" y="16"/>
                    <a:pt x="414" y="40"/>
                    <a:pt x="420" y="51"/>
                  </a:cubicBezTo>
                  <a:cubicBezTo>
                    <a:pt x="426" y="64"/>
                    <a:pt x="444" y="73"/>
                    <a:pt x="444" y="87"/>
                  </a:cubicBezTo>
                  <a:cubicBezTo>
                    <a:pt x="452" y="331"/>
                    <a:pt x="444" y="575"/>
                    <a:pt x="444" y="8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4" name="Freeform 12"/>
            <p:cNvSpPr>
              <a:spLocks/>
            </p:cNvSpPr>
            <p:nvPr/>
          </p:nvSpPr>
          <p:spPr bwMode="auto">
            <a:xfrm>
              <a:off x="2343150" y="1371600"/>
              <a:ext cx="628650" cy="1447800"/>
            </a:xfrm>
            <a:custGeom>
              <a:avLst/>
              <a:gdLst>
                <a:gd name="T0" fmla="*/ 0 w 452"/>
                <a:gd name="T1" fmla="*/ 2147483646 h 819"/>
                <a:gd name="T2" fmla="*/ 2147483646 w 452"/>
                <a:gd name="T3" fmla="*/ 2147483646 h 819"/>
                <a:gd name="T4" fmla="*/ 2147483646 w 452"/>
                <a:gd name="T5" fmla="*/ 2147483646 h 819"/>
                <a:gd name="T6" fmla="*/ 2147483646 w 452"/>
                <a:gd name="T7" fmla="*/ 2147483646 h 819"/>
                <a:gd name="T8" fmla="*/ 2147483646 w 452"/>
                <a:gd name="T9" fmla="*/ 2147483646 h 8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2"/>
                <a:gd name="T16" fmla="*/ 0 h 819"/>
                <a:gd name="T17" fmla="*/ 452 w 452"/>
                <a:gd name="T18" fmla="*/ 819 h 8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" h="819">
                  <a:moveTo>
                    <a:pt x="0" y="3"/>
                  </a:moveTo>
                  <a:cubicBezTo>
                    <a:pt x="136" y="7"/>
                    <a:pt x="273" y="0"/>
                    <a:pt x="408" y="15"/>
                  </a:cubicBezTo>
                  <a:cubicBezTo>
                    <a:pt x="421" y="16"/>
                    <a:pt x="414" y="40"/>
                    <a:pt x="420" y="51"/>
                  </a:cubicBezTo>
                  <a:cubicBezTo>
                    <a:pt x="426" y="64"/>
                    <a:pt x="444" y="73"/>
                    <a:pt x="444" y="87"/>
                  </a:cubicBezTo>
                  <a:cubicBezTo>
                    <a:pt x="452" y="331"/>
                    <a:pt x="444" y="575"/>
                    <a:pt x="444" y="8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33802" y="2947067"/>
            <a:ext cx="9017328" cy="1077218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thu</a:t>
            </a:r>
            <a:r>
              <a:rPr lang="en-US" altLang="en-US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altLang="en-US" dirty="0">
                <a:solidFill>
                  <a:srgbClr val="002060"/>
                </a:solidFill>
                <a:cs typeface="Times New Roman" panose="02020603050405020304" pitchFamily="18" charset="0"/>
              </a:rPr>
              <a:t>́ H</a:t>
            </a:r>
            <a:r>
              <a:rPr lang="en-US" altLang="en-US" baseline="-25000" dirty="0">
                <a:solidFill>
                  <a:srgbClr val="00206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2060"/>
                </a:solidFill>
                <a:cs typeface="Times New Roman" panose="02020603050405020304" pitchFamily="18" charset="0"/>
              </a:rPr>
              <a:t> , </a:t>
            </a:r>
            <a:r>
              <a:rPr lang="en-US" altLang="en-US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altLang="en-US" dirty="0">
                <a:solidFill>
                  <a:srgbClr val="002060"/>
                </a:solidFill>
                <a:cs typeface="Times New Roman" panose="02020603050405020304" pitchFamily="18" charset="0"/>
              </a:rPr>
              <a:t>́ Cl</a:t>
            </a:r>
            <a:r>
              <a:rPr lang="en-US" altLang="en-US" baseline="-25000" dirty="0">
                <a:solidFill>
                  <a:srgbClr val="002060"/>
                </a:solidFill>
                <a:cs typeface="Times New Roman" panose="02020603050405020304" pitchFamily="18" charset="0"/>
              </a:rPr>
              <a:t>2,</a:t>
            </a:r>
            <a:r>
              <a:rPr lang="en-US" altLang="en-US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altLang="en-US" dirty="0">
                <a:solidFill>
                  <a:srgbClr val="002060"/>
                </a:solidFill>
                <a:cs typeface="Times New Roman" panose="02020603050405020304" pitchFamily="18" charset="0"/>
              </a:rPr>
              <a:t>́ CO</a:t>
            </a:r>
            <a:r>
              <a:rPr lang="en-US" altLang="en-US" baseline="-25000" dirty="0">
                <a:solidFill>
                  <a:srgbClr val="002060"/>
                </a:solidFill>
                <a:cs typeface="Times New Roman" panose="02020603050405020304" pitchFamily="18" charset="0"/>
              </a:rPr>
              <a:t>2,</a:t>
            </a:r>
            <a:r>
              <a:rPr lang="en-US" altLang="en-US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altLang="en-US" dirty="0">
                <a:solidFill>
                  <a:srgbClr val="002060"/>
                </a:solidFill>
                <a:cs typeface="Times New Roman" panose="02020603050405020304" pitchFamily="18" charset="0"/>
              </a:rPr>
              <a:t>́ </a:t>
            </a:r>
            <a:r>
              <a:rPr lang="en-US" altLang="en-US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Metan</a:t>
            </a:r>
            <a:r>
              <a:rPr lang="en-US" altLang="en-US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(CH</a:t>
            </a:r>
            <a:r>
              <a:rPr lang="en-US" altLang="en-US" baseline="-25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 </a:t>
            </a:r>
            <a:r>
              <a:rPr lang="en-US" altLang="en-US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Giải</a:t>
            </a:r>
            <a:r>
              <a:rPr lang="en-US" altLang="en-US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thích</a:t>
            </a:r>
            <a:endParaRPr lang="en-US" altLang="en-US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06510" name="Text Box 14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3028950" y="49027"/>
            <a:ext cx="274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CỦNG CỐ</a:t>
            </a:r>
            <a:endParaRPr lang="en-US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442807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9" grpId="0" animBg="1"/>
      <p:bldP spid="38921" grpId="0" animBg="1"/>
      <p:bldP spid="38922" grpId="0"/>
      <p:bldP spid="38923" grpId="0"/>
      <p:bldP spid="38925" grpId="0" animBg="1"/>
      <p:bldP spid="1065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dreamsky0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86" y="-228600"/>
            <a:ext cx="7086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4011216" y="1338263"/>
            <a:ext cx="3429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CC3300"/>
                </a:solidFill>
              </a:rPr>
              <a:t>O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4375547" y="1338263"/>
            <a:ext cx="3429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4743450" y="1338263"/>
            <a:ext cx="3429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I</a:t>
            </a: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4000501" y="1323975"/>
            <a:ext cx="1075135" cy="381000"/>
            <a:chOff x="2976" y="2016"/>
            <a:chExt cx="903" cy="240"/>
          </a:xfrm>
        </p:grpSpPr>
        <p:sp>
          <p:nvSpPr>
            <p:cNvPr id="107588" name="Rectangle 8"/>
            <p:cNvSpPr>
              <a:spLocks noChangeArrowheads="1"/>
            </p:cNvSpPr>
            <p:nvPr/>
          </p:nvSpPr>
          <p:spPr bwMode="auto">
            <a:xfrm>
              <a:off x="2976" y="2016"/>
              <a:ext cx="288" cy="2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200">
                <a:latin typeface="Arial" panose="020B0604020202020204" pitchFamily="34" charset="0"/>
              </a:endParaRPr>
            </a:p>
          </p:txBody>
        </p:sp>
        <p:sp>
          <p:nvSpPr>
            <p:cNvPr id="107589" name="Rectangle 9"/>
            <p:cNvSpPr>
              <a:spLocks noChangeArrowheads="1"/>
            </p:cNvSpPr>
            <p:nvPr/>
          </p:nvSpPr>
          <p:spPr bwMode="auto">
            <a:xfrm>
              <a:off x="3282" y="2016"/>
              <a:ext cx="28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200">
                <a:latin typeface="Arial" panose="020B0604020202020204" pitchFamily="34" charset="0"/>
              </a:endParaRPr>
            </a:p>
          </p:txBody>
        </p:sp>
        <p:sp>
          <p:nvSpPr>
            <p:cNvPr id="107590" name="Rectangle 10"/>
            <p:cNvSpPr>
              <a:spLocks noChangeArrowheads="1"/>
            </p:cNvSpPr>
            <p:nvPr/>
          </p:nvSpPr>
          <p:spPr bwMode="auto">
            <a:xfrm>
              <a:off x="3591" y="2016"/>
              <a:ext cx="28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200">
                <a:latin typeface="Arial" panose="020B0604020202020204" pitchFamily="34" charset="0"/>
              </a:endParaRPr>
            </a:p>
          </p:txBody>
        </p:sp>
      </p:grpSp>
      <p:sp>
        <p:nvSpPr>
          <p:cNvPr id="107527" name="Rectangle 12"/>
          <p:cNvSpPr>
            <a:spLocks noChangeArrowheads="1"/>
          </p:cNvSpPr>
          <p:nvPr/>
        </p:nvSpPr>
        <p:spPr bwMode="auto">
          <a:xfrm>
            <a:off x="3657600" y="1752600"/>
            <a:ext cx="3429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CC"/>
                </a:solidFill>
              </a:rPr>
              <a:t>H</a:t>
            </a:r>
          </a:p>
        </p:txBody>
      </p:sp>
      <p:sp>
        <p:nvSpPr>
          <p:cNvPr id="107528" name="Rectangle 13"/>
          <p:cNvSpPr>
            <a:spLocks noChangeArrowheads="1"/>
          </p:cNvSpPr>
          <p:nvPr/>
        </p:nvSpPr>
        <p:spPr bwMode="auto">
          <a:xfrm>
            <a:off x="4021931" y="1752600"/>
            <a:ext cx="3429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07529" name="Rectangle 14"/>
          <p:cNvSpPr>
            <a:spLocks noChangeArrowheads="1"/>
          </p:cNvSpPr>
          <p:nvPr/>
        </p:nvSpPr>
        <p:spPr bwMode="auto">
          <a:xfrm>
            <a:off x="4379119" y="1752600"/>
            <a:ext cx="3429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Đ</a:t>
            </a:r>
          </a:p>
        </p:txBody>
      </p:sp>
      <p:sp>
        <p:nvSpPr>
          <p:cNvPr id="107530" name="Rectangle 15"/>
          <p:cNvSpPr>
            <a:spLocks noChangeArrowheads="1"/>
          </p:cNvSpPr>
          <p:nvPr/>
        </p:nvSpPr>
        <p:spPr bwMode="auto">
          <a:xfrm>
            <a:off x="4739879" y="1752600"/>
            <a:ext cx="3429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R</a:t>
            </a:r>
          </a:p>
        </p:txBody>
      </p:sp>
      <p:sp>
        <p:nvSpPr>
          <p:cNvPr id="107531" name="Rectangle 16"/>
          <p:cNvSpPr>
            <a:spLocks noChangeArrowheads="1"/>
          </p:cNvSpPr>
          <p:nvPr/>
        </p:nvSpPr>
        <p:spPr bwMode="auto">
          <a:xfrm>
            <a:off x="5107781" y="1752600"/>
            <a:ext cx="3429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CC"/>
                </a:solidFill>
              </a:rPr>
              <a:t>O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657600" y="1752600"/>
            <a:ext cx="1796654" cy="381000"/>
            <a:chOff x="2430" y="1440"/>
            <a:chExt cx="1509" cy="240"/>
          </a:xfrm>
        </p:grpSpPr>
        <p:sp>
          <p:nvSpPr>
            <p:cNvPr id="107583" name="Rectangle 18"/>
            <p:cNvSpPr>
              <a:spLocks noChangeArrowheads="1"/>
            </p:cNvSpPr>
            <p:nvPr/>
          </p:nvSpPr>
          <p:spPr bwMode="auto">
            <a:xfrm>
              <a:off x="2430" y="1440"/>
              <a:ext cx="28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200">
                <a:latin typeface="Arial" panose="020B0604020202020204" pitchFamily="34" charset="0"/>
              </a:endParaRPr>
            </a:p>
          </p:txBody>
        </p:sp>
        <p:sp>
          <p:nvSpPr>
            <p:cNvPr id="107584" name="Rectangle 19"/>
            <p:cNvSpPr>
              <a:spLocks noChangeArrowheads="1"/>
            </p:cNvSpPr>
            <p:nvPr/>
          </p:nvSpPr>
          <p:spPr bwMode="auto">
            <a:xfrm>
              <a:off x="2736" y="1440"/>
              <a:ext cx="288" cy="2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200">
                <a:latin typeface="Arial" panose="020B0604020202020204" pitchFamily="34" charset="0"/>
              </a:endParaRPr>
            </a:p>
          </p:txBody>
        </p:sp>
        <p:sp>
          <p:nvSpPr>
            <p:cNvPr id="107585" name="Rectangle 20"/>
            <p:cNvSpPr>
              <a:spLocks noChangeArrowheads="1"/>
            </p:cNvSpPr>
            <p:nvPr/>
          </p:nvSpPr>
          <p:spPr bwMode="auto">
            <a:xfrm>
              <a:off x="3036" y="1440"/>
              <a:ext cx="28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200">
                <a:latin typeface="Arial" panose="020B0604020202020204" pitchFamily="34" charset="0"/>
              </a:endParaRPr>
            </a:p>
          </p:txBody>
        </p:sp>
        <p:sp>
          <p:nvSpPr>
            <p:cNvPr id="107586" name="Rectangle 21"/>
            <p:cNvSpPr>
              <a:spLocks noChangeArrowheads="1"/>
            </p:cNvSpPr>
            <p:nvPr/>
          </p:nvSpPr>
          <p:spPr bwMode="auto">
            <a:xfrm>
              <a:off x="3342" y="1440"/>
              <a:ext cx="28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200">
                <a:latin typeface="Arial" panose="020B0604020202020204" pitchFamily="34" charset="0"/>
              </a:endParaRPr>
            </a:p>
          </p:txBody>
        </p:sp>
        <p:sp>
          <p:nvSpPr>
            <p:cNvPr id="107587" name="Rectangle 22"/>
            <p:cNvSpPr>
              <a:spLocks noChangeArrowheads="1"/>
            </p:cNvSpPr>
            <p:nvPr/>
          </p:nvSpPr>
          <p:spPr bwMode="auto">
            <a:xfrm>
              <a:off x="3651" y="1440"/>
              <a:ext cx="28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200">
                <a:latin typeface="Arial" panose="020B0604020202020204" pitchFamily="34" charset="0"/>
              </a:endParaRPr>
            </a:p>
          </p:txBody>
        </p:sp>
      </p:grpSp>
      <p:sp>
        <p:nvSpPr>
          <p:cNvPr id="107533" name="Rectangle 23"/>
          <p:cNvSpPr>
            <a:spLocks noChangeArrowheads="1"/>
          </p:cNvSpPr>
          <p:nvPr/>
        </p:nvSpPr>
        <p:spPr bwMode="auto">
          <a:xfrm>
            <a:off x="4021931" y="2166938"/>
            <a:ext cx="3429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107534" name="Rectangle 24"/>
          <p:cNvSpPr>
            <a:spLocks noChangeArrowheads="1"/>
          </p:cNvSpPr>
          <p:nvPr/>
        </p:nvSpPr>
        <p:spPr bwMode="auto">
          <a:xfrm>
            <a:off x="4379119" y="2166938"/>
            <a:ext cx="3429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CC"/>
                </a:solidFill>
              </a:rPr>
              <a:t>O</a:t>
            </a:r>
          </a:p>
        </p:txBody>
      </p:sp>
      <p:sp>
        <p:nvSpPr>
          <p:cNvPr id="107535" name="Rectangle 25"/>
          <p:cNvSpPr>
            <a:spLocks noChangeArrowheads="1"/>
          </p:cNvSpPr>
          <p:nvPr/>
        </p:nvSpPr>
        <p:spPr bwMode="auto">
          <a:xfrm>
            <a:off x="4743450" y="2166938"/>
            <a:ext cx="3429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07536" name="Rectangle 26"/>
          <p:cNvSpPr>
            <a:spLocks noChangeArrowheads="1"/>
          </p:cNvSpPr>
          <p:nvPr/>
        </p:nvSpPr>
        <p:spPr bwMode="auto">
          <a:xfrm>
            <a:off x="3657600" y="2595563"/>
            <a:ext cx="3429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K</a:t>
            </a:r>
          </a:p>
        </p:txBody>
      </p:sp>
      <p:sp>
        <p:nvSpPr>
          <p:cNvPr id="107537" name="Rectangle 27"/>
          <p:cNvSpPr>
            <a:spLocks noChangeArrowheads="1"/>
          </p:cNvSpPr>
          <p:nvPr/>
        </p:nvSpPr>
        <p:spPr bwMode="auto">
          <a:xfrm>
            <a:off x="4021931" y="2595563"/>
            <a:ext cx="3429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107538" name="Rectangle 28"/>
          <p:cNvSpPr>
            <a:spLocks noChangeArrowheads="1"/>
          </p:cNvSpPr>
          <p:nvPr/>
        </p:nvSpPr>
        <p:spPr bwMode="auto">
          <a:xfrm>
            <a:off x="4389835" y="2595563"/>
            <a:ext cx="3429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107539" name="Rectangle 29"/>
          <p:cNvSpPr>
            <a:spLocks noChangeArrowheads="1"/>
          </p:cNvSpPr>
          <p:nvPr/>
        </p:nvSpPr>
        <p:spPr bwMode="auto">
          <a:xfrm>
            <a:off x="4754166" y="2590800"/>
            <a:ext cx="3429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07540" name="Rectangle 30"/>
          <p:cNvSpPr>
            <a:spLocks noChangeArrowheads="1"/>
          </p:cNvSpPr>
          <p:nvPr/>
        </p:nvSpPr>
        <p:spPr bwMode="auto">
          <a:xfrm>
            <a:off x="3257550" y="4257675"/>
            <a:ext cx="3429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CC3300"/>
                </a:solidFill>
              </a:rPr>
              <a:t>N</a:t>
            </a:r>
          </a:p>
        </p:txBody>
      </p:sp>
      <p:sp>
        <p:nvSpPr>
          <p:cNvPr id="107541" name="Rectangle 31"/>
          <p:cNvSpPr>
            <a:spLocks noChangeArrowheads="1"/>
          </p:cNvSpPr>
          <p:nvPr/>
        </p:nvSpPr>
        <p:spPr bwMode="auto">
          <a:xfrm>
            <a:off x="3621881" y="4257675"/>
            <a:ext cx="3429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CC3300"/>
                </a:solidFill>
              </a:rPr>
              <a:t>I</a:t>
            </a:r>
          </a:p>
        </p:txBody>
      </p:sp>
      <p:sp>
        <p:nvSpPr>
          <p:cNvPr id="107542" name="Rectangle 32"/>
          <p:cNvSpPr>
            <a:spLocks noChangeArrowheads="1"/>
          </p:cNvSpPr>
          <p:nvPr/>
        </p:nvSpPr>
        <p:spPr bwMode="auto">
          <a:xfrm>
            <a:off x="3989785" y="4267200"/>
            <a:ext cx="3429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CC3300"/>
                </a:solidFill>
              </a:rPr>
              <a:t>T</a:t>
            </a:r>
          </a:p>
        </p:txBody>
      </p:sp>
      <p:sp>
        <p:nvSpPr>
          <p:cNvPr id="107543" name="Rectangle 33"/>
          <p:cNvSpPr>
            <a:spLocks noChangeArrowheads="1"/>
          </p:cNvSpPr>
          <p:nvPr/>
        </p:nvSpPr>
        <p:spPr bwMode="auto">
          <a:xfrm>
            <a:off x="4357688" y="4257675"/>
            <a:ext cx="3429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CC3300"/>
                </a:solidFill>
                <a:latin typeface="VNI-Times" pitchFamily="2" charset="0"/>
              </a:rPr>
              <a:t>Ô</a:t>
            </a: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257550" y="4267200"/>
            <a:ext cx="1443038" cy="381000"/>
            <a:chOff x="2388" y="2400"/>
            <a:chExt cx="1212" cy="240"/>
          </a:xfrm>
        </p:grpSpPr>
        <p:sp>
          <p:nvSpPr>
            <p:cNvPr id="107579" name="Rectangle 35"/>
            <p:cNvSpPr>
              <a:spLocks noChangeArrowheads="1"/>
            </p:cNvSpPr>
            <p:nvPr/>
          </p:nvSpPr>
          <p:spPr bwMode="auto">
            <a:xfrm>
              <a:off x="2388" y="2400"/>
              <a:ext cx="288" cy="2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200">
                <a:latin typeface="Arial" panose="020B0604020202020204" pitchFamily="34" charset="0"/>
              </a:endParaRPr>
            </a:p>
          </p:txBody>
        </p:sp>
        <p:sp>
          <p:nvSpPr>
            <p:cNvPr id="107580" name="Rectangle 36"/>
            <p:cNvSpPr>
              <a:spLocks noChangeArrowheads="1"/>
            </p:cNvSpPr>
            <p:nvPr/>
          </p:nvSpPr>
          <p:spPr bwMode="auto">
            <a:xfrm>
              <a:off x="2694" y="2400"/>
              <a:ext cx="288" cy="2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200">
                <a:latin typeface="Arial" panose="020B0604020202020204" pitchFamily="34" charset="0"/>
              </a:endParaRPr>
            </a:p>
          </p:txBody>
        </p:sp>
        <p:sp>
          <p:nvSpPr>
            <p:cNvPr id="107581" name="Rectangle 37"/>
            <p:cNvSpPr>
              <a:spLocks noChangeArrowheads="1"/>
            </p:cNvSpPr>
            <p:nvPr/>
          </p:nvSpPr>
          <p:spPr bwMode="auto">
            <a:xfrm>
              <a:off x="3003" y="2400"/>
              <a:ext cx="288" cy="2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200">
                <a:latin typeface="Arial" panose="020B0604020202020204" pitchFamily="34" charset="0"/>
              </a:endParaRPr>
            </a:p>
          </p:txBody>
        </p:sp>
        <p:sp>
          <p:nvSpPr>
            <p:cNvPr id="107582" name="Rectangle 38"/>
            <p:cNvSpPr>
              <a:spLocks noChangeArrowheads="1"/>
            </p:cNvSpPr>
            <p:nvPr/>
          </p:nvSpPr>
          <p:spPr bwMode="auto">
            <a:xfrm>
              <a:off x="3312" y="2400"/>
              <a:ext cx="288" cy="2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200">
                <a:latin typeface="Arial" panose="020B0604020202020204" pitchFamily="34" charset="0"/>
              </a:endParaRPr>
            </a:p>
          </p:txBody>
        </p:sp>
      </p:grpSp>
      <p:sp>
        <p:nvSpPr>
          <p:cNvPr id="168999" name="AutoShape 39"/>
          <p:cNvSpPr>
            <a:spLocks noChangeArrowheads="1"/>
          </p:cNvSpPr>
          <p:nvPr/>
        </p:nvSpPr>
        <p:spPr bwMode="auto">
          <a:xfrm>
            <a:off x="3200400" y="2514600"/>
            <a:ext cx="400050" cy="457200"/>
          </a:xfrm>
          <a:prstGeom prst="star5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>
                <a:solidFill>
                  <a:srgbClr val="FFFF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69000" name="AutoShape 40"/>
          <p:cNvSpPr>
            <a:spLocks noChangeArrowheads="1"/>
          </p:cNvSpPr>
          <p:nvPr/>
        </p:nvSpPr>
        <p:spPr bwMode="auto">
          <a:xfrm>
            <a:off x="2914650" y="2133600"/>
            <a:ext cx="400050" cy="457200"/>
          </a:xfrm>
          <a:prstGeom prst="star5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>
                <a:solidFill>
                  <a:srgbClr val="FFFF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69001" name="AutoShape 41"/>
          <p:cNvSpPr>
            <a:spLocks noChangeArrowheads="1"/>
          </p:cNvSpPr>
          <p:nvPr/>
        </p:nvSpPr>
        <p:spPr bwMode="auto">
          <a:xfrm>
            <a:off x="3200400" y="1676400"/>
            <a:ext cx="400050" cy="457200"/>
          </a:xfrm>
          <a:prstGeom prst="star5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>
                <a:solidFill>
                  <a:srgbClr val="FFFF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69002" name="AutoShape 42"/>
          <p:cNvSpPr>
            <a:spLocks noChangeArrowheads="1"/>
          </p:cNvSpPr>
          <p:nvPr/>
        </p:nvSpPr>
        <p:spPr bwMode="auto">
          <a:xfrm>
            <a:off x="3600450" y="1295400"/>
            <a:ext cx="400050" cy="457200"/>
          </a:xfrm>
          <a:prstGeom prst="star5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>
                <a:solidFill>
                  <a:srgbClr val="FFFF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69003" name="Text Box 43"/>
          <p:cNvSpPr txBox="1">
            <a:spLocks noChangeArrowheads="1"/>
          </p:cNvSpPr>
          <p:nvPr/>
        </p:nvSpPr>
        <p:spPr bwMode="auto">
          <a:xfrm>
            <a:off x="1428751" y="5257802"/>
            <a:ext cx="7031681" cy="1200329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</a:rPr>
              <a:t>Hàng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ngang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số</a:t>
            </a:r>
            <a:r>
              <a:rPr lang="en-US" altLang="en-US" sz="3600" dirty="0">
                <a:solidFill>
                  <a:srgbClr val="FF0000"/>
                </a:solidFill>
              </a:rPr>
              <a:t> 1 </a:t>
            </a:r>
            <a:r>
              <a:rPr lang="en-US" altLang="en-US" sz="3600" dirty="0" err="1">
                <a:solidFill>
                  <a:srgbClr val="FF0000"/>
                </a:solidFill>
              </a:rPr>
              <a:t>có</a:t>
            </a:r>
            <a:r>
              <a:rPr lang="en-US" altLang="en-US" sz="3600" dirty="0">
                <a:solidFill>
                  <a:srgbClr val="FF0000"/>
                </a:solidFill>
              </a:rPr>
              <a:t> 3 </a:t>
            </a:r>
            <a:r>
              <a:rPr lang="en-US" altLang="en-US" sz="3600" dirty="0" err="1">
                <a:solidFill>
                  <a:srgbClr val="FF0000"/>
                </a:solidFill>
              </a:rPr>
              <a:t>chữ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cái</a:t>
            </a:r>
            <a:r>
              <a:rPr lang="en-US" altLang="en-US" sz="3600" dirty="0">
                <a:solidFill>
                  <a:srgbClr val="FF0000"/>
                </a:solidFill>
              </a:rPr>
              <a:t> : </a:t>
            </a:r>
            <a:r>
              <a:rPr lang="vi-VN" altLang="en-US" sz="3600" dirty="0" smtClean="0">
                <a:solidFill>
                  <a:srgbClr val="FF0000"/>
                </a:solidFill>
              </a:rPr>
              <a:t>Đây là chất khí rất cần thiết cho sự sống?</a:t>
            </a:r>
            <a:endParaRPr lang="en-US" altLang="en-US" sz="28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69004" name="Text Box 44"/>
          <p:cNvSpPr txBox="1">
            <a:spLocks noChangeArrowheads="1"/>
          </p:cNvSpPr>
          <p:nvPr/>
        </p:nvSpPr>
        <p:spPr bwMode="auto">
          <a:xfrm>
            <a:off x="1475186" y="5249553"/>
            <a:ext cx="6858000" cy="1938992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 err="1">
                <a:solidFill>
                  <a:srgbClr val="FF0000"/>
                </a:solidFill>
              </a:rPr>
              <a:t>Hàng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ngang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số</a:t>
            </a:r>
            <a:r>
              <a:rPr lang="en-US" altLang="en-US" sz="4000" dirty="0">
                <a:solidFill>
                  <a:srgbClr val="FF0000"/>
                </a:solidFill>
              </a:rPr>
              <a:t> 2 </a:t>
            </a:r>
            <a:r>
              <a:rPr lang="en-US" altLang="en-US" sz="4000" dirty="0" err="1">
                <a:solidFill>
                  <a:srgbClr val="FF0000"/>
                </a:solidFill>
              </a:rPr>
              <a:t>có</a:t>
            </a:r>
            <a:r>
              <a:rPr lang="en-US" altLang="en-US" sz="4000" dirty="0">
                <a:solidFill>
                  <a:srgbClr val="FF0000"/>
                </a:solidFill>
              </a:rPr>
              <a:t> 5 </a:t>
            </a:r>
            <a:r>
              <a:rPr lang="en-US" altLang="en-US" sz="4000" dirty="0" err="1">
                <a:solidFill>
                  <a:srgbClr val="FF0000"/>
                </a:solidFill>
              </a:rPr>
              <a:t>chữ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cái</a:t>
            </a:r>
            <a:r>
              <a:rPr lang="en-US" altLang="en-US" sz="4000" dirty="0">
                <a:solidFill>
                  <a:srgbClr val="FF0000"/>
                </a:solidFill>
              </a:rPr>
              <a:t> : </a:t>
            </a:r>
            <a:r>
              <a:rPr lang="vi-VN" altLang="en-US" sz="4000" dirty="0" smtClean="0">
                <a:solidFill>
                  <a:srgbClr val="FF0000"/>
                </a:solidFill>
              </a:rPr>
              <a:t>Đây là loại khí nhẹ nhất trong tất cả các chất khí?</a:t>
            </a:r>
            <a:endParaRPr lang="en-US" altLang="en-US" sz="36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69005" name="Text Box 45"/>
          <p:cNvSpPr txBox="1">
            <a:spLocks noChangeArrowheads="1"/>
          </p:cNvSpPr>
          <p:nvPr/>
        </p:nvSpPr>
        <p:spPr bwMode="auto">
          <a:xfrm>
            <a:off x="1784984" y="5134016"/>
            <a:ext cx="6858000" cy="1815882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</a:rPr>
              <a:t>Hàng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ngang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</a:rPr>
              <a:t> 3 </a:t>
            </a:r>
            <a:r>
              <a:rPr lang="en-US" altLang="en-US" sz="2800" dirty="0" err="1">
                <a:solidFill>
                  <a:srgbClr val="FF0000"/>
                </a:solidFill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</a:rPr>
              <a:t> 6 </a:t>
            </a:r>
            <a:r>
              <a:rPr lang="en-US" altLang="en-US" sz="2800" dirty="0" err="1">
                <a:solidFill>
                  <a:srgbClr val="FF0000"/>
                </a:solidFill>
              </a:rPr>
              <a:t>chữ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cái</a:t>
            </a:r>
            <a:r>
              <a:rPr lang="en-US" altLang="en-US" sz="2800" dirty="0">
                <a:solidFill>
                  <a:srgbClr val="FF0000"/>
                </a:solidFill>
              </a:rPr>
              <a:t> : </a:t>
            </a:r>
            <a:r>
              <a:rPr lang="vi-VN" altLang="en-US" sz="2800" dirty="0" smtClean="0">
                <a:solidFill>
                  <a:srgbClr val="FF0000"/>
                </a:solidFill>
              </a:rPr>
              <a:t>Khái niệm nào dùng để chỉ con số biểu thị khả năng liên kết của nguyên tử nguyên tố này với nguyên tử nguyên tố khác?</a:t>
            </a:r>
            <a:endParaRPr lang="en-US" altLang="en-US" sz="28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69006" name="Text Box 46"/>
          <p:cNvSpPr txBox="1">
            <a:spLocks noChangeArrowheads="1"/>
          </p:cNvSpPr>
          <p:nvPr/>
        </p:nvSpPr>
        <p:spPr bwMode="auto">
          <a:xfrm>
            <a:off x="1602432" y="5247827"/>
            <a:ext cx="6858000" cy="1754326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</a:rPr>
              <a:t>Hàng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ngang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số</a:t>
            </a:r>
            <a:r>
              <a:rPr lang="en-US" altLang="en-US" sz="3600" dirty="0">
                <a:solidFill>
                  <a:srgbClr val="FF0000"/>
                </a:solidFill>
              </a:rPr>
              <a:t> 4 </a:t>
            </a:r>
            <a:r>
              <a:rPr lang="en-US" altLang="en-US" sz="3600" dirty="0" err="1">
                <a:solidFill>
                  <a:srgbClr val="FF0000"/>
                </a:solidFill>
              </a:rPr>
              <a:t>có</a:t>
            </a:r>
            <a:r>
              <a:rPr lang="en-US" altLang="en-US" sz="3600" dirty="0">
                <a:solidFill>
                  <a:srgbClr val="FF0000"/>
                </a:solidFill>
              </a:rPr>
              <a:t> 8 </a:t>
            </a:r>
            <a:r>
              <a:rPr lang="en-US" altLang="en-US" sz="3600" dirty="0" err="1">
                <a:solidFill>
                  <a:srgbClr val="FF0000"/>
                </a:solidFill>
              </a:rPr>
              <a:t>chữ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cái</a:t>
            </a:r>
            <a:r>
              <a:rPr lang="en-US" altLang="en-US" sz="3600" dirty="0">
                <a:solidFill>
                  <a:srgbClr val="FF0000"/>
                </a:solidFill>
              </a:rPr>
              <a:t> :</a:t>
            </a:r>
            <a:r>
              <a:rPr lang="en-US" altLang="en-US" sz="36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vi-VN" altLang="en-US" sz="3600" dirty="0" smtClean="0">
                <a:solidFill>
                  <a:srgbClr val="FF0000"/>
                </a:solidFill>
                <a:latin typeface="VNI-Times" pitchFamily="2" charset="0"/>
              </a:rPr>
              <a:t>Đây là hỗn hơp các chất khí có khối lượng mol là 29 g?</a:t>
            </a:r>
            <a:endParaRPr lang="en-US" altLang="en-US" sz="3600" dirty="0">
              <a:solidFill>
                <a:srgbClr val="FF0000"/>
              </a:solidFill>
            </a:endParaRPr>
          </a:p>
        </p:txBody>
      </p:sp>
      <p:sp>
        <p:nvSpPr>
          <p:cNvPr id="107553" name="Rectangle 47"/>
          <p:cNvSpPr>
            <a:spLocks noChangeArrowheads="1"/>
          </p:cNvSpPr>
          <p:nvPr/>
        </p:nvSpPr>
        <p:spPr bwMode="auto">
          <a:xfrm>
            <a:off x="5122069" y="2162175"/>
            <a:ext cx="3429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07554" name="Rectangle 48"/>
          <p:cNvSpPr>
            <a:spLocks noChangeArrowheads="1"/>
          </p:cNvSpPr>
          <p:nvPr/>
        </p:nvSpPr>
        <p:spPr bwMode="auto">
          <a:xfrm>
            <a:off x="5486400" y="2166938"/>
            <a:ext cx="3429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R</a:t>
            </a:r>
          </a:p>
        </p:txBody>
      </p:sp>
      <p:sp>
        <p:nvSpPr>
          <p:cNvPr id="107555" name="Rectangle 55"/>
          <p:cNvSpPr>
            <a:spLocks noChangeArrowheads="1"/>
          </p:cNvSpPr>
          <p:nvPr/>
        </p:nvSpPr>
        <p:spPr bwMode="auto">
          <a:xfrm>
            <a:off x="5118497" y="2590800"/>
            <a:ext cx="3429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107556" name="Rectangle 56"/>
          <p:cNvSpPr>
            <a:spLocks noChangeArrowheads="1"/>
          </p:cNvSpPr>
          <p:nvPr/>
        </p:nvSpPr>
        <p:spPr bwMode="auto">
          <a:xfrm>
            <a:off x="5489972" y="2586038"/>
            <a:ext cx="3429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K</a:t>
            </a:r>
          </a:p>
        </p:txBody>
      </p:sp>
      <p:sp>
        <p:nvSpPr>
          <p:cNvPr id="107557" name="Rectangle 57"/>
          <p:cNvSpPr>
            <a:spLocks noChangeArrowheads="1"/>
          </p:cNvSpPr>
          <p:nvPr/>
        </p:nvSpPr>
        <p:spPr bwMode="auto">
          <a:xfrm>
            <a:off x="5861447" y="2595563"/>
            <a:ext cx="3429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CC"/>
                </a:solidFill>
              </a:rPr>
              <a:t>H</a:t>
            </a:r>
          </a:p>
        </p:txBody>
      </p:sp>
      <p:pic>
        <p:nvPicPr>
          <p:cNvPr id="169026" name="Picture 66" descr="0003-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3276600"/>
            <a:ext cx="13144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59" name="WordArt 67"/>
          <p:cNvSpPr>
            <a:spLocks noChangeArrowheads="1" noChangeShapeType="1" noTextEdit="1"/>
          </p:cNvSpPr>
          <p:nvPr/>
        </p:nvSpPr>
        <p:spPr bwMode="auto">
          <a:xfrm rot="257687">
            <a:off x="2914651" y="114302"/>
            <a:ext cx="3521869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GIẢI Ô CHỮ HOÁ HỌC</a:t>
            </a:r>
          </a:p>
        </p:txBody>
      </p:sp>
      <p:sp>
        <p:nvSpPr>
          <p:cNvPr id="107560" name="Rectangle 69"/>
          <p:cNvSpPr>
            <a:spLocks noChangeArrowheads="1"/>
          </p:cNvSpPr>
          <p:nvPr/>
        </p:nvSpPr>
        <p:spPr bwMode="auto">
          <a:xfrm>
            <a:off x="6229350" y="2590800"/>
            <a:ext cx="3429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CC"/>
                </a:solidFill>
              </a:rPr>
              <a:t>I</a:t>
            </a:r>
          </a:p>
        </p:txBody>
      </p: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3657601" y="2590802"/>
            <a:ext cx="2907506" cy="390525"/>
            <a:chOff x="1968" y="1920"/>
            <a:chExt cx="2442" cy="246"/>
          </a:xfrm>
        </p:grpSpPr>
        <p:sp>
          <p:nvSpPr>
            <p:cNvPr id="107571" name="Rectangle 59"/>
            <p:cNvSpPr>
              <a:spLocks noChangeArrowheads="1"/>
            </p:cNvSpPr>
            <p:nvPr/>
          </p:nvSpPr>
          <p:spPr bwMode="auto">
            <a:xfrm>
              <a:off x="1968" y="1926"/>
              <a:ext cx="28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200">
                <a:latin typeface="Arial" panose="020B0604020202020204" pitchFamily="34" charset="0"/>
              </a:endParaRPr>
            </a:p>
          </p:txBody>
        </p:sp>
        <p:sp>
          <p:nvSpPr>
            <p:cNvPr id="107572" name="Rectangle 60"/>
            <p:cNvSpPr>
              <a:spLocks noChangeArrowheads="1"/>
            </p:cNvSpPr>
            <p:nvPr/>
          </p:nvSpPr>
          <p:spPr bwMode="auto">
            <a:xfrm>
              <a:off x="2274" y="1926"/>
              <a:ext cx="28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200">
                <a:latin typeface="Arial" panose="020B0604020202020204" pitchFamily="34" charset="0"/>
              </a:endParaRPr>
            </a:p>
          </p:txBody>
        </p:sp>
        <p:sp>
          <p:nvSpPr>
            <p:cNvPr id="107573" name="Rectangle 61"/>
            <p:cNvSpPr>
              <a:spLocks noChangeArrowheads="1"/>
            </p:cNvSpPr>
            <p:nvPr/>
          </p:nvSpPr>
          <p:spPr bwMode="auto">
            <a:xfrm>
              <a:off x="2583" y="1926"/>
              <a:ext cx="28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200">
                <a:latin typeface="Arial" panose="020B0604020202020204" pitchFamily="34" charset="0"/>
              </a:endParaRPr>
            </a:p>
          </p:txBody>
        </p:sp>
        <p:sp>
          <p:nvSpPr>
            <p:cNvPr id="107574" name="Rectangle 62"/>
            <p:cNvSpPr>
              <a:spLocks noChangeArrowheads="1"/>
            </p:cNvSpPr>
            <p:nvPr/>
          </p:nvSpPr>
          <p:spPr bwMode="auto">
            <a:xfrm>
              <a:off x="2889" y="1923"/>
              <a:ext cx="288" cy="2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200">
                <a:latin typeface="Arial" panose="020B0604020202020204" pitchFamily="34" charset="0"/>
              </a:endParaRPr>
            </a:p>
          </p:txBody>
        </p:sp>
        <p:sp>
          <p:nvSpPr>
            <p:cNvPr id="107575" name="Rectangle 63"/>
            <p:cNvSpPr>
              <a:spLocks noChangeArrowheads="1"/>
            </p:cNvSpPr>
            <p:nvPr/>
          </p:nvSpPr>
          <p:spPr bwMode="auto">
            <a:xfrm>
              <a:off x="3195" y="1923"/>
              <a:ext cx="28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200">
                <a:latin typeface="Arial" panose="020B0604020202020204" pitchFamily="34" charset="0"/>
              </a:endParaRPr>
            </a:p>
          </p:txBody>
        </p:sp>
        <p:sp>
          <p:nvSpPr>
            <p:cNvPr id="107576" name="Rectangle 64"/>
            <p:cNvSpPr>
              <a:spLocks noChangeArrowheads="1"/>
            </p:cNvSpPr>
            <p:nvPr/>
          </p:nvSpPr>
          <p:spPr bwMode="auto">
            <a:xfrm>
              <a:off x="3507" y="1920"/>
              <a:ext cx="28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200">
                <a:latin typeface="Arial" panose="020B0604020202020204" pitchFamily="34" charset="0"/>
              </a:endParaRPr>
            </a:p>
          </p:txBody>
        </p:sp>
        <p:sp>
          <p:nvSpPr>
            <p:cNvPr id="107577" name="Rectangle 65"/>
            <p:cNvSpPr>
              <a:spLocks noChangeArrowheads="1"/>
            </p:cNvSpPr>
            <p:nvPr/>
          </p:nvSpPr>
          <p:spPr bwMode="auto">
            <a:xfrm>
              <a:off x="3819" y="1926"/>
              <a:ext cx="28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200">
                <a:latin typeface="Arial" panose="020B0604020202020204" pitchFamily="34" charset="0"/>
              </a:endParaRPr>
            </a:p>
          </p:txBody>
        </p:sp>
        <p:sp>
          <p:nvSpPr>
            <p:cNvPr id="107578" name="Rectangle 70"/>
            <p:cNvSpPr>
              <a:spLocks noChangeArrowheads="1"/>
            </p:cNvSpPr>
            <p:nvPr/>
          </p:nvSpPr>
          <p:spPr bwMode="auto">
            <a:xfrm>
              <a:off x="4122" y="1920"/>
              <a:ext cx="28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CC3300"/>
                </a:solidFill>
              </a:endParaRPr>
            </a:p>
          </p:txBody>
        </p:sp>
      </p:grpSp>
      <p:sp>
        <p:nvSpPr>
          <p:cNvPr id="107562" name="Rectangle 73"/>
          <p:cNvSpPr>
            <a:spLocks noChangeArrowheads="1"/>
          </p:cNvSpPr>
          <p:nvPr/>
        </p:nvSpPr>
        <p:spPr bwMode="auto">
          <a:xfrm>
            <a:off x="5829300" y="2162175"/>
            <a:ext cx="3429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CC"/>
                </a:solidFill>
              </a:rPr>
              <a:t>I</a:t>
            </a:r>
          </a:p>
        </p:txBody>
      </p:sp>
      <p:grpSp>
        <p:nvGrpSpPr>
          <p:cNvPr id="6" name="Group 75"/>
          <p:cNvGrpSpPr>
            <a:grpSpLocks/>
          </p:cNvGrpSpPr>
          <p:nvPr/>
        </p:nvGrpSpPr>
        <p:grpSpPr bwMode="auto">
          <a:xfrm>
            <a:off x="4021932" y="2162177"/>
            <a:ext cx="2121694" cy="390525"/>
            <a:chOff x="3888" y="1008"/>
            <a:chExt cx="1782" cy="246"/>
          </a:xfrm>
        </p:grpSpPr>
        <p:sp>
          <p:nvSpPr>
            <p:cNvPr id="107565" name="Rectangle 50"/>
            <p:cNvSpPr>
              <a:spLocks noChangeArrowheads="1"/>
            </p:cNvSpPr>
            <p:nvPr/>
          </p:nvSpPr>
          <p:spPr bwMode="auto">
            <a:xfrm>
              <a:off x="3888" y="1008"/>
              <a:ext cx="28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107566" name="Rectangle 51"/>
            <p:cNvSpPr>
              <a:spLocks noChangeArrowheads="1"/>
            </p:cNvSpPr>
            <p:nvPr/>
          </p:nvSpPr>
          <p:spPr bwMode="auto">
            <a:xfrm>
              <a:off x="4188" y="1008"/>
              <a:ext cx="28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CC3300"/>
                </a:solidFill>
              </a:endParaRPr>
            </a:p>
          </p:txBody>
        </p:sp>
        <p:sp>
          <p:nvSpPr>
            <p:cNvPr id="107567" name="Rectangle 52"/>
            <p:cNvSpPr>
              <a:spLocks noChangeArrowheads="1"/>
            </p:cNvSpPr>
            <p:nvPr/>
          </p:nvSpPr>
          <p:spPr bwMode="auto">
            <a:xfrm>
              <a:off x="4494" y="1008"/>
              <a:ext cx="28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107568" name="Rectangle 53"/>
            <p:cNvSpPr>
              <a:spLocks noChangeArrowheads="1"/>
            </p:cNvSpPr>
            <p:nvPr/>
          </p:nvSpPr>
          <p:spPr bwMode="auto">
            <a:xfrm>
              <a:off x="4803" y="1014"/>
              <a:ext cx="288" cy="2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107569" name="Rectangle 54"/>
            <p:cNvSpPr>
              <a:spLocks noChangeArrowheads="1"/>
            </p:cNvSpPr>
            <p:nvPr/>
          </p:nvSpPr>
          <p:spPr bwMode="auto">
            <a:xfrm>
              <a:off x="5100" y="1008"/>
              <a:ext cx="28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107570" name="Rectangle 74"/>
            <p:cNvSpPr>
              <a:spLocks noChangeArrowheads="1"/>
            </p:cNvSpPr>
            <p:nvPr/>
          </p:nvSpPr>
          <p:spPr bwMode="auto">
            <a:xfrm>
              <a:off x="5382" y="1008"/>
              <a:ext cx="28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CC3300"/>
                </a:solidFill>
              </a:endParaRPr>
            </a:p>
          </p:txBody>
        </p:sp>
      </p:grpSp>
      <p:sp>
        <p:nvSpPr>
          <p:cNvPr id="169037" name="Text Box 77"/>
          <p:cNvSpPr txBox="1">
            <a:spLocks noChangeArrowheads="1"/>
          </p:cNvSpPr>
          <p:nvPr/>
        </p:nvSpPr>
        <p:spPr bwMode="auto">
          <a:xfrm>
            <a:off x="2057400" y="5293993"/>
            <a:ext cx="6858000" cy="1661993"/>
          </a:xfrm>
          <a:prstGeom prst="rect">
            <a:avLst/>
          </a:prstGeom>
          <a:solidFill>
            <a:srgbClr val="99FFCC"/>
          </a:solidFill>
          <a:ln>
            <a:noFill/>
          </a:ln>
          <a:effectLst>
            <a:prstShdw prst="shdw17" dist="17961" dir="2700000">
              <a:srgbClr val="5C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400" dirty="0" smtClean="0">
                <a:solidFill>
                  <a:srgbClr val="FF0000"/>
                </a:solidFill>
                <a:latin typeface="VNI-Times" pitchFamily="2" charset="0"/>
              </a:rPr>
              <a:t>H</a:t>
            </a:r>
            <a:r>
              <a:rPr lang="vi-VN" altLang="en-US" sz="3400" dirty="0">
                <a:solidFill>
                  <a:srgbClr val="FF0000"/>
                </a:solidFill>
                <a:latin typeface="VNI-Times" pitchFamily="2" charset="0"/>
              </a:rPr>
              <a:t>à</a:t>
            </a:r>
            <a:r>
              <a:rPr lang="en-US" altLang="en-US" sz="3400" dirty="0" smtClean="0">
                <a:solidFill>
                  <a:srgbClr val="FF0000"/>
                </a:solidFill>
                <a:latin typeface="VNI-Times" pitchFamily="2" charset="0"/>
              </a:rPr>
              <a:t>ng </a:t>
            </a:r>
            <a:r>
              <a:rPr lang="en-US" altLang="en-US" sz="3400" dirty="0" err="1">
                <a:solidFill>
                  <a:srgbClr val="FF0000"/>
                </a:solidFill>
                <a:latin typeface="VNI-Times" pitchFamily="2" charset="0"/>
              </a:rPr>
              <a:t>ngang</a:t>
            </a:r>
            <a:r>
              <a:rPr lang="en-US" altLang="en-US" sz="34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3400" dirty="0" smtClean="0">
                <a:solidFill>
                  <a:srgbClr val="FF0000"/>
                </a:solidFill>
                <a:latin typeface="VNI-Times" pitchFamily="2" charset="0"/>
              </a:rPr>
              <a:t>c</a:t>
            </a:r>
            <a:r>
              <a:rPr lang="vi-VN" altLang="en-US" sz="3400" dirty="0">
                <a:solidFill>
                  <a:srgbClr val="FF0000"/>
                </a:solidFill>
                <a:latin typeface="VNI-Times" pitchFamily="2" charset="0"/>
              </a:rPr>
              <a:t>ó</a:t>
            </a:r>
            <a:r>
              <a:rPr lang="en-US" altLang="en-US" sz="34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3400" dirty="0">
                <a:solidFill>
                  <a:srgbClr val="FF0000"/>
                </a:solidFill>
                <a:latin typeface="VNI-Times" pitchFamily="2" charset="0"/>
              </a:rPr>
              <a:t>4 </a:t>
            </a:r>
            <a:r>
              <a:rPr lang="en-US" altLang="en-US" sz="3400" dirty="0" err="1" smtClean="0">
                <a:solidFill>
                  <a:srgbClr val="FF0000"/>
                </a:solidFill>
                <a:latin typeface="VNI-Times" pitchFamily="2" charset="0"/>
              </a:rPr>
              <a:t>ch</a:t>
            </a:r>
            <a:r>
              <a:rPr lang="vi-VN" altLang="en-US" sz="3400" dirty="0" smtClean="0">
                <a:solidFill>
                  <a:srgbClr val="FF0000"/>
                </a:solidFill>
                <a:latin typeface="VNI-Times" pitchFamily="2" charset="0"/>
              </a:rPr>
              <a:t>ữ</a:t>
            </a:r>
            <a:r>
              <a:rPr lang="en-US" altLang="en-US" sz="3400" dirty="0" smtClean="0">
                <a:solidFill>
                  <a:srgbClr val="FF0000"/>
                </a:solidFill>
                <a:latin typeface="VNI-Times" pitchFamily="2" charset="0"/>
              </a:rPr>
              <a:t> c</a:t>
            </a:r>
            <a:r>
              <a:rPr lang="vi-VN" altLang="en-US" sz="3400" dirty="0">
                <a:solidFill>
                  <a:srgbClr val="FF0000"/>
                </a:solidFill>
                <a:latin typeface="VNI-Times" pitchFamily="2" charset="0"/>
              </a:rPr>
              <a:t>á</a:t>
            </a:r>
            <a:r>
              <a:rPr lang="en-US" altLang="en-US" sz="3400" dirty="0" smtClean="0">
                <a:solidFill>
                  <a:srgbClr val="FF0000"/>
                </a:solidFill>
                <a:latin typeface="VNI-Times" pitchFamily="2" charset="0"/>
              </a:rPr>
              <a:t>i</a:t>
            </a:r>
            <a:r>
              <a:rPr lang="en-US" altLang="en-US" sz="3400" dirty="0">
                <a:solidFill>
                  <a:srgbClr val="FF0000"/>
                </a:solidFill>
                <a:latin typeface="VNI-Times" pitchFamily="2" charset="0"/>
              </a:rPr>
              <a:t>: </a:t>
            </a:r>
            <a:r>
              <a:rPr lang="vi-VN" altLang="en-US" sz="3400" dirty="0" smtClean="0">
                <a:solidFill>
                  <a:srgbClr val="FF0000"/>
                </a:solidFill>
                <a:latin typeface="VNI-Times" pitchFamily="2" charset="0"/>
              </a:rPr>
              <a:t>Đây là chất khí có nhiều nhất trong thành phần của không khí? </a:t>
            </a:r>
            <a:endParaRPr lang="en-US" altLang="en-US" sz="3400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141865"/>
      </p:ext>
    </p:extLst>
  </p:cSld>
  <p:clrMapOvr>
    <a:masterClrMapping/>
  </p:clrMapOvr>
  <p:transition spd="slow" advClick="0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9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90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69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00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90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90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169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00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90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9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69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00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89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69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169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99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9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69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69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69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026"/>
                  </p:tgtEl>
                </p:cond>
              </p:nextCondLst>
            </p:seq>
          </p:childTnLst>
        </p:cTn>
      </p:par>
    </p:tnLst>
    <p:bldLst>
      <p:bldP spid="169003" grpId="0" animBg="1"/>
      <p:bldP spid="169003" grpId="1" animBg="1"/>
      <p:bldP spid="169004" grpId="0" animBg="1"/>
      <p:bldP spid="169004" grpId="1" animBg="1"/>
      <p:bldP spid="169005" grpId="0" animBg="1"/>
      <p:bldP spid="169005" grpId="1" animBg="1"/>
      <p:bldP spid="169006" grpId="0" animBg="1"/>
      <p:bldP spid="169006" grpId="1" animBg="1"/>
      <p:bldP spid="169037" grpId="0" animBg="1"/>
      <p:bldP spid="16903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694349"/>
            <a:ext cx="885698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BT1: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Cl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CO, SO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hidrogen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4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3317882" y="29403"/>
            <a:ext cx="274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CỦNG CỐ</a:t>
            </a:r>
            <a:endParaRPr lang="en-US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49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784976" cy="20448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AutoNum type="alphaLcParenR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oxygen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0,0625</a:t>
            </a:r>
          </a:p>
          <a:p>
            <a:pPr algn="just">
              <a:buAutoNum type="alphaLcParenR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hidrogen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Box 14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3317882" y="188640"/>
            <a:ext cx="274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CỦNG CỐ</a:t>
            </a:r>
            <a:endParaRPr lang="en-US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5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363474" y="287866"/>
            <a:ext cx="8661654" cy="4581293"/>
          </a:xfrm>
          <a:prstGeom prst="cloudCallout">
            <a:avLst>
              <a:gd name="adj1" fmla="val -43583"/>
              <a:gd name="adj2" fmla="val 53731"/>
            </a:avLst>
          </a:prstGeom>
          <a:ln>
            <a:noFill/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Dặn</a:t>
            </a:r>
            <a:r>
              <a:rPr lang="en-US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en-US" alt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dò</a:t>
            </a:r>
            <a:endParaRPr lang="en-US" altLang="en-US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108548" name="Picture 4" descr="2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24574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3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4249" y="326181"/>
            <a:ext cx="6489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BÀI 20: TỈ KHỐI </a:t>
            </a:r>
          </a:p>
          <a:p>
            <a:pPr algn="ctr"/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CỦA CHẤT KHÍ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Picture 4" descr="C:\Users\HUYEN\Desktop\BACKGROUND\pngtree-laboratory-equipment-shelf-illustration-png-image_4543695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3" b="96772" l="10000" r="90000">
                        <a14:foregroundMark x1="57833" y1="76159" x2="57833" y2="76159"/>
                        <a14:backgroundMark x1="3250" y1="37003" x2="3250" y2="370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79" y="2808312"/>
            <a:ext cx="4536504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UYEN\Desktop\BACKGROUND\pngtree-chemical-conical-flask-cartoon-illustration-png-image_4740140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6250" y1="25609" x2="6250" y2="25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914" y="2564904"/>
            <a:ext cx="4666730" cy="521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075601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5131594" y="1358900"/>
            <a:ext cx="1847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200">
              <a:latin typeface="Arial" panose="020B0604020202020204" pitchFamily="34" charset="0"/>
            </a:endParaRPr>
          </a:p>
        </p:txBody>
      </p:sp>
      <p:sp>
        <p:nvSpPr>
          <p:cNvPr id="83971" name="Rectangle 32"/>
          <p:cNvSpPr>
            <a:spLocks noChangeArrowheads="1"/>
          </p:cNvSpPr>
          <p:nvPr/>
        </p:nvSpPr>
        <p:spPr bwMode="auto">
          <a:xfrm>
            <a:off x="4572001" y="685801"/>
            <a:ext cx="57507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>
              <a:latin typeface="Arial" panose="020B0604020202020204" pitchFamily="34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62546" y="2926557"/>
            <a:ext cx="5022056" cy="3148160"/>
            <a:chOff x="4643438" y="2357430"/>
            <a:chExt cx="4357718" cy="2428892"/>
          </a:xfrm>
        </p:grpSpPr>
        <p:grpSp>
          <p:nvGrpSpPr>
            <p:cNvPr id="83987" name="Group 26"/>
            <p:cNvGrpSpPr>
              <a:grpSpLocks/>
            </p:cNvGrpSpPr>
            <p:nvPr/>
          </p:nvGrpSpPr>
          <p:grpSpPr bwMode="auto">
            <a:xfrm>
              <a:off x="4753005" y="2357430"/>
              <a:ext cx="4105275" cy="2336244"/>
              <a:chOff x="2195513" y="2100819"/>
              <a:chExt cx="4105275" cy="2336244"/>
            </a:xfrm>
          </p:grpSpPr>
          <p:grpSp>
            <p:nvGrpSpPr>
              <p:cNvPr id="83992" name="Group 24"/>
              <p:cNvGrpSpPr>
                <a:grpSpLocks/>
              </p:cNvGrpSpPr>
              <p:nvPr/>
            </p:nvGrpSpPr>
            <p:grpSpPr bwMode="auto">
              <a:xfrm>
                <a:off x="2195513" y="4005263"/>
                <a:ext cx="4105275" cy="431800"/>
                <a:chOff x="2195513" y="4005263"/>
                <a:chExt cx="4105275" cy="431800"/>
              </a:xfrm>
            </p:grpSpPr>
            <p:sp>
              <p:nvSpPr>
                <p:cNvPr id="84006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2195513" y="4005263"/>
                  <a:ext cx="215900" cy="431800"/>
                </a:xfrm>
                <a:prstGeom prst="line">
                  <a:avLst/>
                </a:prstGeom>
                <a:noFill/>
                <a:ln w="25400">
                  <a:solidFill>
                    <a:srgbClr val="5A00D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07" name="Line 9"/>
                <p:cNvSpPr>
                  <a:spLocks noChangeShapeType="1"/>
                </p:cNvSpPr>
                <p:nvPr/>
              </p:nvSpPr>
              <p:spPr bwMode="auto">
                <a:xfrm>
                  <a:off x="2195513" y="4437063"/>
                  <a:ext cx="4105275" cy="0"/>
                </a:xfrm>
                <a:prstGeom prst="line">
                  <a:avLst/>
                </a:prstGeom>
                <a:noFill/>
                <a:ln w="25400">
                  <a:solidFill>
                    <a:srgbClr val="5A00D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08" name="Line 10"/>
                <p:cNvSpPr>
                  <a:spLocks noChangeShapeType="1"/>
                </p:cNvSpPr>
                <p:nvPr/>
              </p:nvSpPr>
              <p:spPr bwMode="auto">
                <a:xfrm flipH="1" flipV="1">
                  <a:off x="6084888" y="4005263"/>
                  <a:ext cx="215900" cy="431800"/>
                </a:xfrm>
                <a:prstGeom prst="line">
                  <a:avLst/>
                </a:prstGeom>
                <a:noFill/>
                <a:ln w="25400">
                  <a:solidFill>
                    <a:srgbClr val="5A00D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09" name="Line 11"/>
                <p:cNvSpPr>
                  <a:spLocks noChangeShapeType="1"/>
                </p:cNvSpPr>
                <p:nvPr/>
              </p:nvSpPr>
              <p:spPr bwMode="auto">
                <a:xfrm>
                  <a:off x="2411413" y="4005263"/>
                  <a:ext cx="3673475" cy="0"/>
                </a:xfrm>
                <a:prstGeom prst="line">
                  <a:avLst/>
                </a:prstGeom>
                <a:noFill/>
                <a:ln w="25400">
                  <a:solidFill>
                    <a:srgbClr val="5A00D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3993" name="Rectangle 13"/>
              <p:cNvSpPr>
                <a:spLocks noChangeArrowheads="1"/>
              </p:cNvSpPr>
              <p:nvPr/>
            </p:nvSpPr>
            <p:spPr bwMode="auto">
              <a:xfrm>
                <a:off x="5435600" y="3213100"/>
                <a:ext cx="73025" cy="79216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5A00DE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666699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200">
                  <a:latin typeface="VNI-Times" pitchFamily="2" charset="0"/>
                </a:endParaRPr>
              </a:p>
            </p:txBody>
          </p:sp>
          <p:sp>
            <p:nvSpPr>
              <p:cNvPr id="83994" name="Rectangle 14"/>
              <p:cNvSpPr>
                <a:spLocks noChangeArrowheads="1"/>
              </p:cNvSpPr>
              <p:nvPr/>
            </p:nvSpPr>
            <p:spPr bwMode="auto">
              <a:xfrm>
                <a:off x="2987675" y="3213100"/>
                <a:ext cx="73025" cy="79216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5A00DE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666699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200">
                  <a:latin typeface="VNI-Times" pitchFamily="2" charset="0"/>
                </a:endParaRPr>
              </a:p>
            </p:txBody>
          </p:sp>
          <p:sp>
            <p:nvSpPr>
              <p:cNvPr id="83995" name="Line 16"/>
              <p:cNvSpPr>
                <a:spLocks noChangeShapeType="1"/>
              </p:cNvSpPr>
              <p:nvPr/>
            </p:nvSpPr>
            <p:spPr bwMode="auto">
              <a:xfrm>
                <a:off x="3059113" y="3500438"/>
                <a:ext cx="2376487" cy="0"/>
              </a:xfrm>
              <a:prstGeom prst="line">
                <a:avLst/>
              </a:prstGeom>
              <a:noFill/>
              <a:ln w="25400">
                <a:solidFill>
                  <a:srgbClr val="5A00D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6" name="Line 17"/>
              <p:cNvSpPr>
                <a:spLocks noChangeShapeType="1"/>
              </p:cNvSpPr>
              <p:nvPr/>
            </p:nvSpPr>
            <p:spPr bwMode="auto">
              <a:xfrm>
                <a:off x="4932363" y="3213100"/>
                <a:ext cx="1152525" cy="0"/>
              </a:xfrm>
              <a:prstGeom prst="line">
                <a:avLst/>
              </a:prstGeom>
              <a:noFill/>
              <a:ln w="25400">
                <a:solidFill>
                  <a:srgbClr val="5A00D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7" name="Line 18"/>
              <p:cNvSpPr>
                <a:spLocks noChangeShapeType="1"/>
              </p:cNvSpPr>
              <p:nvPr/>
            </p:nvSpPr>
            <p:spPr bwMode="auto">
              <a:xfrm>
                <a:off x="4859338" y="3141663"/>
                <a:ext cx="73025" cy="71437"/>
              </a:xfrm>
              <a:prstGeom prst="line">
                <a:avLst/>
              </a:prstGeom>
              <a:noFill/>
              <a:ln w="25400">
                <a:solidFill>
                  <a:srgbClr val="5A00D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8" name="Line 19"/>
              <p:cNvSpPr>
                <a:spLocks noChangeShapeType="1"/>
              </p:cNvSpPr>
              <p:nvPr/>
            </p:nvSpPr>
            <p:spPr bwMode="auto">
              <a:xfrm flipV="1">
                <a:off x="6084888" y="3141663"/>
                <a:ext cx="71437" cy="71437"/>
              </a:xfrm>
              <a:prstGeom prst="line">
                <a:avLst/>
              </a:prstGeom>
              <a:noFill/>
              <a:ln w="25400">
                <a:solidFill>
                  <a:srgbClr val="5A00D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9" name="Line 20"/>
              <p:cNvSpPr>
                <a:spLocks noChangeShapeType="1"/>
              </p:cNvSpPr>
              <p:nvPr/>
            </p:nvSpPr>
            <p:spPr bwMode="auto">
              <a:xfrm>
                <a:off x="2484438" y="3213100"/>
                <a:ext cx="1152525" cy="0"/>
              </a:xfrm>
              <a:prstGeom prst="line">
                <a:avLst/>
              </a:prstGeom>
              <a:noFill/>
              <a:ln w="25400">
                <a:solidFill>
                  <a:srgbClr val="5A00D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0" name="Line 21"/>
              <p:cNvSpPr>
                <a:spLocks noChangeShapeType="1"/>
              </p:cNvSpPr>
              <p:nvPr/>
            </p:nvSpPr>
            <p:spPr bwMode="auto">
              <a:xfrm flipV="1">
                <a:off x="3635375" y="3141663"/>
                <a:ext cx="71438" cy="71437"/>
              </a:xfrm>
              <a:prstGeom prst="line">
                <a:avLst/>
              </a:prstGeom>
              <a:noFill/>
              <a:ln w="25400">
                <a:solidFill>
                  <a:srgbClr val="5A00D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1" name="Line 22"/>
              <p:cNvSpPr>
                <a:spLocks noChangeShapeType="1"/>
              </p:cNvSpPr>
              <p:nvPr/>
            </p:nvSpPr>
            <p:spPr bwMode="auto">
              <a:xfrm>
                <a:off x="2411413" y="3141663"/>
                <a:ext cx="73025" cy="71437"/>
              </a:xfrm>
              <a:prstGeom prst="line">
                <a:avLst/>
              </a:prstGeom>
              <a:noFill/>
              <a:ln w="25400">
                <a:solidFill>
                  <a:srgbClr val="5A00D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Rectangle 23"/>
              <p:cNvSpPr>
                <a:spLocks noChangeArrowheads="1"/>
              </p:cNvSpPr>
              <p:nvPr/>
            </p:nvSpPr>
            <p:spPr bwMode="auto">
              <a:xfrm>
                <a:off x="5003800" y="2100819"/>
                <a:ext cx="1008063" cy="10795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3200" b="1" cap="all" dirty="0" err="1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cs typeface="Times New Roman" panose="02020603050405020304" pitchFamily="18" charset="0"/>
                  </a:rPr>
                  <a:t>Khí</a:t>
                </a:r>
                <a:r>
                  <a:rPr lang="en-US" sz="32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cs typeface="Times New Roman" panose="02020603050405020304" pitchFamily="18" charset="0"/>
                  </a:rPr>
                  <a:t> B</a:t>
                </a:r>
              </a:p>
            </p:txBody>
          </p:sp>
          <p:sp>
            <p:nvSpPr>
              <p:cNvPr id="185" name="Rectangle 24"/>
              <p:cNvSpPr>
                <a:spLocks noChangeArrowheads="1"/>
              </p:cNvSpPr>
              <p:nvPr/>
            </p:nvSpPr>
            <p:spPr bwMode="auto">
              <a:xfrm>
                <a:off x="2556942" y="2106645"/>
                <a:ext cx="1008063" cy="10795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3200" b="1" cap="all" dirty="0" err="1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cs typeface="Times New Roman" panose="02020603050405020304" pitchFamily="18" charset="0"/>
                  </a:rPr>
                  <a:t>Khí</a:t>
                </a:r>
                <a:r>
                  <a:rPr lang="en-US" sz="32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cs typeface="Times New Roman" panose="02020603050405020304" pitchFamily="18" charset="0"/>
                  </a:rPr>
                  <a:t> A</a:t>
                </a:r>
              </a:p>
            </p:txBody>
          </p:sp>
          <p:sp>
            <p:nvSpPr>
              <p:cNvPr id="84004" name="Arc 66"/>
              <p:cNvSpPr>
                <a:spLocks noChangeArrowheads="1"/>
              </p:cNvSpPr>
              <p:nvPr/>
            </p:nvSpPr>
            <p:spPr bwMode="auto">
              <a:xfrm rot="-5400000">
                <a:off x="3750452" y="3536723"/>
                <a:ext cx="1071569" cy="571504"/>
              </a:xfrm>
              <a:custGeom>
                <a:avLst/>
                <a:gdLst>
                  <a:gd name="T0" fmla="*/ 966521 w 1071569"/>
                  <a:gd name="T1" fmla="*/ 115811 h 571504"/>
                  <a:gd name="T2" fmla="*/ 535785 w 1071569"/>
                  <a:gd name="T3" fmla="*/ 285752 h 571504"/>
                  <a:gd name="T4" fmla="*/ 966992 w 1071569"/>
                  <a:gd name="T5" fmla="*/ 455353 h 571504"/>
                  <a:gd name="T6" fmla="*/ 17694720 60000 65536"/>
                  <a:gd name="T7" fmla="*/ 11796480 60000 65536"/>
                  <a:gd name="T8" fmla="*/ 5898240 60000 65536"/>
                  <a:gd name="T9" fmla="*/ 966521 w 1071569"/>
                  <a:gd name="T10" fmla="*/ 115811 h 571504"/>
                  <a:gd name="T11" fmla="*/ 1071569 w 1071569"/>
                  <a:gd name="T12" fmla="*/ 455353 h 5715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71569" h="571504" stroke="0">
                    <a:moveTo>
                      <a:pt x="966521" y="115811"/>
                    </a:moveTo>
                    <a:lnTo>
                      <a:pt x="966521" y="115810"/>
                    </a:lnTo>
                    <a:cubicBezTo>
                      <a:pt x="1034747" y="164999"/>
                      <a:pt x="1071569" y="224567"/>
                      <a:pt x="1071569" y="285752"/>
                    </a:cubicBezTo>
                    <a:cubicBezTo>
                      <a:pt x="1071569" y="346791"/>
                      <a:pt x="1034920" y="406227"/>
                      <a:pt x="966991" y="455353"/>
                    </a:cubicBezTo>
                    <a:lnTo>
                      <a:pt x="535785" y="285752"/>
                    </a:lnTo>
                    <a:lnTo>
                      <a:pt x="966521" y="115811"/>
                    </a:lnTo>
                    <a:close/>
                  </a:path>
                  <a:path w="1071569" h="571504" fill="none">
                    <a:moveTo>
                      <a:pt x="966521" y="115811"/>
                    </a:moveTo>
                    <a:lnTo>
                      <a:pt x="966521" y="115810"/>
                    </a:lnTo>
                    <a:cubicBezTo>
                      <a:pt x="1034747" y="164999"/>
                      <a:pt x="1071569" y="224567"/>
                      <a:pt x="1071569" y="285752"/>
                    </a:cubicBezTo>
                    <a:cubicBezTo>
                      <a:pt x="1071569" y="346791"/>
                      <a:pt x="1034920" y="406227"/>
                      <a:pt x="966991" y="455353"/>
                    </a:cubicBezTo>
                  </a:path>
                </a:pathLst>
              </a:custGeom>
              <a:noFill/>
              <a:ln w="25400" algn="ctr">
                <a:solidFill>
                  <a:srgbClr val="5A00D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4143372" y="2824459"/>
                <a:ext cx="357190" cy="356187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400" cap="all" dirty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VNI-Times" pitchFamily="2" charset="0"/>
                  </a:rPr>
                  <a:t>?</a:t>
                </a:r>
              </a:p>
            </p:txBody>
          </p:sp>
        </p:grpSp>
        <p:sp>
          <p:nvSpPr>
            <p:cNvPr id="172" name="Trapezoid 171"/>
            <p:cNvSpPr/>
            <p:nvPr/>
          </p:nvSpPr>
          <p:spPr bwMode="auto">
            <a:xfrm>
              <a:off x="4643438" y="4214818"/>
              <a:ext cx="4357718" cy="571504"/>
            </a:xfrm>
            <a:prstGeom prst="trapezoid">
              <a:avLst>
                <a:gd name="adj" fmla="val 44459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lvl1pPr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>
                <a:latin typeface="VNI-Times" pitchFamily="2" charset="0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4951037" y="4280700"/>
              <a:ext cx="3907243" cy="35618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400" b="1" dirty="0" err="1">
                  <a:ln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</a:t>
              </a:r>
              <a:r>
                <a:rPr lang="en-US" sz="2400" b="1" dirty="0">
                  <a:ln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2400" b="1" dirty="0" err="1">
                  <a:ln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r>
                <a:rPr lang="en-US" sz="2400" b="1" dirty="0">
                  <a:ln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2400" b="1" dirty="0" err="1">
                  <a:ln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nhẹ</a:t>
              </a:r>
              <a:r>
                <a:rPr lang="en-US" sz="2400" b="1" dirty="0">
                  <a:ln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n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400" b="1" dirty="0">
                  <a:ln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n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</a:t>
              </a:r>
              <a:r>
                <a:rPr lang="en-US" sz="2400" b="1" dirty="0">
                  <a:ln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 ?</a:t>
              </a:r>
            </a:p>
          </p:txBody>
        </p:sp>
      </p:grpSp>
      <p:sp>
        <p:nvSpPr>
          <p:cNvPr id="192" name="Rectangle 29"/>
          <p:cNvSpPr>
            <a:spLocks noChangeArrowheads="1"/>
          </p:cNvSpPr>
          <p:nvPr/>
        </p:nvSpPr>
        <p:spPr bwMode="auto">
          <a:xfrm>
            <a:off x="185856" y="1415304"/>
            <a:ext cx="8685094" cy="954107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Ta so </a:t>
            </a:r>
            <a:r>
              <a:rPr lang="en-US" altLang="en-US" sz="2800" dirty="0" err="1">
                <a:cs typeface="Times New Roman" panose="02020603050405020304" pitchFamily="18" charset="0"/>
              </a:rPr>
              <a:t>sánh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khối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mol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cs typeface="Times New Roman" panose="02020603050405020304" pitchFamily="18" charset="0"/>
              </a:rPr>
              <a:t> A </a:t>
            </a:r>
            <a:r>
              <a:rPr lang="en-US" altLang="en-US" sz="2800" dirty="0" err="1"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khối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mol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195" name="Text Box 20"/>
          <p:cNvSpPr txBox="1">
            <a:spLocks noChangeArrowheads="1"/>
          </p:cNvSpPr>
          <p:nvPr/>
        </p:nvSpPr>
        <p:spPr bwMode="auto">
          <a:xfrm>
            <a:off x="70248" y="137094"/>
            <a:ext cx="88007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I.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Bằng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cách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thể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biết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được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khí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A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nặng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hay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nhẹ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hơn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khí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B?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 Box 38"/>
              <p:cNvSpPr txBox="1">
                <a:spLocks noChangeArrowheads="1"/>
              </p:cNvSpPr>
              <p:nvPr/>
            </p:nvSpPr>
            <p:spPr bwMode="auto">
              <a:xfrm>
                <a:off x="5940152" y="2919615"/>
                <a:ext cx="2313384" cy="956031"/>
              </a:xfrm>
              <a:prstGeom prst="rect">
                <a:avLst/>
              </a:prstGeom>
              <a:ln w="28575"/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666699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3600" b="1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d</a:t>
                </a:r>
                <a:r>
                  <a:rPr lang="en-US" altLang="en-US" sz="3600" b="1" baseline="-25000" dirty="0" err="1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A</a:t>
                </a:r>
                <a:r>
                  <a:rPr lang="en-US" altLang="en-US" sz="3600" b="1" baseline="-25000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/B</a:t>
                </a:r>
                <a:r>
                  <a:rPr lang="en-US" altLang="en-US" sz="3600" b="1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en-US" sz="3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en-US" sz="3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3600" b="1" dirty="0">
                  <a:solidFill>
                    <a:srgbClr val="C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7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152" y="2919615"/>
                <a:ext cx="2313384" cy="9560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34345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  <p:bldP spid="195" grpId="0"/>
      <p:bldP spid="1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16119" y="4149080"/>
            <a:ext cx="7164193" cy="2299183"/>
          </a:xfrm>
          <a:prstGeom prst="rect">
            <a:avLst/>
          </a:prstGeom>
          <a:ln w="38100"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660400" indent="-66040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Clr>
                <a:srgbClr val="8000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3600" baseline="-25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36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/B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tỉ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khối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khí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A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khí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B</a:t>
            </a: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buClr>
                <a:srgbClr val="800000"/>
              </a:buClr>
              <a:buSzPct val="80000"/>
              <a:buNone/>
            </a:pP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3600" baseline="-25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:Khối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lượng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mol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A (g/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mol</a:t>
            </a: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  <a:p>
            <a:pPr algn="just">
              <a:buClr>
                <a:srgbClr val="800000"/>
              </a:buClr>
              <a:buSzPct val="80000"/>
              <a:buNone/>
            </a:pP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3600" baseline="-25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:Khối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lượng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mol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B (g/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mol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endParaRPr lang="en-US" altLang="en-US" sz="3600" dirty="0">
              <a:cs typeface="Times New Roman" panose="02020603050405020304" pitchFamily="18" charset="0"/>
            </a:endParaRPr>
          </a:p>
          <a:p>
            <a:pPr algn="just">
              <a:buClr>
                <a:srgbClr val="800000"/>
              </a:buClr>
              <a:buSzPct val="80000"/>
              <a:buNone/>
            </a:pPr>
            <a:endParaRPr lang="en-US" altLang="en-US" sz="3600" dirty="0">
              <a:cs typeface="Times New Roman" panose="02020603050405020304" pitchFamily="18" charset="0"/>
            </a:endParaRPr>
          </a:p>
          <a:p>
            <a:pPr algn="just" eaLnBrk="1" hangingPunct="1">
              <a:buClr>
                <a:srgbClr val="800000"/>
              </a:buClr>
              <a:buSzPct val="80000"/>
              <a:buFont typeface="Wingdings" panose="05000000000000000000" pitchFamily="2" charset="2"/>
              <a:buNone/>
            </a:pPr>
            <a:endParaRPr lang="en-US" altLang="en-US" sz="36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41"/>
          <p:cNvSpPr txBox="1">
            <a:spLocks noChangeArrowheads="1"/>
          </p:cNvSpPr>
          <p:nvPr/>
        </p:nvSpPr>
        <p:spPr bwMode="auto">
          <a:xfrm>
            <a:off x="3004641" y="992357"/>
            <a:ext cx="5866309" cy="2800767"/>
          </a:xfrm>
          <a:prstGeom prst="rect">
            <a:avLst/>
          </a:prstGeom>
          <a:ln w="28575"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Chú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ý: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err="1" smtClean="0">
                <a:cs typeface="Times New Roman" panose="02020603050405020304" pitchFamily="18" charset="0"/>
              </a:rPr>
              <a:t>d</a:t>
            </a:r>
            <a:r>
              <a:rPr lang="en-US" altLang="en-US" baseline="-25000" dirty="0" err="1" smtClean="0">
                <a:cs typeface="Times New Roman" panose="02020603050405020304" pitchFamily="18" charset="0"/>
              </a:rPr>
              <a:t>A</a:t>
            </a:r>
            <a:r>
              <a:rPr lang="en-US" altLang="en-US" baseline="-25000" dirty="0" smtClean="0">
                <a:cs typeface="Times New Roman" panose="02020603050405020304" pitchFamily="18" charset="0"/>
              </a:rPr>
              <a:t>/B </a:t>
            </a:r>
            <a:r>
              <a:rPr lang="en-US" altLang="en-US" dirty="0" smtClean="0">
                <a:cs typeface="Times New Roman" panose="02020603050405020304" pitchFamily="18" charset="0"/>
              </a:rPr>
              <a:t>&gt; </a:t>
            </a:r>
            <a:r>
              <a:rPr lang="en-US" altLang="en-US" dirty="0">
                <a:cs typeface="Times New Roman" panose="02020603050405020304" pitchFamily="18" charset="0"/>
              </a:rPr>
              <a:t>1: </a:t>
            </a:r>
            <a:r>
              <a:rPr lang="en-US" altLang="en-US" dirty="0" err="1">
                <a:cs typeface="Times New Roman" panose="02020603050405020304" pitchFamily="18" charset="0"/>
              </a:rPr>
              <a:t>Khí</a:t>
            </a:r>
            <a:r>
              <a:rPr lang="en-US" altLang="en-US" dirty="0">
                <a:cs typeface="Times New Roman" panose="02020603050405020304" pitchFamily="18" charset="0"/>
              </a:rPr>
              <a:t> A </a:t>
            </a:r>
            <a:r>
              <a:rPr lang="en-US" altLang="en-US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nặng</a:t>
            </a:r>
            <a:r>
              <a:rPr lang="en-US" alt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hơn</a:t>
            </a:r>
            <a:r>
              <a:rPr lang="en-US" alt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khí</a:t>
            </a:r>
            <a:r>
              <a:rPr lang="en-US" altLang="en-US" dirty="0">
                <a:cs typeface="Times New Roman" panose="02020603050405020304" pitchFamily="18" charset="0"/>
              </a:rPr>
              <a:t> B.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err="1">
                <a:cs typeface="Times New Roman" panose="02020603050405020304" pitchFamily="18" charset="0"/>
              </a:rPr>
              <a:t>d</a:t>
            </a:r>
            <a:r>
              <a:rPr lang="en-US" altLang="en-US" baseline="-25000" dirty="0" err="1">
                <a:cs typeface="Times New Roman" panose="02020603050405020304" pitchFamily="18" charset="0"/>
              </a:rPr>
              <a:t>A</a:t>
            </a:r>
            <a:r>
              <a:rPr lang="en-US" altLang="en-US" baseline="-25000" dirty="0">
                <a:cs typeface="Times New Roman" panose="02020603050405020304" pitchFamily="18" charset="0"/>
              </a:rPr>
              <a:t>/B</a:t>
            </a:r>
            <a:r>
              <a:rPr lang="en-US" altLang="en-US" dirty="0">
                <a:cs typeface="Times New Roman" panose="02020603050405020304" pitchFamily="18" charset="0"/>
              </a:rPr>
              <a:t>&lt; 1: </a:t>
            </a:r>
            <a:r>
              <a:rPr lang="en-US" altLang="en-US" dirty="0" err="1">
                <a:cs typeface="Times New Roman" panose="02020603050405020304" pitchFamily="18" charset="0"/>
              </a:rPr>
              <a:t>Khí</a:t>
            </a:r>
            <a:r>
              <a:rPr lang="en-US" altLang="en-US" dirty="0">
                <a:cs typeface="Times New Roman" panose="02020603050405020304" pitchFamily="18" charset="0"/>
              </a:rPr>
              <a:t> A </a:t>
            </a:r>
            <a:r>
              <a:rPr lang="en-US" altLang="en-US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nhẹ</a:t>
            </a:r>
            <a:r>
              <a:rPr lang="en-US" alt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hơn</a:t>
            </a:r>
            <a:r>
              <a:rPr lang="en-US" alt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khí</a:t>
            </a:r>
            <a:r>
              <a:rPr lang="en-US" altLang="en-US" dirty="0">
                <a:cs typeface="Times New Roman" panose="02020603050405020304" pitchFamily="18" charset="0"/>
              </a:rPr>
              <a:t> B.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err="1">
                <a:cs typeface="Times New Roman" panose="02020603050405020304" pitchFamily="18" charset="0"/>
              </a:rPr>
              <a:t>d</a:t>
            </a:r>
            <a:r>
              <a:rPr lang="en-US" altLang="en-US" baseline="-25000" dirty="0" err="1">
                <a:cs typeface="Times New Roman" panose="02020603050405020304" pitchFamily="18" charset="0"/>
              </a:rPr>
              <a:t>A</a:t>
            </a:r>
            <a:r>
              <a:rPr lang="en-US" altLang="en-US" baseline="-25000" dirty="0">
                <a:cs typeface="Times New Roman" panose="02020603050405020304" pitchFamily="18" charset="0"/>
              </a:rPr>
              <a:t>/B</a:t>
            </a:r>
            <a:r>
              <a:rPr lang="en-US" altLang="en-US" dirty="0">
                <a:cs typeface="Times New Roman" panose="02020603050405020304" pitchFamily="18" charset="0"/>
              </a:rPr>
              <a:t>= 1: </a:t>
            </a:r>
            <a:r>
              <a:rPr lang="en-US" altLang="en-US" dirty="0" err="1">
                <a:cs typeface="Times New Roman" panose="02020603050405020304" pitchFamily="18" charset="0"/>
              </a:rPr>
              <a:t>Khí</a:t>
            </a:r>
            <a:r>
              <a:rPr lang="en-US" altLang="en-US" dirty="0">
                <a:cs typeface="Times New Roman" panose="02020603050405020304" pitchFamily="18" charset="0"/>
              </a:rPr>
              <a:t> A </a:t>
            </a:r>
            <a:r>
              <a:rPr lang="en-US" altLang="en-US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nặng</a:t>
            </a:r>
            <a:r>
              <a:rPr lang="en-US" alt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khí</a:t>
            </a:r>
            <a:r>
              <a:rPr lang="en-US" altLang="en-US" dirty="0">
                <a:cs typeface="Times New Roman" panose="02020603050405020304" pitchFamily="18" charset="0"/>
              </a:rPr>
              <a:t> B.</a:t>
            </a:r>
          </a:p>
        </p:txBody>
      </p:sp>
      <p:sp>
        <p:nvSpPr>
          <p:cNvPr id="8" name="Rectangle 44" descr="Stationery"/>
          <p:cNvSpPr>
            <a:spLocks noChangeArrowheads="1"/>
          </p:cNvSpPr>
          <p:nvPr/>
        </p:nvSpPr>
        <p:spPr bwMode="auto">
          <a:xfrm>
            <a:off x="216119" y="1443185"/>
            <a:ext cx="571500" cy="5334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</a:t>
            </a:r>
            <a:r>
              <a:rPr lang="en-US" altLang="en-US" sz="22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70248" y="137094"/>
            <a:ext cx="88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I.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Bằng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cách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thể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biết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được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khí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A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nặng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hay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nhẹ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hơn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khí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B?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8"/>
              <p:cNvSpPr txBox="1">
                <a:spLocks noChangeArrowheads="1"/>
              </p:cNvSpPr>
              <p:nvPr/>
            </p:nvSpPr>
            <p:spPr bwMode="auto">
              <a:xfrm>
                <a:off x="395536" y="1976585"/>
                <a:ext cx="2313384" cy="956031"/>
              </a:xfrm>
              <a:prstGeom prst="rect">
                <a:avLst/>
              </a:prstGeom>
              <a:ln w="28575"/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666699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3600" b="1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d</a:t>
                </a:r>
                <a:r>
                  <a:rPr lang="en-US" altLang="en-US" sz="3600" b="1" baseline="-25000" dirty="0" err="1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A</a:t>
                </a:r>
                <a:r>
                  <a:rPr lang="en-US" altLang="en-US" sz="3600" b="1" baseline="-25000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/B</a:t>
                </a:r>
                <a:r>
                  <a:rPr lang="en-US" altLang="en-US" sz="3600" b="1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en-US" sz="3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en-US" sz="3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3600" b="1" dirty="0">
                  <a:solidFill>
                    <a:srgbClr val="C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976585"/>
                <a:ext cx="2313384" cy="9560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21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5131594" y="1358900"/>
            <a:ext cx="1847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200">
              <a:latin typeface="Arial" panose="020B0604020202020204" pitchFamily="34" charset="0"/>
            </a:endParaRPr>
          </a:p>
        </p:txBody>
      </p:sp>
      <p:sp>
        <p:nvSpPr>
          <p:cNvPr id="3" name="Text Box 20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185737" y="1985158"/>
            <a:ext cx="8685212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 err="1" smtClean="0">
                <a:solidFill>
                  <a:srgbClr val="C0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altLang="en-US" sz="3600" b="1" dirty="0" smtClean="0">
                <a:solidFill>
                  <a:srgbClr val="C0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altLang="en-US" sz="3600" b="1" dirty="0" smtClean="0">
                <a:solidFill>
                  <a:srgbClr val="C0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altLang="en-US" sz="3600" b="1" dirty="0">
                <a:solidFill>
                  <a:srgbClr val="C0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dirty="0" err="1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Hãy</a:t>
            </a:r>
            <a:r>
              <a:rPr lang="en-US" altLang="en-US" sz="36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biết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khí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O</a:t>
            </a:r>
            <a:r>
              <a:rPr lang="en-US" altLang="en-US" sz="3600" baseline="-250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2 </a:t>
            </a:r>
            <a:r>
              <a:rPr lang="en-US" altLang="en-US" sz="3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nặng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hay </a:t>
            </a:r>
            <a:r>
              <a:rPr lang="en-US" altLang="en-US" sz="3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nhẹ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hơn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khí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H</a:t>
            </a:r>
            <a:r>
              <a:rPr lang="en-US" altLang="en-US" sz="3600" baseline="-250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bao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nhiêu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lần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6" name="Text Box 32"/>
              <p:cNvSpPr txBox="1">
                <a:spLocks noChangeArrowheads="1"/>
              </p:cNvSpPr>
              <p:nvPr/>
            </p:nvSpPr>
            <p:spPr bwMode="auto">
              <a:xfrm>
                <a:off x="163993" y="3429000"/>
                <a:ext cx="8649494" cy="160325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eaLnBrk="1" hangingPunct="1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6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sz="36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16 &gt; 1</a:t>
                </a:r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altLang="en-US" sz="36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en-US" sz="3600" b="1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altLang="en-US" sz="3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6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khí</a:t>
                </a:r>
                <a:r>
                  <a:rPr lang="en-US" altLang="en-US" sz="36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O</a:t>
                </a:r>
                <a:r>
                  <a:rPr lang="en-US" altLang="en-US" sz="3600" b="1" baseline="-250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altLang="en-US" sz="36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6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nặng</a:t>
                </a:r>
                <a:r>
                  <a:rPr lang="en-US" altLang="en-US" sz="36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6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altLang="en-US" sz="36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6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khí</a:t>
                </a:r>
                <a:r>
                  <a:rPr lang="en-US" altLang="en-US" sz="36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H</a:t>
                </a:r>
                <a:r>
                  <a:rPr lang="en-US" altLang="en-US" sz="3600" b="1" baseline="-250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altLang="en-US" sz="36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16 </a:t>
                </a:r>
                <a:r>
                  <a:rPr lang="en-US" altLang="en-US" sz="3600" b="1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lần</a:t>
                </a:r>
                <a:endParaRPr lang="en-US" alt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56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993" y="3429000"/>
                <a:ext cx="8649494" cy="16032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024" name="Rectangle 32"/>
          <p:cNvSpPr>
            <a:spLocks noChangeArrowheads="1"/>
          </p:cNvSpPr>
          <p:nvPr/>
        </p:nvSpPr>
        <p:spPr bwMode="auto">
          <a:xfrm>
            <a:off x="4572001" y="685801"/>
            <a:ext cx="57507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>
              <a:latin typeface="Arial" panose="020B0604020202020204" pitchFamily="34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0248" y="137094"/>
            <a:ext cx="88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I.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Bằng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cách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thể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biết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được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khí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A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nặng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hay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nhẹ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hơn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khí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B?</a:t>
            </a:r>
          </a:p>
        </p:txBody>
      </p:sp>
      <p:sp>
        <p:nvSpPr>
          <p:cNvPr id="7" name="Rectangle 44" descr="Stationery"/>
          <p:cNvSpPr>
            <a:spLocks noChangeArrowheads="1"/>
          </p:cNvSpPr>
          <p:nvPr/>
        </p:nvSpPr>
        <p:spPr bwMode="auto">
          <a:xfrm>
            <a:off x="216119" y="1443185"/>
            <a:ext cx="571500" cy="5334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</a:t>
            </a:r>
            <a:r>
              <a:rPr lang="en-US" altLang="en-US" sz="22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02451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5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8"/>
              <p:cNvSpPr txBox="1">
                <a:spLocks noChangeArrowheads="1"/>
              </p:cNvSpPr>
              <p:nvPr/>
            </p:nvSpPr>
            <p:spPr bwMode="auto">
              <a:xfrm>
                <a:off x="395536" y="1976585"/>
                <a:ext cx="2313384" cy="956031"/>
              </a:xfrm>
              <a:prstGeom prst="rect">
                <a:avLst/>
              </a:prstGeom>
              <a:ln w="28575"/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666699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3600" b="1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d</a:t>
                </a:r>
                <a:r>
                  <a:rPr lang="en-US" altLang="en-US" sz="3600" b="1" baseline="-25000" dirty="0" err="1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A</a:t>
                </a:r>
                <a:r>
                  <a:rPr lang="en-US" altLang="en-US" sz="3600" b="1" baseline="-25000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/B</a:t>
                </a:r>
                <a:r>
                  <a:rPr lang="en-US" altLang="en-US" sz="3600" b="1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en-US" sz="3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en-US" sz="3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3600" b="1" dirty="0">
                  <a:solidFill>
                    <a:srgbClr val="C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976585"/>
                <a:ext cx="2313384" cy="9560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0248" y="137094"/>
            <a:ext cx="88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I.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Bằng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cách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thể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biết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được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khí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A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nặng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hay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nhẹ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hơn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khí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B?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8"/>
              <p:cNvSpPr txBox="1">
                <a:spLocks noChangeArrowheads="1"/>
              </p:cNvSpPr>
              <p:nvPr/>
            </p:nvSpPr>
            <p:spPr bwMode="auto">
              <a:xfrm>
                <a:off x="4487022" y="1172954"/>
                <a:ext cx="3181322" cy="646331"/>
              </a:xfrm>
              <a:prstGeom prst="rect">
                <a:avLst/>
              </a:prstGeom>
              <a:ln w="28575"/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666699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36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en-US" sz="36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altLang="en-US" sz="3600" b="1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= </a:t>
                </a:r>
                <a:r>
                  <a:rPr lang="en-US" altLang="en-US" sz="3600" b="1" dirty="0" err="1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d</a:t>
                </a:r>
                <a:r>
                  <a:rPr lang="en-US" altLang="en-US" sz="3600" b="1" baseline="-25000" dirty="0" err="1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A</a:t>
                </a:r>
                <a:r>
                  <a:rPr lang="en-US" altLang="en-US" sz="3600" b="1" baseline="-25000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/B</a:t>
                </a:r>
                <a:r>
                  <a:rPr lang="en-US" altLang="en-US" sz="3600" b="1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.</a:t>
                </a:r>
                <a:r>
                  <a:rPr lang="en-US" altLang="en-US" sz="3600" b="1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36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en-US" sz="36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altLang="en-US" sz="3600" b="1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:endParaRPr lang="en-US" altLang="en-US" sz="3600" b="1" dirty="0">
                  <a:solidFill>
                    <a:srgbClr val="C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87022" y="1172954"/>
                <a:ext cx="3181322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8"/>
              <p:cNvSpPr txBox="1">
                <a:spLocks noChangeArrowheads="1"/>
              </p:cNvSpPr>
              <p:nvPr/>
            </p:nvSpPr>
            <p:spPr bwMode="auto">
              <a:xfrm>
                <a:off x="4470598" y="2920471"/>
                <a:ext cx="3269753" cy="1014188"/>
              </a:xfrm>
              <a:prstGeom prst="rect">
                <a:avLst/>
              </a:prstGeom>
              <a:ln w="28575"/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666699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36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en-US" sz="36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altLang="en-US" sz="3600" b="1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en-US" sz="3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en-US" sz="3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lang="en-US" altLang="en-US" sz="3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en-US" altLang="en-US" sz="3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3600" b="1" dirty="0">
                  <a:solidFill>
                    <a:srgbClr val="C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70598" y="2920471"/>
                <a:ext cx="3269753" cy="10141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2" idx="3"/>
            <a:endCxn id="4" idx="1"/>
          </p:cNvCxnSpPr>
          <p:nvPr/>
        </p:nvCxnSpPr>
        <p:spPr>
          <a:xfrm flipV="1">
            <a:off x="2708920" y="1496120"/>
            <a:ext cx="1778102" cy="9584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" idx="3"/>
            <a:endCxn id="5" idx="1"/>
          </p:cNvCxnSpPr>
          <p:nvPr/>
        </p:nvCxnSpPr>
        <p:spPr>
          <a:xfrm>
            <a:off x="2708920" y="2454601"/>
            <a:ext cx="1761678" cy="9729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216119" y="4149080"/>
            <a:ext cx="7524232" cy="2299183"/>
          </a:xfrm>
          <a:prstGeom prst="rect">
            <a:avLst/>
          </a:prstGeom>
          <a:ln w="38100"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660400" indent="-66040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Clr>
                <a:srgbClr val="8000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3600" baseline="-25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36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/B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tỉ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khối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khí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A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khí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B</a:t>
            </a: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buClr>
                <a:srgbClr val="800000"/>
              </a:buClr>
              <a:buSzPct val="80000"/>
              <a:buNone/>
            </a:pP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3600" baseline="-25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:Khối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lượng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mol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A (g/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mol</a:t>
            </a: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  <a:p>
            <a:pPr algn="just">
              <a:buClr>
                <a:srgbClr val="800000"/>
              </a:buClr>
              <a:buSzPct val="80000"/>
              <a:buNone/>
            </a:pP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3600" baseline="-25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:Khối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lượng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mol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B (g/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mol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endParaRPr lang="en-US" altLang="en-US" sz="3600" dirty="0">
              <a:cs typeface="Times New Roman" panose="02020603050405020304" pitchFamily="18" charset="0"/>
            </a:endParaRPr>
          </a:p>
          <a:p>
            <a:pPr algn="just">
              <a:buClr>
                <a:srgbClr val="800000"/>
              </a:buClr>
              <a:buSzPct val="80000"/>
              <a:buNone/>
            </a:pPr>
            <a:endParaRPr lang="en-US" altLang="en-US" sz="3600" dirty="0">
              <a:cs typeface="Times New Roman" panose="02020603050405020304" pitchFamily="18" charset="0"/>
            </a:endParaRPr>
          </a:p>
          <a:p>
            <a:pPr algn="just" eaLnBrk="1" hangingPunct="1">
              <a:buClr>
                <a:srgbClr val="800000"/>
              </a:buClr>
              <a:buSzPct val="80000"/>
              <a:buFont typeface="Wingdings" panose="05000000000000000000" pitchFamily="2" charset="2"/>
              <a:buNone/>
            </a:pPr>
            <a:endParaRPr lang="en-US" altLang="en-US" sz="36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Rectangle 44" descr="Stationery"/>
          <p:cNvSpPr>
            <a:spLocks noChangeArrowheads="1"/>
          </p:cNvSpPr>
          <p:nvPr/>
        </p:nvSpPr>
        <p:spPr bwMode="auto">
          <a:xfrm>
            <a:off x="216119" y="1443185"/>
            <a:ext cx="571500" cy="5334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</a:t>
            </a:r>
            <a:r>
              <a:rPr lang="en-US" altLang="en-US" sz="22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1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400" y="1386642"/>
            <a:ext cx="8858251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1,375.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0478" y="5058213"/>
                <a:ext cx="8846173" cy="161114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1,375 </a:t>
                </a:r>
                <a:endParaRPr lang="en-US" sz="36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1,375.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1,375.32 = 44 g/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78" y="5058213"/>
                <a:ext cx="8846173" cy="161114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06021" y="3212976"/>
                <a:ext cx="2858467" cy="1728192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3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Tóm </a:t>
                </a:r>
                <a:r>
                  <a:rPr lang="en-US" sz="32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1,375</a:t>
                </a:r>
              </a:p>
              <a:p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200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?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021" y="3212976"/>
                <a:ext cx="2858467" cy="17281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70248" y="137094"/>
            <a:ext cx="88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I.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Bằng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cách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thể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biết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được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khí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A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nặng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hay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nhẹ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hơn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khí</a:t>
            </a:r>
            <a:r>
              <a:rPr lang="en-US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B?</a:t>
            </a:r>
          </a:p>
        </p:txBody>
      </p:sp>
      <p:sp>
        <p:nvSpPr>
          <p:cNvPr id="6" name="Rectangle 44" descr="Stationery"/>
          <p:cNvSpPr>
            <a:spLocks noChangeArrowheads="1"/>
          </p:cNvSpPr>
          <p:nvPr/>
        </p:nvSpPr>
        <p:spPr bwMode="auto">
          <a:xfrm>
            <a:off x="-69631" y="954331"/>
            <a:ext cx="571500" cy="5334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</a:t>
            </a:r>
            <a:r>
              <a:rPr lang="en-US" altLang="en-US" sz="22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6516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43" name="Picture 39" descr="khinh khi 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605" y="1058149"/>
            <a:ext cx="4879181" cy="31542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12340" name="Text Box 20"/>
          <p:cNvSpPr txBox="1">
            <a:spLocks noChangeArrowheads="1"/>
          </p:cNvSpPr>
          <p:nvPr/>
        </p:nvSpPr>
        <p:spPr bwMode="auto">
          <a:xfrm>
            <a:off x="4362084" y="280512"/>
            <a:ext cx="34147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ln w="28575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Times New Roman" panose="02020603050405020304" pitchFamily="18" charset="0"/>
              </a:rPr>
              <a:t>Khinh</a:t>
            </a:r>
            <a:r>
              <a:rPr lang="en-US" altLang="en-US" sz="3600" b="1" dirty="0">
                <a:ln w="28575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8575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ln w="28575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8575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Times New Roman" panose="02020603050405020304" pitchFamily="18" charset="0"/>
              </a:rPr>
              <a:t>cầu</a:t>
            </a:r>
            <a:endParaRPr lang="en-US" altLang="en-US" sz="3600" b="1" dirty="0">
              <a:ln w="28575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4822032" y="5445006"/>
            <a:ext cx="39984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dirty="0">
                <a:ln w="2857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Bong </a:t>
            </a:r>
            <a:r>
              <a:rPr lang="en-US" altLang="en-US" sz="4400" dirty="0" err="1">
                <a:ln w="2857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bóng</a:t>
            </a:r>
            <a:r>
              <a:rPr lang="en-US" altLang="en-US" sz="4400" dirty="0">
                <a:ln w="2857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bay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3933825"/>
            <a:ext cx="4724877" cy="2766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loud 3"/>
          <p:cNvSpPr/>
          <p:nvPr/>
        </p:nvSpPr>
        <p:spPr>
          <a:xfrm>
            <a:off x="182879" y="1"/>
            <a:ext cx="3669042" cy="4184175"/>
          </a:xfrm>
          <a:prstGeom prst="cloud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76091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12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12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12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40" grpId="0"/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" descr="Blue tissue paper"/>
          <p:cNvSpPr txBox="1">
            <a:spLocks noChangeArrowheads="1"/>
          </p:cNvSpPr>
          <p:nvPr/>
        </p:nvSpPr>
        <p:spPr bwMode="auto">
          <a:xfrm>
            <a:off x="171649" y="3267837"/>
            <a:ext cx="8800702" cy="1200329"/>
          </a:xfrm>
          <a:prstGeom prst="rect">
            <a:avLst/>
          </a:prstGeom>
          <a:ln w="28575"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đó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3600" baseline="-25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kk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khối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lượng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mol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trung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bình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hỗn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không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khí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135830" y="260648"/>
            <a:ext cx="88723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II.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Bằng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cách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thể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biết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được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khí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A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nặng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hay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nhẹ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hơn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không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khí</a:t>
            </a:r>
            <a:r>
              <a:rPr lang="en-US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528" y="1772816"/>
                <a:ext cx="3240360" cy="958211"/>
              </a:xfrm>
              <a:prstGeom prst="rect">
                <a:avLst/>
              </a:prstGeom>
              <a:ln w="28575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𝒌𝒌</m:t>
                        </m:r>
                      </m:sub>
                    </m:sSub>
                  </m:oMath>
                </a14:m>
                <a:r>
                  <a:rPr lang="en-US" sz="36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𝒌𝒌</m:t>
                            </m:r>
                          </m:sub>
                        </m:sSub>
                      </m:den>
                    </m:f>
                  </m:oMath>
                </a14:m>
                <a:endPara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72816"/>
                <a:ext cx="3240360" cy="95821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504525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1007</Words>
  <Application>Microsoft Office PowerPoint</Application>
  <PresentationFormat>On-screen Show (4:3)</PresentationFormat>
  <Paragraphs>124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Tahoma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Có 2 cách thu khí sau: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</dc:creator>
  <cp:lastModifiedBy>acer</cp:lastModifiedBy>
  <cp:revision>4</cp:revision>
  <dcterms:created xsi:type="dcterms:W3CDTF">2021-11-23T01:27:11Z</dcterms:created>
  <dcterms:modified xsi:type="dcterms:W3CDTF">2021-11-28T08:50:38Z</dcterms:modified>
</cp:coreProperties>
</file>