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2015-AAC3-4556-8694-9B0722993979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D0AB-9231-416C-94F9-B2F2B187C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0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2015-AAC3-4556-8694-9B0722993979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D0AB-9231-416C-94F9-B2F2B187C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6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2015-AAC3-4556-8694-9B0722993979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D0AB-9231-416C-94F9-B2F2B187C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8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2015-AAC3-4556-8694-9B0722993979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D0AB-9231-416C-94F9-B2F2B187C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8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2015-AAC3-4556-8694-9B0722993979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D0AB-9231-416C-94F9-B2F2B187C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5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2015-AAC3-4556-8694-9B0722993979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D0AB-9231-416C-94F9-B2F2B187C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2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2015-AAC3-4556-8694-9B0722993979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D0AB-9231-416C-94F9-B2F2B187C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5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2015-AAC3-4556-8694-9B0722993979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D0AB-9231-416C-94F9-B2F2B187C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3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2015-AAC3-4556-8694-9B0722993979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D0AB-9231-416C-94F9-B2F2B187C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5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2015-AAC3-4556-8694-9B0722993979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D0AB-9231-416C-94F9-B2F2B187C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4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2015-AAC3-4556-8694-9B0722993979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D0AB-9231-416C-94F9-B2F2B187C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0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52015-AAC3-4556-8694-9B0722993979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D0AB-9231-416C-94F9-B2F2B187C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8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561" y="685083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 19: CHUYỂN ĐỔI GIỮA KHỐI LƯỢNG, THỂ TÍCH VÀ LƯỢNG CHẤT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4" descr="C:\Users\HUYEN\Desktop\BACKGROUND\pngtree-laboratory-equipment-shelf-illustration-png-image_454369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53" b="96772" l="10000" r="90000">
                        <a14:foregroundMark x1="57833" y1="76159" x2="57833" y2="76159"/>
                        <a14:backgroundMark x1="3250" y1="37003" x2="3250" y2="370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79" y="2808312"/>
            <a:ext cx="453650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UYEN\Desktop\BACKGROUND\pngtree-chemical-conical-flask-cartoon-illustration-png-image_474014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6250" y1="25609" x2="6250" y2="25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914" y="2564904"/>
            <a:ext cx="4666730" cy="521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48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CHUYỂN ĐỔI GIỮA LƯỢNG CHẤT VÀ KHỐI LƯỢNG CHẤT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182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BT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0" indent="0"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44g/mol.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0,25mol CO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485002"/>
            <a:ext cx="8784976" cy="18162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44 gam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0,25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0,25.44 = 11 (gam)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1860" y="5531940"/>
            <a:ext cx="2520280" cy="1137420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5647" y="5451694"/>
            <a:ext cx="3168353" cy="1297912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(M)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5517232"/>
            <a:ext cx="2841916" cy="1152128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(m)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endCxn id="10" idx="0"/>
          </p:cNvCxnSpPr>
          <p:nvPr/>
        </p:nvCxnSpPr>
        <p:spPr>
          <a:xfrm flipH="1">
            <a:off x="1600470" y="4653136"/>
            <a:ext cx="307234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8" idx="0"/>
          </p:cNvCxnSpPr>
          <p:nvPr/>
        </p:nvCxnSpPr>
        <p:spPr>
          <a:xfrm flipH="1">
            <a:off x="4572000" y="4653136"/>
            <a:ext cx="2160240" cy="8788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605065" y="4624138"/>
            <a:ext cx="288032" cy="8275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73742" y="578297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2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 animBg="1"/>
      <p:bldP spid="8" grpId="0" animBg="1"/>
      <p:bldP spid="9" grpId="0" animBg="1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" y="1412776"/>
            <a:ext cx="2674640" cy="676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708920"/>
            <a:ext cx="2376264" cy="1152128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n.M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99992" y="3609601"/>
                <a:ext cx="2088232" cy="1080120"/>
              </a:xfrm>
              <a:prstGeom prst="rect">
                <a:avLst/>
              </a:prstGeom>
              <a:ln w="38100"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M 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609601"/>
                <a:ext cx="2088232" cy="10801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99992" y="1907581"/>
                <a:ext cx="2088232" cy="1080120"/>
              </a:xfrm>
              <a:prstGeom prst="rect">
                <a:avLst/>
              </a:prstGeom>
              <a:ln w="38100"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den>
                    </m:f>
                  </m:oMath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907581"/>
                <a:ext cx="2088232" cy="10801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5506" y="4941168"/>
            <a:ext cx="8910990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(g)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(g/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4517" y="6797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CHUYỂN ĐỔI GIỮA LƯỢNG CHẤT VÀ KHỐI LƯỢNG CHẤT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 flipV="1">
            <a:off x="2699792" y="2447641"/>
            <a:ext cx="1800200" cy="8373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6" idx="1"/>
          </p:cNvCxnSpPr>
          <p:nvPr/>
        </p:nvCxnSpPr>
        <p:spPr>
          <a:xfrm>
            <a:off x="2699792" y="3284984"/>
            <a:ext cx="1800200" cy="8646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97227" y="578297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4644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BT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rabicParenR"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32g Cu (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Cu = 64)</a:t>
            </a:r>
          </a:p>
          <a:p>
            <a:pPr marL="0" indent="0"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32 (g)</a:t>
            </a:r>
          </a:p>
          <a:p>
            <a:pPr marL="0" indent="0"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?</a:t>
            </a: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CHUYỂN ĐỔI GIỮA LƯỢNG CHẤT VÀ KHỐI LƯỢNG CHẤT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88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8245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0,125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12,25 (g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0,125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12,25 (g)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? (g/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CHUYỂN ĐỔI GIỮA LƯỢNG CHẤT VÀ KHỐI LƯỢNG CHẤT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49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922114"/>
          </a:xfrm>
        </p:spPr>
        <p:txBody>
          <a:bodyPr>
            <a:normAutofit/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 TẬP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2520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Tính khối lượng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0,5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mol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 = 32, O = 16)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0,75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Mg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Mg = 24)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c) 0,15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 = 1, S = 32, O = 16)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9"/>
            <a:ext cx="8712968" cy="2088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mol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trong: </a:t>
            </a:r>
          </a:p>
          <a:p>
            <a:pPr marL="0" indent="0">
              <a:buNone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(Fe = 56)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36 g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(H = 1, O = 16)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1196" y="-13394"/>
            <a:ext cx="8229600" cy="922114"/>
          </a:xfrm>
        </p:spPr>
        <p:txBody>
          <a:bodyPr>
            <a:normAutofit/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 TẬP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9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201622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tập 3</a:t>
            </a:r>
            <a:r>
              <a:rPr 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Tìm khối lượng mol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(M)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của 1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chất,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rằng 0,25 mol của chất đó có khối lượng là 20 g ?</a:t>
            </a:r>
          </a:p>
          <a:p>
            <a:pPr marL="0" indent="0">
              <a:buNone/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1196" y="-13394"/>
            <a:ext cx="8229600" cy="922114"/>
          </a:xfrm>
        </p:spPr>
        <p:txBody>
          <a:bodyPr>
            <a:normAutofit/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 TẬP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893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333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Times New Roman</vt:lpstr>
      <vt:lpstr>Wingdings</vt:lpstr>
      <vt:lpstr>Office Theme</vt:lpstr>
      <vt:lpstr>BÀI 19: CHUYỂN ĐỔI GIỮA KHỐI LƯỢNG, THỂ TÍCH VÀ LƯỢNG CHẤT</vt:lpstr>
      <vt:lpstr>I. CHUYỂN ĐỔI GIỮA LƯỢNG CHẤT VÀ KHỐI LƯỢNG CHẤT</vt:lpstr>
      <vt:lpstr>I. CHUYỂN ĐỔI GIỮA LƯỢNG CHẤT VÀ KHỐI LƯỢNG CHẤT</vt:lpstr>
      <vt:lpstr>I. CHUYỂN ĐỔI GIỮA LƯỢNG CHẤT VÀ KHỐI LƯỢNG CHẤT</vt:lpstr>
      <vt:lpstr>I. CHUYỂN ĐỔI GIỮA LƯỢNG CHẤT VÀ KHỐI LƯỢNG CHẤT</vt:lpstr>
      <vt:lpstr>LUYỆN TẬP</vt:lpstr>
      <vt:lpstr>LUYỆN TẬP</vt:lpstr>
      <vt:lpstr>LUYỆN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19: CHUYỂN ĐỔI GIỮA KHỐI LƯỢNG, THỂ TÍCH VÀ LƯỢNG CHẤT</dc:title>
  <dc:creator>HUYEN</dc:creator>
  <cp:lastModifiedBy>acer</cp:lastModifiedBy>
  <cp:revision>2</cp:revision>
  <dcterms:created xsi:type="dcterms:W3CDTF">2021-11-15T07:25:01Z</dcterms:created>
  <dcterms:modified xsi:type="dcterms:W3CDTF">2021-11-21T10:58:43Z</dcterms:modified>
</cp:coreProperties>
</file>