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audio3.wav" ContentType="audio/wav"/>
  <Override PartName="/ppt/media/audio4.wav" ContentType="audio/wav"/>
  <Override PartName="/ppt/media/audio5.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383" r:id="rId2"/>
    <p:sldId id="382" r:id="rId3"/>
    <p:sldId id="384" r:id="rId4"/>
    <p:sldId id="385" r:id="rId5"/>
    <p:sldId id="263" r:id="rId6"/>
    <p:sldId id="510" r:id="rId7"/>
    <p:sldId id="511" r:id="rId8"/>
    <p:sldId id="349" r:id="rId9"/>
    <p:sldId id="512" r:id="rId10"/>
    <p:sldId id="353" r:id="rId11"/>
    <p:sldId id="354" r:id="rId12"/>
    <p:sldId id="302" r:id="rId13"/>
    <p:sldId id="296" r:id="rId14"/>
    <p:sldId id="515" r:id="rId15"/>
    <p:sldId id="347" r:id="rId16"/>
    <p:sldId id="277" r:id="rId17"/>
    <p:sldId id="506" r:id="rId18"/>
    <p:sldId id="504" r:id="rId19"/>
    <p:sldId id="391" r:id="rId20"/>
    <p:sldId id="497" r:id="rId21"/>
    <p:sldId id="508" r:id="rId22"/>
    <p:sldId id="501" r:id="rId23"/>
    <p:sldId id="348" r:id="rId24"/>
    <p:sldId id="503" r:id="rId25"/>
    <p:sldId id="513" r:id="rId26"/>
    <p:sldId id="257" r:id="rId27"/>
    <p:sldId id="258" r:id="rId28"/>
    <p:sldId id="259" r:id="rId29"/>
    <p:sldId id="262" r:id="rId30"/>
    <p:sldId id="261" r:id="rId31"/>
    <p:sldId id="264" r:id="rId32"/>
    <p:sldId id="265" r:id="rId33"/>
    <p:sldId id="267" r:id="rId34"/>
    <p:sldId id="268" r:id="rId35"/>
    <p:sldId id="514" r:id="rId36"/>
    <p:sldId id="338" r:id="rId37"/>
    <p:sldId id="361" r:id="rId38"/>
  </p:sldIdLst>
  <p:sldSz cx="12192000" cy="6858000"/>
  <p:notesSz cx="6858000" cy="9144000"/>
  <p:embeddedFontLst>
    <p:embeddedFont>
      <p:font typeface="#9Slide03 Arima Madurai" panose="020B0604020202020204" charset="0"/>
      <p:regular r:id="rId40"/>
    </p:embeddedFont>
    <p:embeddedFont>
      <p:font typeface="#9Slide03 Arima Madurai Black" panose="020B0604020202020204" charset="0"/>
      <p:bold r:id="rId41"/>
    </p:embeddedFont>
    <p:embeddedFont>
      <p:font typeface="#9Slide05 SVNBulgary" panose="020B0604020202020204" charset="0"/>
      <p:regular r:id="rId42"/>
    </p:embeddedFont>
    <p:embeddedFont>
      <p:font typeface="#9Slide05 The Carpenter" panose="020B0604020202020204" charset="0"/>
      <p:regular r:id="rId43"/>
    </p:embeddedFont>
    <p:embeddedFont>
      <p:font typeface=".VnTime" panose="020B7200000000000000" pitchFamily="34" charset="0"/>
      <p:regular r:id="rId44"/>
      <p:bold r:id="rId45"/>
      <p:italic r:id="rId46"/>
      <p:boldItalic r:id="rId47"/>
    </p:embeddedFont>
    <p:embeddedFont>
      <p:font typeface=".VnTimeH" panose="020B7200000000000000" pitchFamily="3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libri Light" panose="020F0302020204030204" pitchFamily="34" charset="0"/>
      <p:regular r:id="rId56"/>
      <p:italic r:id="rId57"/>
    </p:embeddedFont>
    <p:embeddedFont>
      <p:font typeface="Tahoma" panose="020B0604030504040204" pitchFamily="34" charset="0"/>
      <p:regular r:id="rId58"/>
      <p:bold r:id="rId59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FFFF00"/>
    <a:srgbClr val="D1E3F3"/>
    <a:srgbClr val="CEE1F2"/>
    <a:srgbClr val="C6DCF0"/>
    <a:srgbClr val="F6F8FC"/>
    <a:srgbClr val="E7F0F9"/>
    <a:srgbClr val="D9E848"/>
    <a:srgbClr val="CF5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 snapToGrid="0">
      <p:cViewPr varScale="1">
        <p:scale>
          <a:sx n="65" d="100"/>
          <a:sy n="65" d="100"/>
        </p:scale>
        <p:origin x="8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DA841-0354-4802-989C-4C12109B63FC}" type="datetimeFigureOut">
              <a:rPr lang="en-SG" smtClean="0"/>
              <a:t>16/10/2023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3CCD4-915B-4836-B954-8F0194A110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878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18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805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/>
              <a:t>Giáo án của Hạnh Nguyễn: </a:t>
            </a:r>
            <a:r>
              <a:rPr lang="en-SG">
                <a:hlinkClick r:id="rId3"/>
              </a:rPr>
              <a:t>https://www.facebook.com/HankNguyenn</a:t>
            </a:r>
            <a:endParaRPr lang="en-SG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754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8457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98287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2755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1278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9291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6198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9109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351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0476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9624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3404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07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9768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pPr/>
              <a:t>37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886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61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8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580333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9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3111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10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26811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11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14347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202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103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pPr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1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7.png"/><Relationship Id="rId34" Type="http://schemas.openxmlformats.org/officeDocument/2006/relationships/image" Target="../media/image52.png"/><Relationship Id="rId7" Type="http://schemas.openxmlformats.org/officeDocument/2006/relationships/audio" Target="../media/audio5.wav"/><Relationship Id="rId12" Type="http://schemas.openxmlformats.org/officeDocument/2006/relationships/image" Target="../media/image38.gif"/><Relationship Id="rId17" Type="http://schemas.openxmlformats.org/officeDocument/2006/relationships/image" Target="../media/image43.png"/><Relationship Id="rId25" Type="http://schemas.openxmlformats.org/officeDocument/2006/relationships/slide" Target="slide27.xml"/><Relationship Id="rId33" Type="http://schemas.openxmlformats.org/officeDocument/2006/relationships/slide" Target="slide33.xml"/><Relationship Id="rId2" Type="http://schemas.openxmlformats.org/officeDocument/2006/relationships/audio" Target="../media/media1.wav"/><Relationship Id="rId16" Type="http://schemas.openxmlformats.org/officeDocument/2006/relationships/image" Target="../media/image42.gif"/><Relationship Id="rId20" Type="http://schemas.openxmlformats.org/officeDocument/2006/relationships/image" Target="../media/image46.png"/><Relationship Id="rId29" Type="http://schemas.openxmlformats.org/officeDocument/2006/relationships/slide" Target="slide30.xml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slide" Target="slide8.xml"/><Relationship Id="rId24" Type="http://schemas.openxmlformats.org/officeDocument/2006/relationships/image" Target="../media/image50.gif"/><Relationship Id="rId32" Type="http://schemas.openxmlformats.org/officeDocument/2006/relationships/slide" Target="slide34.xml"/><Relationship Id="rId5" Type="http://schemas.openxmlformats.org/officeDocument/2006/relationships/audio" Target="../media/audio3.wav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slide" Target="slide29.xml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31" Type="http://schemas.openxmlformats.org/officeDocument/2006/relationships/slide" Target="slide32.xml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36.gif"/><Relationship Id="rId14" Type="http://schemas.openxmlformats.org/officeDocument/2006/relationships/image" Target="../media/image40.gif"/><Relationship Id="rId22" Type="http://schemas.openxmlformats.org/officeDocument/2006/relationships/image" Target="../media/image48.png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26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26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2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26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26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26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26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26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2" y="111125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68" y="1093788"/>
            <a:ext cx="2154546" cy="175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48660" y="107157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9" name="Object 10"/>
          <p:cNvGraphicFramePr>
            <a:graphicFrameLocks noChangeAspect="1"/>
          </p:cNvGraphicFramePr>
          <p:nvPr/>
        </p:nvGraphicFramePr>
        <p:xfrm>
          <a:off x="7478714" y="2516188"/>
          <a:ext cx="142557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07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714" y="2516188"/>
                        <a:ext cx="1425575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3" name="WordArt 11"/>
          <p:cNvSpPr>
            <a:spLocks noChangeArrowheads="1" noChangeShapeType="1" noTextEdit="1"/>
          </p:cNvSpPr>
          <p:nvPr/>
        </p:nvSpPr>
        <p:spPr bwMode="auto">
          <a:xfrm>
            <a:off x="3207690" y="2850128"/>
            <a:ext cx="6123709" cy="12261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VỀ DỰ </a:t>
            </a:r>
            <a:r>
              <a:rPr lang="en-US" sz="3600" b="1" kern="10" dirty="0" err="1"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GiỜ</a:t>
            </a:r>
            <a:r>
              <a:rPr lang="en-US" sz="3600" b="1" kern="10" dirty="0"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</a:p>
        </p:txBody>
      </p:sp>
      <p:sp>
        <p:nvSpPr>
          <p:cNvPr id="49164" name="WordArt 12"/>
          <p:cNvSpPr>
            <a:spLocks noChangeArrowheads="1" noChangeShapeType="1" noTextEdit="1"/>
          </p:cNvSpPr>
          <p:nvPr/>
        </p:nvSpPr>
        <p:spPr bwMode="auto">
          <a:xfrm>
            <a:off x="2360613" y="471055"/>
            <a:ext cx="7692016" cy="638694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802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3081039" y="4272528"/>
            <a:ext cx="6640804" cy="19431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M¤N: NG÷ V¡N 9</a:t>
            </a:r>
          </a:p>
          <a:p>
            <a:pPr algn="ctr"/>
            <a:r>
              <a:rPr lang="en-US" sz="3600" b="1" kern="10" dirty="0" err="1"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Líp</a:t>
            </a:r>
            <a:r>
              <a:rPr lang="en-US" sz="3600" b="1" kern="10" dirty="0"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: 9/3</a:t>
            </a:r>
          </a:p>
        </p:txBody>
      </p:sp>
      <p:pic>
        <p:nvPicPr>
          <p:cNvPr id="11" name="Picture 9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7299" y="4692850"/>
            <a:ext cx="2214961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52629" y="4572000"/>
            <a:ext cx="1981200" cy="22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47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D7CAF10-916A-4EAA-AD12-F27B9C2E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123" y="181413"/>
            <a:ext cx="7611054" cy="19222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BZ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a)     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-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Gần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xa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nô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nức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yến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anh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b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</a:b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Chị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em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sắm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sửa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bộ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hành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chơi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xuân</a:t>
            </a:r>
            <a:r>
              <a:rPr lang="en-US" sz="3600" b="1" i="1" baseline="300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1</a:t>
            </a:r>
            <a:r>
              <a:rPr lang="en-BZ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.</a:t>
            </a:r>
            <a:br>
              <a:rPr lang="en-BZ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</a:br>
            <a:endParaRPr lang="en-US" sz="3600" b="1" i="1" kern="1200" dirty="0"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pic>
        <p:nvPicPr>
          <p:cNvPr id="4" name="Hình ảnh 3" descr="Ảnh có chứa cây&#10;&#10;Mô tả được tạo tự động">
            <a:extLst>
              <a:ext uri="{FF2B5EF4-FFF2-40B4-BE49-F238E27FC236}">
                <a16:creationId xmlns:a16="http://schemas.microsoft.com/office/drawing/2014/main" id="{DBBE65F3-8863-41F6-9F40-42FAE1A10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r="17497" b="2"/>
          <a:stretch/>
        </p:blipFill>
        <p:spPr>
          <a:xfrm>
            <a:off x="1" y="647373"/>
            <a:ext cx="3451122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01692ED7-6285-4739-B711-9C298BBBB0EB}"/>
              </a:ext>
            </a:extLst>
          </p:cNvPr>
          <p:cNvSpPr/>
          <p:nvPr/>
        </p:nvSpPr>
        <p:spPr>
          <a:xfrm>
            <a:off x="3762854" y="3409378"/>
            <a:ext cx="7694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-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Ngày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xuân</a:t>
            </a:r>
            <a:r>
              <a:rPr lang="en-US" sz="3600" b="1" i="1" baseline="300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2</a:t>
            </a:r>
            <a:r>
              <a:rPr lang="en-BZ" sz="3600" b="1" i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em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hãy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còn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dài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,</a:t>
            </a:r>
            <a:b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</a:b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Xót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tình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máu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mủ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thay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lời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nước</a:t>
            </a:r>
            <a:r>
              <a:rPr lang="en-BZ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non.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2BB1CA-B92A-464C-AE9B-92CAC2612F39}"/>
              </a:ext>
            </a:extLst>
          </p:cNvPr>
          <p:cNvSpPr/>
          <p:nvPr/>
        </p:nvSpPr>
        <p:spPr>
          <a:xfrm>
            <a:off x="3864967" y="1347994"/>
            <a:ext cx="7993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BZ" sz="3600" b="1" dirty="0" err="1">
                <a:solidFill>
                  <a:srgbClr val="FF0000"/>
                </a:solidFill>
                <a:latin typeface="#9Slide03 Arima Madurai Black" panose="020B0604020202020204" charset="0"/>
                <a:ea typeface="+mj-ea"/>
                <a:cs typeface="#9Slide03 Arima Madurai Black" panose="020B0604020202020204" charset="0"/>
              </a:rPr>
              <a:t>xuân</a:t>
            </a:r>
            <a:r>
              <a:rPr lang="en-US" sz="4400" b="1" baseline="30000" dirty="0">
                <a:solidFill>
                  <a:srgbClr val="FF0000"/>
                </a:solidFill>
                <a:latin typeface="#9Slide03 Arima Madurai Black" panose="020B0604020202020204" charset="0"/>
                <a:ea typeface="+mj-ea"/>
                <a:cs typeface="#9Slide03 Arima Madurai Black" panose="020B0604020202020204" charset="0"/>
              </a:rPr>
              <a:t>1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: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xuân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đông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sang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mở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năm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   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3600" i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i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600" i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i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endParaRPr lang="en-US" altLang="en-US" sz="3600" dirty="0">
              <a:solidFill>
                <a:srgbClr val="0000CC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E946A4-8BE5-4A7F-A7A4-46BD250552D7}"/>
              </a:ext>
            </a:extLst>
          </p:cNvPr>
          <p:cNvSpPr/>
          <p:nvPr/>
        </p:nvSpPr>
        <p:spPr>
          <a:xfrm>
            <a:off x="4050548" y="4869134"/>
            <a:ext cx="7993625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BZ" sz="36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xuân</a:t>
            </a:r>
            <a:r>
              <a:rPr lang="en-US" sz="3600" b="1" baseline="300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6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tuổi</a:t>
            </a:r>
            <a:r>
              <a:rPr lang="en-US" altLang="en-US" sz="36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altLang="en-US" sz="36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3600" b="1" i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600" b="1" i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endParaRPr lang="en-US" altLang="en-US" sz="3600" b="1" i="1" dirty="0">
              <a:solidFill>
                <a:srgbClr val="0000CC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AAD1291E-B3A4-4E8A-AC04-12F195C68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186" y="5489367"/>
            <a:ext cx="7211962" cy="13479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kumimoji="1"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kumimoji="1"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kumimoji="1"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pPr algn="ctr">
              <a:defRPr/>
            </a:pPr>
            <a:r>
              <a:rPr kumimoji="1"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kumimoji="1"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kumimoji="1"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kumimoji="1"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kumimoji="1" lang="en-US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F7B09-36C8-4DC3-39B3-CAF56CAF4075}"/>
              </a:ext>
            </a:extLst>
          </p:cNvPr>
          <p:cNvSpPr txBox="1"/>
          <p:nvPr/>
        </p:nvSpPr>
        <p:spPr>
          <a:xfrm flipH="1">
            <a:off x="0" y="-30602"/>
            <a:ext cx="231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u="sng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sz="4000" b="1" u="sng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u="sng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sz="4000" b="1" u="sng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en-SG" sz="4000" b="1" dirty="0">
              <a:solidFill>
                <a:srgbClr val="0000CC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cây, văn bản&#10;&#10;Mô tả được tạo tự động">
            <a:extLst>
              <a:ext uri="{FF2B5EF4-FFF2-40B4-BE49-F238E27FC236}">
                <a16:creationId xmlns:a16="http://schemas.microsoft.com/office/drawing/2014/main" id="{99BC201A-E43D-4F25-BA63-16CEABED4F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196"/>
          <a:stretch/>
        </p:blipFill>
        <p:spPr>
          <a:xfrm>
            <a:off x="0" y="0"/>
            <a:ext cx="3731342" cy="6643308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5" name="Tiêu đề 1">
            <a:extLst>
              <a:ext uri="{FF2B5EF4-FFF2-40B4-BE49-F238E27FC236}">
                <a16:creationId xmlns:a16="http://schemas.microsoft.com/office/drawing/2014/main" id="{1E134603-9A3B-494E-A496-A88312534238}"/>
              </a:ext>
            </a:extLst>
          </p:cNvPr>
          <p:cNvSpPr txBox="1">
            <a:spLocks/>
          </p:cNvSpPr>
          <p:nvPr/>
        </p:nvSpPr>
        <p:spPr>
          <a:xfrm>
            <a:off x="3594527" y="115094"/>
            <a:ext cx="7947633" cy="1154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b)    - </a:t>
            </a:r>
            <a:r>
              <a:rPr 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Được</a:t>
            </a:r>
            <a:r>
              <a:rPr 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lời</a:t>
            </a:r>
            <a:r>
              <a:rPr 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như</a:t>
            </a:r>
            <a:r>
              <a:rPr 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cởi</a:t>
            </a:r>
            <a:r>
              <a:rPr 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tấm</a:t>
            </a:r>
            <a:r>
              <a:rPr 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lòng</a:t>
            </a:r>
            <a:r>
              <a:rPr 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br>
              <a:rPr 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</a:br>
            <a:r>
              <a:rPr 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Giở</a:t>
            </a:r>
            <a:r>
              <a:rPr 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kim</a:t>
            </a:r>
            <a:r>
              <a:rPr 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thoa</a:t>
            </a:r>
            <a:r>
              <a:rPr 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với</a:t>
            </a:r>
            <a:r>
              <a:rPr 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khăn</a:t>
            </a:r>
            <a:r>
              <a:rPr 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hồng</a:t>
            </a:r>
            <a:r>
              <a:rPr 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trao</a:t>
            </a:r>
            <a:r>
              <a:rPr 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tay</a:t>
            </a:r>
            <a:r>
              <a:rPr lang="en-US" sz="3600" i="1" baseline="300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i="1" baseline="300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1</a:t>
            </a:r>
            <a:r>
              <a:rPr 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0BB11093-123B-4BE1-92C4-36778AD29CE1}"/>
              </a:ext>
            </a:extLst>
          </p:cNvPr>
          <p:cNvSpPr/>
          <p:nvPr/>
        </p:nvSpPr>
        <p:spPr>
          <a:xfrm>
            <a:off x="3818003" y="3111169"/>
            <a:ext cx="83739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- </a:t>
            </a:r>
            <a:r>
              <a:rPr lang="en-BZ" sz="32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Cũng</a:t>
            </a:r>
            <a:r>
              <a:rPr lang="en-BZ" sz="32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2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nhà</a:t>
            </a:r>
            <a:r>
              <a:rPr lang="en-BZ" sz="32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2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hành</a:t>
            </a:r>
            <a:r>
              <a:rPr lang="en-BZ" sz="32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2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viện</a:t>
            </a:r>
            <a:r>
              <a:rPr lang="en-BZ" sz="32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2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xưa</a:t>
            </a:r>
            <a:r>
              <a:rPr lang="en-BZ" sz="32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nay,</a:t>
            </a:r>
          </a:p>
          <a:p>
            <a:pPr algn="ctr"/>
            <a:r>
              <a:rPr lang="en-BZ" sz="32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Cũng</a:t>
            </a:r>
            <a:r>
              <a:rPr lang="en-BZ" sz="32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2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phường</a:t>
            </a:r>
            <a:r>
              <a:rPr lang="en-BZ" sz="32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2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bán</a:t>
            </a:r>
            <a:r>
              <a:rPr lang="en-BZ" sz="32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2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thịt</a:t>
            </a:r>
            <a:r>
              <a:rPr lang="en-BZ" sz="32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2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cũng</a:t>
            </a:r>
            <a:r>
              <a:rPr lang="en-BZ" sz="32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tay</a:t>
            </a:r>
            <a:r>
              <a:rPr lang="en-US" sz="3200" i="1" baseline="300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200" b="1" i="1" baseline="300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2</a:t>
            </a:r>
            <a:r>
              <a:rPr lang="en-BZ" sz="3200" b="1" i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2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buôn</a:t>
            </a:r>
            <a:r>
              <a:rPr lang="en-BZ" sz="32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32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người</a:t>
            </a:r>
            <a:r>
              <a:rPr lang="en-BZ" sz="32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9DE998-B770-435D-A124-C7C11C7165E2}"/>
              </a:ext>
            </a:extLst>
          </p:cNvPr>
          <p:cNvSpPr/>
          <p:nvPr/>
        </p:nvSpPr>
        <p:spPr>
          <a:xfrm>
            <a:off x="4626990" y="1142428"/>
            <a:ext cx="7342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tay</a:t>
            </a:r>
            <a:r>
              <a:rPr lang="en-US" sz="3600" baseline="300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baseline="300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1 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bộ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phận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phía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cơ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vai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ngón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để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cầm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nắm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3600" i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i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600" i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i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endParaRPr lang="en-US" altLang="en-US" sz="3600" dirty="0">
              <a:solidFill>
                <a:srgbClr val="0000CC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0BDEB6-70E0-4484-ABFA-9F516BE25F68}"/>
              </a:ext>
            </a:extLst>
          </p:cNvPr>
          <p:cNvSpPr/>
          <p:nvPr/>
        </p:nvSpPr>
        <p:spPr>
          <a:xfrm>
            <a:off x="3922996" y="4252286"/>
            <a:ext cx="837399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tay</a:t>
            </a:r>
            <a:r>
              <a:rPr lang="en-US" sz="3600" baseline="300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baseline="300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2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chuyên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hoạt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hay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môt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môn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nghề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3200" i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i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endParaRPr lang="en-US" altLang="en-US" sz="3200" i="1" dirty="0">
              <a:solidFill>
                <a:srgbClr val="0000CC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FB8EE2-292A-46A0-9229-092AC9BF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445" y="5454958"/>
            <a:ext cx="5939878" cy="14030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kumimoji="1"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kumimoji="1"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kumimoji="1"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pPr algn="ctr">
              <a:defRPr/>
            </a:pPr>
            <a:r>
              <a:rPr kumimoji="1"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kumimoji="1"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kumimoji="1"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kumimoji="1"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kumimoji="1" lang="en-US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9">
            <a:extLst>
              <a:ext uri="{FF2B5EF4-FFF2-40B4-BE49-F238E27FC236}">
                <a16:creationId xmlns:a16="http://schemas.microsoft.com/office/drawing/2014/main" id="{D65D07B0-73B2-4200-A992-DD5D9B7D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445" y="17319"/>
            <a:ext cx="5759577" cy="609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en-US" sz="32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 PHÁT TRIỂN CỦA TỪ VỰNG</a:t>
            </a:r>
          </a:p>
          <a:p>
            <a:pPr algn="ctr">
              <a:lnSpc>
                <a:spcPct val="150000"/>
              </a:lnSpc>
            </a:pPr>
            <a:endParaRPr lang="en-US" altLang="en-US" sz="3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267" name="Text Box 10">
            <a:extLst>
              <a:ext uri="{FF2B5EF4-FFF2-40B4-BE49-F238E27FC236}">
                <a16:creationId xmlns:a16="http://schemas.microsoft.com/office/drawing/2014/main" id="{A2FBE0F4-35BB-4020-BC11-8CCF2DBF1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672448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79" name="AutoShape 11">
            <a:extLst>
              <a:ext uri="{FF2B5EF4-FFF2-40B4-BE49-F238E27FC236}">
                <a16:creationId xmlns:a16="http://schemas.microsoft.com/office/drawing/2014/main" id="{134830EA-1FD0-4CC7-958F-F88336517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924" y="3974803"/>
            <a:ext cx="4662056" cy="84309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endParaRPr lang="en-US" alt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0" name="AutoShape 12">
            <a:extLst>
              <a:ext uri="{FF2B5EF4-FFF2-40B4-BE49-F238E27FC236}">
                <a16:creationId xmlns:a16="http://schemas.microsoft.com/office/drawing/2014/main" id="{2AC72688-9F8D-4513-816A-95193399D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93" y="1017189"/>
            <a:ext cx="11406062" cy="9144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Xã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hội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vựng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ngôn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ngừng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endParaRPr lang="en-US" alt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id="{6C733CF6-BB9A-4760-A0A8-FB6F73DD9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589" y="2405817"/>
            <a:ext cx="10521802" cy="12666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vựng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Việt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cơ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sở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D06E4A41-35DE-4D5F-9802-3F1BCA55B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1" y="615525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8DE4762E-257D-4C67-9749-B694C32DF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4774" y="1934402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id="{251FCB1D-0BFF-4AFD-8EF8-BA310C9A2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6091" y="3651919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9" name="Line 21">
            <a:extLst>
              <a:ext uri="{FF2B5EF4-FFF2-40B4-BE49-F238E27FC236}">
                <a16:creationId xmlns:a16="http://schemas.microsoft.com/office/drawing/2014/main" id="{89B7B94F-C286-4D9C-ACB0-E287F2F9B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1" y="4532214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91" name="AutoShape 23">
            <a:extLst>
              <a:ext uri="{FF2B5EF4-FFF2-40B4-BE49-F238E27FC236}">
                <a16:creationId xmlns:a16="http://schemas.microsoft.com/office/drawing/2014/main" id="{06433D66-F95C-4871-9268-995FAC01A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8023" y="5214769"/>
            <a:ext cx="2600970" cy="113484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lang="en-US" alt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94" name="AutoShape 26">
            <a:extLst>
              <a:ext uri="{FF2B5EF4-FFF2-40B4-BE49-F238E27FC236}">
                <a16:creationId xmlns:a16="http://schemas.microsoft.com/office/drawing/2014/main" id="{50F07ED0-79FA-47CA-8172-37493D955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564" y="4019040"/>
            <a:ext cx="2514587" cy="84309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endParaRPr lang="en-US" alt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99" name="AutoShape 31">
            <a:extLst>
              <a:ext uri="{FF2B5EF4-FFF2-40B4-BE49-F238E27FC236}">
                <a16:creationId xmlns:a16="http://schemas.microsoft.com/office/drawing/2014/main" id="{CC68EC07-F410-4045-A7CC-39EED248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98894"/>
            <a:ext cx="2465437" cy="113484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endParaRPr lang="en-US" alt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lang="en-US" alt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200" name="Line 32">
            <a:extLst>
              <a:ext uri="{FF2B5EF4-FFF2-40B4-BE49-F238E27FC236}">
                <a16:creationId xmlns:a16="http://schemas.microsoft.com/office/drawing/2014/main" id="{FE708FD1-DDB6-4446-B469-18FD97A0E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948233" y="4817894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201" name="Line 33">
            <a:extLst>
              <a:ext uri="{FF2B5EF4-FFF2-40B4-BE49-F238E27FC236}">
                <a16:creationId xmlns:a16="http://schemas.microsoft.com/office/drawing/2014/main" id="{78799602-3F76-4608-A70E-D4D6D19B47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6986" y="4817894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2" name="椭圆 79">
            <a:extLst>
              <a:ext uri="{FF2B5EF4-FFF2-40B4-BE49-F238E27FC236}">
                <a16:creationId xmlns:a16="http://schemas.microsoft.com/office/drawing/2014/main" id="{D482AE8A-8F57-49FE-B21C-3BAC43038618}"/>
              </a:ext>
            </a:extLst>
          </p:cNvPr>
          <p:cNvSpPr/>
          <p:nvPr/>
        </p:nvSpPr>
        <p:spPr>
          <a:xfrm>
            <a:off x="-822841" y="5784273"/>
            <a:ext cx="3971286" cy="4429682"/>
          </a:xfrm>
          <a:prstGeom prst="ellips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3" descr="F:\Temp\400页超强PPT模板\初夏\花PNG\78963.png">
            <a:extLst>
              <a:ext uri="{FF2B5EF4-FFF2-40B4-BE49-F238E27FC236}">
                <a16:creationId xmlns:a16="http://schemas.microsoft.com/office/drawing/2014/main" id="{46107FE0-5C39-4CC2-A6BC-AE6361BA1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741" y="4870885"/>
            <a:ext cx="2680305" cy="2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928F85-BA94-A672-8DC0-D7F69047DD92}"/>
              </a:ext>
            </a:extLst>
          </p:cNvPr>
          <p:cNvSpPr txBox="1"/>
          <p:nvPr/>
        </p:nvSpPr>
        <p:spPr>
          <a:xfrm flipH="1">
            <a:off x="39259" y="4815808"/>
            <a:ext cx="447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2/ </a:t>
            </a:r>
            <a:r>
              <a:rPr lang="en-US" sz="40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Ghi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SGK/56</a:t>
            </a:r>
            <a:endParaRPr lang="en-SG" sz="4000" b="1" dirty="0">
              <a:solidFill>
                <a:srgbClr val="0000CC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387E72-8D13-C7F7-D280-7F9D99035F3E}"/>
              </a:ext>
            </a:extLst>
          </p:cNvPr>
          <p:cNvSpPr/>
          <p:nvPr/>
        </p:nvSpPr>
        <p:spPr>
          <a:xfrm>
            <a:off x="84135" y="124525"/>
            <a:ext cx="2680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</a:t>
            </a:r>
            <a:r>
              <a:rPr lang="en-US" altLang="en-US" sz="3600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Kết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luận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:</a:t>
            </a:r>
            <a:endParaRPr lang="en-US" altLang="en-US" sz="3600" dirty="0">
              <a:solidFill>
                <a:srgbClr val="0000CC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  <p:bldP spid="7182" grpId="0" animBg="1"/>
      <p:bldP spid="7194" grpId="0" animBg="1"/>
      <p:bldP spid="719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88FBA8F8-779E-4680-90EB-B8E25E4F2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1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i="1">
              <a:latin typeface=".VnTime" panose="020B7200000000000000" pitchFamily="34" charset="0"/>
            </a:endParaRP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6DE53105-AF8E-43EA-8DBE-716705390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96" y="94328"/>
            <a:ext cx="11516590" cy="2554545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u="sng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altLang="en-US" sz="3200" b="1" u="sng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ừ </a:t>
            </a:r>
            <a:r>
              <a:rPr lang="en-SG" altLang="en-US" sz="3200" b="1" i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en-SG" altLang="en-US" sz="3200" b="1" i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i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en-SG" altLang="en-US" sz="3200" b="1" i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hai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phép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tu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vựng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Có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thể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coi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đây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là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hiện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t</a:t>
            </a:r>
            <a:r>
              <a:rPr lang="vi-VN" sz="3200" b="1" dirty="0">
                <a:latin typeface="#9Slide03 Arima Madurai" panose="020B0604020202020204" charset="0"/>
                <a:cs typeface="#9Slide03 Arima Madurai" panose="020B0604020202020204" charset="0"/>
              </a:rPr>
              <a:t>ư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ợng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một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nghĩa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gốc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của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từ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phát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triển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thành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từ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nhiều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nghĩa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được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không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?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Vì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SG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sao</a:t>
            </a:r>
            <a:r>
              <a:rPr lang="en-SG" sz="3200" b="1" dirty="0">
                <a:latin typeface="#9Slide03 Arima Madurai" panose="020B0604020202020204" charset="0"/>
                <a:cs typeface="#9Slide03 Arima Madurai" panose="020B0604020202020204" charset="0"/>
              </a:rPr>
              <a:t>?</a:t>
            </a:r>
            <a:endParaRPr lang="en-US" sz="3200" b="1" dirty="0">
              <a:latin typeface="#9Slide03 Arima Madurai" panose="020B0604020202020204" charset="0"/>
              <a:cs typeface="#9Slide03 Arima Madurai" panose="020B0604020202020204" charset="0"/>
            </a:endParaRPr>
          </a:p>
          <a:p>
            <a:pPr indent="2420938" algn="just" eaLnBrk="1" hangingPunct="1"/>
            <a:r>
              <a:rPr lang="en-US" altLang="en-US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Ngày</a:t>
            </a:r>
            <a:r>
              <a:rPr lang="en-US" altLang="en-US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ngày</a:t>
            </a:r>
            <a:r>
              <a:rPr lang="en-US" altLang="en-US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mặt</a:t>
            </a:r>
            <a:r>
              <a:rPr lang="en-US" altLang="en-US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trời</a:t>
            </a:r>
            <a:r>
              <a:rPr lang="en-US" altLang="en-US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en-US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altLang="en-US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altLang="en-US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altLang="en-US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     </a:t>
            </a:r>
          </a:p>
          <a:p>
            <a:pPr indent="2420938" algn="just" eaLnBrk="1" hangingPunct="1"/>
            <a:r>
              <a:rPr lang="en-US" altLang="en-US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Thấy</a:t>
            </a:r>
            <a:r>
              <a:rPr lang="en-US" altLang="en-US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một</a:t>
            </a:r>
            <a:r>
              <a:rPr lang="en-US" altLang="en-US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mặt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trời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altLang="en-US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altLang="en-US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đỏ</a:t>
            </a:r>
            <a:r>
              <a:rPr lang="en-US" altLang="en-US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            </a:t>
            </a:r>
            <a:endParaRPr lang="en-US" altLang="en-US" sz="1600" b="1" i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C50670-C5FB-44C6-A16D-8E0C5FC5DA74}"/>
              </a:ext>
            </a:extLst>
          </p:cNvPr>
          <p:cNvGrpSpPr/>
          <p:nvPr/>
        </p:nvGrpSpPr>
        <p:grpSpPr>
          <a:xfrm>
            <a:off x="238996" y="2930384"/>
            <a:ext cx="4185520" cy="3779945"/>
            <a:chOff x="534363" y="1979271"/>
            <a:chExt cx="3181109" cy="43810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75B6FC-3B69-44AD-883E-E47FDF6B41C0}"/>
                </a:ext>
              </a:extLst>
            </p:cNvPr>
            <p:cNvSpPr/>
            <p:nvPr/>
          </p:nvSpPr>
          <p:spPr>
            <a:xfrm>
              <a:off x="534363" y="1979271"/>
              <a:ext cx="3181109" cy="438101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2564A9-38E6-41AA-A10E-E0B7CB47D8FE}"/>
                </a:ext>
              </a:extLst>
            </p:cNvPr>
            <p:cNvSpPr/>
            <p:nvPr/>
          </p:nvSpPr>
          <p:spPr>
            <a:xfrm>
              <a:off x="632343" y="2131671"/>
              <a:ext cx="2991680" cy="40723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C220D4-D9B2-4513-BBCF-C58EE13B596A}"/>
                </a:ext>
              </a:extLst>
            </p:cNvPr>
            <p:cNvSpPr txBox="1"/>
            <p:nvPr/>
          </p:nvSpPr>
          <p:spPr>
            <a:xfrm>
              <a:off x="806871" y="2509113"/>
              <a:ext cx="2706546" cy="3317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Từ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mặt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trời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trong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câu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thơ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thứ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hai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được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sử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dụng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theo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phép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tu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từ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ẩn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dụ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F1147E-C07C-415D-A361-BC4229DA6364}"/>
              </a:ext>
            </a:extLst>
          </p:cNvPr>
          <p:cNvGrpSpPr/>
          <p:nvPr/>
        </p:nvGrpSpPr>
        <p:grpSpPr>
          <a:xfrm>
            <a:off x="4822875" y="2982295"/>
            <a:ext cx="7001213" cy="3688883"/>
            <a:chOff x="4505445" y="1979270"/>
            <a:chExt cx="3216670" cy="459608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0B1C77-1A2E-4C30-B5C8-C43DAA7C5A02}"/>
                </a:ext>
              </a:extLst>
            </p:cNvPr>
            <p:cNvSpPr/>
            <p:nvPr/>
          </p:nvSpPr>
          <p:spPr>
            <a:xfrm>
              <a:off x="4505445" y="1979270"/>
              <a:ext cx="3216670" cy="45960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D09703-0E2C-4934-A075-626E33455A94}"/>
                </a:ext>
              </a:extLst>
            </p:cNvPr>
            <p:cNvSpPr/>
            <p:nvPr/>
          </p:nvSpPr>
          <p:spPr>
            <a:xfrm>
              <a:off x="4607047" y="2055469"/>
              <a:ext cx="3013465" cy="44436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6D9D78-3BAA-478D-A54F-1F3A44E23C76}"/>
                </a:ext>
              </a:extLst>
            </p:cNvPr>
            <p:cNvSpPr txBox="1"/>
            <p:nvPr/>
          </p:nvSpPr>
          <p:spPr>
            <a:xfrm>
              <a:off x="4658762" y="2175078"/>
              <a:ext cx="2891755" cy="4256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Đây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không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phải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là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hiện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tượng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phát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triển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nghĩa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của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từ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,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bởi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vì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sự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chuyển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nghĩa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của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từ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mặt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i="1" dirty="0" err="1">
                  <a:solidFill>
                    <a:srgbClr val="FF0000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trời</a:t>
              </a:r>
              <a:r>
                <a:rPr lang="en-US" altLang="en-US" sz="3600" b="1" i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trong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câu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thơ</a:t>
              </a:r>
              <a:r>
                <a:rPr lang="en-US" altLang="en-US" sz="3600" b="1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chỉ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có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tính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chất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lâm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thời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,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nó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không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làm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cho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từ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có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thêm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nghĩa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mới</a:t>
              </a:r>
              <a:r>
                <a:rPr lang="en-US" altLang="en-US" sz="3600" b="1" dirty="0">
                  <a:solidFill>
                    <a:srgbClr val="0000CC"/>
                  </a:solidFill>
                  <a:latin typeface="#9Slide03 Arima Madurai Black" panose="020B0604020202020204" charset="0"/>
                  <a:cs typeface="#9Slide03 Arima Madurai Black" panose="020B0604020202020204" charset="0"/>
                </a:rPr>
                <a:t>.</a:t>
              </a:r>
              <a:endParaRPr lang="en-SG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endParaRPr>
            </a:p>
          </p:txBody>
        </p:sp>
      </p:grpSp>
      <p:sp>
        <p:nvSpPr>
          <p:cNvPr id="2" name="Line 7">
            <a:extLst>
              <a:ext uri="{FF2B5EF4-FFF2-40B4-BE49-F238E27FC236}">
                <a16:creationId xmlns:a16="http://schemas.microsoft.com/office/drawing/2014/main" id="{704F952D-24BD-C563-8158-FA21ED6643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8515" y="2438115"/>
            <a:ext cx="3018060" cy="53641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630">
              <a:defRPr/>
            </a:pPr>
            <a:endParaRPr lang="en-US" sz="133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2A109402-96AF-823D-7424-DCFEFEDC0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575" y="2449638"/>
            <a:ext cx="3018060" cy="53265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630">
              <a:defRPr/>
            </a:pPr>
            <a:endParaRPr lang="en-US" sz="1333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E91AAD-83AD-6AE2-F6BB-38DEB554A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210667"/>
              </p:ext>
            </p:extLst>
          </p:nvPr>
        </p:nvGraphicFramePr>
        <p:xfrm>
          <a:off x="122900" y="176981"/>
          <a:ext cx="11911781" cy="6433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300">
                  <a:extLst>
                    <a:ext uri="{9D8B030D-6E8A-4147-A177-3AD203B41FA5}">
                      <a16:colId xmlns:a16="http://schemas.microsoft.com/office/drawing/2014/main" val="3927817165"/>
                    </a:ext>
                  </a:extLst>
                </a:gridCol>
                <a:gridCol w="5079051">
                  <a:extLst>
                    <a:ext uri="{9D8B030D-6E8A-4147-A177-3AD203B41FA5}">
                      <a16:colId xmlns:a16="http://schemas.microsoft.com/office/drawing/2014/main" val="4099592427"/>
                    </a:ext>
                  </a:extLst>
                </a:gridCol>
                <a:gridCol w="5080430">
                  <a:extLst>
                    <a:ext uri="{9D8B030D-6E8A-4147-A177-3AD203B41FA5}">
                      <a16:colId xmlns:a16="http://schemas.microsoft.com/office/drawing/2014/main" val="3603783156"/>
                    </a:ext>
                  </a:extLst>
                </a:gridCol>
              </a:tblGrid>
              <a:tr h="1425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200" b="1" dirty="0">
                          <a:effectLst/>
                          <a:latin typeface="#9Slide03 Arima Madurai" panose="020B0604020202020204" charset="0"/>
                          <a:cs typeface="#9Slide03 Arima Madurai" panose="020B0604020202020204" charset="0"/>
                        </a:rPr>
                        <a:t> </a:t>
                      </a:r>
                      <a:endParaRPr lang="en-US" sz="3200" b="1" dirty="0">
                        <a:effectLst/>
                        <a:latin typeface="#9Slide03 Arima Madurai" panose="020B0604020202020204" charset="0"/>
                        <a:ea typeface="Calibri" panose="020F0502020204030204" pitchFamily="34" charset="0"/>
                        <a:cs typeface="#9Slide03 Arima Madurai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rgbClr val="FF0000"/>
                          </a:solidFill>
                          <a:effectLst/>
                          <a:latin typeface="#9Slide03 Arima Madurai" panose="020B0604020202020204" charset="0"/>
                          <a:cs typeface="#9Slide03 Arima Madurai" panose="020B0604020202020204" charset="0"/>
                        </a:rPr>
                        <a:t>Phép tu từ ẩn dụ, hoán dụ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#9Slide03 Arima Madurai" panose="020B0604020202020204" charset="0"/>
                        <a:ea typeface="Calibri" panose="020F0502020204030204" pitchFamily="34" charset="0"/>
                        <a:cs typeface="#9Slide03 Arima Madurai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rgbClr val="FF0000"/>
                          </a:solidFill>
                          <a:effectLst/>
                          <a:latin typeface="#9Slide03 Arima Madurai" panose="020B0604020202020204" charset="0"/>
                          <a:cs typeface="#9Slide03 Arima Madurai" panose="020B0604020202020204" charset="0"/>
                        </a:rPr>
                        <a:t>Phương thức ẩn dụ, hoán dụ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#9Slide03 Arima Madurai" panose="020B0604020202020204" charset="0"/>
                        <a:ea typeface="Calibri" panose="020F0502020204030204" pitchFamily="34" charset="0"/>
                        <a:cs typeface="#9Slide03 Arima Madurai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15955"/>
                  </a:ext>
                </a:extLst>
              </a:tr>
              <a:tr h="2002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200" b="1" dirty="0">
                          <a:solidFill>
                            <a:srgbClr val="0000CC"/>
                          </a:solidFill>
                          <a:effectLst/>
                          <a:latin typeface="#9Slide03 Arima Madurai" panose="020B0604020202020204" charset="0"/>
                          <a:cs typeface="#9Slide03 Arima Madurai" panose="020B0604020202020204" charset="0"/>
                        </a:rPr>
                        <a:t>Giống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effectLst/>
                        <a:latin typeface="#9Slide03 Arima Madurai" panose="020B0604020202020204" charset="0"/>
                        <a:ea typeface="Calibri" panose="020F0502020204030204" pitchFamily="34" charset="0"/>
                        <a:cs typeface="#9Slide03 Arima Madurai" panose="020B060402020202020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787461"/>
                  </a:ext>
                </a:extLst>
              </a:tr>
              <a:tr h="3006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200" b="1" dirty="0">
                          <a:solidFill>
                            <a:srgbClr val="0000CC"/>
                          </a:solidFill>
                          <a:effectLst/>
                          <a:latin typeface="#9Slide03 Arima Madurai" panose="020B0604020202020204" charset="0"/>
                          <a:cs typeface="#9Slide03 Arima Madurai" panose="020B0604020202020204" charset="0"/>
                        </a:rPr>
                        <a:t>Khác</a:t>
                      </a:r>
                      <a:endParaRPr lang="en-US" sz="3200" b="1" dirty="0">
                        <a:solidFill>
                          <a:srgbClr val="0000CC"/>
                        </a:solidFill>
                        <a:effectLst/>
                        <a:latin typeface="#9Slide03 Arima Madurai" panose="020B0604020202020204" charset="0"/>
                        <a:ea typeface="Calibri" panose="020F0502020204030204" pitchFamily="34" charset="0"/>
                        <a:cs typeface="#9Slide03 Arima Madurai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effectLst/>
                        <a:latin typeface="#9Slide03 Arima Madurai" panose="020B0604020202020204" charset="0"/>
                        <a:ea typeface="Calibri" panose="020F0502020204030204" pitchFamily="34" charset="0"/>
                        <a:cs typeface="#9Slide03 Arima Madurai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200" b="1" dirty="0">
                          <a:effectLst/>
                          <a:latin typeface="#9Slide03 Arima Madurai" panose="020B0604020202020204" charset="0"/>
                          <a:cs typeface="#9Slide03 Arima Madurai" panose="020B0604020202020204" charset="0"/>
                        </a:rPr>
                        <a:t> </a:t>
                      </a:r>
                      <a:endParaRPr lang="en-US" sz="3200" b="1" dirty="0">
                        <a:effectLst/>
                        <a:latin typeface="#9Slide03 Arima Madurai" panose="020B0604020202020204" charset="0"/>
                        <a:ea typeface="Calibri" panose="020F0502020204030204" pitchFamily="34" charset="0"/>
                        <a:cs typeface="#9Slide03 Arima Madurai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002655"/>
                  </a:ext>
                </a:extLst>
              </a:tr>
            </a:tbl>
          </a:graphicData>
        </a:graphic>
      </p:graphicFrame>
      <p:sp>
        <p:nvSpPr>
          <p:cNvPr id="7" name="Line 27">
            <a:extLst>
              <a:ext uri="{FF2B5EF4-FFF2-40B4-BE49-F238E27FC236}">
                <a16:creationId xmlns:a16="http://schemas.microsoft.com/office/drawing/2014/main" id="{BDE4510F-D41E-4092-9AD0-997533AFD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3545" y="176981"/>
            <a:ext cx="44245" cy="64199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27">
            <a:extLst>
              <a:ext uri="{FF2B5EF4-FFF2-40B4-BE49-F238E27FC236}">
                <a16:creationId xmlns:a16="http://schemas.microsoft.com/office/drawing/2014/main" id="{D09FABFE-F163-668B-3CF5-4E1B1445F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04" y="1593313"/>
            <a:ext cx="11911782" cy="142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27">
            <a:extLst>
              <a:ext uri="{FF2B5EF4-FFF2-40B4-BE49-F238E27FC236}">
                <a16:creationId xmlns:a16="http://schemas.microsoft.com/office/drawing/2014/main" id="{ADCEEF9E-2FAB-3B6F-CA6F-36E80728D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109" y="3579236"/>
            <a:ext cx="11911782" cy="142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71A3C97B-A6FE-1D50-4FB2-5A9D739A9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1909" y="207698"/>
            <a:ext cx="14748" cy="13138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7">
            <a:extLst>
              <a:ext uri="{FF2B5EF4-FFF2-40B4-BE49-F238E27FC236}">
                <a16:creationId xmlns:a16="http://schemas.microsoft.com/office/drawing/2014/main" id="{52A06F5A-3490-CD03-4ACE-108157461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6658" y="3559266"/>
            <a:ext cx="0" cy="3051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Hình chữ nhật 16">
            <a:extLst>
              <a:ext uri="{FF2B5EF4-FFF2-40B4-BE49-F238E27FC236}">
                <a16:creationId xmlns:a16="http://schemas.microsoft.com/office/drawing/2014/main" id="{534191C2-49CD-33EE-640C-24FAD8E6E858}"/>
              </a:ext>
            </a:extLst>
          </p:cNvPr>
          <p:cNvSpPr/>
          <p:nvPr/>
        </p:nvSpPr>
        <p:spPr>
          <a:xfrm>
            <a:off x="1865667" y="1713816"/>
            <a:ext cx="10043657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685"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đều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là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hiện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tượng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gọi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tên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sự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vật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,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hiện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tượng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này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bằng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tên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của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sự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vật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,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hiện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tượng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khác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có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nét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tương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đồng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(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ẩn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dụ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)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hoặc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có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quan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hệ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tương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cận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(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hoán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dụ</a:t>
            </a:r>
            <a:r>
              <a:rPr lang="en-US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)</a:t>
            </a:r>
            <a:r>
              <a:rPr lang="pt-BR" sz="3200" b="1" dirty="0">
                <a:effectLst/>
                <a:latin typeface="#9Slide03 Arima Madurai" panose="020B0604020202020204" charset="0"/>
                <a:cs typeface="#9Slide03 Arima Madurai" panose="020B0604020202020204" charset="0"/>
              </a:rPr>
              <a:t> </a:t>
            </a:r>
            <a:endParaRPr lang="en-US" sz="3200" b="1" dirty="0">
              <a:effectLst/>
              <a:latin typeface="#9Slide03 Arima Madurai" panose="020B0604020202020204" charset="0"/>
              <a:ea typeface="Calibri" panose="020F0502020204030204" pitchFamily="34" charset="0"/>
              <a:cs typeface="#9Slide03 Arima Madurai" panose="020B0604020202020204" charset="0"/>
            </a:endParaRPr>
          </a:p>
        </p:txBody>
      </p:sp>
      <p:sp>
        <p:nvSpPr>
          <p:cNvPr id="20" name="Hình chữ nhật 16">
            <a:extLst>
              <a:ext uri="{FF2B5EF4-FFF2-40B4-BE49-F238E27FC236}">
                <a16:creationId xmlns:a16="http://schemas.microsoft.com/office/drawing/2014/main" id="{FCFD7FAE-8E07-66F3-85AB-42166DBB271A}"/>
              </a:ext>
            </a:extLst>
          </p:cNvPr>
          <p:cNvSpPr/>
          <p:nvPr/>
        </p:nvSpPr>
        <p:spPr>
          <a:xfrm>
            <a:off x="2020524" y="3821848"/>
            <a:ext cx="4901385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685"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chỉ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làm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xuất</a:t>
            </a:r>
            <a:r>
              <a:rPr lang="en-US" sz="3200" b="1" dirty="0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nghĩa</a:t>
            </a:r>
            <a:r>
              <a:rPr lang="en-US" sz="3200" b="1" dirty="0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lâm</a:t>
            </a:r>
            <a:r>
              <a:rPr lang="en-US" sz="3200" b="1" dirty="0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thời</a:t>
            </a:r>
            <a:r>
              <a:rPr lang="en-US" sz="3200" b="1" dirty="0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của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từ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có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tác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dụng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tạo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sắc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thái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biểu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cảm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,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diễn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đạt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sinh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động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=&gt;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ẩn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dụ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,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hoán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dụ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tu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từ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.</a:t>
            </a:r>
            <a:endParaRPr lang="en-US" sz="3200" b="1" dirty="0">
              <a:latin typeface="#9Slide03 Arima Madurai" panose="020B0604020202020204" charset="0"/>
              <a:ea typeface="Calibri" panose="020F0502020204030204" pitchFamily="34" charset="0"/>
              <a:cs typeface="#9Slide03 Arima Madurai" panose="020B0604020202020204" charset="0"/>
            </a:endParaRPr>
          </a:p>
        </p:txBody>
      </p:sp>
      <p:sp>
        <p:nvSpPr>
          <p:cNvPr id="22" name="Hình chữ nhật 16">
            <a:extLst>
              <a:ext uri="{FF2B5EF4-FFF2-40B4-BE49-F238E27FC236}">
                <a16:creationId xmlns:a16="http://schemas.microsoft.com/office/drawing/2014/main" id="{A0F805F6-1CD1-93D2-8196-924F51458063}"/>
              </a:ext>
            </a:extLst>
          </p:cNvPr>
          <p:cNvSpPr/>
          <p:nvPr/>
        </p:nvSpPr>
        <p:spPr>
          <a:xfrm>
            <a:off x="7084140" y="3657302"/>
            <a:ext cx="490138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685" algn="ctr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làm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cho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thêm</a:t>
            </a:r>
            <a:r>
              <a:rPr lang="en-US" sz="3200" b="1" dirty="0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nghĩa</a:t>
            </a:r>
            <a:r>
              <a:rPr lang="en-US" sz="3200" b="1" dirty="0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mới</a:t>
            </a:r>
            <a:r>
              <a:rPr lang="en-US" sz="3200" b="1" dirty="0">
                <a:solidFill>
                  <a:srgbClr val="0000CC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(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nghĩa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chuyển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)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được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ghi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trong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từ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điển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 =&gt;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ẩn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dụ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,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hoán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dụ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từ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vựng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81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7">
            <a:extLst>
              <a:ext uri="{FF2B5EF4-FFF2-40B4-BE49-F238E27FC236}">
                <a16:creationId xmlns:a16="http://schemas.microsoft.com/office/drawing/2014/main" id="{53860E4A-594C-4DFB-82FC-E7319FB58A73}"/>
              </a:ext>
            </a:extLst>
          </p:cNvPr>
          <p:cNvSpPr/>
          <p:nvPr/>
        </p:nvSpPr>
        <p:spPr>
          <a:xfrm>
            <a:off x="2221252" y="2265386"/>
            <a:ext cx="9810034" cy="289196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F:\Temp\400页超强PPT模板\花PNG\8.png">
            <a:extLst>
              <a:ext uri="{FF2B5EF4-FFF2-40B4-BE49-F238E27FC236}">
                <a16:creationId xmlns:a16="http://schemas.microsoft.com/office/drawing/2014/main" id="{C9B5697E-0CA8-4A4F-96C0-5FBD4A7D3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8749" r="20867" b="3759"/>
          <a:stretch>
            <a:fillRect/>
          </a:stretch>
        </p:blipFill>
        <p:spPr bwMode="auto">
          <a:xfrm>
            <a:off x="-235975" y="1179470"/>
            <a:ext cx="3744416" cy="4634782"/>
          </a:xfrm>
          <a:prstGeom prst="rect">
            <a:avLst/>
          </a:prstGeom>
          <a:noFill/>
          <a:effectLst>
            <a:outerShdw blurRad="127000" dist="38100" dir="5400000" sx="105000" sy="105000" algn="t" rotWithShape="0">
              <a:prstClr val="black">
                <a:alpha val="1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Temp\400页超强PPT模板\花PNG\白.png">
            <a:extLst>
              <a:ext uri="{FF2B5EF4-FFF2-40B4-BE49-F238E27FC236}">
                <a16:creationId xmlns:a16="http://schemas.microsoft.com/office/drawing/2014/main" id="{4875903E-967B-455F-8EFB-F2A604A9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628" y="1239488"/>
            <a:ext cx="2271349" cy="20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2B427-AE15-4512-8F7A-79F1D375E73C}"/>
              </a:ext>
            </a:extLst>
          </p:cNvPr>
          <p:cNvSpPr txBox="1"/>
          <p:nvPr/>
        </p:nvSpPr>
        <p:spPr>
          <a:xfrm flipH="1">
            <a:off x="2894219" y="2818715"/>
            <a:ext cx="91370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#9Slide05 The Carpenter" pitchFamily="2" charset="0"/>
              </a:rPr>
              <a:t>II. </a:t>
            </a:r>
            <a:r>
              <a:rPr lang="en-US" sz="13800" b="1" dirty="0" err="1">
                <a:solidFill>
                  <a:srgbClr val="FF0000"/>
                </a:solidFill>
                <a:latin typeface="#9Slide05 The Carpenter" pitchFamily="2" charset="0"/>
              </a:rPr>
              <a:t>Tạo</a:t>
            </a:r>
            <a:r>
              <a:rPr lang="en-US" sz="13800" b="1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#9Slide05 The Carpenter" pitchFamily="2" charset="0"/>
              </a:rPr>
              <a:t>từ</a:t>
            </a:r>
            <a:r>
              <a:rPr lang="en-US" sz="13800" b="1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#9Slide05 The Carpenter" pitchFamily="2" charset="0"/>
              </a:rPr>
              <a:t>ngữ</a:t>
            </a:r>
            <a:r>
              <a:rPr lang="en-US" sz="13800" b="1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#9Slide05 The Carpenter" pitchFamily="2" charset="0"/>
              </a:rPr>
              <a:t>mới</a:t>
            </a:r>
            <a:endParaRPr lang="en-SG" sz="13800" b="1" dirty="0">
              <a:solidFill>
                <a:srgbClr val="FF0000"/>
              </a:solidFill>
              <a:latin typeface="#9Slide05 The Carpen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53499">
            <a:off x="16410" y="6205583"/>
            <a:ext cx="1304182" cy="11232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89625">
            <a:off x="5616656" y="6149640"/>
            <a:ext cx="958689" cy="8018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86251">
            <a:off x="11197663" y="5769537"/>
            <a:ext cx="1190483" cy="11607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20321D-08A4-4CD3-8511-7703450F6599}"/>
              </a:ext>
            </a:extLst>
          </p:cNvPr>
          <p:cNvSpPr txBox="1"/>
          <p:nvPr/>
        </p:nvSpPr>
        <p:spPr>
          <a:xfrm>
            <a:off x="302171" y="1162058"/>
            <a:ext cx="5503109" cy="4524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264597">
              <a:spcBef>
                <a:spcPct val="50000"/>
              </a:spcBef>
            </a:pP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1/ Em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hãy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cho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biết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trong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thời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gian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gần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đây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có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những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ngữ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nào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mới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được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cấu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tạo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trên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cơ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sở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các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sau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điện</a:t>
            </a:r>
            <a:r>
              <a:rPr lang="en-US" sz="3600" b="1" i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thoại</a:t>
            </a:r>
            <a:r>
              <a:rPr lang="en-US" sz="3600" b="1" i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kinh</a:t>
            </a:r>
            <a:r>
              <a:rPr lang="en-US" sz="3600" b="1" i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tế</a:t>
            </a:r>
            <a:r>
              <a:rPr lang="en-US" sz="3600" b="1" i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, di </a:t>
            </a:r>
            <a:r>
              <a:rPr lang="en-US" sz="3600" b="1" i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, tri </a:t>
            </a:r>
            <a:r>
              <a:rPr lang="en-US" sz="3600" b="1" i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thức</a:t>
            </a:r>
            <a:r>
              <a:rPr lang="en-US" sz="3600" b="1" i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.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Giải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thích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của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những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ngữ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đó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F2942A-C79C-CB03-8C1E-79C540928A7F}"/>
              </a:ext>
            </a:extLst>
          </p:cNvPr>
          <p:cNvSpPr txBox="1"/>
          <p:nvPr/>
        </p:nvSpPr>
        <p:spPr>
          <a:xfrm flipH="1">
            <a:off x="1607665" y="36296"/>
            <a:ext cx="661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1/ </a:t>
            </a:r>
            <a:r>
              <a:rPr lang="en-US" sz="40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hiểu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SGK/72,73</a:t>
            </a:r>
            <a:endParaRPr lang="en-SG" sz="4000" b="1" dirty="0">
              <a:solidFill>
                <a:srgbClr val="0000CC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F39A6162-265A-14CA-7F08-D8B88829C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97599"/>
            <a:ext cx="5926450" cy="440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2/ Trong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tiếng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Việt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có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những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được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cấu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tạo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theo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mô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hình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“x + </a:t>
            </a:r>
            <a:r>
              <a:rPr lang="en-US" altLang="en-US" sz="40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tặc</a:t>
            </a:r>
            <a:r>
              <a:rPr lang="en-US" altLang="en-US" sz="40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”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(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như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 “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không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tặc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”, “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hải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tặc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”, ...).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Hãy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tìm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những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ngữ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mới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xuất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hiện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cấu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tạo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theo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mô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hình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40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đó</a:t>
            </a:r>
            <a:r>
              <a:rPr lang="en-US" altLang="en-US" sz="40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33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89625">
            <a:off x="-134350" y="6186052"/>
            <a:ext cx="958689" cy="8018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86251">
            <a:off x="11019157" y="5804333"/>
            <a:ext cx="1190483" cy="116072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8FA599-A181-4792-880D-9BD5C7EA91ED}"/>
              </a:ext>
            </a:extLst>
          </p:cNvPr>
          <p:cNvSpPr/>
          <p:nvPr/>
        </p:nvSpPr>
        <p:spPr>
          <a:xfrm>
            <a:off x="0" y="29497"/>
            <a:ext cx="12131252" cy="676950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  <a:p>
            <a:pPr algn="just"/>
            <a:endParaRPr lang="en-US" sz="3200" dirty="0">
              <a:solidFill>
                <a:schemeClr val="tx1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2D2FAE03-36C0-A5CC-03EB-1ACBCD44F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521" y="58997"/>
            <a:ext cx="3778210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18288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PHIẾU HỌC TẬP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54763B-BBBE-A8AC-9FDA-81D37FABD82B}"/>
              </a:ext>
            </a:extLst>
          </p:cNvPr>
          <p:cNvSpPr txBox="1"/>
          <p:nvPr/>
        </p:nvSpPr>
        <p:spPr>
          <a:xfrm>
            <a:off x="173688" y="721463"/>
            <a:ext cx="11844623" cy="65556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264597"/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1/ Em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hãy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cho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biết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trong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thời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gian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gần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đây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có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những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ngữ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nào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mới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được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cấu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tạo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trên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cơ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sở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các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điện</a:t>
            </a:r>
            <a:r>
              <a:rPr lang="en-US" sz="28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thoại</a:t>
            </a:r>
            <a:r>
              <a:rPr lang="en-US" sz="28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r>
              <a:rPr lang="en-US" sz="28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kinh</a:t>
            </a:r>
            <a:r>
              <a:rPr lang="en-US" sz="28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tế</a:t>
            </a:r>
            <a:r>
              <a:rPr lang="en-US" sz="28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, di </a:t>
            </a:r>
            <a:r>
              <a:rPr lang="en-US" sz="28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động</a:t>
            </a:r>
            <a:r>
              <a:rPr lang="en-US" sz="28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, tri </a:t>
            </a:r>
            <a:r>
              <a:rPr lang="en-US" sz="28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thức</a:t>
            </a:r>
            <a:r>
              <a:rPr lang="en-US" sz="28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.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Giải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thích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của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những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ngữ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8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đó</a:t>
            </a:r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.</a:t>
            </a:r>
          </a:p>
          <a:p>
            <a:pPr indent="264597"/>
            <a:r>
              <a:rPr lang="pt-BR" sz="2800" b="1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r>
              <a:rPr 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..............................</a:t>
            </a:r>
            <a:endParaRPr lang="en-US" sz="2800" dirty="0">
              <a:latin typeface="#9Slide03 Arima Madurai Black" panose="020B0604020202020204" charset="0"/>
              <a:cs typeface="#9Slide03 Arima Madurai Black" panose="020B0604020202020204" charset="0"/>
            </a:endParaRPr>
          </a:p>
          <a:p>
            <a:pPr indent="264597"/>
            <a:r>
              <a:rPr lang="en-US" sz="2800" dirty="0">
                <a:latin typeface="#9Slide03 Arima Madurai Black" panose="020B0604020202020204" charset="0"/>
                <a:cs typeface="#9Slide03 Arima Madurai Black" panose="020B0604020202020204" charset="0"/>
              </a:rPr>
              <a:t>2/ 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Trong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tiếng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Việt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có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những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được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cấu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tạo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theo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mô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hình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“x +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tặc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”  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(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như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 “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không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tặc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”, “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hải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tặc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”,...).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Hãy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tìm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những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ngữ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mới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xuất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hiện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cấu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tạo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theo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mô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hình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28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đó</a:t>
            </a:r>
            <a:r>
              <a:rPr lang="en-US" altLang="en-US" sz="28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?</a:t>
            </a:r>
          </a:p>
          <a:p>
            <a:pPr indent="264597"/>
            <a:r>
              <a:rPr lang="pt-BR" sz="2800" b="1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800" b="1" dirty="0"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52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89625">
            <a:off x="-242078" y="6387616"/>
            <a:ext cx="958689" cy="8018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86251">
            <a:off x="11206696" y="6178877"/>
            <a:ext cx="1190483" cy="116072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8FA599-A181-4792-880D-9BD5C7EA91ED}"/>
              </a:ext>
            </a:extLst>
          </p:cNvPr>
          <p:cNvSpPr/>
          <p:nvPr/>
        </p:nvSpPr>
        <p:spPr>
          <a:xfrm>
            <a:off x="390062" y="239570"/>
            <a:ext cx="11411876" cy="13132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                                            </a:t>
            </a:r>
            <a:r>
              <a:rPr lang="vi-VN" sz="3200" dirty="0">
                <a:solidFill>
                  <a:schemeClr val="tx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là điện thoại  vô tuyến nhỏ mang theo người được sử dụng trong vùng phủ sóng của cơ sở cho thuê bao</a:t>
            </a:r>
            <a:endParaRPr lang="en-US" sz="3200" dirty="0">
              <a:solidFill>
                <a:schemeClr val="tx1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596C67B-CEEE-7A3B-823A-978610339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98" y="1683038"/>
            <a:ext cx="119262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                                   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là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nền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kinh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tế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dựa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chủ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yếu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vào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việc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sản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xuất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lưu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thông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phân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phối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các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sản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phẩm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có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hàm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lượng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tri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thức</a:t>
            </a:r>
            <a:r>
              <a:rPr lang="en-US" altLang="en-US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cao</a:t>
            </a:r>
            <a:endParaRPr lang="en-US" altLang="en-US" dirty="0"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76F1A5A-885E-FD33-1502-56752587E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6" y="1660399"/>
            <a:ext cx="37021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-  </a:t>
            </a:r>
            <a:r>
              <a:rPr lang="en-US" altLang="en-US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kinh</a:t>
            </a:r>
            <a:r>
              <a:rPr lang="en-US" altLang="en-US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tế</a:t>
            </a:r>
            <a:r>
              <a:rPr lang="en-US" altLang="en-US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tri </a:t>
            </a:r>
            <a:r>
              <a:rPr lang="en-US" altLang="en-US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thức</a:t>
            </a:r>
            <a:r>
              <a:rPr lang="en-US" altLang="en-US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B89734-A6D4-A4F0-8BC6-8C3AEC73F473}"/>
              </a:ext>
            </a:extLst>
          </p:cNvPr>
          <p:cNvSpPr/>
          <p:nvPr/>
        </p:nvSpPr>
        <p:spPr>
          <a:xfrm>
            <a:off x="15736" y="14959"/>
            <a:ext cx="4747993" cy="7092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1/ - đ</a:t>
            </a:r>
            <a:r>
              <a:rPr lang="vi-VN" sz="32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iện thoại di động</a:t>
            </a:r>
            <a:r>
              <a:rPr lang="en-US" sz="32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</a:t>
            </a: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0336DE89-8954-F846-69A3-1E479BB7B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4" y="2912225"/>
            <a:ext cx="61049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2/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Mô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x + </a:t>
            </a:r>
            <a:r>
              <a:rPr lang="en-US" altLang="en-US" sz="3600" b="1" i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tặc</a:t>
            </a:r>
            <a:endParaRPr lang="en-US" altLang="en-US" sz="3600" b="1" i="1" dirty="0">
              <a:solidFill>
                <a:srgbClr val="FF000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AF8E1814-D3AE-4FFD-137F-704D682DFB6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645728" y="3492513"/>
            <a:ext cx="109612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-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hải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tặc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lâm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tặc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, tin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tặc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nghịch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tặc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quốc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vi-VN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tặc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dân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tặc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sơn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tặc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,…..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77EA1F-AB69-BA2C-9FBB-6A174FEF18D6}"/>
              </a:ext>
            </a:extLst>
          </p:cNvPr>
          <p:cNvSpPr/>
          <p:nvPr/>
        </p:nvSpPr>
        <p:spPr>
          <a:xfrm>
            <a:off x="271967" y="4703154"/>
            <a:ext cx="11708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</a:t>
            </a:r>
            <a:r>
              <a:rPr lang="en-US" altLang="en-US" sz="3600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Kết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luận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ngữ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mới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vốn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ngữ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tăng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lên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cũng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một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cách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phát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triển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vựng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tiếng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Việt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.</a:t>
            </a:r>
            <a:r>
              <a:rPr lang="en-US" alt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B13110-B996-AA9D-036E-834AD5366049}"/>
              </a:ext>
            </a:extLst>
          </p:cNvPr>
          <p:cNvSpPr txBox="1"/>
          <p:nvPr/>
        </p:nvSpPr>
        <p:spPr>
          <a:xfrm flipH="1">
            <a:off x="1040857" y="5942307"/>
            <a:ext cx="5085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2/ </a:t>
            </a:r>
            <a:r>
              <a:rPr lang="en-US" sz="40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Ghi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SGK/73</a:t>
            </a:r>
            <a:endParaRPr lang="en-SG" sz="4000" b="1" dirty="0">
              <a:solidFill>
                <a:srgbClr val="0000CC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2" grpId="0"/>
      <p:bldP spid="4" grpId="0"/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63068" y="-21871"/>
            <a:ext cx="7737827" cy="6845853"/>
            <a:chOff x="0" y="0"/>
            <a:chExt cx="1811986" cy="2294019"/>
          </a:xfrm>
          <a:solidFill>
            <a:schemeClr val="bg2">
              <a:lumMod val="9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859767">
            <a:off x="-509358" y="5294096"/>
            <a:ext cx="2674809" cy="33965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9193">
            <a:off x="-44781" y="5322917"/>
            <a:ext cx="934088" cy="9638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21429" flipH="1">
            <a:off x="2358844" y="-41585"/>
            <a:ext cx="3451646" cy="22047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626927" y="35663"/>
            <a:ext cx="677762" cy="923696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D0E6B380-A28E-4C73-A854-DEFE7972A5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46577" y="188948"/>
            <a:ext cx="4418925" cy="66569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439640-A880-4F5B-8008-A1D00A13452F}"/>
              </a:ext>
            </a:extLst>
          </p:cNvPr>
          <p:cNvSpPr txBox="1"/>
          <p:nvPr/>
        </p:nvSpPr>
        <p:spPr>
          <a:xfrm>
            <a:off x="4696745" y="1701518"/>
            <a:ext cx="705396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#9Slide05 The Carpenter" panose="020B0604020202020204" charset="0"/>
                <a:cs typeface="#9Slide03 Arima Madurai Black" panose="020B0604020202020204" charset="0"/>
              </a:rPr>
              <a:t>III. </a:t>
            </a:r>
            <a:r>
              <a:rPr lang="en-US" sz="11500" b="1" dirty="0" err="1">
                <a:solidFill>
                  <a:srgbClr val="FF0000"/>
                </a:solidFill>
                <a:latin typeface="#9Slide05 The Carpenter" panose="020B0604020202020204" charset="0"/>
                <a:cs typeface="#9Slide03 Arima Madurai Black" panose="020B0604020202020204" charset="0"/>
              </a:rPr>
              <a:t>Mượn</a:t>
            </a:r>
            <a:r>
              <a:rPr lang="en-US" sz="11500" b="1" dirty="0">
                <a:solidFill>
                  <a:srgbClr val="FF0000"/>
                </a:solidFill>
                <a:latin typeface="#9Slide05 The Carpenter" panose="020B0604020202020204" charset="0"/>
                <a:cs typeface="#9Slide03 Arima Madurai Black" panose="020B0604020202020204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#9Slide05 The Carpenter" panose="020B0604020202020204" charset="0"/>
                <a:cs typeface="#9Slide03 Arima Madurai Black" panose="020B0604020202020204" charset="0"/>
              </a:rPr>
              <a:t>từ</a:t>
            </a:r>
            <a:r>
              <a:rPr lang="en-US" sz="11500" b="1" dirty="0">
                <a:solidFill>
                  <a:srgbClr val="FF0000"/>
                </a:solidFill>
                <a:latin typeface="#9Slide05 The Carpenter" panose="020B0604020202020204" charset="0"/>
                <a:cs typeface="#9Slide03 Arima Madurai Black" panose="020B0604020202020204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#9Slide05 The Carpenter" panose="020B0604020202020204" charset="0"/>
                <a:cs typeface="#9Slide03 Arima Madurai Black" panose="020B0604020202020204" charset="0"/>
              </a:rPr>
              <a:t>ngữ</a:t>
            </a:r>
            <a:r>
              <a:rPr lang="en-US" sz="11500" b="1" dirty="0">
                <a:solidFill>
                  <a:srgbClr val="FF0000"/>
                </a:solidFill>
                <a:latin typeface="#9Slide05 The Carpenter" panose="020B0604020202020204" charset="0"/>
                <a:cs typeface="#9Slide03 Arima Madurai Black" panose="020B0604020202020204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#9Slide05 The Carpenter" panose="020B0604020202020204" charset="0"/>
                <a:cs typeface="#9Slide03 Arima Madurai Black" panose="020B0604020202020204" charset="0"/>
              </a:rPr>
              <a:t>của</a:t>
            </a:r>
            <a:r>
              <a:rPr lang="en-US" sz="11500" b="1" dirty="0">
                <a:solidFill>
                  <a:srgbClr val="FF0000"/>
                </a:solidFill>
                <a:latin typeface="#9Slide05 The Carpenter" panose="020B0604020202020204" charset="0"/>
                <a:cs typeface="#9Slide03 Arima Madurai Black" panose="020B0604020202020204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#9Slide05 The Carpenter" panose="020B0604020202020204" charset="0"/>
                <a:cs typeface="#9Slide03 Arima Madurai Black" panose="020B0604020202020204" charset="0"/>
              </a:rPr>
              <a:t>tiếng</a:t>
            </a:r>
            <a:r>
              <a:rPr lang="en-US" sz="11500" b="1" dirty="0">
                <a:solidFill>
                  <a:srgbClr val="FF0000"/>
                </a:solidFill>
                <a:latin typeface="#9Slide05 The Carpenter" panose="020B0604020202020204" charset="0"/>
                <a:cs typeface="#9Slide03 Arima Madurai Black" panose="020B0604020202020204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#9Slide05 The Carpenter" panose="020B0604020202020204" charset="0"/>
                <a:cs typeface="#9Slide03 Arima Madurai Black" panose="020B0604020202020204" charset="0"/>
              </a:rPr>
              <a:t>nước</a:t>
            </a:r>
            <a:r>
              <a:rPr lang="en-US" sz="11500" b="1" dirty="0">
                <a:solidFill>
                  <a:srgbClr val="FF0000"/>
                </a:solidFill>
                <a:latin typeface="#9Slide05 The Carpenter" panose="020B0604020202020204" charset="0"/>
                <a:cs typeface="#9Slide03 Arima Madurai Black" panose="020B0604020202020204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#9Slide05 The Carpenter" panose="020B0604020202020204" charset="0"/>
                <a:cs typeface="#9Slide03 Arima Madurai Black" panose="020B0604020202020204" charset="0"/>
              </a:rPr>
              <a:t>ngoài</a:t>
            </a:r>
            <a:endParaRPr lang="en-US" sz="11500" b="1" dirty="0">
              <a:solidFill>
                <a:srgbClr val="FF0000"/>
              </a:solidFill>
              <a:latin typeface="#9Slide05 The Carpenter" panose="020B0604020202020204" charset="0"/>
              <a:cs typeface="#9Slide03 Arima Madurai Black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130C32-D130-434B-A65A-6F982D1598C9}"/>
              </a:ext>
            </a:extLst>
          </p:cNvPr>
          <p:cNvSpPr txBox="1"/>
          <p:nvPr/>
        </p:nvSpPr>
        <p:spPr>
          <a:xfrm flipH="1">
            <a:off x="3605068" y="234347"/>
            <a:ext cx="5106555" cy="12603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 HUỐNG</a:t>
            </a:r>
            <a:endParaRPr lang="en-SG" sz="6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7" name="Picture 8" descr="Firewrk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614056" cy="15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436" y="13855"/>
            <a:ext cx="1496289" cy="160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rewrk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119254"/>
            <a:ext cx="1614056" cy="16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irewrk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237021"/>
            <a:ext cx="1620979" cy="162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5B6DB5-44B8-BFB6-11F8-D071FF77C282}"/>
              </a:ext>
            </a:extLst>
          </p:cNvPr>
          <p:cNvSpPr txBox="1"/>
          <p:nvPr/>
        </p:nvSpPr>
        <p:spPr>
          <a:xfrm flipH="1">
            <a:off x="1473163" y="2161034"/>
            <a:ext cx="963997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Hãy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hai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bức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tranh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dưới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trình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bày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suy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việc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hai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bức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tranh</a:t>
            </a:r>
            <a:r>
              <a:rPr lang="en-US" sz="4800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SG" sz="4800" dirty="0">
              <a:solidFill>
                <a:srgbClr val="0000CC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4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9514" flipH="1">
            <a:off x="9435202" y="-673256"/>
            <a:ext cx="3551095" cy="24599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83208" y="50426"/>
            <a:ext cx="766705" cy="10449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0869"/>
          <a:stretch>
            <a:fillRect/>
          </a:stretch>
        </p:blipFill>
        <p:spPr>
          <a:xfrm rot="-10800000">
            <a:off x="10615801" y="347594"/>
            <a:ext cx="1126514" cy="9078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1276457" y="434319"/>
            <a:ext cx="237477" cy="2447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EDD7A0-B679-76DC-5DD9-F1E84EBBD547}"/>
              </a:ext>
            </a:extLst>
          </p:cNvPr>
          <p:cNvSpPr txBox="1"/>
          <p:nvPr/>
        </p:nvSpPr>
        <p:spPr>
          <a:xfrm flipH="1">
            <a:off x="1426300" y="540736"/>
            <a:ext cx="661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1/ </a:t>
            </a:r>
            <a:r>
              <a:rPr lang="en-US" sz="40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hiểu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SGK/73</a:t>
            </a:r>
            <a:endParaRPr lang="en-SG" sz="4000" b="1" dirty="0">
              <a:solidFill>
                <a:srgbClr val="0000CC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287F5-743F-0E2E-3E47-4F75CBECD169}"/>
              </a:ext>
            </a:extLst>
          </p:cNvPr>
          <p:cNvSpPr txBox="1"/>
          <p:nvPr/>
        </p:nvSpPr>
        <p:spPr>
          <a:xfrm flipH="1">
            <a:off x="1654681" y="1346857"/>
            <a:ext cx="661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a) </a:t>
            </a:r>
            <a:r>
              <a:rPr lang="en-US" sz="40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sz="40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sz="40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1 - SGK/73</a:t>
            </a:r>
            <a:endParaRPr lang="en-SG" sz="40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C53B6-FA0C-CF88-089D-C6BEF7A24472}"/>
              </a:ext>
            </a:extLst>
          </p:cNvPr>
          <p:cNvSpPr txBox="1"/>
          <p:nvPr/>
        </p:nvSpPr>
        <p:spPr>
          <a:xfrm flipH="1">
            <a:off x="2966767" y="2828075"/>
            <a:ext cx="6612428" cy="25299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TRÒ CHƠI</a:t>
            </a:r>
          </a:p>
          <a:p>
            <a:pPr algn="ctr">
              <a:lnSpc>
                <a:spcPct val="120000"/>
              </a:lnSpc>
            </a:pPr>
            <a:r>
              <a:rPr lang="en-US" sz="6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AI NHANH HƠN</a:t>
            </a:r>
            <a:endParaRPr lang="en-SG" sz="66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66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F3EDE-D565-EA7C-50F7-6599DFA6A0B0}"/>
              </a:ext>
            </a:extLst>
          </p:cNvPr>
          <p:cNvSpPr txBox="1"/>
          <p:nvPr/>
        </p:nvSpPr>
        <p:spPr>
          <a:xfrm flipH="1">
            <a:off x="3312185" y="-73740"/>
            <a:ext cx="661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AI NHANH HƠN (1 </a:t>
            </a:r>
            <a:r>
              <a:rPr lang="en-US" sz="4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</a:t>
            </a:r>
            <a:endParaRPr lang="en-SG" sz="40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23766F-BE04-4084-E996-070379F9E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581" y="820510"/>
            <a:ext cx="10618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Hãy</a:t>
            </a:r>
            <a:r>
              <a:rPr lang="en-US" alt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tìm</a:t>
            </a:r>
            <a:r>
              <a:rPr lang="en-US" alt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những</a:t>
            </a:r>
            <a:r>
              <a:rPr lang="en-US" alt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alt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Hán</a:t>
            </a:r>
            <a:r>
              <a:rPr lang="en-US" alt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Việt</a:t>
            </a:r>
            <a:r>
              <a:rPr lang="en-US" alt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 </a:t>
            </a:r>
            <a:r>
              <a:rPr lang="en-US" alt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có</a:t>
            </a:r>
            <a:r>
              <a:rPr lang="en-US" alt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trong</a:t>
            </a:r>
            <a:r>
              <a:rPr lang="en-US" alt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đoạn</a:t>
            </a:r>
            <a:r>
              <a:rPr lang="en-US" alt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sau</a:t>
            </a:r>
            <a:r>
              <a:rPr lang="en-US" altLang="en-US" sz="3600" b="1" i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57AB3-0C29-64C7-24DC-CA6F1494CBC9}"/>
              </a:ext>
            </a:extLst>
          </p:cNvPr>
          <p:cNvSpPr txBox="1"/>
          <p:nvPr/>
        </p:nvSpPr>
        <p:spPr>
          <a:xfrm>
            <a:off x="1768358" y="1594142"/>
            <a:ext cx="8878929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Thanh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minh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trong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tiết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tháng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ba</a:t>
            </a:r>
            <a:endParaRPr lang="vi-VN" altLang="en-US" sz="3600" b="1" i="1" dirty="0">
              <a:latin typeface="#9Slide03 Arima Madurai Black" panose="020B0604020202020204" charset="0"/>
              <a:cs typeface="#9Slide03 Arima Madurai Black" panose="020B060402020202020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Lễ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là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tảo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mộ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hội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là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đạp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thanh</a:t>
            </a:r>
            <a:endParaRPr lang="en-US" altLang="en-US" sz="3600" b="1" i="1" dirty="0">
              <a:latin typeface="#9Slide03 Arima Madurai Black" panose="020B0604020202020204" charset="0"/>
              <a:cs typeface="#9Slide03 Arima Madurai Black" panose="020B060402020202020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  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Gần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xa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nô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nức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yến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anh</a:t>
            </a:r>
            <a:endParaRPr lang="en-US" altLang="en-US" sz="3600" b="1" i="1" dirty="0">
              <a:latin typeface="#9Slide03 Arima Madurai Black" panose="020B0604020202020204" charset="0"/>
              <a:cs typeface="#9Slide03 Arima Madurai Black" panose="020B060402020202020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Chị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em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sắm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sửa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bộ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hành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chơi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xuân</a:t>
            </a:r>
            <a:endParaRPr lang="en-US" altLang="en-US" sz="3600" b="1" i="1" dirty="0">
              <a:latin typeface="#9Slide03 Arima Madurai Black" panose="020B0604020202020204" charset="0"/>
              <a:cs typeface="#9Slide03 Arima Madurai Black" panose="020B060402020202020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  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Dập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dìu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tài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tử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giai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nhân</a:t>
            </a:r>
            <a:endParaRPr lang="en-US" altLang="en-US" sz="3600" b="1" i="1" dirty="0">
              <a:latin typeface="#9Slide03 Arima Madurai Black" panose="020B0604020202020204" charset="0"/>
              <a:cs typeface="#9Slide03 Arima Madurai Black" panose="020B060402020202020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Ngựa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xe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như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nước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áo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quần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như</a:t>
            </a:r>
            <a:r>
              <a:rPr lang="en-US" altLang="en-US" sz="36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nêm</a:t>
            </a:r>
            <a:endParaRPr lang="en-US" sz="3600" dirty="0"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CC8A4D7-ED59-024C-50B5-46A961834475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60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BF938B1-6713-AF42-C613-6D6EBB9DFC0C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59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1C30A8B-DB5C-D026-31B3-ADF7E4DD125D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58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2521F2-148F-C0D9-BEAE-03F47FBC76C8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57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8F6FAAF-211F-292B-6A0E-00228077C690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56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F67393B-E65A-31DA-0013-923E2AD68C48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55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D68934C-7761-B0FB-F44E-C79CF56A05A9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54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2EB36D4-65ED-BB2E-B9A1-356B9CEAEEAC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53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DC30764-C7BF-FA42-6EAD-A5F31595F0FB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52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B3C129A-BED7-F463-FA2D-31C6B036690B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51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6245C63-D032-6A44-6404-F858F09389B0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50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E93A1B7-3B64-7A10-264C-A097991712C5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49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BFEB109-2BC1-7CE5-B0D3-1CF1DE972C31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48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78ADDE3-F6F3-5B44-272A-2F78C0F6DBC2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47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9C5C1EB-8FED-74E4-367E-C36E032AD35C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46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A89CF1B-FD0A-D16C-C335-B06A0CA90493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45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C55FDD3-C8EB-4DED-2731-EA2E9D6F4349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44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9E23578-224F-379D-5547-068D37A02741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43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2B934EB-9D5D-7072-D430-9475F840F76F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42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4CD9F4D-EF59-C470-8834-C9D88FA738EE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B11F908-8BC1-8628-AF0A-E067CBA3198C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40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955D741-3333-A238-FA79-F9E9196D10CA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39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9E66059-79D0-7CF9-C51D-8F25F2191D0D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38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8BC8F36-D81E-B7A7-3E6C-79B1623258F2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37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48809C30-9BB3-6466-3A40-57C96DFE28CA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36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96C06A3C-3B39-1317-0BD0-AF49A89E23BB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35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04EB491-22C7-18DD-9D60-328819A872D1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34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FC70524-038F-449E-58BE-B8222E7C7BA2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33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C043C20-390A-B088-5C23-BF3EC877CE1E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32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CD832A9-1943-5C60-F28E-70DC6E9D41F8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31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FE99CA8-BD65-F976-B73D-224A32CB86B0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30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FC09FDE-F6F9-CFFB-A8AA-8A10BA6FE4D3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29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7173737-742E-80D9-711A-091E5394A03E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28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8BF054E5-5CB9-F45C-D844-6C147E7A1D72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27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5006924-D1BF-B3E4-A9B7-893DDD73272B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26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42638FC-3FE0-7EC7-F5A3-33C9C555E46E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25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4D49CC5-69F4-CB4C-2586-E01F7CA33D27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24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3BEF593-CC8C-C327-3E95-46026652030F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23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C45F489A-75CB-AD97-1290-7C3E30DABDDA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22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F40EAD6-B97E-AF1E-EE2C-B2B699635F91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21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D8117DB-5135-5E18-FDB6-6798828D3348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20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946C4DDB-95EC-EDF0-F4AD-971A334A4AD6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19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01ED3E0-412A-7119-0158-B6A901A1F4E3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18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6590F11D-F670-7B24-0466-2E0CCE81280B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17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19551750-9ECC-8F33-1201-70A5D893B847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16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6FCDECA-3EC4-40FE-9F65-44006F54DB2B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15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FD3D543-36BD-4F8E-3790-73E605BC0CB9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14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B3DC920-ED92-0A28-4E86-113784999402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13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0A5955A1-3F3A-061E-D416-BEA16D6B1968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12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94A4A0D6-B054-FC97-1962-71ADD44B483D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11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B477433-4EAE-A9AC-9F2F-EC132CFA06DF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10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413C3023-CDB7-C75C-9E9F-CC16583F656A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09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D9B366D-6F47-4E4F-C855-23D7AB7C0B63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08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D66699DB-1FD5-2D5B-39B4-42E905E86AC4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07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9227A5C-7FFA-22D7-B005-A66BCD65A69F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06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5F34A32D-8333-A48F-C6FD-FB63EEE6FF56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05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00D4DCED-9DF1-FCD4-EEEC-9EFB09DE058E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04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9257503B-83EF-38C0-0E85-AB68B8DA7EB4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03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119DC21-6AA5-F442-6CFF-4ED9BE1B09FD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02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D324995-133D-4F0C-7BD5-A7AE9A1B0F90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01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2B47D328-58D4-34B7-5D73-447F75CF6100}"/>
              </a:ext>
            </a:extLst>
          </p:cNvPr>
          <p:cNvSpPr/>
          <p:nvPr/>
        </p:nvSpPr>
        <p:spPr>
          <a:xfrm>
            <a:off x="1138928" y="5137763"/>
            <a:ext cx="1862162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00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9968CDB-4C24-F4F9-3FB5-CFACF751114F}"/>
              </a:ext>
            </a:extLst>
          </p:cNvPr>
          <p:cNvSpPr/>
          <p:nvPr/>
        </p:nvSpPr>
        <p:spPr>
          <a:xfrm>
            <a:off x="3156154" y="5530645"/>
            <a:ext cx="1238865" cy="6046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TG</a:t>
            </a: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BCD2A30-EBFE-E1C5-5413-C914E040B2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0389" y="2016519"/>
            <a:ext cx="1821661" cy="1849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3" name="Line 10">
            <a:extLst>
              <a:ext uri="{FF2B5EF4-FFF2-40B4-BE49-F238E27FC236}">
                <a16:creationId xmlns:a16="http://schemas.microsoft.com/office/drawing/2014/main" id="{3C022EED-EA16-97F6-47F8-0A5733C3C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2516" y="2035016"/>
            <a:ext cx="47135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3A894C5D-672E-EA56-A5DC-60B2BAB29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689" y="2623549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6" name="Line 10">
            <a:extLst>
              <a:ext uri="{FF2B5EF4-FFF2-40B4-BE49-F238E27FC236}">
                <a16:creationId xmlns:a16="http://schemas.microsoft.com/office/drawing/2014/main" id="{362C2F63-895D-C7FC-1470-B46912D96D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5019" y="2608990"/>
            <a:ext cx="1056210" cy="1975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71" name="Line 10">
            <a:extLst>
              <a:ext uri="{FF2B5EF4-FFF2-40B4-BE49-F238E27FC236}">
                <a16:creationId xmlns:a16="http://schemas.microsoft.com/office/drawing/2014/main" id="{39F77264-48D8-F21D-8E69-7CD2862F4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9222" y="2598934"/>
            <a:ext cx="457200" cy="1506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75" name="Line 10">
            <a:extLst>
              <a:ext uri="{FF2B5EF4-FFF2-40B4-BE49-F238E27FC236}">
                <a16:creationId xmlns:a16="http://schemas.microsoft.com/office/drawing/2014/main" id="{9D05ABDD-03FF-2B5D-684E-B2E3069709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7224" y="2619701"/>
            <a:ext cx="1572652" cy="20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92" name="Line 10">
            <a:extLst>
              <a:ext uri="{FF2B5EF4-FFF2-40B4-BE49-F238E27FC236}">
                <a16:creationId xmlns:a16="http://schemas.microsoft.com/office/drawing/2014/main" id="{D3F8DFE1-9317-1157-F3A1-60785D9F61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6837" y="3185133"/>
            <a:ext cx="150184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95" name="Line 10">
            <a:extLst>
              <a:ext uri="{FF2B5EF4-FFF2-40B4-BE49-F238E27FC236}">
                <a16:creationId xmlns:a16="http://schemas.microsoft.com/office/drawing/2014/main" id="{1B719A4F-1EA3-5AE8-517D-CF5A5BEE8F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5992" y="3721806"/>
            <a:ext cx="1501847" cy="99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105" name="Line 10">
            <a:extLst>
              <a:ext uri="{FF2B5EF4-FFF2-40B4-BE49-F238E27FC236}">
                <a16:creationId xmlns:a16="http://schemas.microsoft.com/office/drawing/2014/main" id="{7A7BD373-703B-F33C-E5A5-4B07F1D3B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4727" y="3707132"/>
            <a:ext cx="711201" cy="141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06" name="Line 10">
            <a:extLst>
              <a:ext uri="{FF2B5EF4-FFF2-40B4-BE49-F238E27FC236}">
                <a16:creationId xmlns:a16="http://schemas.microsoft.com/office/drawing/2014/main" id="{9B3BA9C1-118F-A776-8BED-BB5EB12BE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4093" y="4244004"/>
            <a:ext cx="90430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19" name="Line 10">
            <a:extLst>
              <a:ext uri="{FF2B5EF4-FFF2-40B4-BE49-F238E27FC236}">
                <a16:creationId xmlns:a16="http://schemas.microsoft.com/office/drawing/2014/main" id="{7D55F977-8D64-A2D8-1C6B-9112279AB7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21586" y="4237161"/>
            <a:ext cx="1501840" cy="223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6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1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2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3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4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6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7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8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9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1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11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12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13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14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15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16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17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18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919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2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121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22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323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424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25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26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727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828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29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3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131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32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333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434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535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636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737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838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939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04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141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242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343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444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545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646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747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848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949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151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252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353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454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555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656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757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858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959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06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6" grpId="0" animBg="1"/>
      <p:bldP spid="43" grpId="0" animBg="1"/>
      <p:bldP spid="44" grpId="0" animBg="1"/>
      <p:bldP spid="46" grpId="0" animBg="1"/>
      <p:bldP spid="71" grpId="0" animBg="1"/>
      <p:bldP spid="75" grpId="0" animBg="1"/>
      <p:bldP spid="92" grpId="0" animBg="1"/>
      <p:bldP spid="95" grpId="0" animBg="1"/>
      <p:bldP spid="105" grpId="0" animBg="1"/>
      <p:bldP spid="106" grpId="0" animBg="1"/>
      <p:bldP spid="1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9514" flipH="1">
            <a:off x="9885354" y="-778061"/>
            <a:ext cx="3551095" cy="24599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7070" y="66563"/>
            <a:ext cx="677762" cy="9236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0869"/>
          <a:stretch>
            <a:fillRect/>
          </a:stretch>
        </p:blipFill>
        <p:spPr>
          <a:xfrm rot="-10800000">
            <a:off x="10983140" y="528412"/>
            <a:ext cx="677762" cy="546185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70800A4B-D7B7-460E-97BE-AF67EA62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98" y="827210"/>
            <a:ext cx="9598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i="1" dirty="0" err="1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Tiếng</a:t>
            </a:r>
            <a:r>
              <a:rPr lang="en-US" altLang="en-US" sz="3600" b="1" i="1" dirty="0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Việt</a:t>
            </a:r>
            <a:r>
              <a:rPr lang="en-US" altLang="en-US" sz="3600" b="1" i="1" dirty="0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dùng</a:t>
            </a:r>
            <a:r>
              <a:rPr lang="en-US" altLang="en-US" sz="3600" b="1" i="1" dirty="0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những</a:t>
            </a:r>
            <a:r>
              <a:rPr lang="en-US" altLang="en-US" sz="3600" b="1" i="1" dirty="0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altLang="en-US" sz="3600" b="1" i="1" dirty="0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nào</a:t>
            </a:r>
            <a:r>
              <a:rPr lang="en-US" altLang="en-US" sz="3600" b="1" i="1" dirty="0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để</a:t>
            </a:r>
            <a:r>
              <a:rPr lang="en-US" altLang="en-US" sz="3600" b="1" i="1" dirty="0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chỉ</a:t>
            </a:r>
            <a:r>
              <a:rPr lang="en-US" altLang="en-US" sz="3600" b="1" i="1" dirty="0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những</a:t>
            </a:r>
            <a:r>
              <a:rPr lang="en-US" altLang="en-US" sz="3600" b="1" i="1" dirty="0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khái</a:t>
            </a:r>
            <a:r>
              <a:rPr lang="en-US" altLang="en-US" sz="3600" b="1" i="1" dirty="0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niệm</a:t>
            </a:r>
            <a:r>
              <a:rPr lang="en-US" altLang="en-US" sz="3600" b="1" i="1" dirty="0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sau</a:t>
            </a:r>
            <a:r>
              <a:rPr lang="en-US" altLang="en-US" sz="3600" b="1" i="1" dirty="0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>
                <a:solidFill>
                  <a:srgbClr val="000099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</a:t>
            </a: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29BD9C66-EA90-4A48-805A-8EA78316E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91" y="2117692"/>
            <a:ext cx="93540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a)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Bệnh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mất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khả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năng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miễn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dịch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gây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tử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vong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11C969D0-D552-4AC6-AABE-6448A6B62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92" y="3135939"/>
            <a:ext cx="929834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b)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Nghiên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cứu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một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cách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có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hệ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thống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những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điều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kiện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để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tiêu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thụ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hàng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hoá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(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chẳng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hạn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nghiên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cứu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nhu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cầu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thị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hiếu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của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khách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hàng</a:t>
            </a:r>
            <a:r>
              <a:rPr lang="en-US" alt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)     </a:t>
            </a:r>
          </a:p>
        </p:txBody>
      </p:sp>
      <p:sp>
        <p:nvSpPr>
          <p:cNvPr id="24" name="Text Box 47">
            <a:extLst>
              <a:ext uri="{FF2B5EF4-FFF2-40B4-BE49-F238E27FC236}">
                <a16:creationId xmlns:a16="http://schemas.microsoft.com/office/drawing/2014/main" id="{428E1C01-6ABF-474F-B031-5D590EE27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5423" y="2216537"/>
            <a:ext cx="110714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AIDS</a:t>
            </a:r>
          </a:p>
        </p:txBody>
      </p:sp>
      <p:sp>
        <p:nvSpPr>
          <p:cNvPr id="38" name="Text Box 49">
            <a:extLst>
              <a:ext uri="{FF2B5EF4-FFF2-40B4-BE49-F238E27FC236}">
                <a16:creationId xmlns:a16="http://schemas.microsoft.com/office/drawing/2014/main" id="{5CA44B08-B095-4A04-9779-71EB38D97EB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9809820" y="3817784"/>
            <a:ext cx="2182343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33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Maketing</a:t>
            </a:r>
            <a:endParaRPr lang="en-US" altLang="en-US" sz="3600" b="1" dirty="0">
              <a:solidFill>
                <a:srgbClr val="FF330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DBCDFEC6-3C94-4603-BA3B-0BCE5EDB446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62765" y="5783381"/>
            <a:ext cx="7926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=&gt; </a:t>
            </a:r>
            <a:r>
              <a:rPr lang="en-US" altLang="en-US" sz="3600" b="1" dirty="0" err="1">
                <a:solidFill>
                  <a:srgbClr val="C0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Mượn</a:t>
            </a:r>
            <a:r>
              <a:rPr lang="en-US" altLang="en-US" sz="3600" b="1" dirty="0">
                <a:solidFill>
                  <a:srgbClr val="C0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altLang="en-US" sz="3600" b="1" dirty="0">
                <a:solidFill>
                  <a:srgbClr val="C0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tiếng</a:t>
            </a:r>
            <a:r>
              <a:rPr lang="en-US" altLang="en-US" sz="3600" b="1" dirty="0">
                <a:solidFill>
                  <a:srgbClr val="C0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nước</a:t>
            </a:r>
            <a:r>
              <a:rPr lang="en-US" altLang="en-US" sz="3600" b="1" dirty="0">
                <a:solidFill>
                  <a:srgbClr val="C0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ngoài</a:t>
            </a:r>
            <a:endParaRPr lang="en-US" altLang="en-US" sz="3600" b="1" dirty="0">
              <a:solidFill>
                <a:srgbClr val="C0000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788EA-1A55-FA19-4993-BD52B0648CE0}"/>
              </a:ext>
            </a:extLst>
          </p:cNvPr>
          <p:cNvSpPr txBox="1"/>
          <p:nvPr/>
        </p:nvSpPr>
        <p:spPr>
          <a:xfrm flipH="1">
            <a:off x="1449833" y="-31967"/>
            <a:ext cx="661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b) </a:t>
            </a:r>
            <a:r>
              <a:rPr lang="en-US" sz="40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sz="40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sz="40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2 - SGK/73</a:t>
            </a:r>
            <a:endParaRPr lang="en-SG" sz="40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6.png">
            <a:extLst>
              <a:ext uri="{FF2B5EF4-FFF2-40B4-BE49-F238E27FC236}">
                <a16:creationId xmlns:a16="http://schemas.microsoft.com/office/drawing/2014/main" id="{E983C903-5217-4257-896A-CDB92831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039" y="-502920"/>
            <a:ext cx="13776960" cy="8172573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9A38837B-6D3D-9D42-4332-F3F835502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720" y="1875206"/>
            <a:ext cx="6582419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Kết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luận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Mượn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ngữ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tiếng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nước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ngoài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cũng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một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cách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để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phát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triển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vựng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tiếng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Việt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.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Bộ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phận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mượn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quan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trọng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nhất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trong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tiếng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Việt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mượn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tiếng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Hán</a:t>
            </a:r>
            <a:r>
              <a:rPr lang="en-US" altLang="en-US" sz="3600" b="1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98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628919" y="66563"/>
            <a:ext cx="677762" cy="9236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869"/>
          <a:stretch>
            <a:fillRect/>
          </a:stretch>
        </p:blipFill>
        <p:spPr>
          <a:xfrm rot="-10800000">
            <a:off x="10983140" y="528412"/>
            <a:ext cx="677762" cy="54618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292" r="47500"/>
          <a:stretch>
            <a:fillRect/>
          </a:stretch>
        </p:blipFill>
        <p:spPr>
          <a:xfrm>
            <a:off x="849061" y="3717611"/>
            <a:ext cx="237477" cy="2447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292" r="47500"/>
          <a:stretch>
            <a:fillRect/>
          </a:stretch>
        </p:blipFill>
        <p:spPr>
          <a:xfrm>
            <a:off x="10983140" y="4332430"/>
            <a:ext cx="237477" cy="244789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CB26449A-CBF8-4273-9457-901271300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013" y="285695"/>
            <a:ext cx="7112000" cy="9056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630">
              <a:spcBef>
                <a:spcPct val="0"/>
              </a:spcBef>
              <a:buNone/>
              <a:defRPr/>
            </a:pPr>
            <a:r>
              <a:rPr lang="vi-VN" altLang="en-US" sz="3600" b="1" dirty="0">
                <a:solidFill>
                  <a:prstClr val="white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Sự phát triển của từ vựng</a:t>
            </a:r>
            <a:endParaRPr lang="en-US" altLang="en-US" sz="3600" b="1" dirty="0">
              <a:solidFill>
                <a:prstClr val="white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9ACF689-655E-48BD-91DB-B6997C85F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709" y="1826799"/>
            <a:ext cx="4826182" cy="905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630">
              <a:spcBef>
                <a:spcPct val="0"/>
              </a:spcBef>
              <a:buNone/>
              <a:defRPr/>
            </a:pPr>
            <a:r>
              <a:rPr lang="vi-VN" altLang="en-US" sz="3600" b="1" dirty="0">
                <a:solidFill>
                  <a:srgbClr val="00206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Phát triển số lượng từ</a:t>
            </a:r>
            <a:endParaRPr lang="en-US" altLang="en-US" sz="3600" b="1" dirty="0">
              <a:solidFill>
                <a:srgbClr val="00206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04875D8A-A33F-4EC4-B7B5-233FDE013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61" y="1826799"/>
            <a:ext cx="5145339" cy="905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630">
              <a:spcBef>
                <a:spcPct val="0"/>
              </a:spcBef>
              <a:buNone/>
              <a:defRPr/>
            </a:pPr>
            <a:r>
              <a:rPr lang="vi-VN" altLang="en-US" sz="3600" b="1" dirty="0">
                <a:solidFill>
                  <a:srgbClr val="00206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Phát triển nghĩa của từ</a:t>
            </a:r>
            <a:endParaRPr lang="en-US" altLang="en-US" sz="3600" b="1" dirty="0">
              <a:solidFill>
                <a:srgbClr val="00206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F3DD2633-48B3-4217-AC1F-01E84D858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760" y="3463685"/>
            <a:ext cx="2469462" cy="28981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630">
              <a:spcBef>
                <a:spcPct val="0"/>
              </a:spcBef>
              <a:buNone/>
              <a:defRPr/>
            </a:pPr>
            <a:r>
              <a:rPr lang="vi-VN" altLang="en-US" dirty="0">
                <a:solidFill>
                  <a:srgbClr val="00206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Phát triển</a:t>
            </a:r>
          </a:p>
          <a:p>
            <a:pPr algn="ctr" defTabSz="609630">
              <a:spcBef>
                <a:spcPct val="0"/>
              </a:spcBef>
              <a:buNone/>
              <a:defRPr/>
            </a:pPr>
            <a:r>
              <a:rPr lang="vi-VN" altLang="en-US" dirty="0">
                <a:solidFill>
                  <a:srgbClr val="00206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nghĩa theo</a:t>
            </a:r>
          </a:p>
          <a:p>
            <a:pPr algn="ctr" defTabSz="609630">
              <a:spcBef>
                <a:spcPct val="0"/>
              </a:spcBef>
              <a:buNone/>
              <a:defRPr/>
            </a:pPr>
            <a:r>
              <a:rPr lang="vi-VN" altLang="en-US" dirty="0">
                <a:solidFill>
                  <a:srgbClr val="00206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phương thức</a:t>
            </a:r>
          </a:p>
          <a:p>
            <a:pPr algn="ctr" defTabSz="609630">
              <a:spcBef>
                <a:spcPct val="0"/>
              </a:spcBef>
              <a:buNone/>
              <a:defRPr/>
            </a:pPr>
            <a:r>
              <a:rPr lang="vi-VN" altLang="en-US" dirty="0">
                <a:solidFill>
                  <a:srgbClr val="00206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Ân dụ</a:t>
            </a:r>
            <a:endParaRPr lang="en-US" altLang="en-US" dirty="0">
              <a:solidFill>
                <a:srgbClr val="00206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9F24C1EE-A086-4236-A1CE-8026CF22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633" y="3429001"/>
            <a:ext cx="2532519" cy="28981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630">
              <a:spcBef>
                <a:spcPct val="0"/>
              </a:spcBef>
              <a:buNone/>
              <a:defRPr/>
            </a:pPr>
            <a:r>
              <a:rPr lang="vi-VN" altLang="en-US" dirty="0">
                <a:solidFill>
                  <a:srgbClr val="00206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Phát triển</a:t>
            </a:r>
          </a:p>
          <a:p>
            <a:pPr algn="ctr" defTabSz="609630">
              <a:spcBef>
                <a:spcPct val="0"/>
              </a:spcBef>
              <a:buNone/>
              <a:defRPr/>
            </a:pPr>
            <a:r>
              <a:rPr lang="vi-VN" altLang="en-US" dirty="0">
                <a:solidFill>
                  <a:srgbClr val="00206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nghĩa theo</a:t>
            </a:r>
          </a:p>
          <a:p>
            <a:pPr algn="ctr" defTabSz="609630">
              <a:spcBef>
                <a:spcPct val="0"/>
              </a:spcBef>
              <a:buNone/>
              <a:defRPr/>
            </a:pPr>
            <a:r>
              <a:rPr lang="vi-VN" altLang="en-US" dirty="0">
                <a:solidFill>
                  <a:srgbClr val="00206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phương thức</a:t>
            </a:r>
          </a:p>
          <a:p>
            <a:pPr algn="ctr" defTabSz="609630">
              <a:spcBef>
                <a:spcPct val="0"/>
              </a:spcBef>
              <a:buNone/>
              <a:defRPr/>
            </a:pPr>
            <a:r>
              <a:rPr lang="vi-VN" altLang="en-US" dirty="0">
                <a:solidFill>
                  <a:srgbClr val="00206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Hoán dụ</a:t>
            </a:r>
            <a:endParaRPr lang="en-US" altLang="en-US" dirty="0">
              <a:solidFill>
                <a:srgbClr val="00206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22" name="Line 7">
            <a:extLst>
              <a:ext uri="{FF2B5EF4-FFF2-40B4-BE49-F238E27FC236}">
                <a16:creationId xmlns:a16="http://schemas.microsoft.com/office/drawing/2014/main" id="{C117F966-7DCF-4F41-A146-978BF0B231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7221" y="1191382"/>
            <a:ext cx="3486549" cy="596207"/>
          </a:xfrm>
          <a:prstGeom prst="line">
            <a:avLst/>
          </a:prstGeom>
          <a:noFill/>
          <a:ln w="57150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630">
              <a:defRPr/>
            </a:pPr>
            <a:endParaRPr lang="en-US" sz="133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182435B2-F37D-48A0-AB25-710960537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4800" y="1191382"/>
            <a:ext cx="3022600" cy="635417"/>
          </a:xfrm>
          <a:prstGeom prst="line">
            <a:avLst/>
          </a:prstGeom>
          <a:noFill/>
          <a:ln w="57150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630">
              <a:defRPr/>
            </a:pPr>
            <a:endParaRPr lang="en-US" sz="133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291DCF7A-19C9-4071-9B51-03318D7F40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8260" y="2732486"/>
            <a:ext cx="1612128" cy="770409"/>
          </a:xfrm>
          <a:prstGeom prst="line">
            <a:avLst/>
          </a:prstGeom>
          <a:noFill/>
          <a:ln w="57150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630">
              <a:defRPr/>
            </a:pPr>
            <a:endParaRPr lang="en-US" sz="133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723BFCEC-EC95-432E-9009-FAE6F17F2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7131" y="2747096"/>
            <a:ext cx="1526205" cy="721116"/>
          </a:xfrm>
          <a:prstGeom prst="line">
            <a:avLst/>
          </a:prstGeom>
          <a:noFill/>
          <a:ln w="57150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630">
              <a:defRPr/>
            </a:pPr>
            <a:endParaRPr lang="en-US" sz="133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A9CB1450-1BA3-4668-B9CD-D37BA278A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709" y="3465843"/>
            <a:ext cx="2453074" cy="28981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630">
              <a:spcBef>
                <a:spcPct val="0"/>
              </a:spcBef>
              <a:buNone/>
              <a:defRPr/>
            </a:pPr>
            <a:r>
              <a:rPr lang="vi-VN" altLang="en-US" dirty="0">
                <a:solidFill>
                  <a:srgbClr val="00206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Tạo từ </a:t>
            </a:r>
          </a:p>
          <a:p>
            <a:pPr algn="ctr" defTabSz="609630">
              <a:spcBef>
                <a:spcPct val="0"/>
              </a:spcBef>
              <a:buNone/>
              <a:defRPr/>
            </a:pPr>
            <a:r>
              <a:rPr lang="vi-VN" altLang="en-US" dirty="0">
                <a:solidFill>
                  <a:srgbClr val="00206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ngữ mới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606D824-84FE-48AE-948B-C012F1E99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5348" y="3429001"/>
            <a:ext cx="2490968" cy="28981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630">
              <a:spcBef>
                <a:spcPct val="0"/>
              </a:spcBef>
              <a:buNone/>
              <a:defRPr/>
            </a:pPr>
            <a:r>
              <a:rPr lang="vi-VN" altLang="en-US" dirty="0">
                <a:solidFill>
                  <a:srgbClr val="00206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Mượn từ ngữ</a:t>
            </a:r>
          </a:p>
          <a:p>
            <a:pPr algn="ctr" defTabSz="609630">
              <a:spcBef>
                <a:spcPct val="0"/>
              </a:spcBef>
              <a:buNone/>
              <a:defRPr/>
            </a:pPr>
            <a:r>
              <a:rPr lang="vi-VN" altLang="en-US" dirty="0">
                <a:solidFill>
                  <a:srgbClr val="00206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tiếng nước</a:t>
            </a:r>
          </a:p>
          <a:p>
            <a:pPr algn="ctr" defTabSz="609630">
              <a:spcBef>
                <a:spcPct val="0"/>
              </a:spcBef>
              <a:buNone/>
              <a:defRPr/>
            </a:pPr>
            <a:r>
              <a:rPr lang="vi-VN" altLang="en-US" dirty="0">
                <a:solidFill>
                  <a:srgbClr val="00206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ngoài</a:t>
            </a:r>
            <a:endParaRPr lang="en-US" altLang="en-US" dirty="0">
              <a:solidFill>
                <a:srgbClr val="00206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D8F077F5-AE88-4603-9400-D562E6DBA3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68030" y="2693277"/>
            <a:ext cx="1394566" cy="735724"/>
          </a:xfrm>
          <a:prstGeom prst="line">
            <a:avLst/>
          </a:prstGeom>
          <a:noFill/>
          <a:ln w="57150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630">
              <a:defRPr/>
            </a:pPr>
            <a:endParaRPr lang="en-US" sz="133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id="{AFE72A29-68DE-4F4D-9A89-AA65CB00E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9787" y="2732486"/>
            <a:ext cx="1286130" cy="696513"/>
          </a:xfrm>
          <a:prstGeom prst="line">
            <a:avLst/>
          </a:prstGeom>
          <a:noFill/>
          <a:ln w="57150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630">
              <a:defRPr/>
            </a:pPr>
            <a:endParaRPr lang="en-US" sz="1333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372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6.png">
            <a:extLst>
              <a:ext uri="{FF2B5EF4-FFF2-40B4-BE49-F238E27FC236}">
                <a16:creationId xmlns:a16="http://schemas.microsoft.com/office/drawing/2014/main" id="{E983C903-5217-4257-896A-CDB92831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148" y="259080"/>
            <a:ext cx="13121148" cy="6339840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9A38837B-6D3D-9D42-4332-F3F835502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426" y="2705725"/>
            <a:ext cx="5948515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88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75392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61858"/>
            <a:ext cx="3674740" cy="1495180"/>
          </a:xfrm>
          <a:prstGeom prst="rect">
            <a:avLst/>
          </a:prstGeom>
        </p:spPr>
      </p:pic>
      <p:pic>
        <p:nvPicPr>
          <p:cNvPr id="17" name="Picture 1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72" y="2204591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457" y="328900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93" y="4398062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16" y="4458484"/>
            <a:ext cx="2025027" cy="97802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46" y="2245631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60" y="3464699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7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8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9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0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1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2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3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 cstate="print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1230" y="59940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73218" y="659299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8501" y="3474940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dirty="0"/>
              <a:t>overtop</a:t>
            </a: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C 0.0026 -0.05764 -0.03607 -0.23357 0.02396 -0.27778 C 0.0806 -0.29144 0.08997 -0.24422 0.11719 -0.2041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14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8568 -0.24236 0.03959 -0.4338 0.11966 -0.45718 C 0.19167 -0.46783 0.20742 -0.43704 0.2211 -0.35301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-1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5 -0.28125 C 0.16302 -0.40023 0.13646 -0.56111 0.20716 -0.59537 C 0.25599 -0.59468 0.25325 -0.57292 0.27474 -0.53171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-1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 0.06528 C 0.03619 -0.10949 0.07721 -0.51829 -0.0198 -0.59306 C -0.06276 -0.63241 -0.09362 -0.22778 -0.09558 -0.12454 " pathEditMode="relative" rAng="0" ptsTypes="AAA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-33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26088 -0.07838 -0.63519 -0.14531 -0.64074 C -0.17395 -0.64699 -0.1776 -0.48519 -0.18867 -0.36436 " pathEditMode="relative" rAng="0" ptsTypes="AAA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281 -0.4294 -0.11524 -0.68033 -0.17526 -0.76042 C -0.22682 -0.78426 -0.25052 -0.61135 -0.25065 -0.52246 " pathEditMode="relative" rAng="0" ptsTypes="AAA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2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2955" y="870155"/>
            <a:ext cx="11356257" cy="292018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“</a:t>
            </a:r>
            <a:r>
              <a:rPr lang="en-US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chân</a:t>
            </a:r>
            <a:r>
              <a:rPr lang="en-US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”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sau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đây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được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dùng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theo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gốc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hay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chuyển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.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Chuyển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theo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phương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thức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nào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3600" b="1" dirty="0">
              <a:latin typeface="#9Slide03 Arima Madurai Black" panose="020B0604020202020204" charset="0"/>
              <a:cs typeface="#9Slide03 Arima Madurai Black" panose="020B0604020202020204" charset="0"/>
            </a:endParaRP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Đề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huề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lưng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túi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gió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trăng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,</a:t>
            </a: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      Sau </a:t>
            </a:r>
            <a:r>
              <a:rPr lang="en-US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chân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theo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một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vài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thằng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con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con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5361" y="4378169"/>
            <a:ext cx="9156782" cy="1755029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Chân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một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bộ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phận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trên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cơ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thể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con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người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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Nghĩa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gốc</a:t>
            </a:r>
            <a:endParaRPr lang="en-US" altLang="en-US" sz="3600" b="1" dirty="0">
              <a:solidFill>
                <a:schemeClr val="bg1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148" y="54717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5690" y="732996"/>
            <a:ext cx="11356257" cy="260227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“</a:t>
            </a:r>
            <a:r>
              <a:rPr lang="en-US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chân</a:t>
            </a:r>
            <a:r>
              <a:rPr lang="en-US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”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sau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đây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được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dùng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theo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gốc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hay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chuyển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.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Chuyển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theo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phương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thức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nào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3600" b="1" dirty="0">
              <a:latin typeface="#9Slide03 Arima Madurai Black" panose="020B0604020202020204" charset="0"/>
              <a:cs typeface="#9Slide03 Arima Madurai Black" panose="020B0604020202020204" charset="0"/>
            </a:endParaRP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		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Dù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ai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nói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ngả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nói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nghiêng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,</a:t>
            </a: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     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Lòng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ta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vẫn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vững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như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kiềng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ba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chân</a:t>
            </a:r>
            <a:r>
              <a:rPr lang="en-US" altLang="en-US" sz="3600" b="1" dirty="0">
                <a:solidFill>
                  <a:srgbClr val="FFC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5059" y="4011589"/>
            <a:ext cx="8066852" cy="196150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>
              <a:lnSpc>
                <a:spcPct val="150000"/>
              </a:lnSpc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Chân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vị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trí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tiếp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xúc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kiềng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với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đất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.</a:t>
            </a:r>
          </a:p>
          <a:p>
            <a:pPr marL="381000" indent="-381000">
              <a:lnSpc>
                <a:spcPct val="150000"/>
              </a:lnSpc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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Nghĩa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chuyển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(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Phương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thức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ẩn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dụ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rima Madurai Black" panose="020B0604020202020204" charset="0"/>
              <a:ea typeface="Tahoma" panose="020B0604030504040204" pitchFamily="34" charset="0"/>
              <a:cs typeface="#9Slide03 Arima Madurai Black" panose="020B060402020202020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394" y="86665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858721"/>
            <a:ext cx="9620250" cy="151955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</a:t>
            </a:r>
            <a:r>
              <a:rPr lang="en-SG" sz="3600" dirty="0">
                <a:solidFill>
                  <a:srgbClr val="FFFF00"/>
                </a:solidFill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“</a:t>
            </a:r>
            <a:r>
              <a:rPr lang="en-SG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ngân</a:t>
            </a:r>
            <a:r>
              <a:rPr lang="en-SG" sz="3600" dirty="0">
                <a:solidFill>
                  <a:srgbClr val="FFFF00"/>
                </a:solidFill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hàng</a:t>
            </a:r>
            <a:r>
              <a:rPr lang="en-SG" sz="3600" dirty="0">
                <a:solidFill>
                  <a:srgbClr val="FFFF00"/>
                </a:solidFill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6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982" y="2580968"/>
            <a:ext cx="10729144" cy="406464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Ngân hàng máu, ngân hàng dữ liệu, ngân hàng đề thi ...</a:t>
            </a:r>
          </a:p>
          <a:p>
            <a:pPr algn="just"/>
            <a:r>
              <a:rPr lang="pt-BR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(Nghĩa gốc: Tổ chức kinh tế hoạt động trong lĩnh vực kinh doanh và quản lí các nghiệp vụ tiền tệ, tín dụng</a:t>
            </a:r>
          </a:p>
          <a:p>
            <a:pPr algn="just"/>
            <a:r>
              <a:rPr lang="pt-BR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Nghĩa chuyển: Kho lưu trữ dữ liệu, bộ phận cơ thể để sử dựng khi cần thiết).</a:t>
            </a:r>
            <a:endParaRPr lang="en-US" altLang="en-US" sz="3600" b="1" i="1" dirty="0">
              <a:solidFill>
                <a:schemeClr val="bg1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1239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ém đá giấu tay' cũ lắm rồi | Cà phê sáng | PLO">
            <a:extLst>
              <a:ext uri="{FF2B5EF4-FFF2-40B4-BE49-F238E27FC236}">
                <a16:creationId xmlns:a16="http://schemas.microsoft.com/office/drawing/2014/main" id="{EE85E3E8-56B5-9E69-A57D-1272A2A1D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" y="73741"/>
            <a:ext cx="5429548" cy="672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94E167-4AF6-C000-5A03-E893D97A1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32" y="147484"/>
            <a:ext cx="6400800" cy="65777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B02895-8599-418B-4BA7-94F83D573A56}"/>
              </a:ext>
            </a:extLst>
          </p:cNvPr>
          <p:cNvSpPr/>
          <p:nvPr/>
        </p:nvSpPr>
        <p:spPr>
          <a:xfrm>
            <a:off x="2684206" y="339213"/>
            <a:ext cx="2654710" cy="722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NÉM ĐÁ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B5CE5-9150-93D7-A1E1-99E72952D930}"/>
              </a:ext>
            </a:extLst>
          </p:cNvPr>
          <p:cNvSpPr/>
          <p:nvPr/>
        </p:nvSpPr>
        <p:spPr>
          <a:xfrm>
            <a:off x="5899355" y="309717"/>
            <a:ext cx="5604386" cy="75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SG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40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40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ít</a:t>
            </a:r>
            <a:r>
              <a:rPr lang="en-SG" sz="40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40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nhất</a:t>
            </a:r>
            <a:r>
              <a:rPr lang="en-SG" sz="40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1 </a:t>
            </a:r>
            <a:r>
              <a:rPr lang="en-SG" sz="40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40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</a:t>
            </a:r>
            <a:r>
              <a:rPr lang="en-SG" sz="40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theo</a:t>
            </a:r>
            <a:r>
              <a:rPr lang="en-SG" sz="40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40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mô</a:t>
            </a:r>
            <a:r>
              <a:rPr lang="en-SG" sz="40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40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hình</a:t>
            </a:r>
            <a:r>
              <a:rPr lang="en-SG" sz="40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4000" dirty="0">
                <a:solidFill>
                  <a:srgbClr val="FFFF00"/>
                </a:solidFill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“x + </a:t>
            </a:r>
            <a:r>
              <a:rPr lang="en-SG" sz="4000" dirty="0" err="1">
                <a:solidFill>
                  <a:srgbClr val="FFFF00"/>
                </a:solidFill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trường</a:t>
            </a:r>
            <a:r>
              <a:rPr lang="en-SG" sz="4000" dirty="0">
                <a:solidFill>
                  <a:srgbClr val="FFFF00"/>
                </a:solidFill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</a:t>
            </a:r>
            <a:endParaRPr lang="vi-VN" sz="4000" dirty="0">
              <a:solidFill>
                <a:srgbClr val="FFFF00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707462"/>
            <a:ext cx="9620250" cy="26063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/>
            <a:r>
              <a:rPr lang="pt-BR" altLang="en-US" sz="40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- công trường </a:t>
            </a:r>
          </a:p>
          <a:p>
            <a:pPr lvl="6"/>
            <a:r>
              <a:rPr lang="pt-BR" altLang="en-US" sz="40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- nông trường </a:t>
            </a:r>
          </a:p>
          <a:p>
            <a:pPr lvl="6"/>
            <a:r>
              <a:rPr lang="pt-BR" altLang="en-US" sz="40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- thương trường</a:t>
            </a:r>
            <a:endParaRPr lang="pt-BR" altLang="en-US" sz="4000" b="1" i="1" dirty="0">
              <a:solidFill>
                <a:srgbClr val="FFFF0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6697" y="871137"/>
            <a:ext cx="11474245" cy="290445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“</a:t>
            </a:r>
            <a:r>
              <a:rPr lang="en-US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chân</a:t>
            </a:r>
            <a:r>
              <a:rPr lang="en-US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”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sau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đây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được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dùng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theo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gốc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hay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chuyển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.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Chuyển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theo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phương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thức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nào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3600" b="1" dirty="0">
              <a:solidFill>
                <a:schemeClr val="bg1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“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Năm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em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học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sinh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lớp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9A 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có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chân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trong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đội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tuyển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của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trường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đi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dự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“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Hội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khỏe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Phù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Đổng</a:t>
            </a:r>
            <a:r>
              <a:rPr lang="en-US" altLang="en-US" sz="3600" b="1" i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”.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2607" y="4011589"/>
            <a:ext cx="8509304" cy="2374463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>
              <a:lnSpc>
                <a:spcPct val="150000"/>
              </a:lnSpc>
              <a:buFontTx/>
              <a:buChar char="-"/>
            </a:pPr>
            <a:r>
              <a:rPr lang="en-US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Chân</a:t>
            </a:r>
            <a:r>
              <a:rPr lang="en-US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một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vị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trí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trong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đội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tuyển</a:t>
            </a:r>
            <a:endParaRPr lang="en-US" altLang="en-US" sz="3600" b="1" dirty="0">
              <a:solidFill>
                <a:schemeClr val="bg1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  <a:p>
            <a:pPr marL="381000" indent="-381000">
              <a:lnSpc>
                <a:spcPct val="150000"/>
              </a:lnSpc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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Nghĩa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chuyển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(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Phương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thức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hoán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dụ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)</a:t>
            </a:r>
            <a:endParaRPr lang="en-US" altLang="en-US" sz="3600" b="1" dirty="0">
              <a:solidFill>
                <a:schemeClr val="bg1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871" y="224806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7627" y="886431"/>
            <a:ext cx="11402090" cy="294815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“</a:t>
            </a:r>
            <a:r>
              <a:rPr lang="en-US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chân</a:t>
            </a:r>
            <a:r>
              <a:rPr lang="en-US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”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sau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đây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được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dùng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theo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gốc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hay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chuyển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.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Chuyển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theo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phương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thức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nào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3600" b="1" dirty="0">
              <a:latin typeface="#9Slide03 Arima Madurai Black" panose="020B0604020202020204" charset="0"/>
              <a:cs typeface="#9Slide03 Arima Madurai Black" panose="020B0604020202020204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				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Buồn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trông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nội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cỏ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rầu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rầu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,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600" b="1" dirty="0">
                <a:solidFill>
                  <a:srgbClr val="FFC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    		</a:t>
            </a:r>
            <a:r>
              <a:rPr lang="en-US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Chân</a:t>
            </a:r>
            <a:r>
              <a:rPr lang="en-US" altLang="en-US" sz="3600" b="1" dirty="0">
                <a:solidFill>
                  <a:srgbClr val="FFC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mây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mặt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đất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một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màu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xanh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xanh</a:t>
            </a:r>
            <a:r>
              <a:rPr lang="en-US" altLang="en-US" sz="36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. </a:t>
            </a:r>
            <a:endParaRPr lang="en-US" altLang="en-US" sz="3600" b="1" dirty="0">
              <a:solidFill>
                <a:srgbClr val="FFC00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413" y="4363419"/>
            <a:ext cx="9704440" cy="2111123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Chân</a:t>
            </a:r>
            <a:r>
              <a:rPr lang="en-US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Nghĩa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chuyển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(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vị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trí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tiếp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giáp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đất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với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mây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)</a:t>
            </a:r>
          </a:p>
          <a:p>
            <a:pPr marL="381000" indent="-381000" algn="ctr"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=&gt; 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Phương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thức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ẩn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dụ</a:t>
            </a:r>
            <a:r>
              <a:rPr lang="en-US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rima Madurai Black" panose="020B0604020202020204" charset="0"/>
              <a:ea typeface="Tahoma" panose="020B0604030504040204" pitchFamily="34" charset="0"/>
              <a:cs typeface="#9Slide03 Arima Madurai Black" panose="020B060402020202020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077162"/>
            <a:ext cx="9620250" cy="140056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40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40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ít</a:t>
            </a:r>
            <a:r>
              <a:rPr lang="en-SG" sz="40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40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nhất</a:t>
            </a:r>
            <a:r>
              <a:rPr lang="en-SG" sz="40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1 </a:t>
            </a:r>
            <a:r>
              <a:rPr lang="en-SG" sz="40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40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</a:t>
            </a:r>
            <a:r>
              <a:rPr lang="en-SG" sz="40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theo</a:t>
            </a:r>
            <a:r>
              <a:rPr lang="en-SG" sz="40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40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mô</a:t>
            </a:r>
            <a:r>
              <a:rPr lang="en-SG" sz="40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40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hình</a:t>
            </a:r>
            <a:r>
              <a:rPr lang="en-SG" sz="40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4000" dirty="0">
                <a:solidFill>
                  <a:srgbClr val="FFFF00"/>
                </a:solidFill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“x + </a:t>
            </a:r>
            <a:r>
              <a:rPr lang="en-SG" sz="4000" dirty="0" err="1">
                <a:solidFill>
                  <a:srgbClr val="FFFF00"/>
                </a:solidFill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hoá</a:t>
            </a:r>
            <a:r>
              <a:rPr lang="en-SG" sz="4000" dirty="0">
                <a:solidFill>
                  <a:srgbClr val="FFFF00"/>
                </a:solidFill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</a:t>
            </a:r>
            <a:endParaRPr lang="vi-VN" sz="4000" dirty="0">
              <a:solidFill>
                <a:srgbClr val="FFFF00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288890"/>
            <a:ext cx="9620250" cy="304268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7"/>
            <a:r>
              <a:rPr lang="pt-BR" altLang="en-US" sz="40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- ô xi hoá</a:t>
            </a:r>
          </a:p>
          <a:p>
            <a:pPr lvl="7"/>
            <a:r>
              <a:rPr lang="pt-BR" altLang="en-US" sz="40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- công nghiệp hoá</a:t>
            </a:r>
          </a:p>
          <a:p>
            <a:pPr lvl="7"/>
            <a:r>
              <a:rPr lang="pt-BR" altLang="en-US" sz="40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- hiện đại hoá</a:t>
            </a:r>
            <a:endParaRPr lang="pl-PL" altLang="en-US" sz="40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7385" y="886430"/>
            <a:ext cx="10217867" cy="12858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600" b="1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600" b="1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600" b="1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600" b="1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600" b="1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600" b="1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</a:t>
            </a:r>
            <a:r>
              <a:rPr lang="en-SG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“</a:t>
            </a:r>
            <a:r>
              <a:rPr lang="en-SG" sz="3600" b="1" dirty="0" err="1">
                <a:solidFill>
                  <a:srgbClr val="FFFF00"/>
                </a:solidFill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vua</a:t>
            </a:r>
            <a:r>
              <a:rPr lang="en-SG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600" b="1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600" b="1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600" b="1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600" b="1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600" b="1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986" y="2389239"/>
            <a:ext cx="11297265" cy="3743959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Vua</a:t>
            </a:r>
            <a:r>
              <a:rPr lang="en-SG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đầu</a:t>
            </a:r>
            <a:r>
              <a:rPr lang="en-SG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bếp</a:t>
            </a:r>
            <a:r>
              <a:rPr lang="en-SG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r>
              <a:rPr lang="en-SG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vua</a:t>
            </a:r>
            <a:r>
              <a:rPr lang="en-SG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phá</a:t>
            </a:r>
            <a:r>
              <a:rPr lang="en-SG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lưới</a:t>
            </a:r>
            <a:r>
              <a:rPr lang="en-SG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r>
              <a:rPr lang="en-SG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vua</a:t>
            </a:r>
            <a:r>
              <a:rPr lang="en-SG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bóng</a:t>
            </a:r>
            <a:r>
              <a:rPr lang="en-SG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đá</a:t>
            </a:r>
            <a:r>
              <a:rPr lang="en-SG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r>
              <a:rPr lang="en-SG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vua</a:t>
            </a:r>
            <a:r>
              <a:rPr lang="en-SG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nhạc</a:t>
            </a:r>
            <a:r>
              <a:rPr lang="en-SG" altLang="en-US" sz="3600" b="1" dirty="0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rgbClr val="FFFF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rốc</a:t>
            </a:r>
            <a:endParaRPr lang="en-SG" altLang="en-US" sz="3600" b="1" dirty="0">
              <a:solidFill>
                <a:srgbClr val="FFFF0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  <a:p>
            <a:pPr algn="ctr">
              <a:lnSpc>
                <a:spcPct val="150000"/>
              </a:lnSpc>
            </a:pP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(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gốc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Người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đứng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đầu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nhà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nước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quân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chủ</a:t>
            </a:r>
            <a:endParaRPr lang="en-SG" altLang="en-US" sz="3600" b="1" dirty="0">
              <a:solidFill>
                <a:schemeClr val="bg1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  <a:p>
            <a:pPr algn="ctr">
              <a:lnSpc>
                <a:spcPct val="150000"/>
              </a:lnSpc>
            </a:pP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chuyển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Người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được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coi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là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nhất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trong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1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lĩnh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vực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nhất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SG" altLang="en-US" sz="3600" b="1" dirty="0" err="1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định</a:t>
            </a:r>
            <a:r>
              <a:rPr lang="en-SG" altLang="en-US" sz="3600" b="1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.)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rima Madurai Black" panose="020B0604020202020204" charset="0"/>
              <a:ea typeface="Tahoma" panose="020B0604030504040204" pitchFamily="34" charset="0"/>
              <a:cs typeface="#9Slide03 Arima Madurai Black" panose="020B060402020202020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7">
            <a:extLst>
              <a:ext uri="{FF2B5EF4-FFF2-40B4-BE49-F238E27FC236}">
                <a16:creationId xmlns:a16="http://schemas.microsoft.com/office/drawing/2014/main" id="{53860E4A-594C-4DFB-82FC-E7319FB58A73}"/>
              </a:ext>
            </a:extLst>
          </p:cNvPr>
          <p:cNvSpPr/>
          <p:nvPr/>
        </p:nvSpPr>
        <p:spPr>
          <a:xfrm>
            <a:off x="2048587" y="1653624"/>
            <a:ext cx="9366663" cy="3196769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pic>
        <p:nvPicPr>
          <p:cNvPr id="7" name="Picture 2" descr="F:\Temp\400页超强PPT模板\花PNG\8.png">
            <a:extLst>
              <a:ext uri="{FF2B5EF4-FFF2-40B4-BE49-F238E27FC236}">
                <a16:creationId xmlns:a16="http://schemas.microsoft.com/office/drawing/2014/main" id="{C9B5697E-0CA8-4A4F-96C0-5FBD4A7D3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8749" r="20867" b="3759"/>
          <a:stretch>
            <a:fillRect/>
          </a:stretch>
        </p:blipFill>
        <p:spPr bwMode="auto">
          <a:xfrm>
            <a:off x="-191729" y="620710"/>
            <a:ext cx="3744416" cy="4634782"/>
          </a:xfrm>
          <a:prstGeom prst="rect">
            <a:avLst/>
          </a:prstGeom>
          <a:noFill/>
          <a:effectLst>
            <a:outerShdw blurRad="127000" dist="38100" dir="5400000" sx="105000" sy="105000" algn="t" rotWithShape="0">
              <a:prstClr val="black">
                <a:alpha val="1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Temp\400页超强PPT模板\花PNG\白.png">
            <a:extLst>
              <a:ext uri="{FF2B5EF4-FFF2-40B4-BE49-F238E27FC236}">
                <a16:creationId xmlns:a16="http://schemas.microsoft.com/office/drawing/2014/main" id="{4875903E-967B-455F-8EFB-F2A604A9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280" y="511575"/>
            <a:ext cx="2271349" cy="20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2B427-AE15-4512-8F7A-79F1D375E73C}"/>
              </a:ext>
            </a:extLst>
          </p:cNvPr>
          <p:cNvSpPr txBox="1"/>
          <p:nvPr/>
        </p:nvSpPr>
        <p:spPr>
          <a:xfrm flipH="1">
            <a:off x="2777966" y="1816851"/>
            <a:ext cx="790790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VẬN DỤNG</a:t>
            </a:r>
            <a:r>
              <a:rPr lang="en-US" sz="6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</a:t>
            </a:r>
          </a:p>
          <a:p>
            <a:pPr algn="ctr"/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Viết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đoạn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văn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ngắn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có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sử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dụng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một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số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ngữ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thể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hiện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sự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phát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triển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vựng</a:t>
            </a:r>
            <a:r>
              <a:rPr lang="en-US" sz="3600" dirty="0">
                <a:latin typeface="#9Slide03 Arima Madurai Black" panose="020B0604020202020204" charset="0"/>
                <a:cs typeface="#9Slide03 Arima Madurai Black" panose="020B0604020202020204" charset="0"/>
              </a:rPr>
              <a:t>.</a:t>
            </a:r>
            <a:endParaRPr lang="en-SG" sz="6600" b="1" dirty="0">
              <a:solidFill>
                <a:srgbClr val="FF000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69F4249A-AAFB-4F17-83E3-7B4A86173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239" y="2987875"/>
            <a:ext cx="4477204" cy="3365483"/>
          </a:xfrm>
          <a:prstGeom prst="rect">
            <a:avLst/>
          </a:prstGeom>
        </p:spPr>
      </p:pic>
      <p:sp>
        <p:nvSpPr>
          <p:cNvPr id="4" name="文本框 8">
            <a:extLst>
              <a:ext uri="{FF2B5EF4-FFF2-40B4-BE49-F238E27FC236}">
                <a16:creationId xmlns:a16="http://schemas.microsoft.com/office/drawing/2014/main" id="{80BA3407-0105-4452-9000-9938DF4B2FDB}"/>
              </a:ext>
            </a:extLst>
          </p:cNvPr>
          <p:cNvSpPr txBox="1"/>
          <p:nvPr/>
        </p:nvSpPr>
        <p:spPr>
          <a:xfrm>
            <a:off x="354451" y="504642"/>
            <a:ext cx="3903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H</a:t>
            </a:r>
            <a:r>
              <a:rPr kumimoji="1" lang="vi-VN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ư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ớng</a:t>
            </a:r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dẫn</a:t>
            </a:r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tự</a:t>
            </a:r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học</a:t>
            </a:r>
            <a:endParaRPr kumimoji="1" lang="zh-CN" altLang="en-US" sz="6000" dirty="0">
              <a:solidFill>
                <a:srgbClr val="FF0000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6" name="组 10">
            <a:extLst>
              <a:ext uri="{FF2B5EF4-FFF2-40B4-BE49-F238E27FC236}">
                <a16:creationId xmlns:a16="http://schemas.microsoft.com/office/drawing/2014/main" id="{B4954474-90FB-4A5A-B62E-FA1756539809}"/>
              </a:ext>
            </a:extLst>
          </p:cNvPr>
          <p:cNvGrpSpPr/>
          <p:nvPr/>
        </p:nvGrpSpPr>
        <p:grpSpPr>
          <a:xfrm>
            <a:off x="4445717" y="247492"/>
            <a:ext cx="7538466" cy="1467617"/>
            <a:chOff x="1934287" y="1769633"/>
            <a:chExt cx="7538466" cy="1467617"/>
          </a:xfrm>
        </p:grpSpPr>
        <p:pic>
          <p:nvPicPr>
            <p:cNvPr id="7" name="图片 11">
              <a:extLst>
                <a:ext uri="{FF2B5EF4-FFF2-40B4-BE49-F238E27FC236}">
                  <a16:creationId xmlns:a16="http://schemas.microsoft.com/office/drawing/2014/main" id="{D83D5324-6E3C-4588-8480-2ED29AC77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8" name="文本框 12">
              <a:extLst>
                <a:ext uri="{FF2B5EF4-FFF2-40B4-BE49-F238E27FC236}">
                  <a16:creationId xmlns:a16="http://schemas.microsoft.com/office/drawing/2014/main" id="{D4D6092E-F753-4F78-BBFF-A0841BC5819D}"/>
                </a:ext>
              </a:extLst>
            </p:cNvPr>
            <p:cNvSpPr txBox="1"/>
            <p:nvPr/>
          </p:nvSpPr>
          <p:spPr>
            <a:xfrm>
              <a:off x="3610234" y="2226442"/>
              <a:ext cx="58625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Học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thuộc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phần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ghi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nhớ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.</a:t>
              </a:r>
              <a:endParaRPr kumimoji="1" lang="zh-CN" altLang="en-US" sz="3000" dirty="0">
                <a:solidFill>
                  <a:srgbClr val="A18560"/>
                </a:solidFill>
                <a:latin typeface="#9Slide03 Arima Madurai Black" panose="020B0604020202020204" charset="0"/>
                <a:ea typeface="微软雅黑" panose="020B0503020204020204" pitchFamily="34" charset="-122"/>
                <a:cs typeface="#9Slide03 Arima Madurai Black" panose="020B0604020202020204" charset="0"/>
              </a:endParaRPr>
            </a:p>
          </p:txBody>
        </p:sp>
      </p:grpSp>
      <p:grpSp>
        <p:nvGrpSpPr>
          <p:cNvPr id="9" name="组 13">
            <a:extLst>
              <a:ext uri="{FF2B5EF4-FFF2-40B4-BE49-F238E27FC236}">
                <a16:creationId xmlns:a16="http://schemas.microsoft.com/office/drawing/2014/main" id="{9F7EF8CE-7452-476A-9296-88888A8AB3E5}"/>
              </a:ext>
            </a:extLst>
          </p:cNvPr>
          <p:cNvGrpSpPr/>
          <p:nvPr/>
        </p:nvGrpSpPr>
        <p:grpSpPr>
          <a:xfrm>
            <a:off x="4445717" y="1667407"/>
            <a:ext cx="7496903" cy="1467617"/>
            <a:chOff x="1934287" y="1769633"/>
            <a:chExt cx="7496903" cy="1467617"/>
          </a:xfrm>
        </p:grpSpPr>
        <p:pic>
          <p:nvPicPr>
            <p:cNvPr id="10" name="图片 14">
              <a:extLst>
                <a:ext uri="{FF2B5EF4-FFF2-40B4-BE49-F238E27FC236}">
                  <a16:creationId xmlns:a16="http://schemas.microsoft.com/office/drawing/2014/main" id="{4661DDBD-0AF8-4F6C-A8EF-B05CF5E8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1" name="文本框 15">
              <a:extLst>
                <a:ext uri="{FF2B5EF4-FFF2-40B4-BE49-F238E27FC236}">
                  <a16:creationId xmlns:a16="http://schemas.microsoft.com/office/drawing/2014/main" id="{50C9BCFE-3CAF-4581-A733-BFB6E35549E8}"/>
                </a:ext>
              </a:extLst>
            </p:cNvPr>
            <p:cNvSpPr txBox="1"/>
            <p:nvPr/>
          </p:nvSpPr>
          <p:spPr>
            <a:xfrm>
              <a:off x="3568671" y="1872055"/>
              <a:ext cx="5862519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Tìm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thêm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các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ví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dụ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về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nghĩa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của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từ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và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2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phương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thức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phát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triển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nghĩa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của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từ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.</a:t>
              </a:r>
            </a:p>
          </p:txBody>
        </p:sp>
      </p:grpSp>
      <p:grpSp>
        <p:nvGrpSpPr>
          <p:cNvPr id="15" name="组 19">
            <a:extLst>
              <a:ext uri="{FF2B5EF4-FFF2-40B4-BE49-F238E27FC236}">
                <a16:creationId xmlns:a16="http://schemas.microsoft.com/office/drawing/2014/main" id="{6712AD29-DC2E-40E5-BAC4-92D810B1E547}"/>
              </a:ext>
            </a:extLst>
          </p:cNvPr>
          <p:cNvGrpSpPr/>
          <p:nvPr/>
        </p:nvGrpSpPr>
        <p:grpSpPr>
          <a:xfrm>
            <a:off x="4524224" y="4895057"/>
            <a:ext cx="7459959" cy="1467617"/>
            <a:chOff x="1934287" y="1769633"/>
            <a:chExt cx="7459959" cy="1467617"/>
          </a:xfrm>
        </p:grpSpPr>
        <p:pic>
          <p:nvPicPr>
            <p:cNvPr id="16" name="图片 20">
              <a:extLst>
                <a:ext uri="{FF2B5EF4-FFF2-40B4-BE49-F238E27FC236}">
                  <a16:creationId xmlns:a16="http://schemas.microsoft.com/office/drawing/2014/main" id="{650A37BC-869C-4444-A4FF-7A13AA044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7" name="文本框 21">
              <a:extLst>
                <a:ext uri="{FF2B5EF4-FFF2-40B4-BE49-F238E27FC236}">
                  <a16:creationId xmlns:a16="http://schemas.microsoft.com/office/drawing/2014/main" id="{2E06AA06-5AA9-4F29-AA57-393EA57F9383}"/>
                </a:ext>
              </a:extLst>
            </p:cNvPr>
            <p:cNvSpPr txBox="1"/>
            <p:nvPr/>
          </p:nvSpPr>
          <p:spPr>
            <a:xfrm>
              <a:off x="3568671" y="2084183"/>
              <a:ext cx="582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Soạn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bài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: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Sự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phát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triển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từ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vựng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(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Luyện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tập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)</a:t>
              </a:r>
            </a:p>
          </p:txBody>
        </p:sp>
      </p:grpSp>
      <p:grpSp>
        <p:nvGrpSpPr>
          <p:cNvPr id="3" name="组 13">
            <a:extLst>
              <a:ext uri="{FF2B5EF4-FFF2-40B4-BE49-F238E27FC236}">
                <a16:creationId xmlns:a16="http://schemas.microsoft.com/office/drawing/2014/main" id="{08077BD7-9538-2B62-0F6D-3D87098520D6}"/>
              </a:ext>
            </a:extLst>
          </p:cNvPr>
          <p:cNvGrpSpPr/>
          <p:nvPr/>
        </p:nvGrpSpPr>
        <p:grpSpPr>
          <a:xfrm>
            <a:off x="4487280" y="3285657"/>
            <a:ext cx="7559451" cy="1467617"/>
            <a:chOff x="1934287" y="1769633"/>
            <a:chExt cx="7559451" cy="1467617"/>
          </a:xfrm>
        </p:grpSpPr>
        <p:pic>
          <p:nvPicPr>
            <p:cNvPr id="5" name="图片 14">
              <a:extLst>
                <a:ext uri="{FF2B5EF4-FFF2-40B4-BE49-F238E27FC236}">
                  <a16:creationId xmlns:a16="http://schemas.microsoft.com/office/drawing/2014/main" id="{96F31876-646C-68A7-A989-6E3B6B5A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2" name="文本框 15">
              <a:extLst>
                <a:ext uri="{FF2B5EF4-FFF2-40B4-BE49-F238E27FC236}">
                  <a16:creationId xmlns:a16="http://schemas.microsoft.com/office/drawing/2014/main" id="{3A21C22F-AB3D-AF34-044D-3237389A5AEA}"/>
                </a:ext>
              </a:extLst>
            </p:cNvPr>
            <p:cNvSpPr txBox="1"/>
            <p:nvPr/>
          </p:nvSpPr>
          <p:spPr>
            <a:xfrm>
              <a:off x="3631219" y="2261067"/>
              <a:ext cx="5862519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Hoàn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thành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bài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vận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dụng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: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viết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đoạn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 </a:t>
              </a:r>
              <a:r>
                <a:rPr lang="en-US" altLang="en-US" sz="3000" dirty="0" err="1">
                  <a:latin typeface="#9Slide03 Arima Madurai Black" panose="020B0604020202020204" charset="0"/>
                  <a:cs typeface="#9Slide03 Arima Madurai Black" panose="020B0604020202020204" charset="0"/>
                </a:rPr>
                <a:t>văn</a:t>
              </a:r>
              <a:r>
                <a:rPr lang="en-US" altLang="en-US" sz="3000" dirty="0">
                  <a:latin typeface="#9Slide03 Arima Madurai Black" panose="020B0604020202020204" charset="0"/>
                  <a:cs typeface="#9Slide03 Arima Madurai Black" panose="020B060402020202020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580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253CEB35-49D9-4CFA-9C65-F70A6ED2A4B6}"/>
              </a:ext>
            </a:extLst>
          </p:cNvPr>
          <p:cNvSpPr/>
          <p:nvPr/>
        </p:nvSpPr>
        <p:spPr>
          <a:xfrm>
            <a:off x="5692136" y="734096"/>
            <a:ext cx="1107583" cy="5563673"/>
          </a:xfrm>
          <a:prstGeom prst="rect">
            <a:avLst/>
          </a:pr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0">
            <a:extLst>
              <a:ext uri="{FF2B5EF4-FFF2-40B4-BE49-F238E27FC236}">
                <a16:creationId xmlns:a16="http://schemas.microsoft.com/office/drawing/2014/main" id="{7358BD82-98C3-47AC-B830-5CCFE257E29D}"/>
              </a:ext>
            </a:extLst>
          </p:cNvPr>
          <p:cNvSpPr/>
          <p:nvPr/>
        </p:nvSpPr>
        <p:spPr>
          <a:xfrm>
            <a:off x="537814" y="863004"/>
            <a:ext cx="5192959" cy="5447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algn="ctr"/>
            <a:r>
              <a:rPr lang="en-SG" altLang="zh-CN" sz="11600" b="1" dirty="0" err="1">
                <a:solidFill>
                  <a:srgbClr val="FF0000"/>
                </a:solidFill>
                <a:latin typeface="#9Slide03 Arima Madurai Black" panose="020B0604020202020204" charset="0"/>
                <a:ea typeface="汉仪夏日体W" panose="00020600040101010101" pitchFamily="18" charset="-122"/>
                <a:cs typeface="#9Slide03 Arima Madurai Black" panose="020B0604020202020204" charset="0"/>
              </a:rPr>
              <a:t>Chào</a:t>
            </a:r>
            <a:r>
              <a:rPr lang="en-SG" altLang="zh-CN" sz="11600" b="1" dirty="0">
                <a:solidFill>
                  <a:srgbClr val="FF0000"/>
                </a:solidFill>
                <a:latin typeface="#9Slide03 Arima Madurai Black" panose="020B0604020202020204" charset="0"/>
                <a:ea typeface="汉仪夏日体W" panose="00020600040101010101" pitchFamily="18" charset="-122"/>
                <a:cs typeface="#9Slide03 Arima Madurai Black" panose="020B0604020202020204" charset="0"/>
              </a:rPr>
              <a:t> </a:t>
            </a:r>
            <a:r>
              <a:rPr lang="en-SG" altLang="zh-CN" sz="11600" b="1" dirty="0" err="1">
                <a:solidFill>
                  <a:srgbClr val="FF0000"/>
                </a:solidFill>
                <a:latin typeface="#9Slide03 Arima Madurai Black" panose="020B0604020202020204" charset="0"/>
                <a:ea typeface="汉仪夏日体W" panose="00020600040101010101" pitchFamily="18" charset="-122"/>
                <a:cs typeface="#9Slide03 Arima Madurai Black" panose="020B0604020202020204" charset="0"/>
              </a:rPr>
              <a:t>tạm</a:t>
            </a:r>
            <a:r>
              <a:rPr lang="en-SG" altLang="zh-CN" sz="11600" b="1" dirty="0">
                <a:solidFill>
                  <a:srgbClr val="FF0000"/>
                </a:solidFill>
                <a:latin typeface="#9Slide03 Arima Madurai Black" panose="020B0604020202020204" charset="0"/>
                <a:ea typeface="汉仪夏日体W" panose="00020600040101010101" pitchFamily="18" charset="-122"/>
                <a:cs typeface="#9Slide03 Arima Madurai Black" panose="020B0604020202020204" charset="0"/>
              </a:rPr>
              <a:t> </a:t>
            </a:r>
            <a:r>
              <a:rPr lang="en-SG" altLang="zh-CN" sz="11600" b="1" dirty="0" err="1">
                <a:solidFill>
                  <a:srgbClr val="FF0000"/>
                </a:solidFill>
                <a:latin typeface="#9Slide03 Arima Madurai Black" panose="020B0604020202020204" charset="0"/>
                <a:ea typeface="汉仪夏日体W" panose="00020600040101010101" pitchFamily="18" charset="-122"/>
                <a:cs typeface="#9Slide03 Arima Madurai Black" panose="020B0604020202020204" charset="0"/>
              </a:rPr>
              <a:t>biệt</a:t>
            </a:r>
            <a:r>
              <a:rPr lang="en-SG" altLang="zh-CN" sz="11600" b="1" dirty="0">
                <a:solidFill>
                  <a:srgbClr val="FF0000"/>
                </a:solidFill>
                <a:latin typeface="#9Slide03 Arima Madurai Black" panose="020B0604020202020204" charset="0"/>
                <a:ea typeface="汉仪夏日体W" panose="00020600040101010101" pitchFamily="18" charset="-122"/>
                <a:cs typeface="#9Slide03 Arima Madurai Black" panose="020B0604020202020204" charset="0"/>
              </a:rPr>
              <a:t>!</a:t>
            </a:r>
            <a:endParaRPr lang="zh-CN" altLang="en-US" sz="11600" b="1" dirty="0">
              <a:solidFill>
                <a:srgbClr val="FF0000"/>
              </a:solidFill>
              <a:latin typeface="#9Slide03 Arima Madurai Black" panose="020B0604020202020204" charset="0"/>
              <a:ea typeface="汉仪夏日体W" panose="00020600040101010101" pitchFamily="18" charset="-122"/>
              <a:cs typeface="#9Slide03 Arima Madurai Black" panose="020B0604020202020204" charset="0"/>
            </a:endParaRP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CD5DAFD7-2FB2-4D8A-9937-45CD3B82F90C}"/>
              </a:ext>
            </a:extLst>
          </p:cNvPr>
          <p:cNvSpPr/>
          <p:nvPr/>
        </p:nvSpPr>
        <p:spPr>
          <a:xfrm>
            <a:off x="6849088" y="1"/>
            <a:ext cx="1107583" cy="6282744"/>
          </a:xfrm>
          <a:prstGeom prst="rect">
            <a:avLst/>
          </a:prstGeom>
          <a:solidFill>
            <a:srgbClr val="E8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0CF6A3D8-1683-480E-942A-5399C5F36C0B}"/>
              </a:ext>
            </a:extLst>
          </p:cNvPr>
          <p:cNvSpPr/>
          <p:nvPr/>
        </p:nvSpPr>
        <p:spPr>
          <a:xfrm>
            <a:off x="8021065" y="0"/>
            <a:ext cx="1107583" cy="6858000"/>
          </a:xfrm>
          <a:prstGeom prst="rect">
            <a:avLst/>
          </a:prstGeom>
          <a:solidFill>
            <a:srgbClr val="3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3E55FDBF-993B-467F-B34D-D123F6B5ABC6}"/>
              </a:ext>
            </a:extLst>
          </p:cNvPr>
          <p:cNvSpPr/>
          <p:nvPr/>
        </p:nvSpPr>
        <p:spPr>
          <a:xfrm>
            <a:off x="9193043" y="731949"/>
            <a:ext cx="1107583" cy="6126051"/>
          </a:xfrm>
          <a:prstGeom prst="rect">
            <a:avLst/>
          </a:prstGeom>
          <a:solidFill>
            <a:srgbClr val="E8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9">
            <a:extLst>
              <a:ext uri="{FF2B5EF4-FFF2-40B4-BE49-F238E27FC236}">
                <a16:creationId xmlns:a16="http://schemas.microsoft.com/office/drawing/2014/main" id="{E7FBCE90-AD6E-40AE-9DC3-ACA348425844}"/>
              </a:ext>
            </a:extLst>
          </p:cNvPr>
          <p:cNvSpPr/>
          <p:nvPr/>
        </p:nvSpPr>
        <p:spPr>
          <a:xfrm>
            <a:off x="10365021" y="731949"/>
            <a:ext cx="1107583" cy="5563673"/>
          </a:xfrm>
          <a:prstGeom prst="rect">
            <a:avLst/>
          </a:prstGeom>
          <a:solidFill>
            <a:srgbClr val="3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5">
            <a:extLst>
              <a:ext uri="{FF2B5EF4-FFF2-40B4-BE49-F238E27FC236}">
                <a16:creationId xmlns:a16="http://schemas.microsoft.com/office/drawing/2014/main" id="{6A481244-15C7-4B0B-8283-A6322803D422}"/>
              </a:ext>
            </a:extLst>
          </p:cNvPr>
          <p:cNvSpPr/>
          <p:nvPr/>
        </p:nvSpPr>
        <p:spPr>
          <a:xfrm>
            <a:off x="5730773" y="721216"/>
            <a:ext cx="5499279" cy="5512159"/>
          </a:xfrm>
          <a:prstGeom prst="ellipse">
            <a:avLst/>
          </a:pr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id="{DC63450C-CAFF-4BBA-A8F9-45C43A7F9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74" y="1209003"/>
            <a:ext cx="4609563" cy="46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>
            <a:extLst>
              <a:ext uri="{FF2B5EF4-FFF2-40B4-BE49-F238E27FC236}">
                <a16:creationId xmlns:a16="http://schemas.microsoft.com/office/drawing/2014/main" id="{5A654C9D-02F1-425C-8B40-1DC53EC8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81"/>
            <a:ext cx="12192000" cy="624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EB620-7C68-4ACD-8331-72FEBC2C0F62}"/>
              </a:ext>
            </a:extLst>
          </p:cNvPr>
          <p:cNvSpPr txBox="1"/>
          <p:nvPr/>
        </p:nvSpPr>
        <p:spPr>
          <a:xfrm flipH="1">
            <a:off x="226588" y="1305341"/>
            <a:ext cx="11443855" cy="5721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u="sng" dirty="0" err="1">
                <a:solidFill>
                  <a:srgbClr val="0000FF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Tiếng</a:t>
            </a:r>
            <a:r>
              <a:rPr lang="en-US" sz="5400" u="sng" dirty="0">
                <a:solidFill>
                  <a:srgbClr val="0000FF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5400" u="sng" dirty="0" err="1">
                <a:solidFill>
                  <a:srgbClr val="0000FF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Việt</a:t>
            </a:r>
            <a:r>
              <a:rPr lang="en-US" sz="5400" u="sng" dirty="0">
                <a:solidFill>
                  <a:srgbClr val="0000FF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– </a:t>
            </a:r>
            <a:r>
              <a:rPr lang="en-US" sz="5400" u="sng" dirty="0" err="1">
                <a:solidFill>
                  <a:srgbClr val="0000FF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Tiết</a:t>
            </a:r>
            <a:r>
              <a:rPr lang="en-US" sz="5400" u="sng" dirty="0">
                <a:solidFill>
                  <a:srgbClr val="0000FF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28 </a:t>
            </a:r>
            <a:r>
              <a:rPr lang="en-US" sz="5400" dirty="0">
                <a:solidFill>
                  <a:srgbClr val="0000FF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 </a:t>
            </a:r>
          </a:p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SỰ PHÁT TRIỂN CỦA TỪ VỰNG</a:t>
            </a:r>
          </a:p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(</a:t>
            </a:r>
            <a:r>
              <a:rPr lang="en-US" sz="6600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Lí</a:t>
            </a:r>
            <a:r>
              <a:rPr lang="en-US" sz="66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thuyết</a:t>
            </a:r>
            <a:r>
              <a:rPr lang="en-US" sz="66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FF0000"/>
                </a:solidFill>
                <a:latin typeface="#9Slide05 SVNBulgary" pitchFamily="2" charset="0"/>
              </a:rPr>
              <a:t>			</a:t>
            </a:r>
            <a:endParaRPr lang="en-SG" sz="66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30C32-D130-434B-A65A-6F982D1598C9}"/>
              </a:ext>
            </a:extLst>
          </p:cNvPr>
          <p:cNvSpPr txBox="1"/>
          <p:nvPr/>
        </p:nvSpPr>
        <p:spPr>
          <a:xfrm flipH="1">
            <a:off x="2450572" y="474344"/>
            <a:ext cx="661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u="sng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Chủ</a:t>
            </a:r>
            <a:r>
              <a:rPr lang="en-US" sz="4000" u="sng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u="sng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US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vựng</a:t>
            </a:r>
            <a:endParaRPr lang="en-SG" sz="4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5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7">
            <a:extLst>
              <a:ext uri="{FF2B5EF4-FFF2-40B4-BE49-F238E27FC236}">
                <a16:creationId xmlns:a16="http://schemas.microsoft.com/office/drawing/2014/main" id="{53860E4A-594C-4DFB-82FC-E7319FB58A73}"/>
              </a:ext>
            </a:extLst>
          </p:cNvPr>
          <p:cNvSpPr/>
          <p:nvPr/>
        </p:nvSpPr>
        <p:spPr>
          <a:xfrm>
            <a:off x="2048587" y="1653624"/>
            <a:ext cx="9366663" cy="3196769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pic>
        <p:nvPicPr>
          <p:cNvPr id="7" name="Picture 2" descr="F:\Temp\400页超强PPT模板\花PNG\8.png">
            <a:extLst>
              <a:ext uri="{FF2B5EF4-FFF2-40B4-BE49-F238E27FC236}">
                <a16:creationId xmlns:a16="http://schemas.microsoft.com/office/drawing/2014/main" id="{C9B5697E-0CA8-4A4F-96C0-5FBD4A7D3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8749" r="20867" b="3759"/>
          <a:stretch>
            <a:fillRect/>
          </a:stretch>
        </p:blipFill>
        <p:spPr bwMode="auto">
          <a:xfrm>
            <a:off x="-191729" y="620710"/>
            <a:ext cx="3744416" cy="4634782"/>
          </a:xfrm>
          <a:prstGeom prst="rect">
            <a:avLst/>
          </a:prstGeom>
          <a:noFill/>
          <a:effectLst>
            <a:outerShdw blurRad="127000" dist="38100" dir="5400000" sx="105000" sy="105000" algn="t" rotWithShape="0">
              <a:prstClr val="black">
                <a:alpha val="1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Temp\400页超强PPT模板\花PNG\白.png">
            <a:extLst>
              <a:ext uri="{FF2B5EF4-FFF2-40B4-BE49-F238E27FC236}">
                <a16:creationId xmlns:a16="http://schemas.microsoft.com/office/drawing/2014/main" id="{4875903E-967B-455F-8EFB-F2A604A9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280" y="511575"/>
            <a:ext cx="2271349" cy="20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2B427-AE15-4512-8F7A-79F1D375E73C}"/>
              </a:ext>
            </a:extLst>
          </p:cNvPr>
          <p:cNvSpPr txBox="1"/>
          <p:nvPr/>
        </p:nvSpPr>
        <p:spPr>
          <a:xfrm flipH="1">
            <a:off x="2777966" y="1816851"/>
            <a:ext cx="79079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I. </a:t>
            </a:r>
            <a:r>
              <a:rPr lang="en-US" sz="66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Sự</a:t>
            </a:r>
            <a:r>
              <a:rPr lang="en-US" sz="6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biến</a:t>
            </a:r>
            <a:r>
              <a:rPr lang="en-US" sz="6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đổi</a:t>
            </a:r>
            <a:r>
              <a:rPr lang="en-US" sz="6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phát</a:t>
            </a:r>
            <a:r>
              <a:rPr lang="en-US" sz="6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triển</a:t>
            </a:r>
            <a:r>
              <a:rPr lang="en-US" sz="6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sz="6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của</a:t>
            </a:r>
            <a:r>
              <a:rPr lang="en-US" sz="6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sz="66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ngữ</a:t>
            </a:r>
            <a:endParaRPr lang="en-SG" sz="6600" b="1" dirty="0">
              <a:solidFill>
                <a:srgbClr val="FF000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F:\Temp\400页超强PPT模板\花PNG\白.png">
            <a:extLst>
              <a:ext uri="{FF2B5EF4-FFF2-40B4-BE49-F238E27FC236}">
                <a16:creationId xmlns:a16="http://schemas.microsoft.com/office/drawing/2014/main" id="{4875903E-967B-455F-8EFB-F2A604A9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272" y="-209718"/>
            <a:ext cx="1679677" cy="15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7A5A70-ADAB-0E61-EB54-BDE2C2AD8FAE}"/>
              </a:ext>
            </a:extLst>
          </p:cNvPr>
          <p:cNvSpPr txBox="1"/>
          <p:nvPr/>
        </p:nvSpPr>
        <p:spPr>
          <a:xfrm flipH="1">
            <a:off x="2220120" y="-122379"/>
            <a:ext cx="661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1/ </a:t>
            </a:r>
            <a:r>
              <a:rPr lang="en-US" sz="40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hiểu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SGK/55</a:t>
            </a:r>
            <a:endParaRPr lang="en-SG" sz="4000" b="1" dirty="0">
              <a:solidFill>
                <a:srgbClr val="0000CC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6398F0D-7120-E179-302F-7055E084C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9" y="708618"/>
            <a:ext cx="5666823" cy="5847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700" b="1" u="sng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altLang="en-US" sz="2700" b="1" u="sng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u="sng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2700" b="1" u="sng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1:</a:t>
            </a:r>
          </a:p>
          <a:p>
            <a:pPr algn="ctr">
              <a:spcAft>
                <a:spcPts val="60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 NHÀ NGỤC QUẢNG ĐÔNG CẢM TÁC</a:t>
            </a:r>
            <a:endParaRPr lang="en-US" altLang="en-US" sz="27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hào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kiệt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phong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>
              <a:spcAft>
                <a:spcPts val="600"/>
              </a:spcAft>
            </a:pP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Chạy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mỏi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chân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thì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hãy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tù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khách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bốn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biển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>
              <a:spcAft>
                <a:spcPts val="600"/>
              </a:spcAft>
            </a:pP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tội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châu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Bủa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ôm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chặt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bồ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kinh</a:t>
            </a:r>
            <a:r>
              <a:rPr lang="en-US" altLang="en-US" sz="27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tế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>
              <a:spcAft>
                <a:spcPts val="600"/>
              </a:spcAft>
            </a:pP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Mở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miệng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cười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tan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oán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thù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ấy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nghiệp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>
              <a:spcAft>
                <a:spcPts val="600"/>
              </a:spcAft>
            </a:pP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Bao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nhiêu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nguy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hiểm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sợ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7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đâu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r">
              <a:spcAft>
                <a:spcPts val="600"/>
              </a:spcAft>
            </a:pP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                     (</a:t>
            </a:r>
            <a:r>
              <a:rPr lang="en-US" altLang="en-US" sz="27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Phan </a:t>
            </a:r>
            <a:r>
              <a:rPr lang="en-US" altLang="en-US" sz="27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Bội</a:t>
            </a:r>
            <a:r>
              <a:rPr lang="en-US" altLang="en-US" sz="27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Châu)</a:t>
            </a:r>
            <a:r>
              <a:rPr lang="en-US" altLang="en-US" sz="27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            </a:t>
            </a:r>
          </a:p>
        </p:txBody>
      </p:sp>
      <p:sp>
        <p:nvSpPr>
          <p:cNvPr id="5" name="Tiêu đề 1">
            <a:extLst>
              <a:ext uri="{FF2B5EF4-FFF2-40B4-BE49-F238E27FC236}">
                <a16:creationId xmlns:a16="http://schemas.microsoft.com/office/drawing/2014/main" id="{731C871C-842F-C771-9D34-3606753F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50" y="708617"/>
            <a:ext cx="6149811" cy="5847756"/>
          </a:xfr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altLang="en-US" sz="2700" b="1" u="sng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altLang="en-US" sz="2700" b="1" u="sng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u="sng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2700" b="1" u="sng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2:</a:t>
            </a:r>
            <a:br>
              <a:rPr lang="en-US" altLang="en-US" sz="2700" b="1" u="sng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en-US" altLang="en-US" sz="27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a)      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-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Gần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xa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nô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nức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yến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anh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b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</a:b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Chị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em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sắm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sửa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bộ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hành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chơi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xuân</a:t>
            </a:r>
            <a:r>
              <a:rPr lang="en-US" sz="2700" b="1" baseline="300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1</a:t>
            </a:r>
            <a:b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</a:br>
            <a:b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</a:b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-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Ngày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xuân</a:t>
            </a:r>
            <a:r>
              <a:rPr lang="en-US" sz="2700" b="1" baseline="300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2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em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hãy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còn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dài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,</a:t>
            </a:r>
            <a:b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</a:b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Xót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tình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máu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mủ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thay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lời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nước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non.</a:t>
            </a:r>
            <a:b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</a:br>
            <a:b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</a:br>
            <a:b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</a:b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b)  </a:t>
            </a:r>
            <a: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- </a:t>
            </a:r>
            <a:r>
              <a:rPr lang="en-US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Được</a:t>
            </a:r>
            <a: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lời</a:t>
            </a:r>
            <a: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như</a:t>
            </a:r>
            <a: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cởi</a:t>
            </a:r>
            <a: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tấm</a:t>
            </a:r>
            <a: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lòng</a:t>
            </a:r>
            <a: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b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</a:br>
            <a:r>
              <a:rPr lang="en-US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Giở</a:t>
            </a:r>
            <a: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kim</a:t>
            </a:r>
            <a: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thoa</a:t>
            </a:r>
            <a: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với</a:t>
            </a:r>
            <a: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khăn</a:t>
            </a:r>
            <a: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hồng</a:t>
            </a:r>
            <a: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trao</a:t>
            </a:r>
            <a: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tay</a:t>
            </a:r>
            <a:r>
              <a:rPr lang="en-US" sz="2700" baseline="300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700" b="1" baseline="300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1</a:t>
            </a:r>
            <a: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.</a:t>
            </a:r>
            <a:br>
              <a:rPr lang="en-US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</a:br>
            <a:b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</a:b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-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Cũng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nhà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hành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viện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xưa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nay,</a:t>
            </a:r>
            <a:b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</a:b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Cũng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phường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bán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thịt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cũng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tay</a:t>
            </a:r>
            <a:r>
              <a:rPr lang="en-US" sz="2700" baseline="30000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2700" b="1" baseline="300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2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buôn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người</a:t>
            </a: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.</a:t>
            </a:r>
            <a:b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</a:br>
            <a:r>
              <a:rPr lang="en-BZ" sz="2700" b="1" dirty="0">
                <a:latin typeface="#9Slide03 Arima Madurai Black" panose="020B0604020202020204" charset="0"/>
                <a:cs typeface="#9Slide03 Arima Madurai Black" panose="020B0604020202020204" charset="0"/>
              </a:rPr>
              <a:t>           </a:t>
            </a:r>
            <a:r>
              <a:rPr lang="en-BZ" sz="27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(</a:t>
            </a:r>
            <a:r>
              <a:rPr lang="en-BZ" sz="27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Trích</a:t>
            </a:r>
            <a:r>
              <a:rPr lang="en-BZ" sz="27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“</a:t>
            </a:r>
            <a:r>
              <a:rPr lang="en-BZ" sz="27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Truyện</a:t>
            </a:r>
            <a:r>
              <a:rPr lang="en-BZ" sz="27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BZ" sz="27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Kiều</a:t>
            </a:r>
            <a:r>
              <a:rPr lang="en-BZ" sz="27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”-</a:t>
            </a:r>
            <a:r>
              <a:rPr lang="en-BZ" sz="2700" b="1" i="1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Nguyễn</a:t>
            </a:r>
            <a:r>
              <a:rPr lang="en-BZ" sz="2700" b="1" i="1" dirty="0">
                <a:latin typeface="#9Slide03 Arima Madurai Black" panose="020B0604020202020204" charset="0"/>
                <a:cs typeface="#9Slide03 Arima Madurai Black" panose="020B0604020202020204" charset="0"/>
              </a:rPr>
              <a:t> Du)</a:t>
            </a:r>
            <a:endParaRPr lang="en-US" sz="2700" b="1" i="1" kern="1200" dirty="0">
              <a:solidFill>
                <a:srgbClr val="FF000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6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05:00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04:59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04:58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04:57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04:56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04:55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04:54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04:53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04:52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04:51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04:50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04:49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04:48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04:47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04:46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04:45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04:44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04:43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04:42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04:41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04:40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04:39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04:38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04:37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04:36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04:35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04:34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04:33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04:32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04:31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04:30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04:29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04:28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04:27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04:26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04:25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04:24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04:23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04:22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04:21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04:20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04:18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04:17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04:16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04:15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04:14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04:13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04:12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04:11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04:10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04:09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04:08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04:07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04:06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04:05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04:04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04:03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04:02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04:01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04:00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03:59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03:58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03:57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03:56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03:55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03:54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03:53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03:52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03:51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03:50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03:49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03:48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03:47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03:46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03:45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03:44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03:43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03:42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03:41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03:40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03:39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03:38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03:37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03:36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03:35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03:34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03:33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03:32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03:31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03:30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03:29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03:28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03:27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03:26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03:25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03:24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03:23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03:22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03:21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03:20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03:19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03:18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03:17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03:16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03:15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03:14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03:13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03:12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03:11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03:10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03:09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03:08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03:07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03:06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03:05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03:04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03:03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03:02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03:01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03:00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02:59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02:58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02:57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02:56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02:55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02:54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02:53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02:52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02:51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02:50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02:49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02:48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02:47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02:46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02:45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02:44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02:43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02:42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02:41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02:40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02:39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02:38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02:37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02:36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02:35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02:34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02:33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02:32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02:31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02:30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02:29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02:28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02:27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02:26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02:25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02:24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02:23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02:22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02:21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02:20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02:19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02:18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02:17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02:16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02:15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02:14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02:13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02:12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02:11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02:10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02:09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02:08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02:07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02:06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02:05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02:04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02:03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02:02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02:01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02:00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01:59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01:58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01:57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01:56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01:55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01:54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01:53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01:52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01:51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01:50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01:49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01:48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01:47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01:46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01:45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01:44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01:43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01:42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01:41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01:40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01:39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01:38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01:37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01:36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01:35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01:34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01:33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01:32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01:31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01:30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01:29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01:28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01:27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01:26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01:25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01:24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01:23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01:22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01:21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01:20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01:19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01:18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01:17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01:16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01:15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01:14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01:13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01:12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01:11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01:10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01:09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01:08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01:07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01:06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01:05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01:04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01:03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01:02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01:01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01:00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00:59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00:58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00:57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00:56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00:55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00:54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00:53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00:52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00:51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00:50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00:49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00:48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00:47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00:46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00:45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00:44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00:43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00:42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00:41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00:40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00:39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00:38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00:37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00:36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00:35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00:34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00:33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00:32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00:31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00:30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00:29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00:28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00:27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00:26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00:25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00:24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00:23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00:22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00:21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00:20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00:19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00:18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00:17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00:16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00:15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00:14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00:13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00:12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00:11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00:10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00:09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00:08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00:07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00:06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00:05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00:04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</a:rPr>
              <a:t>00:03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7962653" y="5932456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white"/>
                </a:solidFill>
              </a:rPr>
              <a:t>00:02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7962653" y="5906797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white"/>
                </a:solidFill>
              </a:rPr>
              <a:t>00:01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7573599" y="5813031"/>
            <a:ext cx="1901599" cy="683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white"/>
                </a:solidFill>
              </a:rPr>
              <a:t>00:00</a:t>
            </a:r>
          </a:p>
        </p:txBody>
      </p:sp>
      <p:sp>
        <p:nvSpPr>
          <p:cNvPr id="307" name="Oval 306"/>
          <p:cNvSpPr/>
          <p:nvPr/>
        </p:nvSpPr>
        <p:spPr>
          <a:xfrm>
            <a:off x="9687911" y="5742995"/>
            <a:ext cx="1644073" cy="823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TG</a:t>
            </a:r>
          </a:p>
        </p:txBody>
      </p:sp>
      <p:pic>
        <p:nvPicPr>
          <p:cNvPr id="43313" name="Picture 6" descr="ist2_8583111-spring-flor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414" y="4849782"/>
            <a:ext cx="2216125" cy="231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05">
            <a:extLst>
              <a:ext uri="{FF2B5EF4-FFF2-40B4-BE49-F238E27FC236}">
                <a16:creationId xmlns:a16="http://schemas.microsoft.com/office/drawing/2014/main" id="{134EED8E-8681-F40F-C11B-5114372F2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830" y="-13424"/>
            <a:ext cx="6972081" cy="938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tIns="2743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THẢO LUẬN NHÓM</a:t>
            </a:r>
            <a:r>
              <a:rPr lang="en-US" altLang="en-US" sz="40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5 </a:t>
            </a:r>
            <a:r>
              <a:rPr lang="en-US" altLang="en-US" sz="4000" b="1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phút</a:t>
            </a:r>
            <a:endParaRPr lang="en-US" altLang="en-US" sz="4000" b="1" dirty="0">
              <a:solidFill>
                <a:srgbClr val="FF000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BD69A-6416-95BB-5061-10B5689A03B2}"/>
              </a:ext>
            </a:extLst>
          </p:cNvPr>
          <p:cNvSpPr txBox="1"/>
          <p:nvPr/>
        </p:nvSpPr>
        <p:spPr>
          <a:xfrm>
            <a:off x="996803" y="1059218"/>
            <a:ext cx="10832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1/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Từ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“</a:t>
            </a:r>
            <a:r>
              <a:rPr lang="en-US" sz="3200" b="1" i="1" dirty="0" err="1">
                <a:solidFill>
                  <a:srgbClr val="FF0000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kinh</a:t>
            </a:r>
            <a:r>
              <a:rPr lang="en-US" sz="3200" b="1" i="1" dirty="0">
                <a:solidFill>
                  <a:srgbClr val="FF0000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tế</a:t>
            </a:r>
            <a:r>
              <a:rPr lang="en-US" sz="3200" b="1" i="1" dirty="0">
                <a:solidFill>
                  <a:srgbClr val="FF0000"/>
                </a:solidFill>
                <a:latin typeface="#9Slide03 Arima Madurai" panose="020B0604020202020204" charset="0"/>
                <a:cs typeface="#9Slide03 Arima Madurai" panose="020B0604020202020204" charset="0"/>
              </a:rPr>
              <a:t>”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trong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bài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th</a:t>
            </a:r>
            <a:r>
              <a:rPr lang="vi-VN" sz="3200" b="1" dirty="0">
                <a:latin typeface="#9Slide03 Arima Madurai" panose="020B0604020202020204" charset="0"/>
                <a:cs typeface="#9Slide03 Arima Madurai" panose="020B0604020202020204" charset="0"/>
              </a:rPr>
              <a:t>ơ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“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Vào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nhà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ngục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Quảng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Đông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cảm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tác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”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có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nghĩa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gì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?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Ngày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nay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chúng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ta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có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hiểu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từ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này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theo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nghĩa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nh</a:t>
            </a:r>
            <a:r>
              <a:rPr lang="vi-VN" sz="3200" b="1" dirty="0">
                <a:latin typeface="#9Slide03 Arima Madurai" panose="020B0604020202020204" charset="0"/>
                <a:cs typeface="#9Slide03 Arima Madurai" panose="020B0604020202020204" charset="0"/>
              </a:rPr>
              <a:t>ư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cụ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Phan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Bội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Châu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đã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dùng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 hay </a:t>
            </a:r>
            <a:r>
              <a:rPr lang="en-US" sz="3200" b="1" dirty="0" err="1">
                <a:latin typeface="#9Slide03 Arima Madurai" panose="020B0604020202020204" charset="0"/>
                <a:cs typeface="#9Slide03 Arima Madurai" panose="020B0604020202020204" charset="0"/>
              </a:rPr>
              <a:t>không</a:t>
            </a:r>
            <a:r>
              <a:rPr lang="en-US" sz="3200" b="1" dirty="0">
                <a:latin typeface="#9Slide03 Arima Madurai" panose="020B0604020202020204" charset="0"/>
                <a:cs typeface="#9Slide03 Arima Madurai" panose="020B0604020202020204" charset="0"/>
              </a:rPr>
              <a:t>?</a:t>
            </a:r>
            <a:endParaRPr lang="en-SG" sz="3200" b="1" dirty="0">
              <a:latin typeface="#9Slide03 Arima Madurai" panose="020B0604020202020204" charset="0"/>
              <a:cs typeface="#9Slide03 Arima Madurai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D5C0E5-8B05-4C6B-21A5-FBD1C0E3A1E9}"/>
              </a:ext>
            </a:extLst>
          </p:cNvPr>
          <p:cNvSpPr txBox="1"/>
          <p:nvPr/>
        </p:nvSpPr>
        <p:spPr>
          <a:xfrm>
            <a:off x="996803" y="2671256"/>
            <a:ext cx="10832675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2/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Giải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thích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nghĩa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của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từ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 </a:t>
            </a:r>
            <a:r>
              <a:rPr lang="en-US" altLang="zh-CN" sz="3200" b="1" i="1" dirty="0">
                <a:solidFill>
                  <a:srgbClr val="FF0000"/>
                </a:solidFill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“</a:t>
            </a:r>
            <a:r>
              <a:rPr lang="en-US" altLang="zh-CN" sz="3200" b="1" i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xuân</a:t>
            </a:r>
            <a:r>
              <a:rPr lang="en-US" altLang="zh-CN" sz="3200" b="1" i="1" dirty="0">
                <a:solidFill>
                  <a:srgbClr val="FF0000"/>
                </a:solidFill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”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và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từ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 </a:t>
            </a:r>
            <a:r>
              <a:rPr lang="en-US" altLang="zh-CN" sz="3200" b="1" i="1" dirty="0">
                <a:solidFill>
                  <a:srgbClr val="FF0000"/>
                </a:solidFill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“tay” 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(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trích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từ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“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Truyện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Kiều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”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của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Nguyễn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Du). 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Cho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biết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từ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nào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là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gốc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,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từ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nào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là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chuyển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?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chuyển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được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hình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thành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theo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phương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thức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chuyển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3200" b="1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nào</a:t>
            </a: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?</a:t>
            </a:r>
            <a:endParaRPr lang="zh-CN" altLang="en-US" sz="3200" b="1" dirty="0">
              <a:latin typeface="#9Slide03 Arima Madurai" panose="00000500000000000000" pitchFamily="2" charset="0"/>
              <a:ea typeface="TypeLand 康熙字典體試用版" pitchFamily="50" charset="-120"/>
              <a:cs typeface="#9Slide03 Arima Madurai" panose="00000500000000000000" pitchFamily="2" charset="0"/>
            </a:endParaRPr>
          </a:p>
        </p:txBody>
      </p:sp>
      <p:sp>
        <p:nvSpPr>
          <p:cNvPr id="43296" name="TextBox 43295">
            <a:extLst>
              <a:ext uri="{FF2B5EF4-FFF2-40B4-BE49-F238E27FC236}">
                <a16:creationId xmlns:a16="http://schemas.microsoft.com/office/drawing/2014/main" id="{6AF4AA2E-DCAC-EA93-E8E6-E425B86F5D0F}"/>
              </a:ext>
            </a:extLst>
          </p:cNvPr>
          <p:cNvSpPr txBox="1"/>
          <p:nvPr/>
        </p:nvSpPr>
        <p:spPr>
          <a:xfrm>
            <a:off x="996803" y="5099327"/>
            <a:ext cx="937648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SG" altLang="zh-CN" sz="3200" b="1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3/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Từ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đó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em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có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nhận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xét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gì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về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nghĩa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của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b="1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từ</a:t>
            </a:r>
            <a:r>
              <a:rPr lang="en-US" altLang="zh-CN" sz="3200" b="1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?</a:t>
            </a:r>
            <a:endParaRPr lang="zh-CN" altLang="en-US" sz="3200" b="1" dirty="0">
              <a:latin typeface="#9Slide03 Arima Madurai" panose="00000500000000000000" pitchFamily="2" charset="0"/>
              <a:ea typeface="TypeLand 康熙字典體試用版" pitchFamily="50" charset="-12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3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 nodeType="afterGroup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 nodeType="afterGroup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 nodeType="afterGroup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 nodeType="afterGroup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 nodeType="afterGroup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 nodeType="afterGroup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 nodeType="afterGroup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 nodeType="afterGroup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 nodeType="afterGroup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 nodeType="afterGroup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 nodeType="afterGroup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 nodeType="afterGroup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 nodeType="afterGroup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 nodeType="afterGroup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 nodeType="afterGroup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 nodeType="afterGroup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 nodeType="afterGroup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 nodeType="afterGroup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 nodeType="afterGroup">
                            <p:stCondLst>
                              <p:cond delay="18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 nodeType="afterGroup">
                            <p:stCondLst>
                              <p:cond delay="18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18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18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18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18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18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 nodeType="afterGroup">
                            <p:stCondLst>
                              <p:cond delay="18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 nodeType="afterGroup">
                            <p:stCondLst>
                              <p:cond delay="19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 nodeType="afterGroup">
                            <p:stCondLst>
                              <p:cond delay="191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192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 nodeType="afterGroup">
                            <p:stCondLst>
                              <p:cond delay="193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 nodeType="afterGroup">
                            <p:stCondLst>
                              <p:cond delay="194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195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196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 nodeType="afterGroup">
                            <p:stCondLst>
                              <p:cond delay="197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 nodeType="afterGroup">
                            <p:stCondLst>
                              <p:cond delay="198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 nodeType="afterGroup">
                            <p:stCondLst>
                              <p:cond delay="199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200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 nodeType="afterGroup">
                            <p:stCondLst>
                              <p:cond delay="201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 nodeType="afterGroup">
                            <p:stCondLst>
                              <p:cond delay="202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 nodeType="afterGroup">
                            <p:stCondLst>
                              <p:cond delay="203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204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 nodeType="afterGroup">
                            <p:stCondLst>
                              <p:cond delay="205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 nodeType="afterGroup">
                            <p:stCondLst>
                              <p:cond delay="206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 nodeType="afterGroup">
                            <p:stCondLst>
                              <p:cond delay="207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208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 nodeType="afterGroup">
                            <p:stCondLst>
                              <p:cond delay="209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 nodeType="afterGroup">
                            <p:stCondLst>
                              <p:cond delay="210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 nodeType="afterGroup">
                            <p:stCondLst>
                              <p:cond delay="211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212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 nodeType="afterGroup">
                            <p:stCondLst>
                              <p:cond delay="213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 nodeType="afterGroup">
                            <p:stCondLst>
                              <p:cond delay="214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 nodeType="afterGroup">
                            <p:stCondLst>
                              <p:cond delay="215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216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 nodeType="afterGroup">
                            <p:stCondLst>
                              <p:cond delay="217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 nodeType="afterGroup">
                            <p:stCondLst>
                              <p:cond delay="218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 nodeType="afterGroup">
                            <p:stCondLst>
                              <p:cond delay="219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220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 nodeType="afterGroup">
                            <p:stCondLst>
                              <p:cond delay="221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 nodeType="afterGroup">
                            <p:stCondLst>
                              <p:cond delay="222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 nodeType="afterGroup">
                            <p:stCondLst>
                              <p:cond delay="223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224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 nodeType="afterGroup">
                            <p:stCondLst>
                              <p:cond delay="225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 nodeType="afterGroup">
                            <p:stCondLst>
                              <p:cond delay="226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 nodeType="afterGroup">
                            <p:stCondLst>
                              <p:cond delay="227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228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 nodeType="afterGroup">
                            <p:stCondLst>
                              <p:cond delay="229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 nodeType="afterGroup">
                            <p:stCondLst>
                              <p:cond delay="230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 nodeType="afterGroup">
                            <p:stCondLst>
                              <p:cond delay="231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 nodeType="afterGroup">
                            <p:stCondLst>
                              <p:cond delay="232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 nodeType="afterGroup">
                            <p:stCondLst>
                              <p:cond delay="233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 nodeType="afterGroup">
                            <p:stCondLst>
                              <p:cond delay="234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 nodeType="afterGroup">
                            <p:stCondLst>
                              <p:cond delay="235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236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 nodeType="afterGroup">
                            <p:stCondLst>
                              <p:cond delay="237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 nodeType="afterGroup">
                            <p:stCondLst>
                              <p:cond delay="238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 nodeType="afterGroup">
                            <p:stCondLst>
                              <p:cond delay="239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240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 nodeType="afterGroup">
                            <p:stCondLst>
                              <p:cond delay="241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 nodeType="afterGroup">
                            <p:stCondLst>
                              <p:cond delay="242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 nodeType="afterGroup">
                            <p:stCondLst>
                              <p:cond delay="243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 nodeType="afterGroup">
                            <p:stCondLst>
                              <p:cond delay="244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 nodeType="afterGroup">
                            <p:stCondLst>
                              <p:cond delay="245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 nodeType="afterGroup">
                            <p:stCondLst>
                              <p:cond delay="246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 nodeType="afterGroup">
                            <p:stCondLst>
                              <p:cond delay="247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 nodeType="afterGroup">
                            <p:stCondLst>
                              <p:cond delay="248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 nodeType="afterGroup">
                            <p:stCondLst>
                              <p:cond delay="249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 nodeType="afterGroup">
                            <p:stCondLst>
                              <p:cond delay="250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 nodeType="afterGroup">
                            <p:stCondLst>
                              <p:cond delay="251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 nodeType="afterGroup">
                            <p:stCondLst>
                              <p:cond delay="252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 nodeType="afterGroup">
                            <p:stCondLst>
                              <p:cond delay="253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 nodeType="afterGroup">
                            <p:stCondLst>
                              <p:cond delay="254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 nodeType="afterGroup">
                            <p:stCondLst>
                              <p:cond delay="255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 nodeType="afterGroup">
                            <p:stCondLst>
                              <p:cond delay="256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 nodeType="afterGroup">
                            <p:stCondLst>
                              <p:cond delay="257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 nodeType="afterGroup">
                            <p:stCondLst>
                              <p:cond delay="258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 nodeType="afterGroup">
                            <p:stCondLst>
                              <p:cond delay="259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 nodeType="afterGroup">
                            <p:stCondLst>
                              <p:cond delay="260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 nodeType="afterGroup">
                            <p:stCondLst>
                              <p:cond delay="261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 nodeType="afterGroup">
                            <p:stCondLst>
                              <p:cond delay="262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 nodeType="afterGroup">
                            <p:stCondLst>
                              <p:cond delay="263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 nodeType="afterGroup">
                            <p:stCondLst>
                              <p:cond delay="264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 nodeType="afterGroup">
                            <p:stCondLst>
                              <p:cond delay="265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 nodeType="afterGroup">
                            <p:stCondLst>
                              <p:cond delay="266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 nodeType="afterGroup">
                            <p:stCondLst>
                              <p:cond delay="267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 nodeType="afterGroup">
                            <p:stCondLst>
                              <p:cond delay="268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 nodeType="afterGroup">
                            <p:stCondLst>
                              <p:cond delay="269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 nodeType="afterGroup">
                            <p:stCondLst>
                              <p:cond delay="270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 nodeType="afterGroup">
                            <p:stCondLst>
                              <p:cond delay="271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 nodeType="afterGroup">
                            <p:stCondLst>
                              <p:cond delay="272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 nodeType="afterGroup">
                            <p:stCondLst>
                              <p:cond delay="273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 nodeType="afterGroup">
                            <p:stCondLst>
                              <p:cond delay="274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 nodeType="afterGroup">
                            <p:stCondLst>
                              <p:cond delay="275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 nodeType="afterGroup">
                            <p:stCondLst>
                              <p:cond delay="276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 nodeType="afterGroup">
                            <p:stCondLst>
                              <p:cond delay="277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 nodeType="afterGroup">
                            <p:stCondLst>
                              <p:cond delay="278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 nodeType="afterGroup">
                            <p:stCondLst>
                              <p:cond delay="279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 nodeType="afterGroup">
                            <p:stCondLst>
                              <p:cond delay="280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 nodeType="afterGroup">
                            <p:stCondLst>
                              <p:cond delay="281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 nodeType="afterGroup">
                            <p:stCondLst>
                              <p:cond delay="282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 nodeType="afterGroup">
                            <p:stCondLst>
                              <p:cond delay="283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 nodeType="afterGroup">
                            <p:stCondLst>
                              <p:cond delay="284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 nodeType="afterGroup">
                            <p:stCondLst>
                              <p:cond delay="285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 nodeType="afterGroup">
                            <p:stCondLst>
                              <p:cond delay="286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 nodeType="afterGroup">
                            <p:stCondLst>
                              <p:cond delay="287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 nodeType="afterGroup">
                            <p:stCondLst>
                              <p:cond delay="288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 nodeType="afterGroup">
                            <p:stCondLst>
                              <p:cond delay="289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 nodeType="afterGroup">
                            <p:stCondLst>
                              <p:cond delay="290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 nodeType="afterGroup">
                            <p:stCondLst>
                              <p:cond delay="291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 nodeType="afterGroup">
                            <p:stCondLst>
                              <p:cond delay="292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 nodeType="afterGroup">
                            <p:stCondLst>
                              <p:cond delay="293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 nodeType="afterGroup">
                            <p:stCondLst>
                              <p:cond delay="294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 nodeType="afterGroup">
                            <p:stCondLst>
                              <p:cond delay="295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 nodeType="afterGroup">
                            <p:stCondLst>
                              <p:cond delay="296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 nodeType="afterGroup">
                            <p:stCondLst>
                              <p:cond delay="297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 nodeType="afterGroup">
                            <p:stCondLst>
                              <p:cond delay="298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 nodeType="afterGroup">
                            <p:stCondLst>
                              <p:cond delay="299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 nodeType="afterGroup">
                            <p:stCondLst>
                              <p:cond delay="300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Z"/>
          </a:p>
        </p:txBody>
      </p:sp>
      <p:pic>
        <p:nvPicPr>
          <p:cNvPr id="18434" name="Picture 2" descr="D:\TRƯỜNG HOÀNG VIỆT\hình nền\hình nền đơn sắc\d86412c38d7cad1f75ff432c01ab277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904206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533900" y="29497"/>
            <a:ext cx="3124200" cy="812424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05383" y="1726824"/>
            <a:ext cx="5801033" cy="2993261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5584" y="1766084"/>
            <a:ext cx="5734049" cy="2954001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3500283" y="884902"/>
            <a:ext cx="2419350" cy="83820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5919633" y="871418"/>
            <a:ext cx="2900517" cy="8382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30735" y="72479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4400" b="1" i="1" dirty="0">
                <a:latin typeface="Calibri"/>
              </a:rPr>
              <a:t>“</a:t>
            </a:r>
            <a:r>
              <a:rPr lang="en-BZ" sz="4400" b="1" i="1" dirty="0" err="1">
                <a:latin typeface="Calibri"/>
              </a:rPr>
              <a:t>kinh</a:t>
            </a:r>
            <a:r>
              <a:rPr lang="en-BZ" sz="4400" b="1" i="1" dirty="0">
                <a:latin typeface="Calibri"/>
              </a:rPr>
              <a:t> </a:t>
            </a:r>
            <a:r>
              <a:rPr lang="en-BZ" sz="4400" b="1" i="1" dirty="0" err="1">
                <a:latin typeface="Calibri"/>
              </a:rPr>
              <a:t>tế</a:t>
            </a:r>
            <a:r>
              <a:rPr lang="en-BZ" sz="4400" b="1" i="1" dirty="0">
                <a:latin typeface="Calibri"/>
              </a:rPr>
              <a:t>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2289" y="2122438"/>
            <a:ext cx="53352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nói rút gọn từ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bang tế thế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có nghĩa là trị nước cứu đời</a:t>
            </a:r>
            <a:r>
              <a:rPr lang="en-B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02809" y="1766084"/>
            <a:ext cx="55036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nay: </a:t>
            </a:r>
          </a:p>
          <a:p>
            <a:pPr algn="ctr"/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oạt động lao động sản xuất, trao đổi, phân phối và sử dụng sản phẩm, của cải vật chất.</a:t>
            </a:r>
            <a:endParaRPr lang="en-B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E585D4-DD2B-FA3A-5AA1-9BE8DF95E65A}"/>
              </a:ext>
            </a:extLst>
          </p:cNvPr>
          <p:cNvSpPr/>
          <p:nvPr/>
        </p:nvSpPr>
        <p:spPr>
          <a:xfrm>
            <a:off x="1109200" y="5107861"/>
            <a:ext cx="10897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</a:t>
            </a:r>
            <a:r>
              <a:rPr lang="en-US" altLang="en-US" sz="3600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Kết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luận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  <a:sym typeface="Wingdings" panose="05000000000000000000" pitchFamily="2" charset="2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thay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đổi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thời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gian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những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 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cũ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bị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mất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đi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những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nghĩa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mới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.</a:t>
            </a:r>
            <a:r>
              <a:rPr lang="en-US" altLang="en-US" sz="3600" dirty="0">
                <a:solidFill>
                  <a:srgbClr val="0000CC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BEB4FC-BCFA-5C9F-C110-A47BA52B24DA}"/>
              </a:ext>
            </a:extLst>
          </p:cNvPr>
          <p:cNvSpPr txBox="1"/>
          <p:nvPr/>
        </p:nvSpPr>
        <p:spPr>
          <a:xfrm flipH="1">
            <a:off x="76443" y="25719"/>
            <a:ext cx="231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u="sng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sz="4000" b="1" u="sng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u="sng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sz="4000" b="1" u="sng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</a:t>
            </a:r>
            <a:r>
              <a:rPr lang="en-US" sz="40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en-SG" sz="4000" b="1" dirty="0">
              <a:solidFill>
                <a:srgbClr val="0000CC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/>
      <p:bldP spid="15" grpId="0"/>
      <p:bldP spid="1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8" y="440886"/>
            <a:ext cx="10972800" cy="1143000"/>
          </a:xfrm>
        </p:spPr>
        <p:txBody>
          <a:bodyPr/>
          <a:lstStyle/>
          <a:p>
            <a:endParaRPr lang="en-BZ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8" y="1766449"/>
            <a:ext cx="10972800" cy="4525963"/>
          </a:xfrm>
        </p:spPr>
        <p:txBody>
          <a:bodyPr/>
          <a:lstStyle/>
          <a:p>
            <a:endParaRPr lang="en-BZ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657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ounded Rectangle 23"/>
          <p:cNvSpPr/>
          <p:nvPr/>
        </p:nvSpPr>
        <p:spPr>
          <a:xfrm>
            <a:off x="2232372" y="1583886"/>
            <a:ext cx="2961298" cy="1951814"/>
          </a:xfrm>
          <a:prstGeom prst="roundRect">
            <a:avLst/>
          </a:prstGeom>
          <a:solidFill>
            <a:schemeClr val="bg2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hỏi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khó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trả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lời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3125504" y="3879270"/>
            <a:ext cx="1032157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45943" y="1422047"/>
            <a:ext cx="2961298" cy="1934764"/>
          </a:xfrm>
          <a:prstGeom prst="roundRect">
            <a:avLst/>
          </a:prstGeom>
          <a:solidFill>
            <a:schemeClr val="bg2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651974" y="4654965"/>
            <a:ext cx="2961298" cy="1981200"/>
          </a:xfrm>
          <a:prstGeom prst="roundRect">
            <a:avLst/>
          </a:prstGeom>
          <a:solidFill>
            <a:schemeClr val="bg2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401097" y="4694336"/>
            <a:ext cx="4262283" cy="1981200"/>
          </a:xfrm>
          <a:prstGeom prst="roundRect">
            <a:avLst/>
          </a:prstGeom>
          <a:solidFill>
            <a:schemeClr val="bg2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Vấn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khó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khăn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tính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chất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XH,cấp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thiết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8446878" y="3773717"/>
            <a:ext cx="1243269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362760" y="103493"/>
            <a:ext cx="2514600" cy="841295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875323" y="46570"/>
            <a:ext cx="2514600" cy="609600"/>
          </a:xfrm>
          <a:prstGeom prst="roundRect">
            <a:avLst/>
          </a:prstGeom>
          <a:solidFill>
            <a:schemeClr val="bg2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BZ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TRUỴ LẠC</a:t>
            </a:r>
          </a:p>
        </p:txBody>
      </p:sp>
      <p:sp>
        <p:nvSpPr>
          <p:cNvPr id="36" name="Right Arrow 35"/>
          <p:cNvSpPr/>
          <p:nvPr/>
        </p:nvSpPr>
        <p:spPr>
          <a:xfrm rot="5400000">
            <a:off x="3353360" y="1039495"/>
            <a:ext cx="533400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7" name="Right Arrow 36"/>
          <p:cNvSpPr/>
          <p:nvPr/>
        </p:nvSpPr>
        <p:spPr>
          <a:xfrm rot="5400000">
            <a:off x="8721791" y="817042"/>
            <a:ext cx="609602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61194" y="123736"/>
            <a:ext cx="2360776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BZ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VẤN NẠN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93092" y="1787613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Nghèo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khổ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cùng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cực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51973" y="4987480"/>
            <a:ext cx="2838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chơi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xấu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xa</a:t>
            </a:r>
          </a:p>
        </p:txBody>
      </p:sp>
    </p:spTree>
    <p:extLst>
      <p:ext uri="{BB962C8B-B14F-4D97-AF65-F5344CB8AC3E}">
        <p14:creationId xmlns:p14="http://schemas.microsoft.com/office/powerpoint/2010/main" val="376869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6" grpId="0" animBg="1"/>
      <p:bldP spid="37" grpId="0" animBg="1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2541</Words>
  <Application>Microsoft Office PowerPoint</Application>
  <PresentationFormat>Widescreen</PresentationFormat>
  <Paragraphs>599</Paragraphs>
  <Slides>37</Slides>
  <Notes>25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Times New Roman</vt:lpstr>
      <vt:lpstr>#9Slide05 The Carpenter</vt:lpstr>
      <vt:lpstr>#9Slide03 Arima Madurai Black</vt:lpstr>
      <vt:lpstr>#9Slide05 SVNBulgary</vt:lpstr>
      <vt:lpstr>Tahoma</vt:lpstr>
      <vt:lpstr>Arial</vt:lpstr>
      <vt:lpstr>.VnTimeH</vt:lpstr>
      <vt:lpstr>Calibri</vt:lpstr>
      <vt:lpstr>.VnTime</vt:lpstr>
      <vt:lpstr>#9Slide03 Arima Madurai</vt:lpstr>
      <vt:lpstr>Calibri Light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2: a)      - Gần xa nô nức yến anh,  Chị em sắm sửa bộ hành chơi xuân1  - Ngày xuân 2 em hãy còn dài, Xót tình máu mủ thay lời nước non.   b)  - Được lời như cởi tấm lòng,  Giở kim thoa với khăn hồng trao tay 1.  - Cũng nhà hành viện xưa nay, Cũng phường bán thịt cũng tay 2 buôn người.            (Trích “Truyện Kiều”-Nguyễn Du)</vt:lpstr>
      <vt:lpstr>PowerPoint Presentation</vt:lpstr>
      <vt:lpstr>PowerPoint Presentation</vt:lpstr>
      <vt:lpstr>PowerPoint Presentation</vt:lpstr>
      <vt:lpstr>a)     - Gần xa nô nức yến anh,  Chị em sắm sửa bộ hành chơi xuân1.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Administrator</cp:lastModifiedBy>
  <cp:revision>156</cp:revision>
  <dcterms:created xsi:type="dcterms:W3CDTF">2018-08-09T12:27:57Z</dcterms:created>
  <dcterms:modified xsi:type="dcterms:W3CDTF">2023-10-16T14:13:52Z</dcterms:modified>
</cp:coreProperties>
</file>