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0.jpg" ContentType="image/gi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  <p:sldMasterId id="2147483770" r:id="rId10"/>
  </p:sldMasterIdLst>
  <p:notesMasterIdLst>
    <p:notesMasterId r:id="rId37"/>
  </p:notesMasterIdLst>
  <p:sldIdLst>
    <p:sldId id="412" r:id="rId11"/>
    <p:sldId id="456" r:id="rId12"/>
    <p:sldId id="458" r:id="rId13"/>
    <p:sldId id="464" r:id="rId14"/>
    <p:sldId id="461" r:id="rId15"/>
    <p:sldId id="460" r:id="rId16"/>
    <p:sldId id="443" r:id="rId17"/>
    <p:sldId id="466" r:id="rId18"/>
    <p:sldId id="353" r:id="rId19"/>
    <p:sldId id="425" r:id="rId20"/>
    <p:sldId id="410" r:id="rId21"/>
    <p:sldId id="258" r:id="rId22"/>
    <p:sldId id="427" r:id="rId23"/>
    <p:sldId id="468" r:id="rId24"/>
    <p:sldId id="430" r:id="rId25"/>
    <p:sldId id="429" r:id="rId26"/>
    <p:sldId id="396" r:id="rId27"/>
    <p:sldId id="431" r:id="rId28"/>
    <p:sldId id="278" r:id="rId29"/>
    <p:sldId id="438" r:id="rId30"/>
    <p:sldId id="440" r:id="rId31"/>
    <p:sldId id="442" r:id="rId32"/>
    <p:sldId id="454" r:id="rId33"/>
    <p:sldId id="446" r:id="rId34"/>
    <p:sldId id="448" r:id="rId35"/>
    <p:sldId id="45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E6D0-0802-4068-A2A6-3B95126C409A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Z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6ECA1-1DD0-4588-8DA3-36C0A3F3F68B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0073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1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5663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19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449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>
                <a:solidFill>
                  <a:prstClr val="black"/>
                </a:solidFill>
              </a:rPr>
              <a:pPr/>
              <a:t>23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3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>
                <a:solidFill>
                  <a:prstClr val="black"/>
                </a:solidFill>
              </a:rPr>
              <a:pPr/>
              <a:t>2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9523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62757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9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5754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10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53512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11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2536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35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17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4747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D16799-C495-4331-B212-7A242A8BD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00A909-0190-482F-A084-CC3CB02ED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B3F3F7-F005-4EDA-B652-42D2EF7A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2A3897-3D6D-40B6-B436-5CC7F6BB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C8E8F4-6803-41BE-A2D6-9210DCCC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620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A406EC-F1E2-4D6D-BE59-71BF5023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F16FBE-F873-4DF3-86BF-BDCAE3143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267F8-37F5-480F-A42F-3EE44FD7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559F7A-F56E-4C48-BB24-191723EB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5A3F18-F0A7-4287-B8C2-3F54D7DC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9425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3B9999-CBAF-454E-BE3B-0E68D564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98FB26-BF79-4598-9B69-E1967354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6343AA-ED18-4232-9119-2C3D7935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015E0E-B037-4AE5-8306-ACDC73F1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700ED2-06C3-4158-92C6-22D633EB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34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D49FD-2E9A-468C-837C-4C45E103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2BAE1A-C8A2-4076-9FCE-F41C6BD9D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11369FF-3F8B-4BA2-8042-44C4A8E64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D9C153E-29D2-4C9E-9F73-476040D4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79E5FFB-83FD-4604-A403-8DB10DDF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F9B62A-BEA9-45A4-986C-C03D46EF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194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5FE2AE-5AB9-4E0C-9DAC-EB68D68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CE97E0-A84C-4FED-B826-347CDC68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5471DAE-5078-48ED-9815-20856A6F6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73438D-0FCC-4A76-BC4D-D06DC6D6A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73E9B8-335B-4274-B4C6-8B5CB02E8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BB8C6A9-B93B-4436-BF8F-B3573E65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2EF4F6C-BC4A-4783-B9B6-A12981C6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4C38CBA-87D7-4631-BA11-59143B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6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F045C-3F7E-4C48-82A0-5BCE5331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DF915F-3839-4FCE-933D-AF05B15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82478D-021D-4C89-934B-67D2184D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7251E6-DF0D-4D18-806D-87912C0A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990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9AD4700-D113-4718-911F-B9D14AA1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536D7C-55C8-48CA-BE94-701F9C48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07D77F-7B38-46E3-A44B-48AC463D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77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05C7D4-8D40-44E3-BEB4-B135A569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AA3897-632E-4025-8864-EFDC246C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DBE251-4259-44E2-A5B7-EE06D93D0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CB8684-E36A-4E05-8288-A4E9DFBB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546B6DA-93BD-40D6-BC9F-0485C9A0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5D70AB9-34ED-4B81-8023-7CBAE34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08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AFBC3D-5688-42BA-8402-FE649353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58775BA-AC67-4C5F-95DB-CC3D296E1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F4900F-DB60-49BA-A833-35B1A81A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095B3F-8C16-4EF5-835D-B52E1F83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719D02-0387-4327-A2E4-AE983C6B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0F76D6-E23B-4628-B90D-51DF9E2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673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8F445C-1C83-47A9-B935-0D5C5E23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0F15257-C8A3-4CD0-8910-92881DBEC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B2ACE3-FCD4-4C7D-BFB4-AE33DF96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3878DC-593E-41BA-B899-E02A433E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F726D-0866-493C-A8FB-57887F76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00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0E0250C-9980-4A1A-8F90-6F9398DB4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1DF5CE-05CB-4700-9033-00BE53FD7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AB2125-B7E8-407F-BC9B-FF368C0B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F7AE7C-AA4B-4F29-A0EB-9AC1B8A2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456C9B-C3C5-499E-BF01-EC084639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16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71215"/>
      </p:ext>
    </p:extLst>
  </p:cSld>
  <p:clrMapOvr>
    <a:masterClrMapping/>
  </p:clrMapOvr>
  <p:transition spd="slow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DE39BE-3ADB-4401-A808-CB43811DE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B90C01-6599-4DDA-B0AA-9E4039143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2DDAFE-2C5B-4E5D-8CE9-F613B6F7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E5FE3B-E8D0-4D30-90FA-E89CCE6D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19461E-779F-4FC8-9177-E18503EA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630110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030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38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53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800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413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556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646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483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02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94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245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519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161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21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304800"/>
            <a:ext cx="103632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513B6-0975-4C83-A833-5E45E6973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9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7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6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75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67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7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9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CC5808-834C-4635-B5B5-1559CB24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FAF766-E9A7-4C91-9F03-37D7BBB02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826CCC-BF75-48A9-962A-CA83425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26916CF-D090-4826-AACA-21EDCF55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6D17F0-36CD-4C63-85B8-E5C26C3D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49506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61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39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5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38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8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36294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82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10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2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5DCD24-CD27-4203-AF68-15206064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A23BFED-66F4-4DA0-8A96-315EE6446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3CCF90B-789B-4BB1-BFF7-30B12048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CE2385-8F5D-4688-A297-27919E5E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BD2A86-95D9-4593-BD88-57401B37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037467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2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94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77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36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54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94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16417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A792-2176-4939-9626-DC7B95CE8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1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8060-08C5-4726-B642-73628529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7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AADD1A-EC1E-4F13-9372-02F45324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A39B7A-6288-4E24-BBEE-51E8E64BD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F9D394-33C7-496A-9BC4-BA7CAB709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83603A2-C0F6-4440-8540-1756D26E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17E35D8-98B4-43CA-AAF5-CD6C36DE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9F986C-50D1-41B1-822C-ED3F17B3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45414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6AFA2-E4D1-4FC1-BC89-342DD4968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9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3EDD-B4FA-4C45-A5F2-756C77919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79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C5B9E-B65B-48F7-B77F-8B2731DE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4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2878C-D93D-454B-9798-08E43E219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7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CBB2C-3193-41B5-A275-02D80039C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81B8-762D-4686-AA2B-F43638CB2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85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89A2-95A6-4FE1-8A0C-415299F56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99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BFD15-5AEF-4EAA-BCC3-0F22AC347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8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3086-BF7E-4F77-9541-7A78D662A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9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304800"/>
            <a:ext cx="103632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9687CB-0E06-43EE-B982-8F4CFE42E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73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909B1E-A3E9-43F8-BDC3-07B86E16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FF1294-6067-4A8D-9E69-01B87617A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5F78CD4-ABF1-431E-A08C-9DAB2849F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CC4DC80-254E-41F7-AC72-0273FBF7A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2AC671C-EB2F-43BB-85C8-247DB4E03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6A4D990-889D-4BA9-8344-5383B799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D27E694-2DF3-4C7C-8866-D81B0936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6A8FB4F-419C-43A4-A20A-8EB7397C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20203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03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60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78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53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10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95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29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00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9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EFB205-9C7D-4883-A079-A57DA6AB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CEE2FEF-AF88-4D4F-83DA-693BE92F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2A37C76-E352-44EA-BD4F-81F210C4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81AA776-21D2-4C61-BB9B-5F01A865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27384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55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30652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37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20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32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54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77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3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97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0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ADACFC4-BD5D-4ADE-B526-5AE79991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895EF17-43DC-4E94-8829-A9A42D873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493E41D-F8FC-43B5-868D-E463FAEC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01576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72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851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08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1901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8E9317-9C49-479C-8852-723B21CC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A0228BB-CA97-433E-B4B5-A5BCDD57B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9802C-4327-4795-8A90-F02F6A99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37F7A1-E8DC-47D4-9A36-EFD31731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482B1B-3796-4A2D-848A-6164446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77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EA0D2-AD92-4DC1-BE70-4F613F8B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D534950-2632-4161-B0A6-F18595CE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2AFA21-C9C8-4CD9-8554-92C96CCF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BEF125-3F6B-4EA0-83C9-C29B914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2B72E8-C70F-4F57-A4B6-2D807E3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14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3B9999-CBAF-454E-BE3B-0E68D564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98FB26-BF79-4598-9B69-E1967354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6343AA-ED18-4232-9119-2C3D7935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015E0E-B037-4AE5-8306-ACDC73F1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700ED2-06C3-4158-92C6-22D633EB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38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D49FD-2E9A-468C-837C-4C45E103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2BAE1A-C8A2-4076-9FCE-F41C6BD9D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11369FF-3F8B-4BA2-8042-44C4A8E64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D9C153E-29D2-4C9E-9F73-476040D4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79E5FFB-83FD-4604-A403-8DB10DDF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F9B62A-BEA9-45A4-986C-C03D46EF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01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5FE2AE-5AB9-4E0C-9DAC-EB68D68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CE97E0-A84C-4FED-B826-347CDC688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5471DAE-5078-48ED-9815-20856A6F6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73438D-0FCC-4A76-BC4D-D06DC6D6A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73E9B8-335B-4274-B4C6-8B5CB02E8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BB8C6A9-B93B-4436-BF8F-B3573E65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2EF4F6C-BC4A-4783-B9B6-A12981C6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4C38CBA-87D7-4631-BA11-59143B72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31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F045C-3F7E-4C48-82A0-5BCE5331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DF915F-3839-4FCE-933D-AF05B15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882478D-021D-4C89-934B-67D2184D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7251E6-DF0D-4D18-806D-87912C0A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2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6B2CF4-A4E1-4839-B792-DAF18BF2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6BAF2F-0FD9-4B7B-9609-01D0B4B08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C0265C-93E7-4AAC-A9D8-AB9243CA2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72DF12-C648-4343-B835-77F21DCD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8A33845-3869-4831-8AA2-54E4276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E3C8BA-F42B-413F-B18E-824F391E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95450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9AD4700-D113-4718-911F-B9D14AA1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536D7C-55C8-48CA-BE94-701F9C48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07D77F-7B38-46E3-A44B-48AC463D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78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05C7D4-8D40-44E3-BEB4-B135A569D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AA3897-632E-4025-8864-EFDC246C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DBE251-4259-44E2-A5B7-EE06D93D0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CB8684-E36A-4E05-8288-A4E9DFBB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546B6DA-93BD-40D6-BC9F-0485C9A0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5D70AB9-34ED-4B81-8023-7CBAE34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95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AFBC3D-5688-42BA-8402-FE649353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58775BA-AC67-4C5F-95DB-CC3D296E1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F4900F-DB60-49BA-A833-35B1A81A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095B3F-8C16-4EF5-835D-B52E1F83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719D02-0387-4327-A2E4-AE983C6B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0F76D6-E23B-4628-B90D-51DF9E2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6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8F445C-1C83-47A9-B935-0D5C5E23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0F15257-C8A3-4CD0-8910-92881DBEC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B2ACE3-FCD4-4C7D-BFB4-AE33DF96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3878DC-593E-41BA-B899-E02A433E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F726D-0866-493C-A8FB-57887F76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18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0E0250C-9980-4A1A-8F90-6F9398DB4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1DF5CE-05CB-4700-9033-00BE53FD7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AB2125-B7E8-407F-BC9B-FF368C0B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F7AE7C-AA4B-4F29-A0EB-9AC1B8A2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456C9B-C3C5-499E-BF01-EC084639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57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266205"/>
      </p:ext>
    </p:extLst>
  </p:cSld>
  <p:clrMapOvr>
    <a:masterClrMapping/>
  </p:clrMapOvr>
  <p:transition spd="slow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20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878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002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10FBD8-8938-4A43-9E44-72E16F8C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5AABA2-E716-4E7C-9905-9DCB25F03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02DB9C-DBF5-4B8D-844E-73F086859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4A40A7-F5D5-47BF-80B1-F03839F1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679B6C-28DE-4FB6-98B6-DFD96199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90B2D62-0420-47AC-B672-FCA0ABF2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84171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19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45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642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385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88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6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96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662084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8E9317-9C49-479C-8852-723B21CC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A0228BB-CA97-433E-B4B5-A5BCDD57B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9802C-4327-4795-8A90-F02F6A99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37F7A1-E8DC-47D4-9A36-EFD31731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482B1B-3796-4A2D-848A-6164446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EA0D2-AD92-4DC1-BE70-4F613F8B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D534950-2632-4161-B0A6-F18595CE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2AFA21-C9C8-4CD9-8554-92C96CCF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BEF125-3F6B-4EA0-83C9-C29B914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2B72E8-C70F-4F57-A4B6-2D807E3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5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4EE5C1B-2374-499D-857A-FB7037DD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B48190-72CE-4C65-85B1-303C6D3EC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4F1053-0E4E-4ACC-B9BB-12D9F8C3D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061D-F96D-440A-813F-A8561B269561}" type="datetimeFigureOut">
              <a:rPr lang="en-BZ" smtClean="0"/>
              <a:t>16/10/2023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6AB603-5EBB-4F64-A013-9CEA8123A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239FA-C77A-4BD6-9242-37DA3F44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7CBD0-CC9A-4941-AD1C-109964F5A4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981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1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2375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918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FA7ABF-6997-446B-B315-295DCEC24109}" type="slidenum">
              <a:rPr 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0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634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80393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1F9754A-A44A-4C4E-8B59-974E7FEA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AAEEC6-6260-4CB3-AF2C-C4FA16BC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9EE0B-21C4-4D44-AFF8-879CE3B3E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7E9F27-EC43-465F-AE80-1187C8D4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7BEB7A-7676-4AC1-8727-709EC0B26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14112C-0980-4A30-ABF1-1E0645C8E9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A9DC82-ADA3-4E6F-81EA-2AD36A4EE2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4905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1F9754A-A44A-4C4E-8B59-974E7FEA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AAEEC6-6260-4CB3-AF2C-C4FA16BC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9EE0B-21C4-4D44-AFF8-879CE3B3E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5C46-1B42-41CE-AF43-AD4FDED3B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7E9F27-EC43-465F-AE80-1187C8D4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7BEB7A-7676-4AC1-8727-709EC0B26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325E-AA37-4877-88BF-9DF9321CDB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3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jpe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80.xml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microsoft.com/office/2007/relationships/media" Target="../media/media1.mp3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audio" Target="NULL" TargetMode="Externa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CC54FE-6991-46BF-B6D4-0F08912F20F6}"/>
              </a:ext>
            </a:extLst>
          </p:cNvPr>
          <p:cNvSpPr/>
          <p:nvPr/>
        </p:nvSpPr>
        <p:spPr>
          <a:xfrm rot="21098275">
            <a:off x="1582645" y="1202839"/>
            <a:ext cx="1609706" cy="16234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SG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7E08E-C4ED-458B-A380-45D423CA7FCC}"/>
              </a:ext>
            </a:extLst>
          </p:cNvPr>
          <p:cNvSpPr/>
          <p:nvPr/>
        </p:nvSpPr>
        <p:spPr>
          <a:xfrm rot="444912">
            <a:off x="4454018" y="1171343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9F9005-2D6B-4D61-8D29-8CB6FE4C8573}"/>
              </a:ext>
            </a:extLst>
          </p:cNvPr>
          <p:cNvSpPr/>
          <p:nvPr/>
        </p:nvSpPr>
        <p:spPr>
          <a:xfrm rot="21446823">
            <a:off x="6982408" y="1233383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67E183-6BA5-42F4-8D77-0047C180B744}"/>
              </a:ext>
            </a:extLst>
          </p:cNvPr>
          <p:cNvSpPr/>
          <p:nvPr/>
        </p:nvSpPr>
        <p:spPr>
          <a:xfrm rot="250905">
            <a:off x="9397133" y="1211899"/>
            <a:ext cx="1609706" cy="16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C1F4E8-8FF5-44DA-8816-B13F832C8553}"/>
              </a:ext>
            </a:extLst>
          </p:cNvPr>
          <p:cNvSpPr/>
          <p:nvPr/>
        </p:nvSpPr>
        <p:spPr>
          <a:xfrm rot="444912">
            <a:off x="1450669" y="3790259"/>
            <a:ext cx="1609706" cy="1623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3A6E7-EB4B-4004-9EBA-8890B272BBB8}"/>
              </a:ext>
            </a:extLst>
          </p:cNvPr>
          <p:cNvSpPr/>
          <p:nvPr/>
        </p:nvSpPr>
        <p:spPr>
          <a:xfrm rot="21446823">
            <a:off x="3737279" y="3785351"/>
            <a:ext cx="1609706" cy="16234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CC28D-23C2-4410-8EC2-2E5ED5B8858B}"/>
              </a:ext>
            </a:extLst>
          </p:cNvPr>
          <p:cNvSpPr/>
          <p:nvPr/>
        </p:nvSpPr>
        <p:spPr>
          <a:xfrm rot="444912">
            <a:off x="6259779" y="3723311"/>
            <a:ext cx="1609706" cy="16234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11E6D-7CD2-4B26-BC20-C89F1A8839D6}"/>
              </a:ext>
            </a:extLst>
          </p:cNvPr>
          <p:cNvSpPr/>
          <p:nvPr/>
        </p:nvSpPr>
        <p:spPr>
          <a:xfrm rot="21446823">
            <a:off x="8662829" y="3785351"/>
            <a:ext cx="1609706" cy="16234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875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676887-C7F6-418A-B99F-3DCF1B516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89" y="3352065"/>
            <a:ext cx="5285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81" y="38821"/>
            <a:ext cx="5222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a. Tìm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những câu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miêu tả cảnh trong đoạn trích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“Kiều ở lầu Ngưng Bích”. </a:t>
            </a:r>
            <a:endParaRPr lang="en-US" alt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ph idx="1"/>
          </p:nvPr>
        </p:nvSpPr>
        <p:spPr>
          <a:xfrm>
            <a:off x="274439" y="746707"/>
            <a:ext cx="4993491" cy="5063128"/>
          </a:xfrm>
          <a:solidFill>
            <a:srgbClr val="E7F6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Trước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lầu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Ngưng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Bích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khóa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xuân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Vẻ</a:t>
            </a:r>
            <a:r>
              <a:rPr lang="en-US" altLang="en-US" sz="2200" i="1" dirty="0">
                <a:solidFill>
                  <a:srgbClr val="5800B0"/>
                </a:solidFill>
              </a:rPr>
              <a:t> non </a:t>
            </a:r>
            <a:r>
              <a:rPr lang="en-US" altLang="en-US" sz="2200" i="1" dirty="0" err="1">
                <a:solidFill>
                  <a:srgbClr val="5800B0"/>
                </a:solidFill>
              </a:rPr>
              <a:t>xa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tấm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trăng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gần</a:t>
            </a:r>
            <a:r>
              <a:rPr lang="en-US" altLang="en-US" sz="2200" i="1" dirty="0">
                <a:solidFill>
                  <a:srgbClr val="5800B0"/>
                </a:solidFill>
              </a:rPr>
              <a:t> ở </a:t>
            </a:r>
            <a:r>
              <a:rPr lang="en-US" altLang="en-US" sz="2200" i="1" dirty="0" err="1">
                <a:solidFill>
                  <a:srgbClr val="5800B0"/>
                </a:solidFill>
              </a:rPr>
              <a:t>chung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Bốn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bề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ngát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xa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trông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5800B0"/>
                </a:solidFill>
              </a:rPr>
              <a:t>Cát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vàng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cồn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nọ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bụi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hồng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dặm</a:t>
            </a:r>
            <a:r>
              <a:rPr lang="en-US" altLang="en-US" sz="2200" i="1" dirty="0">
                <a:solidFill>
                  <a:srgbClr val="5800B0"/>
                </a:solidFill>
              </a:rPr>
              <a:t> </a:t>
            </a:r>
            <a:r>
              <a:rPr lang="en-US" altLang="en-US" sz="2200" i="1" dirty="0" err="1">
                <a:solidFill>
                  <a:srgbClr val="5800B0"/>
                </a:solidFill>
              </a:rPr>
              <a:t>kia</a:t>
            </a:r>
            <a:endParaRPr lang="en-US" altLang="en-US" sz="2200" i="1" dirty="0">
              <a:solidFill>
                <a:srgbClr val="5800B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 smtClean="0">
                <a:solidFill>
                  <a:srgbClr val="006600"/>
                </a:solidFill>
              </a:rPr>
              <a:t>Buồn</a:t>
            </a:r>
            <a:r>
              <a:rPr lang="en-US" altLang="en-US" sz="22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cửa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bể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chiều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hôm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Thuyền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ai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thấp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thoáng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cánh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buồm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ngọn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nước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mới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sa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Hoa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trôi</a:t>
            </a:r>
            <a:r>
              <a:rPr lang="en-US" altLang="en-US" sz="2200" i="1" dirty="0">
                <a:solidFill>
                  <a:srgbClr val="006600"/>
                </a:solidFill>
              </a:rPr>
              <a:t> man </a:t>
            </a:r>
            <a:r>
              <a:rPr lang="en-US" altLang="en-US" sz="2200" i="1" dirty="0" err="1">
                <a:solidFill>
                  <a:srgbClr val="006600"/>
                </a:solidFill>
              </a:rPr>
              <a:t>mác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biết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là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về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đâu</a:t>
            </a:r>
            <a:r>
              <a:rPr lang="en-US" altLang="en-US" sz="2200" i="1" dirty="0">
                <a:solidFill>
                  <a:srgbClr val="006600"/>
                </a:solidFill>
              </a:rPr>
              <a:t>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trong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nội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cỏ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rầu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rầu</a:t>
            </a:r>
            <a:r>
              <a:rPr lang="en-US" altLang="en-US" sz="2200" i="1" dirty="0">
                <a:solidFill>
                  <a:srgbClr val="006600"/>
                </a:solidFill>
              </a:rPr>
              <a:t>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Chân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mây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đất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một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màu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xanh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gió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cuốn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duềnh</a:t>
            </a:r>
            <a:endParaRPr lang="en-US" altLang="en-US" sz="22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</a:rPr>
              <a:t>  </a:t>
            </a:r>
            <a:r>
              <a:rPr lang="en-US" altLang="en-US" sz="2200" i="1" dirty="0" err="1">
                <a:solidFill>
                  <a:srgbClr val="006600"/>
                </a:solidFill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tiếng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sóng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kêu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quanh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ghế</a:t>
            </a:r>
            <a:r>
              <a:rPr lang="en-US" altLang="en-US" sz="2200" i="1" dirty="0">
                <a:solidFill>
                  <a:srgbClr val="006600"/>
                </a:solidFill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</a:rPr>
              <a:t>ngồi</a:t>
            </a:r>
            <a:endParaRPr lang="en-US" alt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49581" y="5809835"/>
            <a:ext cx="6002557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  <a:buFontTx/>
              <a:buNone/>
            </a:pPr>
            <a:r>
              <a:rPr lang="en-US" altLang="en-US" sz="2100" b="1" dirty="0">
                <a:latin typeface="Times New Roman" panose="02020603050405020304" pitchFamily="18" charset="0"/>
              </a:rPr>
              <a:t>=&gt;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sắc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thiên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lầu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</a:rPr>
              <a:t>Ngưng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latin typeface="Times New Roman" panose="02020603050405020304" pitchFamily="18" charset="0"/>
              </a:rPr>
              <a:t>Bích</a:t>
            </a:r>
            <a:r>
              <a:rPr lang="en-US" altLang="en-US" sz="2100" b="1" dirty="0"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21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Tx/>
              <a:buNone/>
            </a:pPr>
            <a:r>
              <a:rPr lang="en-US" altLang="en-US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dung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ượng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1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)`</a:t>
            </a:r>
            <a:endParaRPr lang="en-US" altLang="en-US" sz="21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 flipH="1">
            <a:off x="8156807" y="1441855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04879" y="1665564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8175146" y="2958219"/>
            <a:ext cx="259278" cy="31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367624" y="3282220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8205824" y="4817105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7425397" y="4977984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70807" y="5493793"/>
            <a:ext cx="6522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86424" y="792442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870807" y="851307"/>
            <a:ext cx="4572000" cy="20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0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018785" y="2770367"/>
            <a:ext cx="4572000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en-US" sz="2200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2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70807" y="75805"/>
            <a:ext cx="6227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 câu thơ tả cảnh có mối quan hệ như thế nào với việc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nội tâm nhân vật?</a:t>
            </a:r>
            <a:endParaRPr lang="en-US" altLang="en-US" sz="24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2131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8" grpId="0" uiExpand="1" build="p" animBg="1"/>
      <p:bldP spid="5" grpId="0"/>
      <p:bldP spid="10" grpId="0" animBg="1"/>
      <p:bldP spid="11" grpId="0"/>
      <p:bldP spid="14" grpId="0" animBg="1"/>
      <p:bldP spid="15" grpId="0"/>
      <p:bldP spid="18" grpId="0" animBg="1"/>
      <p:bldP spid="21" grpId="0"/>
      <p:bldP spid="22" grpId="0"/>
      <p:bldP spid="4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543" y="0"/>
            <a:ext cx="54102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Tìm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những câu thơ miêu tả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tâm trạng </a:t>
            </a:r>
            <a:r>
              <a:rPr lang="vi-VN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trong đoạn trích </a:t>
            </a:r>
            <a:r>
              <a:rPr lang="vi-VN" altLang="en-US" sz="2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“Kiều ở lầu Ngưng </a:t>
            </a:r>
            <a:r>
              <a:rPr lang="vi-VN" alt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Bích”. 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Miêu tả nội tâm có tác dụng thế nào đối với 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v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iệc khắc họa nhân vật trong văn bản tự sự?</a:t>
            </a:r>
            <a:endParaRPr lang="en-US" sz="2000" dirty="0"/>
          </a:p>
        </p:txBody>
      </p: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0" y="4095755"/>
            <a:ext cx="57912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suy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nghĩ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,</a:t>
            </a:r>
            <a:r>
              <a:rPr lang="vi-VN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</a:rPr>
              <a:t>tâm</a:t>
            </a:r>
            <a:r>
              <a:rPr lang="en-US" altLang="en-US" sz="2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Kiều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cha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Kim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tủi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vi-VN" altLang="en-US" sz="20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Mi</a:t>
            </a:r>
            <a:r>
              <a:rPr lang="en-US" altLang="en-US" sz="20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êu</a:t>
            </a:r>
            <a:r>
              <a:rPr lang="en-US" altLang="en-US" sz="20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endParaRPr lang="en-US" altLang="en-US" sz="2000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vi-V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ực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=&gt;</a:t>
            </a:r>
            <a:r>
              <a:rPr lang="vi-VN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vi-VN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ượng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altLang="en-US" sz="2000" b="1" dirty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altLang="en-US" sz="2000" b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0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66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>
          <a:xfrm>
            <a:off x="40933" y="1354217"/>
            <a:ext cx="5410200" cy="2790833"/>
          </a:xfrm>
          <a:prstGeom prst="rect">
            <a:avLst/>
          </a:prstGeom>
          <a:solidFill>
            <a:srgbClr val="E7F6FF"/>
          </a:solidFill>
          <a:ln>
            <a:solidFill>
              <a:srgbClr val="0066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Tưởng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dưới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nguyệt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chén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đồng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smtClean="0">
                <a:solidFill>
                  <a:srgbClr val="006600"/>
                </a:solidFill>
              </a:rPr>
              <a:t>Tin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sương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luống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những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rày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trông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Bên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trời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góc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bể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bơ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vơ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Tấm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son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gột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rửa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bao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giờ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cho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phai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Xót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tựa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cửa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hôm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Quạt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nồng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ấm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lạnh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những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ai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đó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giờ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?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Sân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Lai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cách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mấy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nắng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mưa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,</a:t>
            </a:r>
          </a:p>
          <a:p>
            <a:pPr algn="ctr">
              <a:buFontTx/>
              <a:buNone/>
            </a:pPr>
            <a:r>
              <a:rPr lang="en-US" altLang="en-US" sz="2000" i="1" dirty="0" err="1" smtClean="0">
                <a:solidFill>
                  <a:srgbClr val="006600"/>
                </a:solidFill>
              </a:rPr>
              <a:t>Có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khi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gốc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tử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đã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vừa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người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 </a:t>
            </a:r>
            <a:r>
              <a:rPr lang="en-US" altLang="en-US" sz="2000" i="1" dirty="0" err="1" smtClean="0">
                <a:solidFill>
                  <a:srgbClr val="006600"/>
                </a:solidFill>
              </a:rPr>
              <a:t>ôm</a:t>
            </a:r>
            <a:r>
              <a:rPr lang="en-US" altLang="en-US" sz="2000" i="1" dirty="0" smtClean="0">
                <a:solidFill>
                  <a:srgbClr val="006600"/>
                </a:solidFill>
              </a:rPr>
              <a:t>.</a:t>
            </a:r>
          </a:p>
        </p:txBody>
      </p:sp>
      <p:graphicFrame>
        <p:nvGraphicFramePr>
          <p:cNvPr id="61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128839616"/>
              </p:ext>
            </p:extLst>
          </p:nvPr>
        </p:nvGraphicFramePr>
        <p:xfrm>
          <a:off x="5669002" y="189853"/>
          <a:ext cx="6522998" cy="788941"/>
        </p:xfrm>
        <a:graphic>
          <a:graphicData uri="http://schemas.openxmlformats.org/drawingml/2006/table">
            <a:tbl>
              <a:tblPr/>
              <a:tblGrid>
                <a:gridCol w="6522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89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2. Đọc đoạn văn sau và nhận xét cách miêu tả nội tâm nhân vật của tác giả.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26454483"/>
              </p:ext>
            </p:extLst>
          </p:nvPr>
        </p:nvGraphicFramePr>
        <p:xfrm>
          <a:off x="5669002" y="1356438"/>
          <a:ext cx="6522998" cy="1995627"/>
        </p:xfrm>
        <a:graphic>
          <a:graphicData uri="http://schemas.openxmlformats.org/drawingml/2006/table">
            <a:tbl>
              <a:tblPr/>
              <a:tblGrid>
                <a:gridCol w="6522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56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(Nam Cao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Hạc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" name="Group 1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60609916"/>
              </p:ext>
            </p:extLst>
          </p:nvPr>
        </p:nvGraphicFramePr>
        <p:xfrm>
          <a:off x="5669002" y="3352065"/>
          <a:ext cx="6522998" cy="1645920"/>
        </p:xfrm>
        <a:graphic>
          <a:graphicData uri="http://schemas.openxmlformats.org/drawingml/2006/table">
            <a:tbl>
              <a:tblPr/>
              <a:tblGrid>
                <a:gridCol w="6522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90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   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co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rúm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Những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vết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nhăn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xô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nhau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ép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mắt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đầu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ngoẹo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một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bên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cái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miệng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móm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mém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lão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mếu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như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con </a:t>
                      </a:r>
                      <a:r>
                        <a:rPr kumimoji="0" lang="en-US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nít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5669001" y="5169696"/>
            <a:ext cx="6522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=&gt; Dằn vặt, đau khổ, ân hận, day dứt  khi bán </a:t>
            </a: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cậu Vàng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" name="Text Box 35"/>
          <p:cNvSpPr txBox="1">
            <a:spLocks noChangeArrowheads="1"/>
          </p:cNvSpPr>
          <p:nvPr/>
        </p:nvSpPr>
        <p:spPr bwMode="auto">
          <a:xfrm>
            <a:off x="5535744" y="5880960"/>
            <a:ext cx="66562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gián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tiếp</a:t>
            </a:r>
            <a:r>
              <a:rPr lang="vi-V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m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ặt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296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3"/>
          <p:cNvCxnSpPr/>
          <p:nvPr/>
        </p:nvCxnSpPr>
        <p:spPr>
          <a:xfrm>
            <a:off x="112544" y="1285354"/>
            <a:ext cx="12072079" cy="0"/>
          </a:xfrm>
          <a:prstGeom prst="straightConnector1">
            <a:avLst/>
          </a:prstGeom>
          <a:noFill/>
          <a:ln w="228600" cap="flat" cmpd="sng">
            <a:solidFill>
              <a:srgbClr val="63636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" name="Google Shape;115;p3"/>
          <p:cNvGrpSpPr/>
          <p:nvPr/>
        </p:nvGrpSpPr>
        <p:grpSpPr>
          <a:xfrm>
            <a:off x="114416" y="807568"/>
            <a:ext cx="4047345" cy="5659034"/>
            <a:chOff x="114988" y="704538"/>
            <a:chExt cx="4047345" cy="5659034"/>
          </a:xfrm>
        </p:grpSpPr>
        <p:sp>
          <p:nvSpPr>
            <p:cNvPr id="116" name="Google Shape;116;p3"/>
            <p:cNvSpPr/>
            <p:nvPr/>
          </p:nvSpPr>
          <p:spPr>
            <a:xfrm>
              <a:off x="114988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FFDE7E"/>
                </a:gs>
                <a:gs pos="50000">
                  <a:srgbClr val="FFE9B1"/>
                </a:gs>
                <a:gs pos="100000">
                  <a:srgbClr val="FFF2D9"/>
                </a:gs>
              </a:gsLst>
              <a:lin ang="540000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887387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27906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047221" y="14275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047221" y="17323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047221" y="2017174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047221" y="23394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040258" y="2661752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4183985" y="807568"/>
            <a:ext cx="4047345" cy="5659034"/>
            <a:chOff x="4173746" y="704538"/>
            <a:chExt cx="4047345" cy="5659034"/>
          </a:xfrm>
        </p:grpSpPr>
        <p:sp>
          <p:nvSpPr>
            <p:cNvPr id="125" name="Google Shape;125;p3"/>
            <p:cNvSpPr/>
            <p:nvPr/>
          </p:nvSpPr>
          <p:spPr>
            <a:xfrm>
              <a:off x="4173746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8CDE9E"/>
                </a:gs>
                <a:gs pos="50000">
                  <a:srgbClr val="BAE8C3"/>
                </a:gs>
                <a:gs pos="100000">
                  <a:srgbClr val="DEF2E1"/>
                </a:gs>
              </a:gsLst>
              <a:lin ang="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6063850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892317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6211632" y="14275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211632" y="17323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6211632" y="2017174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6211632" y="23394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6204669" y="2661752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>
            <a:off x="8144655" y="922826"/>
            <a:ext cx="4047345" cy="5659034"/>
            <a:chOff x="8144655" y="704538"/>
            <a:chExt cx="4047345" cy="5659034"/>
          </a:xfrm>
        </p:grpSpPr>
        <p:sp>
          <p:nvSpPr>
            <p:cNvPr id="134" name="Google Shape;134;p3"/>
            <p:cNvSpPr/>
            <p:nvPr/>
          </p:nvSpPr>
          <p:spPr>
            <a:xfrm>
              <a:off x="8144655" y="2490624"/>
              <a:ext cx="4047345" cy="3872948"/>
            </a:xfrm>
            <a:custGeom>
              <a:avLst/>
              <a:gdLst/>
              <a:ahLst/>
              <a:cxnLst/>
              <a:rect l="l" t="t" r="r" b="b"/>
              <a:pathLst>
                <a:path w="4047345" h="3872948" extrusionOk="0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>
              <a:gsLst>
                <a:gs pos="0">
                  <a:srgbClr val="E494FF"/>
                </a:gs>
                <a:gs pos="50000">
                  <a:srgbClr val="ECBCFF"/>
                </a:gs>
                <a:gs pos="100000">
                  <a:srgbClr val="F4DEFF"/>
                </a:gs>
              </a:gsLst>
              <a:lin ang="10800000" scaled="0"/>
            </a:gradFill>
            <a:ln>
              <a:noFill/>
            </a:ln>
            <a:effectLst>
              <a:outerShdw blurRad="76200" sy="23000" kx="1200000" algn="b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9917054" y="2586315"/>
              <a:ext cx="411108" cy="344019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757573" y="704538"/>
              <a:ext cx="723460" cy="749508"/>
            </a:xfrm>
            <a:custGeom>
              <a:avLst/>
              <a:gdLst/>
              <a:ahLst/>
              <a:cxnLst/>
              <a:rect l="l" t="t" r="r" b="b"/>
              <a:pathLst>
                <a:path w="723460" h="749508" extrusionOk="0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0076888" y="14275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0076888" y="17323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0076888" y="2017174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076888" y="23394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0069925" y="2661752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3"/>
          <p:cNvSpPr txBox="1"/>
          <p:nvPr/>
        </p:nvSpPr>
        <p:spPr>
          <a:xfrm>
            <a:off x="4783727" y="3137059"/>
            <a:ext cx="28478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en-US" sz="3600" b="1" dirty="0">
                <a:latin typeface="Times New Roman" panose="02020603050405020304" pitchFamily="18" charset="0"/>
              </a:rPr>
              <a:t>(?) </a:t>
            </a:r>
            <a:r>
              <a:rPr lang="vi-VN" sz="36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#9Slide03 Arima Madurai" panose="00000500000000000000" pitchFamily="2" charset="0"/>
                <a:sym typeface="Calibri"/>
              </a:rPr>
              <a:t>Xác định </a:t>
            </a:r>
            <a:r>
              <a:rPr lang="en-US" sz="3600" b="1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đối</a:t>
            </a:r>
            <a:r>
              <a:rPr lang="vi-VN" sz="3600" b="1" i="0" u="none" strike="noStrike" cap="none" dirty="0" smtClean="0">
                <a:solidFill>
                  <a:schemeClr val="dk1"/>
                </a:solidFill>
                <a:latin typeface="+mj-lt"/>
                <a:ea typeface="Calibri"/>
                <a:cs typeface="#9Slide03 Arima Madurai" panose="00000500000000000000" pitchFamily="2" charset="0"/>
                <a:sym typeface="Calibri"/>
              </a:rPr>
              <a:t> tượng miêu tả nội tâm ở VD2</a:t>
            </a:r>
            <a:endParaRPr sz="36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8538693" y="3031201"/>
            <a:ext cx="326161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(?)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VD3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Google Shape;142;p3">
            <a:extLst>
              <a:ext uri="{FF2B5EF4-FFF2-40B4-BE49-F238E27FC236}">
                <a16:creationId xmlns:a16="http://schemas.microsoft.com/office/drawing/2014/main" id="{FF078231-AB4B-47EC-970D-302680E3B89C}"/>
              </a:ext>
            </a:extLst>
          </p:cNvPr>
          <p:cNvSpPr txBox="1"/>
          <p:nvPr/>
        </p:nvSpPr>
        <p:spPr>
          <a:xfrm>
            <a:off x="615756" y="3183265"/>
            <a:ext cx="28478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en-US" sz="3600" b="1" dirty="0">
                <a:latin typeface="Times New Roman" panose="02020603050405020304" pitchFamily="18" charset="0"/>
              </a:rPr>
              <a:t>(?) </a:t>
            </a:r>
            <a:r>
              <a:rPr lang="vi-VN" sz="3600" b="1" dirty="0" smtClean="0">
                <a:solidFill>
                  <a:schemeClr val="dk1"/>
                </a:solidFill>
                <a:latin typeface="+mj-lt"/>
                <a:cs typeface="#9Slide03 Arima Madurai" panose="00000500000000000000" pitchFamily="2" charset="0"/>
                <a:sym typeface="Calibri"/>
              </a:rPr>
              <a:t>Xác định đối tượng miêu tả bên ngoài ở VD1</a:t>
            </a:r>
            <a:endParaRPr sz="1600" dirty="0"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544" y="25281"/>
            <a:ext cx="4622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3174" y="358170"/>
            <a:ext cx="644388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Yêu cầu HS t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3570" y="236426"/>
            <a:ext cx="7162800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VD1:</a:t>
            </a:r>
            <a:r>
              <a:rPr lang="en-US" sz="2400" i="1" dirty="0">
                <a:solidFill>
                  <a:srgbClr val="CC3300"/>
                </a:solidFill>
                <a:latin typeface="Times New Roman" pitchFamily="18" charset="0"/>
              </a:rPr>
              <a:t>- “</a:t>
            </a:r>
            <a:endParaRPr lang="vi-VN" sz="24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lvl="0">
              <a:buNone/>
            </a:pPr>
            <a:endParaRPr lang="en-US" sz="24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53570" y="2818056"/>
            <a:ext cx="75438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VD2: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0800" y="236426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alt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3179" y="2818056"/>
            <a:ext cx="93065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“Chao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có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biết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đâu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rằng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: hung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hăng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hống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hách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láo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chỉ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tổ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đem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mà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trả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những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cử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chỉ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ngu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dại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của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mình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.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đã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phải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trải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cảnh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như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Thoát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nạn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rồi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mà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còn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hận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quá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ân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hận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mãi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…”</a:t>
            </a:r>
          </a:p>
          <a:p>
            <a:pPr lvl="0">
              <a:buNone/>
            </a:pP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- “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rồi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Dế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Choắt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tắt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thở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Tôi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thương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lắm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Vừa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thương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vừa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ăn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năn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tội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C3300"/>
                </a:solidFill>
                <a:latin typeface="Times New Roman" pitchFamily="18" charset="0"/>
              </a:rPr>
              <a:t>mình</a:t>
            </a:r>
            <a:r>
              <a:rPr lang="en-US" sz="3200" i="1" dirty="0">
                <a:solidFill>
                  <a:srgbClr val="CC3300"/>
                </a:solidFill>
                <a:latin typeface="Times New Roman" pitchFamily="18" charset="0"/>
              </a:rPr>
              <a:t>..”</a:t>
            </a:r>
            <a:endParaRPr lang="vi-VN" sz="3200" i="1" dirty="0">
              <a:solidFill>
                <a:srgbClr val="CC3300"/>
              </a:solidFill>
              <a:latin typeface="Times New Roman" pitchFamily="18" charset="0"/>
            </a:endParaRPr>
          </a:p>
          <a:p>
            <a:pPr lvl="0" algn="ctr">
              <a:buNone/>
            </a:pP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6600"/>
                </a:solidFill>
                <a:latin typeface="Times New Roman" pitchFamily="18" charset="0"/>
              </a:rPr>
              <a:t>tiên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vi-VN" sz="3200" dirty="0">
                <a:solidFill>
                  <a:srgbClr val="336600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336600"/>
                </a:solidFill>
                <a:latin typeface="Times New Roman" pitchFamily="18" charset="0"/>
              </a:rPr>
              <a:t>Tô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Times New Roman" pitchFamily="18" charset="0"/>
              </a:rPr>
              <a:t>Hoài</a:t>
            </a:r>
            <a:r>
              <a:rPr lang="en-US" sz="3200" dirty="0">
                <a:solidFill>
                  <a:srgbClr val="336600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7255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92765" y="339769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VD3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(?)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0912" name="Group 3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60500172"/>
              </p:ext>
            </p:extLst>
          </p:nvPr>
        </p:nvGraphicFramePr>
        <p:xfrm>
          <a:off x="0" y="2225369"/>
          <a:ext cx="12191999" cy="1188720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 dụ 1: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“Tôi bất chợt giật mình thức dậy và nhận ra chỉ là giấc mơ….tôi suy nghĩ về mẹ……”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632061"/>
              </p:ext>
            </p:extLst>
          </p:nvPr>
        </p:nvGraphicFramePr>
        <p:xfrm>
          <a:off x="0" y="4606236"/>
          <a:ext cx="12192000" cy="173736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 dụ 2: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“Tôi bất chợt giật mình thức dậy và nhận ra chỉ là giấc mơ….lòng tôi </a:t>
                      </a:r>
                      <a:r>
                        <a:rPr kumimoji="0" lang="en-US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đau đớn và buồn tẻ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…tôi suy nghĩ về mẹ…</a:t>
                      </a:r>
                      <a:r>
                        <a:rPr kumimoji="0" lang="en-US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 yêu mẹ</a:t>
                      </a:r>
                      <a:r>
                        <a:rPr kumimoji="0" lang="en-US" sz="3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102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586933"/>
              </p:ext>
            </p:extLst>
          </p:nvPr>
        </p:nvGraphicFramePr>
        <p:xfrm>
          <a:off x="776933" y="901338"/>
          <a:ext cx="10265536" cy="4244408"/>
        </p:xfrm>
        <a:graphic>
          <a:graphicData uri="http://schemas.openxmlformats.org/drawingml/2006/table">
            <a:tbl>
              <a:tblPr/>
              <a:tblGrid>
                <a:gridCol w="516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3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bên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ngoài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tượng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miêu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tả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nội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849084" y="2059616"/>
            <a:ext cx="5081453" cy="2721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VD1: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Miêu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tả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Thúy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Vân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vẻ</a:t>
            </a:r>
            <a:endParaRPr lang="en-US" altLang="en-US" sz="2800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đẹp</a:t>
            </a:r>
            <a:r>
              <a:rPr lang="en-US" altLang="en-US" sz="28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dáng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khuôn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mặt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làn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da,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mái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tóc</a:t>
            </a:r>
            <a:r>
              <a:rPr lang="en-US" altLang="en-US" sz="2800" dirty="0" smtClean="0">
                <a:solidFill>
                  <a:srgbClr val="7030A0"/>
                </a:solidFill>
                <a:latin typeface="Arial" panose="020B0604020202020204" pitchFamily="34" charset="0"/>
              </a:rPr>
              <a:t>..</a:t>
            </a:r>
            <a:endParaRPr lang="en-US" altLang="en-US" sz="28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=&gt;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trực</a:t>
            </a:r>
            <a:endParaRPr lang="en-US" altLang="en-US" sz="2800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7984" y="4780723"/>
            <a:ext cx="89154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vi-VN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là biện pháp quan trọng xây dựng nhân vật </a:t>
            </a:r>
            <a:r>
              <a:rPr lang="vi-VN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32865" y="1424263"/>
            <a:ext cx="5068388" cy="420082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VD2: </a:t>
            </a:r>
            <a:r>
              <a:rPr lang="en-US" sz="3200" b="1" dirty="0" err="1" smtClean="0">
                <a:solidFill>
                  <a:srgbClr val="7030A0"/>
                </a:solidFill>
              </a:rPr>
              <a:t>Miêu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tả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tâm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trạng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suy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nghĩ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tình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xúc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vật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Dế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Mèn</a:t>
            </a:r>
            <a:r>
              <a:rPr lang="en-US" sz="3200" b="1" dirty="0" smtClean="0">
                <a:solidFill>
                  <a:srgbClr val="7030A0"/>
                </a:solidFill>
              </a:rPr>
              <a:t/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=&gt;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Không</a:t>
            </a:r>
            <a:r>
              <a:rPr lang="vi-VN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trực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tiếp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ngoài</a:t>
            </a:r>
            <a:r>
              <a:rPr lang="en-US" altLang="en-US" sz="28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31920" y="209006"/>
            <a:ext cx="33702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KẾT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allAtOnce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375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VD3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(?)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nhội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1968885"/>
            <a:ext cx="119176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0912" name="Group 3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07942521"/>
              </p:ext>
            </p:extLst>
          </p:nvPr>
        </p:nvGraphicFramePr>
        <p:xfrm>
          <a:off x="0" y="1019421"/>
          <a:ext cx="12191999" cy="944880"/>
        </p:xfrm>
        <a:graphic>
          <a:graphicData uri="http://schemas.openxmlformats.org/drawingml/2006/table">
            <a:tbl>
              <a:tblPr/>
              <a:tblGrid>
                <a:gridCol w="1219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5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dụ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1: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……”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26321"/>
              </p:ext>
            </p:extLst>
          </p:nvPr>
        </p:nvGraphicFramePr>
        <p:xfrm>
          <a:off x="0" y="3095488"/>
          <a:ext cx="12192000" cy="1025938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Ví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dụ</a:t>
                      </a: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2: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“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bất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chợt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giật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mình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thức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dậy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nhận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chỉ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là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giấc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mơ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….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lòng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đau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đớn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buồn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tẻ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suy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nghĩ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về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tôi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yêu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mẹ</a:t>
                      </a: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</a:rPr>
                        <a:t>…”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247609"/>
            <a:ext cx="12192000" cy="954107"/>
          </a:xfrm>
          <a:prstGeom prst="rect">
            <a:avLst/>
          </a:prstGeom>
          <a:solidFill>
            <a:srgbClr val="5800B0"/>
          </a:solidFill>
          <a:ln w="9525">
            <a:solidFill>
              <a:srgbClr val="FFFD9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</a:t>
            </a:r>
            <a:r>
              <a:rPr lang="en-US" altLang="en-US" sz="2800" dirty="0">
                <a:solidFill>
                  <a:srgbClr val="E3DE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E3DE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E3DE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135616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ràng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linh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3300"/>
                </a:solidFill>
                <a:latin typeface="Times New Roman" panose="02020603050405020304" pitchFamily="18" charset="0"/>
              </a:rPr>
              <a:t>hồn</a:t>
            </a:r>
            <a:r>
              <a:rPr lang="en-US" altLang="en-US" sz="2800" dirty="0" smtClean="0">
                <a:solidFill>
                  <a:srgbClr val="CC3300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96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9D70C2F6-39E6-4FDB-98D8-E62953C0B45F}"/>
              </a:ext>
            </a:extLst>
          </p:cNvPr>
          <p:cNvGrpSpPr/>
          <p:nvPr/>
        </p:nvGrpSpPr>
        <p:grpSpPr>
          <a:xfrm>
            <a:off x="7366951" y="5737095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3" name="菱形 7">
              <a:extLst>
                <a:ext uri="{FF2B5EF4-FFF2-40B4-BE49-F238E27FC236}">
                  <a16:creationId xmlns:a16="http://schemas.microsoft.com/office/drawing/2014/main" id="{547F2BA4-F86C-4EA8-BA36-3111F7C9BD3C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4" name="菱形 8">
              <a:extLst>
                <a:ext uri="{FF2B5EF4-FFF2-40B4-BE49-F238E27FC236}">
                  <a16:creationId xmlns:a16="http://schemas.microsoft.com/office/drawing/2014/main" id="{7ACE3DDD-70BF-4E4B-B908-017256DEE9A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5" name="组合 10">
            <a:extLst>
              <a:ext uri="{FF2B5EF4-FFF2-40B4-BE49-F238E27FC236}">
                <a16:creationId xmlns:a16="http://schemas.microsoft.com/office/drawing/2014/main" id="{280CCCD5-F98C-425B-A15D-D8D1E352265D}"/>
              </a:ext>
            </a:extLst>
          </p:cNvPr>
          <p:cNvGrpSpPr/>
          <p:nvPr/>
        </p:nvGrpSpPr>
        <p:grpSpPr>
          <a:xfrm>
            <a:off x="4908729" y="5660215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6" name="菱形 11">
              <a:extLst>
                <a:ext uri="{FF2B5EF4-FFF2-40B4-BE49-F238E27FC236}">
                  <a16:creationId xmlns:a16="http://schemas.microsoft.com/office/drawing/2014/main" id="{8465E692-9955-4700-A47C-9356771D9B2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7" name="菱形 12">
              <a:extLst>
                <a:ext uri="{FF2B5EF4-FFF2-40B4-BE49-F238E27FC236}">
                  <a16:creationId xmlns:a16="http://schemas.microsoft.com/office/drawing/2014/main" id="{09ADF8BF-F237-48DC-92F3-FE1552FAC7F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prstClr val="black"/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8" name="文本框 22">
            <a:extLst>
              <a:ext uri="{FF2B5EF4-FFF2-40B4-BE49-F238E27FC236}">
                <a16:creationId xmlns:a16="http://schemas.microsoft.com/office/drawing/2014/main" id="{DF83AB9C-6BD6-4D4F-A0C8-59AD56CB2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544" y="1442623"/>
            <a:ext cx="83053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trong văn bản tự sự là tái hiện những ý nghĩ, cảm xúc và diễn biến tâm trạng của nhân vật. Đó là biện pháp quan trọng để xây dựng nhân vật, làm cho nhân vật sinh động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汉仪家书简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B98FFEC3-89B6-4F43-A80C-26CA8E027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544" y="3615928"/>
            <a:ext cx="83053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có thể miêu tả nội tâm trực tiếp bằng cách diễn tả những ý nghĩ, cảm xúc, tình cảm của nhân vật; cũng có thể miêu tả nội tâm gián tiếp bằng cách miêu tả cảnh vật, nét mặt, cử chỉ, trang phục,... Của nhân vật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8">
            <a:extLst>
              <a:ext uri="{FF2B5EF4-FFF2-40B4-BE49-F238E27FC236}">
                <a16:creationId xmlns:a16="http://schemas.microsoft.com/office/drawing/2014/main" id="{E7203DC5-0D4B-40B8-B776-412AFB7CF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27" y="5892231"/>
            <a:ext cx="8255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825D9C9D-ABA7-4E69-B27B-54E7264E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02" y="6129338"/>
            <a:ext cx="8255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E2EECC-3239-4B7F-9A84-3643ABFAEC6D}"/>
              </a:ext>
            </a:extLst>
          </p:cNvPr>
          <p:cNvGrpSpPr>
            <a:grpSpLocks/>
          </p:cNvGrpSpPr>
          <p:nvPr/>
        </p:nvGrpSpPr>
        <p:grpSpPr bwMode="auto">
          <a:xfrm>
            <a:off x="-145760" y="-244699"/>
            <a:ext cx="3741783" cy="7102699"/>
            <a:chOff x="457200" y="2398526"/>
            <a:chExt cx="2671134" cy="2617280"/>
          </a:xfrm>
        </p:grpSpPr>
        <p:pic>
          <p:nvPicPr>
            <p:cNvPr id="27658" name="图片 12">
              <a:extLst>
                <a:ext uri="{FF2B5EF4-FFF2-40B4-BE49-F238E27FC236}">
                  <a16:creationId xmlns:a16="http://schemas.microsoft.com/office/drawing/2014/main" id="{854EDDE4-DC27-4F3F-BD62-0726190DC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57200" y="2398526"/>
              <a:ext cx="2671134" cy="261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TextBox 12">
              <a:extLst>
                <a:ext uri="{FF2B5EF4-FFF2-40B4-BE49-F238E27FC236}">
                  <a16:creationId xmlns:a16="http://schemas.microsoft.com/office/drawing/2014/main" id="{154A944B-4E0B-4356-8C57-01F6C2314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61999" y="3156171"/>
              <a:ext cx="2057399" cy="6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SG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9F6965-C459-4456-902E-F463BEE1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173" y="189048"/>
            <a:ext cx="489143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GHI NHỚ</a:t>
            </a:r>
            <a:endParaRPr lang="en-SG" altLang="en-US" sz="6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209" y="1811376"/>
            <a:ext cx="266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MIÊU TẢ NỘI TÂM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VĂN</a:t>
            </a:r>
            <a:r>
              <a:rPr lang="vi-VN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DA0000"/>
                </a:solidFill>
                <a:latin typeface="Times New Roman" panose="02020603050405020304" pitchFamily="18" charset="0"/>
              </a:rPr>
              <a:t>BẢN </a:t>
            </a:r>
            <a:endParaRPr lang="en-US" altLang="en-US" sz="3600" b="1" dirty="0">
              <a:solidFill>
                <a:srgbClr val="DA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DA0000"/>
                </a:solidFill>
                <a:latin typeface="Times New Roman" panose="02020603050405020304" pitchFamily="18" charset="0"/>
              </a:rPr>
              <a:t>TỰ SỰ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5673" y="-23253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36" y="-217790"/>
            <a:ext cx="1066800" cy="100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62" y="684633"/>
            <a:ext cx="7361247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1820" y="1234855"/>
            <a:ext cx="11960179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NHÓM 1 THỰC HIỆN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820" y="1765053"/>
            <a:ext cx="11762704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Thoạt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miên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i="1" dirty="0">
                <a:solidFill>
                  <a:schemeClr val="accent2"/>
                </a:solidFill>
              </a:rPr>
              <a:t>       </a:t>
            </a:r>
            <a:r>
              <a:rPr lang="en-US" sz="2400" i="1" dirty="0"/>
              <a:t>(</a:t>
            </a:r>
            <a:r>
              <a:rPr lang="en-US" sz="2400" i="1" dirty="0" err="1"/>
              <a:t>Bức</a:t>
            </a:r>
            <a:r>
              <a:rPr lang="en-US" sz="2400" i="1" dirty="0"/>
              <a:t> </a:t>
            </a:r>
            <a:r>
              <a:rPr lang="en-US" sz="2400" i="1" dirty="0" err="1"/>
              <a:t>tranh</a:t>
            </a:r>
            <a:r>
              <a:rPr lang="en-US" sz="2400" i="1" dirty="0"/>
              <a:t> </a:t>
            </a:r>
            <a:r>
              <a:rPr lang="en-US" sz="2400" i="1" dirty="0" err="1"/>
              <a:t>của</a:t>
            </a:r>
            <a:r>
              <a:rPr lang="en-US" sz="2400" i="1" dirty="0"/>
              <a:t>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gái</a:t>
            </a:r>
            <a:r>
              <a:rPr lang="en-US" sz="2400" i="1" dirty="0"/>
              <a:t> </a:t>
            </a:r>
            <a:r>
              <a:rPr lang="en-US" sz="2400" i="1" dirty="0" err="1" smtClean="0"/>
              <a:t>tôi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Tạ</a:t>
            </a:r>
            <a:r>
              <a:rPr lang="en-US" sz="2400" i="1" dirty="0" smtClean="0"/>
              <a:t> </a:t>
            </a:r>
            <a:r>
              <a:rPr lang="en-US" sz="2400" i="1" dirty="0" err="1"/>
              <a:t>Duy</a:t>
            </a:r>
            <a:r>
              <a:rPr lang="en-US" sz="2400" i="1" dirty="0"/>
              <a:t> </a:t>
            </a:r>
            <a:r>
              <a:rPr lang="en-US" sz="2400" i="1" dirty="0" err="1" smtClean="0"/>
              <a:t>Anh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Ngữ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văn</a:t>
            </a:r>
            <a:r>
              <a:rPr lang="vi-VN" sz="2400" i="1" dirty="0" smtClean="0"/>
              <a:t> </a:t>
            </a:r>
            <a:r>
              <a:rPr lang="en-US" sz="2400" i="1" dirty="0" smtClean="0"/>
              <a:t>6</a:t>
            </a:r>
            <a:r>
              <a:rPr lang="vi-VN" sz="2400" i="1" dirty="0" smtClean="0"/>
              <a:t> </a:t>
            </a:r>
            <a:r>
              <a:rPr lang="en-US" sz="2400" i="1" dirty="0" smtClean="0"/>
              <a:t>-</a:t>
            </a:r>
            <a:r>
              <a:rPr lang="vi-VN" sz="2400" i="1" dirty="0" smtClean="0"/>
              <a:t> </a:t>
            </a:r>
            <a:r>
              <a:rPr lang="en-US" sz="2400" i="1" dirty="0" err="1" smtClean="0"/>
              <a:t>tập</a:t>
            </a:r>
            <a:r>
              <a:rPr lang="vi-VN" sz="2400" i="1" dirty="0" smtClean="0"/>
              <a:t> </a:t>
            </a:r>
            <a:r>
              <a:rPr lang="en-US" sz="2400" i="1" dirty="0" smtClean="0"/>
              <a:t>2)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137373" y="3278663"/>
            <a:ext cx="11157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trong các tình huống sau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373" y="3929889"/>
            <a:ext cx="11560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bạn.Một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 THỰC HIỆN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37373" y="5120427"/>
            <a:ext cx="120546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altLang="en-US" sz="2400" b="1" u="sng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374" y="5572301"/>
            <a:ext cx="118571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:Tôi hay vi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nhở.Tôi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326EB35-E8A2-472B-A39C-7630BAF7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47" y="1659193"/>
            <a:ext cx="5988353" cy="12971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BZ" sz="6600" b="1" i="1" dirty="0"/>
              <a:t/>
            </a:r>
            <a:br>
              <a:rPr lang="en-BZ" sz="6600" b="1" i="1" dirty="0"/>
            </a:br>
            <a:endParaRPr lang="en-US" sz="6600" b="1" i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* Lưu ý HS: </a:t>
            </a:r>
            <a:r>
              <a:rPr lang="en-US" altLang="en-US" b="1">
                <a:latin typeface="Times New Roman" panose="02020603050405020304" pitchFamily="18" charset="0"/>
              </a:rPr>
              <a:t>Không</a:t>
            </a:r>
            <a:r>
              <a:rPr lang="en-US" altLang="en-US">
                <a:latin typeface="Times New Roman" panose="02020603050405020304" pitchFamily="18" charset="0"/>
              </a:rPr>
              <a:t> phải kể lại </a:t>
            </a:r>
            <a:r>
              <a:rPr lang="en-US" altLang="en-US" i="1" u="sng">
                <a:latin typeface="Times New Roman" panose="02020603050405020304" pitchFamily="18" charset="0"/>
              </a:rPr>
              <a:t>sự việc</a:t>
            </a:r>
            <a:r>
              <a:rPr lang="en-US" altLang="en-US">
                <a:latin typeface="Times New Roman" panose="02020603050405020304" pitchFamily="18" charset="0"/>
              </a:rPr>
              <a:t> mà ghi lại </a:t>
            </a:r>
            <a:r>
              <a:rPr lang="en-US" altLang="en-US" i="1" u="sng">
                <a:latin typeface="Times New Roman" panose="02020603050405020304" pitchFamily="18" charset="0"/>
              </a:rPr>
              <a:t>tâm trạng</a:t>
            </a:r>
            <a:r>
              <a:rPr lang="en-US" altLang="en-US" i="1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của em khi gây ra sự việc đó.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AE75C04-3339-4CA7-BA89-CE8A623AA4D8}"/>
              </a:ext>
            </a:extLst>
          </p:cNvPr>
          <p:cNvSpPr txBox="1"/>
          <p:nvPr/>
        </p:nvSpPr>
        <p:spPr>
          <a:xfrm>
            <a:off x="1295908" y="1894479"/>
            <a:ext cx="39973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8800" b="1" i="1" dirty="0" smtClean="0">
                <a:solidFill>
                  <a:srgbClr val="FF0000"/>
                </a:solidFill>
              </a:rPr>
              <a:t>L</a:t>
            </a:r>
            <a:r>
              <a:rPr lang="vi-VN" sz="8800" b="1" i="1" dirty="0" smtClean="0">
                <a:solidFill>
                  <a:srgbClr val="FF0000"/>
                </a:solidFill>
              </a:rPr>
              <a:t>ưu ý :</a:t>
            </a:r>
            <a:endParaRPr lang="en-BZ" sz="8800" b="1" i="1" u="sng" dirty="0"/>
          </a:p>
        </p:txBody>
      </p:sp>
      <p:sp>
        <p:nvSpPr>
          <p:cNvPr id="5" name="Rectangle 4"/>
          <p:cNvSpPr/>
          <p:nvPr/>
        </p:nvSpPr>
        <p:spPr>
          <a:xfrm>
            <a:off x="7611414" y="1765875"/>
            <a:ext cx="44734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latin typeface="Times New Roman" panose="02020603050405020304" pitchFamily="18" charset="0"/>
              </a:rPr>
              <a:t>HS</a:t>
            </a:r>
            <a:r>
              <a:rPr lang="vi-VN" altLang="en-US" sz="4000" dirty="0" smtClean="0">
                <a:latin typeface="Times New Roman" panose="02020603050405020304" pitchFamily="18" charset="0"/>
              </a:rPr>
              <a:t> k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hông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kể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sự</a:t>
            </a:r>
            <a:r>
              <a:rPr lang="en-US" altLang="en-US" sz="4000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mà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ghi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tâm</a:t>
            </a:r>
            <a:r>
              <a:rPr lang="en-US" altLang="en-US" sz="4000" i="1" u="sng" dirty="0">
                <a:latin typeface="Times New Roman" panose="02020603050405020304" pitchFamily="18" charset="0"/>
              </a:rPr>
              <a:t> </a:t>
            </a:r>
            <a:r>
              <a:rPr lang="en-US" altLang="en-US" sz="4000" i="1" u="sng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</a:rPr>
              <a:t>. </a:t>
            </a:r>
          </a:p>
          <a:p>
            <a:endParaRPr lang="en-BZ" sz="4000" b="1" i="1" u="sng" dirty="0"/>
          </a:p>
        </p:txBody>
      </p:sp>
    </p:spTree>
    <p:extLst>
      <p:ext uri="{BB962C8B-B14F-4D97-AF65-F5344CB8AC3E}">
        <p14:creationId xmlns:p14="http://schemas.microsoft.com/office/powerpoint/2010/main" val="31832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>
            <a:extLst>
              <a:ext uri="{FF2B5EF4-FFF2-40B4-BE49-F238E27FC236}">
                <a16:creationId xmlns:a16="http://schemas.microsoft.com/office/drawing/2014/main" id="{DDA801BF-5E52-4EF5-840C-BB1DCF87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4" y="0"/>
            <a:ext cx="9783097" cy="4902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D45526-F007-412C-8DC1-3BEB8F0B8DC6}"/>
              </a:ext>
            </a:extLst>
          </p:cNvPr>
          <p:cNvSpPr/>
          <p:nvPr/>
        </p:nvSpPr>
        <p:spPr>
          <a:xfrm>
            <a:off x="1678858" y="2376490"/>
            <a:ext cx="8981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2BA9A-9062-4E90-8BED-A2018D9C8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0993"/>
            <a:ext cx="2227007" cy="2227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A74A5-8DBC-4A29-AD1D-CECDD0530706}"/>
              </a:ext>
            </a:extLst>
          </p:cNvPr>
          <p:cNvSpPr txBox="1"/>
          <p:nvPr/>
        </p:nvSpPr>
        <p:spPr>
          <a:xfrm flipH="1">
            <a:off x="1678858" y="5418498"/>
            <a:ext cx="10208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#9Slide03 Arima Madurai Black" panose="00000A00000000000000" pitchFamily="2" charset="0"/>
              </a:rPr>
              <a:t>HS giới thiệu trước lớp</a:t>
            </a:r>
            <a:endParaRPr lang="en-SG" sz="5400" dirty="0">
              <a:solidFill>
                <a:prstClr val="black"/>
              </a:solidFill>
              <a:latin typeface="Calibri Ligh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160" y="1325880"/>
            <a:ext cx="9814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478882"/>
            <a:ext cx="1158240" cy="514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191044"/>
            <a:ext cx="1158240" cy="514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863299"/>
            <a:ext cx="1158240" cy="51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40726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NHIỆM VỤ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039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72334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CÁO, THẢO LUẬN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" y="223654"/>
            <a:ext cx="1767841" cy="1845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13" y="2069400"/>
            <a:ext cx="981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theo dõi, hỗ trợ học sinh trong quá trình báo cáo trình bày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2165476"/>
            <a:ext cx="1158240" cy="514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2763108"/>
            <a:ext cx="1158240" cy="51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3363925"/>
            <a:ext cx="1158240" cy="5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1840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71579" y="378331"/>
            <a:ext cx="275485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0504D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KẾT LUẬN</a:t>
            </a:r>
            <a:r>
              <a:rPr lang="en-US" altLang="en-US" b="1" dirty="0" smtClean="0">
                <a:solidFill>
                  <a:srgbClr val="C0504D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76400" y="1600200"/>
            <a:ext cx="5715000" cy="5105400"/>
          </a:xfrm>
          <a:prstGeom prst="rect">
            <a:avLst/>
          </a:prstGeom>
          <a:ln w="57150">
            <a:solidFill>
              <a:srgbClr val="00CCFF"/>
            </a:solidFill>
          </a:ln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“…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Thoạt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ư?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C0504D"/>
                </a:solidFill>
              </a:rPr>
              <a:t>       </a:t>
            </a:r>
            <a:r>
              <a:rPr lang="en-US" sz="2000" i="1" dirty="0">
                <a:solidFill>
                  <a:prstClr val="black"/>
                </a:solidFill>
              </a:rPr>
              <a:t>(</a:t>
            </a:r>
            <a:r>
              <a:rPr lang="en-US" sz="2000" i="1" dirty="0" err="1">
                <a:solidFill>
                  <a:prstClr val="black"/>
                </a:solidFill>
              </a:rPr>
              <a:t>Bức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tranh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của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em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gái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tôi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–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Tạ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>
                <a:solidFill>
                  <a:prstClr val="black"/>
                </a:solidFill>
              </a:rPr>
              <a:t>Duy</a:t>
            </a:r>
            <a:r>
              <a:rPr lang="en-US" sz="2000" i="1" dirty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Anh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-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Ngữ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văn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6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-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</a:rPr>
              <a:t>tập</a:t>
            </a:r>
            <a:r>
              <a:rPr lang="vi-VN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2)</a:t>
            </a:r>
            <a:endParaRPr lang="en-US" sz="2000" i="1" dirty="0">
              <a:solidFill>
                <a:prstClr val="black"/>
              </a:solidFill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000" i="1" dirty="0">
              <a:solidFill>
                <a:prstClr val="black"/>
              </a:solidFill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i="1" dirty="0">
              <a:solidFill>
                <a:prstClr val="black"/>
              </a:solidFill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209800" y="1066801"/>
            <a:ext cx="815340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1.Tìm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524001" y="-276999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3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8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2971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5257800"/>
            <a:ext cx="541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nội tâm nhân vật ng</a:t>
            </a:r>
            <a:r>
              <a:rPr lang="vi-V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anh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=&gt;Miêu tả nội tâm trực tiếp.</a:t>
            </a:r>
          </a:p>
        </p:txBody>
      </p:sp>
    </p:spTree>
    <p:extLst>
      <p:ext uri="{BB962C8B-B14F-4D97-AF65-F5344CB8AC3E}">
        <p14:creationId xmlns:p14="http://schemas.microsoft.com/office/powerpoint/2010/main" val="683467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Z"/>
          </a:p>
        </p:txBody>
      </p:sp>
      <p:pic>
        <p:nvPicPr>
          <p:cNvPr id="4" name="nhạc dồn dập">
            <a:hlinkClick r:id="" action="ppaction://media"/>
            <a:extLst>
              <a:ext uri="{FF2B5EF4-FFF2-40B4-BE49-F238E27FC236}">
                <a16:creationId xmlns:a16="http://schemas.microsoft.com/office/drawing/2014/main" id="{AD726A32-09E4-4F89-9835-840B47EF96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 descr="D:\TRƯỜNG HOÀNG VIỆT\hình nền\hình nền đơn sắc\8852a3b015541d010f112a672942a2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4653116" y="350838"/>
            <a:ext cx="7125929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3116" y="2610464"/>
            <a:ext cx="7121173" cy="16006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BZ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TRƯỜNG HOÀNG VIỆT\hình nền\hình nền hoạt động nhóm, khung ngộ nghĩnh\dbd45adab45b5303d6f95478e153f48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477" y="457200"/>
            <a:ext cx="4136923" cy="5943600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4653116" y="4543935"/>
            <a:ext cx="7121173" cy="198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80429"/>
            </a:solidFill>
          </a:ln>
          <a:effectLst>
            <a:glow rad="228600">
              <a:srgbClr val="6C0064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BZ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1110" y="559143"/>
            <a:ext cx="70277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504D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trong các tình huống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0" y="381000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426944"/>
            <a:ext cx="1057275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 defTabSz="457200">
              <a:lnSpc>
                <a:spcPct val="107000"/>
              </a:lnSpc>
            </a:pP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Ngưng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Bích</a:t>
            </a:r>
            <a:r>
              <a:rPr lang="en-US" sz="36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600" i="1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defTabSz="457200">
              <a:lnSpc>
                <a:spcPct val="107000"/>
              </a:lnSpc>
              <a:spcAft>
                <a:spcPts val="800"/>
              </a:spcAft>
            </a:pPr>
            <a:r>
              <a:rPr lang="en-US" sz="36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i="1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515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552450"/>
            <a:ext cx="422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2050" y="2438400"/>
            <a:ext cx="10191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sapa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864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436" y="469969"/>
            <a:ext cx="51462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2063" y="1447800"/>
            <a:ext cx="96297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defTabSz="457200"/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Tự đọc: </a:t>
            </a:r>
            <a:r>
              <a:rPr lang="da-DK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Lục Vân </a:t>
            </a:r>
            <a:r>
              <a:rPr lang="da-DK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 cứu Kiều Nguyệt Nga</a:t>
            </a:r>
            <a:endParaRPr lang="en-US" sz="36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File hướng dẫn trên trang tài nguyên của nhà trường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3" y="1511450"/>
            <a:ext cx="1071563" cy="642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2656996"/>
            <a:ext cx="1071563" cy="64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7" y="3299934"/>
            <a:ext cx="1071563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787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</p:spPr>
      </p:pic>
      <p:pic>
        <p:nvPicPr>
          <p:cNvPr id="7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</p:spPr>
      </p:pic>
      <p:pic>
        <p:nvPicPr>
          <p:cNvPr id="8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</p:spPr>
      </p:pic>
      <p:pic>
        <p:nvPicPr>
          <p:cNvPr id="9" name="PA_mask 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" y="0"/>
            <a:ext cx="12129135" cy="6858000"/>
          </a:xfrm>
          <a:prstGeom prst="rect">
            <a:avLst/>
          </a:prstGeom>
        </p:spPr>
      </p:pic>
      <p:sp>
        <p:nvSpPr>
          <p:cNvPr id="11" name="文本框 9"/>
          <p:cNvSpPr txBox="1"/>
          <p:nvPr/>
        </p:nvSpPr>
        <p:spPr>
          <a:xfrm>
            <a:off x="2266123" y="2950856"/>
            <a:ext cx="8189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462" indent="-952462" algn="ctr"/>
            <a:r>
              <a:rPr lang="en-US" altLang="zh-CN" sz="6000" b="1" dirty="0" smtClean="0">
                <a:ln w="9525">
                  <a:solidFill>
                    <a:prstClr val="white"/>
                  </a:solidFill>
                  <a:prstDash val="solid"/>
                </a:ln>
                <a:gradFill>
                  <a:gsLst>
                    <a:gs pos="33000">
                      <a:srgbClr val="00B0F0"/>
                    </a:gs>
                    <a:gs pos="83000">
                      <a:srgbClr val="00B050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MIÊU TẢ NỘI TÂM TRONG VĂN BẢN TỰ SỰ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gradFill>
                <a:gsLst>
                  <a:gs pos="33000">
                    <a:srgbClr val="00B0F0"/>
                  </a:gs>
                  <a:gs pos="83000">
                    <a:srgbClr val="00B050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6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20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716000" y="-185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66" y="-732974"/>
            <a:ext cx="5252279" cy="36061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8540" y="53007"/>
            <a:ext cx="119534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7">
              <a:buClr>
                <a:srgbClr val="E7E6E6">
                  <a:lumMod val="40000"/>
                  <a:lumOff val="60000"/>
                </a:srgbClr>
              </a:buCl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YÊU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 CẦN ĐẠT</a:t>
            </a:r>
            <a:endParaRPr lang="en-US" sz="3200" dirty="0">
              <a:solidFill>
                <a:srgbClr val="FF0000"/>
              </a:solidFill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40000"/>
                  <a:lumOff val="6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图片 12" descr="图片1">
            <a:extLst>
              <a:ext uri="{FF2B5EF4-FFF2-40B4-BE49-F238E27FC236}">
                <a16:creationId xmlns:a16="http://schemas.microsoft.com/office/drawing/2014/main" id="{8A402FE6-6D4B-4494-8F95-042CAE16C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277" y="4825688"/>
            <a:ext cx="1260318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3" y="776667"/>
            <a:ext cx="10641511" cy="4987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1724" y="3555274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90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24070" y="190478"/>
            <a:ext cx="106118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39" y="744044"/>
            <a:ext cx="11719559" cy="664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cầu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</a:rPr>
              <a:t> h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ọc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sinh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đọc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lại đoạn trích </a:t>
            </a:r>
            <a:r>
              <a:rPr lang="vi-VN" altLang="en-US" sz="2800" b="1" i="1" dirty="0">
                <a:latin typeface="Times New Roman" panose="02020603050405020304" pitchFamily="18" charset="0"/>
              </a:rPr>
              <a:t>“Kiều ở lầu Ngưng Bích”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sgk</a:t>
            </a:r>
            <a:r>
              <a:rPr lang="vi-VN" altLang="en-US" sz="2800" b="1" i="1" dirty="0">
                <a:latin typeface="Times New Roman" panose="02020603050405020304" pitchFamily="18" charset="0"/>
              </a:rPr>
              <a:t>/ </a:t>
            </a:r>
            <a:r>
              <a:rPr lang="vi-VN" altLang="en-US" sz="2800" b="1" dirty="0">
                <a:latin typeface="Times New Roman" panose="02020603050405020304" pitchFamily="18" charset="0"/>
              </a:rPr>
              <a:t>93 -94 và thực hiện các yêu cầu sau: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pPr algn="just" defTabSz="457200">
              <a:lnSpc>
                <a:spcPct val="114000"/>
              </a:lnSpc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a. Tìm những câu thơ miêu tả cảnh trong đoạn trích 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“Kiều ở lầu Ngưng Bích”.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b.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Những câu thơ tả cảnh có mối quan hệ như thế nào với việc thể hiện nội tâm nhân vật</a:t>
            </a:r>
            <a:r>
              <a:rPr lang="vi-VN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-&gt;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457200">
              <a:lnSpc>
                <a:spcPct val="114000"/>
              </a:lnSpc>
            </a:pP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Tìm những câu thơ miêu tả tâm trạng trong đoạn trích </a:t>
            </a:r>
            <a:r>
              <a:rPr lang="vi-VN" alt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“Kiều ở lầu Ngưng Bích”. 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Miêu tả nội tâm có tác dụng thế nào đối với 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iệc khắc họa nhân vật trong văn bản tự </a:t>
            </a:r>
            <a:r>
              <a:rPr lang="vi-VN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sự?</a:t>
            </a: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lvl="0" algn="just" defTabSz="457200">
              <a:lnSpc>
                <a:spcPct val="114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Đọc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đoạn văn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mục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I.2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sgk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/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và nhận xét cách miêu tả nội tâm nhân vật của tác giả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14000"/>
              </a:lnSpc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62" y="21804"/>
            <a:ext cx="1427797" cy="1180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3202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2160" y="1325880"/>
            <a:ext cx="9814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1478882"/>
            <a:ext cx="1158240" cy="514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191044"/>
            <a:ext cx="1158240" cy="514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863299"/>
            <a:ext cx="1158240" cy="51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700" y="130261"/>
            <a:ext cx="1103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THỰC HIỆN NHIỆM VỤ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2876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72334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CÁO, THẢO LUẬN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" y="223654"/>
            <a:ext cx="1767841" cy="1845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013" y="2069400"/>
            <a:ext cx="981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2165476"/>
            <a:ext cx="1158240" cy="514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2763108"/>
            <a:ext cx="1158240" cy="51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" y="3363925"/>
            <a:ext cx="1158240" cy="5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92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" y="1368310"/>
            <a:ext cx="5168721" cy="536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9235" y="394692"/>
            <a:ext cx="54606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Kiều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lầu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Bích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Trước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lầu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Bích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khóa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xuân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Vẻ</a:t>
            </a:r>
            <a:r>
              <a:rPr lang="en-US" altLang="en-US" dirty="0">
                <a:latin typeface="Times New Roman" panose="02020603050405020304" pitchFamily="18" charset="0"/>
              </a:rPr>
              <a:t> non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tấm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gần</a:t>
            </a:r>
            <a:r>
              <a:rPr lang="en-US" altLang="en-US" dirty="0"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</a:rPr>
              <a:t>chung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bề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</a:t>
            </a:r>
            <a:r>
              <a:rPr lang="en-US" altLang="en-US" dirty="0" err="1">
                <a:latin typeface="Times New Roman" panose="02020603050405020304" pitchFamily="18" charset="0"/>
              </a:rPr>
              <a:t>Cát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nọ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bụi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dặm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kia</a:t>
            </a:r>
            <a:r>
              <a:rPr lang="en-US" altLang="en-US" dirty="0">
                <a:latin typeface="Times New Roman" panose="02020603050405020304" pitchFamily="18" charset="0"/>
              </a:rPr>
              <a:t>….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….</a:t>
            </a:r>
            <a:r>
              <a:rPr lang="en-US" altLang="en-US" dirty="0" err="1">
                <a:latin typeface="Times New Roman" panose="02020603050405020304" pitchFamily="18" charset="0"/>
              </a:rPr>
              <a:t>Tưởng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nguyệt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chén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đồng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Tin </a:t>
            </a:r>
            <a:r>
              <a:rPr lang="en-US" altLang="en-US" dirty="0" err="1">
                <a:latin typeface="Times New Roman" panose="02020603050405020304" pitchFamily="18" charset="0"/>
              </a:rPr>
              <a:t>sương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luống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rày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chờ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bể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Tấm</a:t>
            </a:r>
            <a:r>
              <a:rPr lang="en-US" altLang="en-US" dirty="0">
                <a:latin typeface="Times New Roman" panose="02020603050405020304" pitchFamily="18" charset="0"/>
              </a:rPr>
              <a:t> son </a:t>
            </a:r>
            <a:r>
              <a:rPr lang="en-US" altLang="en-US" dirty="0" err="1">
                <a:latin typeface="Times New Roman" panose="02020603050405020304" pitchFamily="18" charset="0"/>
              </a:rPr>
              <a:t>gột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bao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giờ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phai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</a:t>
            </a:r>
            <a:r>
              <a:rPr lang="en-US" altLang="en-US" dirty="0" err="1">
                <a:latin typeface="Times New Roman" panose="02020603050405020304" pitchFamily="18" charset="0"/>
              </a:rPr>
              <a:t>Xót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tựa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Quạt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nồng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ấp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lạnh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giờ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</a:t>
            </a:r>
            <a:r>
              <a:rPr lang="en-US" altLang="en-US" dirty="0" err="1">
                <a:latin typeface="Times New Roman" panose="02020603050405020304" pitchFamily="18" charset="0"/>
              </a:rPr>
              <a:t>Sân</a:t>
            </a:r>
            <a:r>
              <a:rPr lang="en-US" altLang="en-US" dirty="0">
                <a:latin typeface="Times New Roman" panose="02020603050405020304" pitchFamily="18" charset="0"/>
              </a:rPr>
              <a:t> Lai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mưa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gốc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tử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vừa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ôm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cửa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bể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chiều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Thuyền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thấp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thoáng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buồm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ngọn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sa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</a:rPr>
              <a:t> man </a:t>
            </a:r>
            <a:r>
              <a:rPr lang="en-US" altLang="en-US" dirty="0" err="1">
                <a:latin typeface="Times New Roman" panose="02020603050405020304" pitchFamily="18" charset="0"/>
              </a:rPr>
              <a:t>mác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đâu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nội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cỏ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rầu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rầu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</a:t>
            </a:r>
            <a:r>
              <a:rPr lang="en-US" altLang="en-US" dirty="0" err="1">
                <a:latin typeface="Times New Roman" panose="02020603050405020304" pitchFamily="18" charset="0"/>
              </a:rPr>
              <a:t>Chân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màu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xanh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  </a:t>
            </a:r>
            <a:r>
              <a:rPr lang="en-US" altLang="en-US" dirty="0" err="1">
                <a:latin typeface="Times New Roman" panose="02020603050405020304" pitchFamily="18" charset="0"/>
              </a:rPr>
              <a:t>Buồn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cuốn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duềnh</a:t>
            </a:r>
            <a:r>
              <a:rPr lang="en-US" altLang="en-US" dirty="0">
                <a:latin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</a:t>
            </a:r>
            <a:r>
              <a:rPr lang="en-US" altLang="en-US" dirty="0" err="1">
                <a:latin typeface="Times New Roman" panose="02020603050405020304" pitchFamily="18" charset="0"/>
              </a:rPr>
              <a:t>Ầm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ầm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sóng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kêu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quanh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ghế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ngồi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          </a:t>
            </a:r>
            <a:r>
              <a:rPr lang="en-US" altLang="en-US" b="1" i="1" dirty="0">
                <a:latin typeface="Times New Roman" panose="02020603050405020304" pitchFamily="18" charset="0"/>
              </a:rPr>
              <a:t>(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Trích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Truyện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Kiều</a:t>
            </a:r>
            <a:r>
              <a:rPr lang="en-US" altLang="en-US" b="1" i="1" dirty="0">
                <a:latin typeface="Times New Roman" panose="02020603050405020304" pitchFamily="18" charset="0"/>
              </a:rPr>
              <a:t> –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b="1" i="1" dirty="0">
                <a:latin typeface="Times New Roman" panose="02020603050405020304" pitchFamily="18" charset="0"/>
              </a:rPr>
              <a:t> Du)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74" y="537313"/>
            <a:ext cx="6830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</a:rPr>
              <a:t>1.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Đọc lại </a:t>
            </a:r>
            <a:r>
              <a:rPr lang="vi-VN" altLang="en-US" sz="2400" b="1" dirty="0">
                <a:latin typeface="Times New Roman" panose="02020603050405020304" pitchFamily="18" charset="0"/>
              </a:rPr>
              <a:t>đoạn trích </a:t>
            </a:r>
            <a:r>
              <a:rPr lang="vi-VN" altLang="en-US" sz="2400" b="1" i="1" dirty="0">
                <a:latin typeface="Times New Roman" panose="02020603050405020304" pitchFamily="18" charset="0"/>
              </a:rPr>
              <a:t>“Kiều ở lầu Ngưng </a:t>
            </a:r>
            <a:r>
              <a:rPr lang="vi-VN" altLang="en-US" sz="2400" b="1" i="1" dirty="0" smtClean="0">
                <a:latin typeface="Times New Roman" panose="02020603050405020304" pitchFamily="18" charset="0"/>
              </a:rPr>
              <a:t>Bích”</a:t>
            </a:r>
            <a:r>
              <a:rPr lang="en-US" altLang="en-US" sz="24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</a:rPr>
              <a:t>sgk</a:t>
            </a:r>
            <a:r>
              <a:rPr lang="vi-VN" altLang="en-US" sz="2400" b="1" i="1" dirty="0" smtClean="0">
                <a:latin typeface="Times New Roman" panose="02020603050405020304" pitchFamily="18" charset="0"/>
              </a:rPr>
              <a:t>/ 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93 </a:t>
            </a:r>
            <a:r>
              <a:rPr lang="vi-VN" altLang="en-US" sz="2400" b="1" dirty="0">
                <a:latin typeface="Times New Roman" panose="02020603050405020304" pitchFamily="18" charset="0"/>
              </a:rPr>
              <a:t>-94 và thực hiện các yêu cầu sau: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4093"/>
            <a:ext cx="10611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2677</Words>
  <Application>Microsoft Office PowerPoint</Application>
  <PresentationFormat>Widescreen</PresentationFormat>
  <Paragraphs>216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Microsoft YaHei</vt:lpstr>
      <vt:lpstr>Microsoft YaHei</vt:lpstr>
      <vt:lpstr>宋体</vt:lpstr>
      <vt:lpstr>#9Slide03 Arima Madurai</vt:lpstr>
      <vt:lpstr>#9Slide03 Arima Madurai Black</vt:lpstr>
      <vt:lpstr>.VnTime</vt:lpstr>
      <vt:lpstr>Arial</vt:lpstr>
      <vt:lpstr>Calibri</vt:lpstr>
      <vt:lpstr>Calibri Light</vt:lpstr>
      <vt:lpstr>等线</vt:lpstr>
      <vt:lpstr>ITC Avant Garde Std Bk</vt:lpstr>
      <vt:lpstr>Symbol</vt:lpstr>
      <vt:lpstr>Tahoma</vt:lpstr>
      <vt:lpstr>Times New Roman</vt:lpstr>
      <vt:lpstr>Wingdings</vt:lpstr>
      <vt:lpstr>Wingdings 2</vt:lpstr>
      <vt:lpstr>华康海报体W12(P)</vt:lpstr>
      <vt:lpstr>汉仪家书简</vt:lpstr>
      <vt:lpstr>Office Theme</vt:lpstr>
      <vt:lpstr>1_Office Theme</vt:lpstr>
      <vt:lpstr>2_Office Theme</vt:lpstr>
      <vt:lpstr>3_Office Theme</vt:lpstr>
      <vt:lpstr>4_Office Theme</vt:lpstr>
      <vt:lpstr>5_Office Theme</vt:lpstr>
      <vt:lpstr>Chủ đề Office</vt:lpstr>
      <vt:lpstr>6_Office Theme</vt:lpstr>
      <vt:lpstr>1_Chủ đề Office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VD2: Miêu tả tâm trạng, suy nghĩ, tình cảm, cảm xúc nhân vật Dế Mèn  =&gt; Không quan sát được trực tiếp từ bên ngoài.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THUẬT NGỮ</dc:title>
  <dc:creator>Anh Nguyet</dc:creator>
  <cp:lastModifiedBy>User</cp:lastModifiedBy>
  <cp:revision>137</cp:revision>
  <dcterms:created xsi:type="dcterms:W3CDTF">2018-09-20T01:15:55Z</dcterms:created>
  <dcterms:modified xsi:type="dcterms:W3CDTF">2023-10-16T08:34:12Z</dcterms:modified>
</cp:coreProperties>
</file>