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5" r:id="rId11"/>
    <p:sldId id="267" r:id="rId12"/>
    <p:sldId id="268" r:id="rId13"/>
    <p:sldId id="274" r:id="rId14"/>
    <p:sldId id="275" r:id="rId15"/>
    <p:sldId id="276" r:id="rId16"/>
    <p:sldId id="271" r:id="rId17"/>
    <p:sldId id="272" r:id="rId1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vi-V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6EE41D-633A-4535-994F-CC89F4E52E8B}" type="datetimeFigureOut">
              <a:rPr lang="vi-VN" smtClean="0"/>
              <a:t>02/09/2021</a:t>
            </a:fld>
            <a:endParaRPr lang="vi-V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vi-V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4D47808-C176-4515-91C3-CE1304A7AE10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5943600" cy="24384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(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"-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Du)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81000"/>
            <a:ext cx="2895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Bức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tranh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tâm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cảnh</a:t>
            </a:r>
            <a:endParaRPr lang="vi-V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971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0" y="2362200"/>
            <a:ext cx="1447800" cy="2019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4600" y="138545"/>
            <a:ext cx="6400800" cy="1295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“…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buồm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?”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Gợi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những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chuyến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quê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hương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vời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Nỗi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buồn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hương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nhớ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nhà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khát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khao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sum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họp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1750868"/>
            <a:ext cx="6400800" cy="16209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“…</a:t>
            </a:r>
            <a:r>
              <a:rPr lang="vi-V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ngọn nước mới sa</a:t>
            </a:r>
            <a:br>
              <a:rPr lang="vi-V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Hoa trôi man mác biết là về đâu?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Cánh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tàn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trôi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trên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sóng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dữ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/>
              <a:buChar char="à"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manh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nhỏ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nhoi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đáng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nỗi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buồn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thân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bèo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bọt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bị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đẩy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vùi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dập</a:t>
            </a:r>
            <a:r>
              <a:rPr lang="vi-V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4600" y="3714750"/>
            <a:ext cx="6400800" cy="1295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“…</a:t>
            </a:r>
            <a:r>
              <a:rPr lang="vi-V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nội cỏ rầu rầu,</a:t>
            </a:r>
            <a:br>
              <a:rPr lang="vi-V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Chân mây mặt đất một màu xanh xanh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Cảnh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nhạt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nhoà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buồn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tẻ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vô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vị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Nỗi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buồn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trước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tương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lai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mịt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mờ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vô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vọng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5334000"/>
            <a:ext cx="6400800" cy="1371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“…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duềnh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Ầm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ầm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ữ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dội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Nỗi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lo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sợ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hãi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hùng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endCxn id="5" idx="1"/>
          </p:cNvCxnSpPr>
          <p:nvPr/>
        </p:nvCxnSpPr>
        <p:spPr>
          <a:xfrm flipV="1">
            <a:off x="1506682" y="786245"/>
            <a:ext cx="1007918" cy="256655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506682" y="2362200"/>
            <a:ext cx="1007918" cy="9906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06682" y="3332018"/>
            <a:ext cx="1007918" cy="100965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8" idx="1"/>
          </p:cNvCxnSpPr>
          <p:nvPr/>
        </p:nvCxnSpPr>
        <p:spPr>
          <a:xfrm>
            <a:off x="1506682" y="3352800"/>
            <a:ext cx="1007918" cy="26670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08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24078" indent="-514350"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24078" indent="-514350"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650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638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Những yếu tố nghệ thuật đặc sắc : </a:t>
            </a:r>
          </a:p>
          <a:p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Điệp ngữ liên hoàn: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 “buồn trông” lặp lại ở mỗi đầu cặp câu thơ đã khiến cả đoạn thơ trở thành một điệp khúc với giọng thơ buồn tha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thiết.</a:t>
            </a:r>
          </a:p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loạt những hình ảnh ước lệ tượng trưng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hôm, cánh buồm, hoa trôi, nội cỏ, tiếng sóng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cũng đã góp phần khắc họa nỗi đau tê tái của nhân vật. 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loạt những từ láy có giá trị gợi tả hình ảnh và âm thanh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thấp thoáng, xa xa, man mác, rầu rầu, xanh xanh, ầm ầm”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 khiến dư âm nỗi buồn càng khắc sâu, vang vọng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TRẢ LỜI</a:t>
            </a:r>
            <a:endParaRPr lang="vi-VN" sz="3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68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6629400"/>
          </a:xfrm>
        </p:spPr>
        <p:txBody>
          <a:bodyPr>
            <a:normAutofit/>
          </a:bodyPr>
          <a:lstStyle/>
          <a:p>
            <a:pPr algn="just"/>
            <a:r>
              <a:rPr lang="vi-V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bút pháp tả cảnh ngụ tình: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Mượn hình ảnh của thiên nhiên để khắc họa tâm trạng của nhân vật. 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cặp câu là 1 cảnh vật thiên nhiên khác nhau nhưng đều được cảm nhận từ điểm nhìn mang nặng tâm tư của nàng Kiều. 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gian được tả từ xa đến gần:“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cánh buồm thấp thoáng, ngọn nước mới sa, nội cỏ rầu rầu, sóng quanh ghế ngồi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  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vật được tả từ tĩnh đến động: “ 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hôm, hoa trôi, ầm ầm tiếng sóng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và màu sắc từ đậm đến nhạt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đã mang lại ấn tượng về tâm trạng cũng đang thay đổi liên tục của Kiều trước cảnh ngộ bi thương của cuộc đời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76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04800"/>
            <a:ext cx="8458200" cy="6324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/>
              <a:t>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 nỗi cô đơn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dự cảm về thân phận nổi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trôi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giác bế tắc hoàn toàn trước tương lai vô vọng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Kiều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rơi vào nỗi hoảng hốt, hoang mang, sợ hãi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nhận ra cuộc đời đã hoàn toàn vô vọng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 algn="just">
              <a:buNone/>
            </a:pP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 giá tác giả: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Thấu cảm tâm trạng nhân vật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nhà thơ hóa thân vào nhân vật  đồng cảm và sẻ chia với nhân vật  Biểu hiện của giá trị nhân đạo trong đoạn trích  Nguyễn Du không chỉ là một thiên tài văn học mà còn là nhà nhân đạo chủ nghĩa lớn.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095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vi-VN" sz="4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9437"/>
            <a:ext cx="9144000" cy="6049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ghệ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Gián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ngụ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tả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tâm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trạng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Thuý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qua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cảnh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3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cảnh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phương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tiện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miêu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tả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tâm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trạng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đích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miêu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tả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 dung.</a:t>
            </a:r>
          </a:p>
          <a:p>
            <a:pPr marL="0" indent="0" algn="just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oạn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ngộ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tủi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ngộ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nàng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vi-VN" sz="3000" dirty="0"/>
          </a:p>
        </p:txBody>
      </p:sp>
    </p:spTree>
    <p:extLst>
      <p:ext uri="{BB962C8B-B14F-4D97-AF65-F5344CB8AC3E}">
        <p14:creationId xmlns:p14="http://schemas.microsoft.com/office/powerpoint/2010/main" val="217251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112, 113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3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 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Bích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+ 6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tranh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cảnh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I.Giới</a:t>
            </a:r>
            <a:r>
              <a:rPr lang="en-US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vi-VN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76401"/>
            <a:ext cx="8229600" cy="99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lầu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Ngưng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vi-V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bản</a:t>
            </a:r>
            <a:endParaRPr lang="vi-VN" u="sng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533400" y="2743200"/>
            <a:ext cx="8001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sng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Hoàn</a:t>
            </a:r>
            <a:r>
              <a:rPr kumimoji="0" lang="en-US" sz="280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sng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cảnh</a:t>
            </a:r>
            <a:r>
              <a:rPr kumimoji="0" lang="en-US" sz="280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“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Khoá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xuân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=&gt;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ảnh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ẩn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</a:t>
            </a:r>
            <a:endParaRPr kumimoji="0" lang="vi-VN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Þ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khoá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tuổi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xuân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niềm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vui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sống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nàng</a:t>
            </a:r>
            <a:endParaRPr kumimoji="0" lang="en-US" sz="2800" i="0" u="none" strike="noStrike" cap="none" normalizeH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Symbol" pitchFamily="18" charset="2"/>
              <a:buChar char="Þ"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ngộ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trớ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bất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hạnh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Thuý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Kiều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;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bị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giam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lỏng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lầu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Ngưng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Bích</a:t>
            </a:r>
            <a:endParaRPr kumimoji="0" lang="en-US" sz="28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762000"/>
            <a:ext cx="8763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non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khuya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súc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vi-VN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Þ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Symbol" pitchFamily="18" charset="2"/>
              <a:buChar char="Þ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khoải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:</a:t>
            </a:r>
          </a:p>
          <a:p>
            <a:pPr algn="ctr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khuya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thủi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tủi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 ”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thủi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ngụ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hờn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tủi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đớn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lầu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endParaRPr lang="vi-VN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nguyệt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luống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rày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vi-VN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i="1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i="1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i="1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vi-VN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i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vi-VN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>
              <a:buClrTx/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son”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ố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=&gt;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 Kim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bơ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vơ</a:t>
            </a:r>
            <a:r>
              <a:rPr lang="vi-VN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gột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phai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vi-VN" sz="2800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2400" i="1" u="sng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400" i="1" u="sng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mai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endParaRPr lang="vi-VN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endParaRPr lang="vi-VN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endParaRPr lang="vi-VN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sáng,chiều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nom,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Ca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Biểu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hiện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GTNĐ.</a:t>
            </a:r>
            <a:endParaRPr lang="vi-VN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09728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ý: 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Kiều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nhớ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nhận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xét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về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năng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 </a:t>
            </a:r>
          </a:p>
          <a:p>
            <a:endParaRPr lang="vi-V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884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</TotalTime>
  <Words>1181</Words>
  <Application>Microsoft Office PowerPoint</Application>
  <PresentationFormat>On-screen Show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Văn bản:  KIỀU Ở LẦU NGƯNG BÍCH  ( Trích "Truyện Kiều"-Nguyễn Du) </vt:lpstr>
      <vt:lpstr>I.Giới thiệu chung: </vt:lpstr>
      <vt:lpstr>II. Tìm hiểu văn bản</vt:lpstr>
      <vt:lpstr>PowerPoint Presentation</vt:lpstr>
      <vt:lpstr>PowerPoint Presentation</vt:lpstr>
      <vt:lpstr>2. Nỗi nhớ thương Kim Trọng và cha mẹ </vt:lpstr>
      <vt:lpstr>“Bên trời góc biển bơ  vơ   Tấm son gột rửa bao giờ cho phai” </vt:lpstr>
      <vt:lpstr>PowerPoint Presentation</vt:lpstr>
      <vt:lpstr>Câu hỏi suy ngẫm</vt:lpstr>
      <vt:lpstr>3. Bức tranh tâm cảnh</vt:lpstr>
      <vt:lpstr>PowerPoint Presentation</vt:lpstr>
      <vt:lpstr>Câu hỏi suy ngẫm</vt:lpstr>
      <vt:lpstr>HƯỚNG DẪN TRẢ LỜI</vt:lpstr>
      <vt:lpstr>PowerPoint Presentation</vt:lpstr>
      <vt:lpstr>PowerPoint Presentation</vt:lpstr>
      <vt:lpstr>III. Tổng kết</vt:lpstr>
      <vt:lpstr>Hướng dẫn học bài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Văn bản:  KIỀU Ở LẦU NGƯNG BÍCH  ( Trích "Truyện Kiều"-Nguyễn Du)</dc:title>
  <dc:creator>DELL_OPTIPLEX</dc:creator>
  <cp:lastModifiedBy>luongductai</cp:lastModifiedBy>
  <cp:revision>40</cp:revision>
  <dcterms:created xsi:type="dcterms:W3CDTF">2021-08-30T12:06:39Z</dcterms:created>
  <dcterms:modified xsi:type="dcterms:W3CDTF">2021-09-02T07:23:17Z</dcterms:modified>
</cp:coreProperties>
</file>