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Lst>
  <p:notesMasterIdLst>
    <p:notesMasterId r:id="rId44"/>
  </p:notesMasterIdLst>
  <p:sldIdLst>
    <p:sldId id="256" r:id="rId3"/>
    <p:sldId id="434" r:id="rId4"/>
    <p:sldId id="265" r:id="rId5"/>
    <p:sldId id="270" r:id="rId6"/>
    <p:sldId id="266" r:id="rId7"/>
    <p:sldId id="436" r:id="rId8"/>
    <p:sldId id="273" r:id="rId9"/>
    <p:sldId id="272" r:id="rId10"/>
    <p:sldId id="271" r:id="rId11"/>
    <p:sldId id="260" r:id="rId12"/>
    <p:sldId id="275" r:id="rId13"/>
    <p:sldId id="277" r:id="rId14"/>
    <p:sldId id="283" r:id="rId15"/>
    <p:sldId id="437" r:id="rId16"/>
    <p:sldId id="268" r:id="rId17"/>
    <p:sldId id="267" r:id="rId18"/>
    <p:sldId id="438" r:id="rId19"/>
    <p:sldId id="286" r:id="rId20"/>
    <p:sldId id="439" r:id="rId21"/>
    <p:sldId id="440" r:id="rId22"/>
    <p:sldId id="263" r:id="rId23"/>
    <p:sldId id="287" r:id="rId24"/>
    <p:sldId id="288" r:id="rId25"/>
    <p:sldId id="262" r:id="rId26"/>
    <p:sldId id="290" r:id="rId27"/>
    <p:sldId id="289" r:id="rId28"/>
    <p:sldId id="261" r:id="rId29"/>
    <p:sldId id="295" r:id="rId30"/>
    <p:sldId id="371" r:id="rId31"/>
    <p:sldId id="356" r:id="rId32"/>
    <p:sldId id="357" r:id="rId33"/>
    <p:sldId id="358" r:id="rId34"/>
    <p:sldId id="359" r:id="rId35"/>
    <p:sldId id="377" r:id="rId36"/>
    <p:sldId id="406" r:id="rId37"/>
    <p:sldId id="375" r:id="rId38"/>
    <p:sldId id="399" r:id="rId39"/>
    <p:sldId id="296" r:id="rId40"/>
    <p:sldId id="258"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6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74224-F651-4F52-8FCC-5706E30649DB}"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964E8-9AD7-4623-B206-510CE10BE8CE}" type="slidenum">
              <a:rPr lang="en-US" smtClean="0"/>
              <a:t>‹#›</a:t>
            </a:fld>
            <a:endParaRPr lang="en-US"/>
          </a:p>
        </p:txBody>
      </p:sp>
    </p:spTree>
    <p:extLst>
      <p:ext uri="{BB962C8B-B14F-4D97-AF65-F5344CB8AC3E}">
        <p14:creationId xmlns:p14="http://schemas.microsoft.com/office/powerpoint/2010/main" val="137639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2691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29575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99833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66388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70451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19395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5BFA58-70CA-4E1A-A988-D47BDACFDDD6}"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917683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5BFA58-70CA-4E1A-A988-D47BDACFDDD6}"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279102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5BFA58-70CA-4E1A-A988-D47BDACFDDD6}"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253808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BFA58-70CA-4E1A-A988-D47BDACFDDD6}"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2353963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5BFA58-70CA-4E1A-A988-D47BDACFDDD6}"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401878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43185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BFA58-70CA-4E1A-A988-D47BDACFDDD6}"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2351277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967673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13114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580873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9839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781240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2322961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BFA58-70CA-4E1A-A988-D47BDACFDDD6}"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606537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3011474" y="2745250"/>
            <a:ext cx="1499159"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rtlCol="0">
            <a:noAutofit/>
          </a:bodyPr>
          <a:lstStyle/>
          <a:p>
            <a:pPr lvl="0"/>
            <a:endParaRPr lang="zh-CN" altLang="en-US" noProof="0"/>
          </a:p>
        </p:txBody>
      </p:sp>
      <p:sp>
        <p:nvSpPr>
          <p:cNvPr id="12" name="任意多边形: 形状 11"/>
          <p:cNvSpPr>
            <a:spLocks noGrp="1"/>
          </p:cNvSpPr>
          <p:nvPr>
            <p:ph type="pic" sz="quarter" idx="11"/>
          </p:nvPr>
        </p:nvSpPr>
        <p:spPr>
          <a:xfrm>
            <a:off x="8229042" y="2040065"/>
            <a:ext cx="1499159"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22635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585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14468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8332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6080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711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3883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584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10/27/2023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962680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5BFA58-70CA-4E1A-A988-D47BDACFDDD6}" type="datetimeFigureOut">
              <a:rPr lang="en-US" smtClean="0"/>
              <a:t>10/27/2023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1B7064B-F4AB-4F95-B858-B04D9F3A8329}" type="slidenum">
              <a:rPr lang="en-US" smtClean="0"/>
              <a:t>‹#›</a:t>
            </a:fld>
            <a:endParaRPr lang="en-US"/>
          </a:p>
        </p:txBody>
      </p:sp>
    </p:spTree>
    <p:extLst>
      <p:ext uri="{BB962C8B-B14F-4D97-AF65-F5344CB8AC3E}">
        <p14:creationId xmlns:p14="http://schemas.microsoft.com/office/powerpoint/2010/main" val="18373179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8.png"/><Relationship Id="rId5" Type="http://schemas.microsoft.com/office/2007/relationships/media" Target="../media/media5.mp3"/><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8.png"/><Relationship Id="rId5" Type="http://schemas.microsoft.com/office/2007/relationships/media" Target="../media/media5.mp3"/><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8.png"/><Relationship Id="rId5" Type="http://schemas.microsoft.com/office/2007/relationships/media" Target="../media/media5.mp3"/><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8.png"/><Relationship Id="rId5" Type="http://schemas.microsoft.com/office/2007/relationships/media" Target="../media/media5.mp3"/><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8.png"/><Relationship Id="rId5" Type="http://schemas.microsoft.com/office/2007/relationships/media" Target="../media/media5.mp3"/><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8.png"/><Relationship Id="rId5" Type="http://schemas.microsoft.com/office/2007/relationships/media" Target="../media/media5.mp3"/><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8.png"/><Relationship Id="rId5" Type="http://schemas.microsoft.com/office/2007/relationships/media" Target="../media/media5.mp3"/><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3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8.png"/><Relationship Id="rId5" Type="http://schemas.microsoft.com/office/2007/relationships/media" Target="../media/media5.mp3"/><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7.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0198A-3498-7971-51D6-0AED19220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184983" y="2941572"/>
            <a:ext cx="2880919" cy="7149191"/>
          </a:xfrm>
          <a:prstGeom prst="rect">
            <a:avLst/>
          </a:prstGeom>
        </p:spPr>
      </p:pic>
      <p:pic>
        <p:nvPicPr>
          <p:cNvPr id="7" name="Picture 6">
            <a:extLst>
              <a:ext uri="{FF2B5EF4-FFF2-40B4-BE49-F238E27FC236}">
                <a16:creationId xmlns:a16="http://schemas.microsoft.com/office/drawing/2014/main" id="{DC9F6906-8741-CA83-491E-E8B2ED777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10" name="Picture 9">
            <a:extLst>
              <a:ext uri="{FF2B5EF4-FFF2-40B4-BE49-F238E27FC236}">
                <a16:creationId xmlns:a16="http://schemas.microsoft.com/office/drawing/2014/main" id="{90DB6F71-7EA4-C952-97E4-5205EF9003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id="{9B7A6413-6BD3-7250-7E30-F267BB05BF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id="{4E2D300D-990E-77DF-D597-2D72BBE4B9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id="{D30186A8-6FB7-6A45-935C-8093B158F1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id="{25B94CB0-B15A-6AE5-5867-5E69F3CFF5D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20" name="Picture 19">
            <a:extLst>
              <a:ext uri="{FF2B5EF4-FFF2-40B4-BE49-F238E27FC236}">
                <a16:creationId xmlns:a16="http://schemas.microsoft.com/office/drawing/2014/main" id="{B136173C-86F0-3F85-CC69-05D75E5ABF9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id="{EDA73083-E0C3-5D0A-812A-D45EFFC45D00}"/>
              </a:ext>
            </a:extLst>
          </p:cNvPr>
          <p:cNvSpPr txBox="1"/>
          <p:nvPr/>
        </p:nvSpPr>
        <p:spPr>
          <a:xfrm>
            <a:off x="821635" y="1132997"/>
            <a:ext cx="10123159" cy="1569660"/>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KÍNH CHÀO QUÝ THẦY CÔ VÀ CÁC EM HỌC SINH</a:t>
            </a:r>
          </a:p>
        </p:txBody>
      </p:sp>
      <p:sp>
        <p:nvSpPr>
          <p:cNvPr id="22" name="TextBox 21">
            <a:extLst>
              <a:ext uri="{FF2B5EF4-FFF2-40B4-BE49-F238E27FC236}">
                <a16:creationId xmlns:a16="http://schemas.microsoft.com/office/drawing/2014/main" id="{FB9EE549-88B0-C56F-19E5-FC0D649136BA}"/>
              </a:ext>
            </a:extLst>
          </p:cNvPr>
          <p:cNvSpPr txBox="1"/>
          <p:nvPr/>
        </p:nvSpPr>
        <p:spPr>
          <a:xfrm>
            <a:off x="668607" y="4161409"/>
            <a:ext cx="10287432" cy="923330"/>
          </a:xfrm>
          <a:prstGeom prst="rect">
            <a:avLst/>
          </a:prstGeom>
          <a:noFill/>
        </p:spPr>
        <p:txBody>
          <a:bodyPr wrap="none" rtlCol="0">
            <a:spAutoFit/>
          </a:bodyPr>
          <a:lstStyle/>
          <a:p>
            <a:pPr algn="ctr"/>
            <a:r>
              <a:rPr lang="en-US" sz="5400" b="1" dirty="0" err="1">
                <a:latin typeface="Times New Roman" panose="02020603050405020304" pitchFamily="18" charset="0"/>
                <a:cs typeface="Times New Roman" panose="02020603050405020304" pitchFamily="18" charset="0"/>
              </a:rPr>
              <a:t>Giáo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viên</a:t>
            </a:r>
            <a:r>
              <a:rPr lang="en-US" sz="5400" b="1" dirty="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Nguyễn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Thị</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Hồng</a:t>
            </a:r>
            <a:r>
              <a:rPr lang="en-US" sz="5400" b="1" dirty="0" smtClean="0">
                <a:latin typeface="Times New Roman" panose="02020603050405020304" pitchFamily="18" charset="0"/>
                <a:cs typeface="Times New Roman" panose="02020603050405020304" pitchFamily="18" charset="0"/>
              </a:rPr>
              <a:t> </a:t>
            </a:r>
            <a:r>
              <a:rPr lang="en-US" sz="5400" b="1" smtClean="0">
                <a:latin typeface="Times New Roman" panose="02020603050405020304" pitchFamily="18" charset="0"/>
                <a:cs typeface="Times New Roman" panose="02020603050405020304" pitchFamily="18" charset="0"/>
              </a:rPr>
              <a:t>Tươi</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06081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771B94-DE5E-002A-626E-1545E4E6A011}"/>
              </a:ext>
            </a:extLst>
          </p:cNvPr>
          <p:cNvSpPr txBox="1"/>
          <p:nvPr/>
        </p:nvSpPr>
        <p:spPr>
          <a:xfrm>
            <a:off x="2455227" y="-33187"/>
            <a:ext cx="6153324" cy="6124754"/>
          </a:xfrm>
          <a:prstGeom prst="rect">
            <a:avLst/>
          </a:prstGeom>
          <a:noFill/>
        </p:spPr>
        <p:txBody>
          <a:bodyPr wrap="square">
            <a:spAutoFit/>
          </a:bodyPr>
          <a:lstStyle/>
          <a:p>
            <a:r>
              <a:rPr lang="vi-VN" sz="2800" b="1" i="0" dirty="0">
                <a:solidFill>
                  <a:srgbClr val="000000"/>
                </a:solidFill>
                <a:effectLst/>
                <a:latin typeface="Times New Roman" panose="02020603050405020304" pitchFamily="18" charset="0"/>
                <a:cs typeface="Times New Roman" panose="02020603050405020304" pitchFamily="18" charset="0"/>
              </a:rPr>
              <a:t>Khi đang là hạt</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Cầm trong tay mình</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Chưa gieo xuống đất</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Hạt nằm lặng thinh.</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Khi hạt nảy mầm</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Nhú lên giọt sữa</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Mầm đã thì thầm</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Ghé tai nghe rõ.</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Mầm tròn nằm giữa</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Vỏ hạt làm nôi</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Nghe bàn tay vỗ</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Nghe tiếng ru hời ...</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EB40289-3F9D-BE66-57AB-B9CFC6F1281C}"/>
              </a:ext>
            </a:extLst>
          </p:cNvPr>
          <p:cNvSpPr txBox="1"/>
          <p:nvPr/>
        </p:nvSpPr>
        <p:spPr>
          <a:xfrm>
            <a:off x="6096000" y="0"/>
            <a:ext cx="6150836" cy="4401205"/>
          </a:xfrm>
          <a:prstGeom prst="rect">
            <a:avLst/>
          </a:prstGeom>
          <a:noFill/>
        </p:spPr>
        <p:txBody>
          <a:bodyPr wrap="square">
            <a:spAutoFit/>
          </a:bodyPr>
          <a:lstStyle/>
          <a:p>
            <a:r>
              <a:rPr lang="vi-VN" sz="2800" b="1" i="0" dirty="0">
                <a:solidFill>
                  <a:srgbClr val="000000"/>
                </a:solidFill>
                <a:effectLst/>
                <a:latin typeface="Times New Roman" panose="02020603050405020304" pitchFamily="18" charset="0"/>
                <a:cs typeface="Times New Roman" panose="02020603050405020304" pitchFamily="18" charset="0"/>
              </a:rPr>
              <a:t>Khi cây đã thành</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Nở vài lá bé</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Là nghe màu xanh</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Bắt đầu bập bẹ.</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a:p>
            <a:r>
              <a:rPr lang="vi-VN" sz="2800" b="1" i="0" dirty="0">
                <a:solidFill>
                  <a:srgbClr val="000000"/>
                </a:solidFill>
                <a:effectLst/>
                <a:latin typeface="Times New Roman" panose="02020603050405020304" pitchFamily="18" charset="0"/>
                <a:cs typeface="Times New Roman" panose="02020603050405020304" pitchFamily="18" charset="0"/>
              </a:rPr>
              <a:t>Rằng các bạn ơi</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Cây chính là tôi</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Nay mai sẽ lớn</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Góp xanh đất trời.</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(Nguồn: Trang thơ Trần Hữu Thung)</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ACA7A3A-8F90-E5D3-35B8-330464B26404}"/>
              </a:ext>
            </a:extLst>
          </p:cNvPr>
          <p:cNvSpPr txBox="1"/>
          <p:nvPr/>
        </p:nvSpPr>
        <p:spPr>
          <a:xfrm rot="17765592">
            <a:off x="-129815" y="1081232"/>
            <a:ext cx="2285796" cy="584775"/>
          </a:xfrm>
          <a:prstGeom prst="rect">
            <a:avLst/>
          </a:prstGeom>
          <a:noFill/>
        </p:spPr>
        <p:txBody>
          <a:bodyPr wrap="square">
            <a:spAutoFit/>
          </a:bodyPr>
          <a:lstStyle/>
          <a:p>
            <a:pPr algn="just"/>
            <a:r>
              <a:rPr lang="en-US"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Lời</a:t>
            </a:r>
            <a:r>
              <a:rPr lang="en-US"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cây</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8948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6AE111-8236-3340-3598-04A9F9F4C2B9}"/>
              </a:ext>
            </a:extLst>
          </p:cNvPr>
          <p:cNvSpPr txBox="1"/>
          <p:nvPr/>
        </p:nvSpPr>
        <p:spPr>
          <a:xfrm>
            <a:off x="1325066" y="30820"/>
            <a:ext cx="5488497" cy="584775"/>
          </a:xfrm>
          <a:prstGeom prst="rect">
            <a:avLst/>
          </a:prstGeom>
          <a:noFill/>
        </p:spPr>
        <p:txBody>
          <a:bodyPr wrap="square">
            <a:spAutoFit/>
          </a:bodyPr>
          <a:lstStyle/>
          <a:p>
            <a:pPr algn="just"/>
            <a:r>
              <a:rPr 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2. Chú thích</a:t>
            </a:r>
          </a:p>
        </p:txBody>
      </p:sp>
      <p:sp>
        <p:nvSpPr>
          <p:cNvPr id="6" name="Thought Bubble: Cloud 5">
            <a:extLst>
              <a:ext uri="{FF2B5EF4-FFF2-40B4-BE49-F238E27FC236}">
                <a16:creationId xmlns:a16="http://schemas.microsoft.com/office/drawing/2014/main" id="{DE6B3B1B-9A39-58FC-416A-8DFBF516F0A8}"/>
              </a:ext>
            </a:extLst>
          </p:cNvPr>
          <p:cNvSpPr/>
          <p:nvPr/>
        </p:nvSpPr>
        <p:spPr>
          <a:xfrm>
            <a:off x="2809460" y="615595"/>
            <a:ext cx="6361043" cy="2929980"/>
          </a:xfrm>
          <a:prstGeom prst="cloudCallout">
            <a:avLst>
              <a:gd name="adj1" fmla="val -53250"/>
              <a:gd name="adj2" fmla="val 5429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Giải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ý </a:t>
            </a:r>
            <a:r>
              <a:rPr lang="en-US" sz="3600" b="1" dirty="0" err="1">
                <a:latin typeface="Times New Roman" panose="02020603050405020304" pitchFamily="18" charset="0"/>
                <a:cs typeface="Times New Roman" panose="02020603050405020304" pitchFamily="18" charset="0"/>
              </a:rPr>
              <a:t>nghĩa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Gió bắc</a:t>
            </a:r>
            <a:r>
              <a:rPr lang="en-US" sz="3600" b="1" dirty="0">
                <a:latin typeface="Times New Roman" panose="02020603050405020304" pitchFamily="18" charset="0"/>
                <a:cs typeface="Times New Roman" panose="02020603050405020304" pitchFamily="18" charset="0"/>
              </a:rPr>
              <a:t>, </a:t>
            </a:r>
            <a:endParaRPr lang="vi-VN" sz="3600" b="1" dirty="0">
              <a:latin typeface="Times New Roman" panose="02020603050405020304" pitchFamily="18" charset="0"/>
              <a:cs typeface="Times New Roman" panose="02020603050405020304" pitchFamily="18" charset="0"/>
            </a:endParaRPr>
          </a:p>
          <a:p>
            <a:pPr algn="ctr"/>
            <a:r>
              <a:rPr lang="vi-VN" sz="3600" b="1" dirty="0">
                <a:latin typeface="Times New Roman" panose="02020603050405020304" pitchFamily="18" charset="0"/>
                <a:cs typeface="Times New Roman" panose="02020603050405020304" pitchFamily="18" charset="0"/>
              </a:rPr>
              <a:t>Mưa giông</a:t>
            </a:r>
          </a:p>
        </p:txBody>
      </p:sp>
    </p:spTree>
    <p:extLst>
      <p:ext uri="{BB962C8B-B14F-4D97-AF65-F5344CB8AC3E}">
        <p14:creationId xmlns:p14="http://schemas.microsoft.com/office/powerpoint/2010/main" val="824400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6AE111-8236-3340-3598-04A9F9F4C2B9}"/>
              </a:ext>
            </a:extLst>
          </p:cNvPr>
          <p:cNvSpPr txBox="1"/>
          <p:nvPr/>
        </p:nvSpPr>
        <p:spPr>
          <a:xfrm>
            <a:off x="123769" y="0"/>
            <a:ext cx="5488497" cy="584775"/>
          </a:xfrm>
          <a:prstGeom prst="rect">
            <a:avLst/>
          </a:prstGeom>
          <a:noFill/>
        </p:spPr>
        <p:txBody>
          <a:bodyPr wrap="square">
            <a:spAutoFit/>
          </a:bodyPr>
          <a:lstStyle/>
          <a:p>
            <a:pPr algn="just"/>
            <a:r>
              <a:rPr 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2. Chú thích</a:t>
            </a:r>
          </a:p>
        </p:txBody>
      </p:sp>
      <p:sp>
        <p:nvSpPr>
          <p:cNvPr id="6" name="Thought Bubble: Cloud 5">
            <a:extLst>
              <a:ext uri="{FF2B5EF4-FFF2-40B4-BE49-F238E27FC236}">
                <a16:creationId xmlns:a16="http://schemas.microsoft.com/office/drawing/2014/main" id="{DE6B3B1B-9A39-58FC-416A-8DFBF516F0A8}"/>
              </a:ext>
            </a:extLst>
          </p:cNvPr>
          <p:cNvSpPr/>
          <p:nvPr/>
        </p:nvSpPr>
        <p:spPr>
          <a:xfrm>
            <a:off x="360728" y="1147003"/>
            <a:ext cx="5824756" cy="3867324"/>
          </a:xfrm>
          <a:prstGeom prst="cloudCallout">
            <a:avLst>
              <a:gd name="adj1" fmla="val -29342"/>
              <a:gd name="adj2" fmla="val 6666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Gió bắc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màng</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9F29525F-E782-694F-9310-87F479A71ECB}"/>
              </a:ext>
            </a:extLst>
          </p:cNvPr>
          <p:cNvSpPr/>
          <p:nvPr/>
        </p:nvSpPr>
        <p:spPr>
          <a:xfrm>
            <a:off x="6342774" y="1147003"/>
            <a:ext cx="5488498" cy="4600450"/>
          </a:xfrm>
          <a:prstGeom prst="cloudCallout">
            <a:avLst>
              <a:gd name="adj1" fmla="val -65631"/>
              <a:gd name="adj2" fmla="val 5192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Mưa giông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hè</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 to, </a:t>
            </a:r>
            <a:r>
              <a:rPr lang="en-US" sz="3600" b="1" dirty="0" err="1">
                <a:latin typeface="Times New Roman" panose="02020603050405020304" pitchFamily="18" charset="0"/>
                <a:cs typeface="Times New Roman" panose="02020603050405020304" pitchFamily="18" charset="0"/>
              </a:rPr>
              <a:t>sấm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rào</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058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5B6C54-EDE0-BCBC-BB4D-BEC14BAA34C7}"/>
              </a:ext>
            </a:extLst>
          </p:cNvPr>
          <p:cNvSpPr txBox="1"/>
          <p:nvPr/>
        </p:nvSpPr>
        <p:spPr>
          <a:xfrm>
            <a:off x="1253600" y="128993"/>
            <a:ext cx="79529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Suy</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ngẫm</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hồi</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pic>
        <p:nvPicPr>
          <p:cNvPr id="3074" name="Picture 2">
            <a:extLst>
              <a:ext uri="{FF2B5EF4-FFF2-40B4-BE49-F238E27FC236}">
                <a16:creationId xmlns:a16="http://schemas.microsoft.com/office/drawing/2014/main" id="{4D0BC8D8-8988-4835-AD54-8CF7D49A1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1" y="2027583"/>
            <a:ext cx="6838122" cy="483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15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6EF2F5-EE19-461C-8CD6-F13558500792}"/>
              </a:ext>
            </a:extLst>
          </p:cNvPr>
          <p:cNvSpPr txBox="1"/>
          <p:nvPr/>
        </p:nvSpPr>
        <p:spPr>
          <a:xfrm>
            <a:off x="0" y="490034"/>
            <a:ext cx="11105321" cy="1015663"/>
          </a:xfrm>
          <a:prstGeom prst="rect">
            <a:avLst/>
          </a:prstGeom>
          <a:noFill/>
        </p:spPr>
        <p:txBody>
          <a:bodyPr wrap="square" rtlCol="0">
            <a:spAutoFit/>
          </a:bodyPr>
          <a:lstStyle/>
          <a:p>
            <a:pPr lvl="0" algn="ctr">
              <a:defRPr/>
            </a:pPr>
            <a:r>
              <a:rPr lang="vi-VN" sz="6000" b="1" dirty="0">
                <a:solidFill>
                  <a:srgbClr val="FF0000"/>
                </a:solidFill>
                <a:latin typeface="Times New Roman" panose="02020603050405020304" pitchFamily="18" charset="0"/>
                <a:cs typeface="Times New Roman" panose="02020603050405020304" pitchFamily="18" charset="0"/>
              </a:rPr>
              <a:t>1. Quá trình sinh trưởng của cây</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BA9E3637-F5B0-4B77-8BA9-E8EA13235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6609"/>
            <a:ext cx="7129670" cy="467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401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85EE7-EEA4-43BA-668A-CDD7DF82825C}"/>
              </a:ext>
            </a:extLst>
          </p:cNvPr>
          <p:cNvPicPr>
            <a:picLocks noChangeAspect="1"/>
          </p:cNvPicPr>
          <p:nvPr/>
        </p:nvPicPr>
        <p:blipFill>
          <a:blip r:embed="rId2"/>
          <a:stretch>
            <a:fillRect/>
          </a:stretch>
        </p:blipFill>
        <p:spPr>
          <a:xfrm>
            <a:off x="3666859" y="281329"/>
            <a:ext cx="7616334" cy="6052359"/>
          </a:xfrm>
          <a:prstGeom prst="rect">
            <a:avLst/>
          </a:prstGeom>
        </p:spPr>
      </p:pic>
    </p:spTree>
    <p:extLst>
      <p:ext uri="{BB962C8B-B14F-4D97-AF65-F5344CB8AC3E}">
        <p14:creationId xmlns:p14="http://schemas.microsoft.com/office/powerpoint/2010/main" val="330846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2F4F0BD-8C11-DEA4-F836-16BB3589CB99}"/>
              </a:ext>
            </a:extLst>
          </p:cNvPr>
          <p:cNvSpPr txBox="1"/>
          <p:nvPr/>
        </p:nvSpPr>
        <p:spPr>
          <a:xfrm>
            <a:off x="1195316" y="-91198"/>
            <a:ext cx="5496886"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Times New Roman" panose="02020603050405020304" pitchFamily="18" charset="0"/>
              </a:rPr>
              <a:t>1. </a:t>
            </a:r>
            <a:r>
              <a:rPr lang="fr-FR" sz="2800" b="1" dirty="0" err="1">
                <a:solidFill>
                  <a:srgbClr val="FF0000"/>
                </a:solidFill>
                <a:effectLst/>
                <a:latin typeface="Times New Roman" panose="02020603050405020304" pitchFamily="18" charset="0"/>
                <a:ea typeface="Times New Roman" panose="02020603050405020304" pitchFamily="18" charset="0"/>
              </a:rPr>
              <a:t>Quá</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trình</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sinh</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trưởng</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của</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cây</a:t>
            </a:r>
            <a:endParaRPr lang="en-US" sz="2800" dirty="0">
              <a:solidFill>
                <a:srgbClr val="FF0000"/>
              </a:solidFill>
            </a:endParaRPr>
          </a:p>
        </p:txBody>
      </p:sp>
      <p:pic>
        <p:nvPicPr>
          <p:cNvPr id="12" name="Picture 11">
            <a:extLst>
              <a:ext uri="{FF2B5EF4-FFF2-40B4-BE49-F238E27FC236}">
                <a16:creationId xmlns:a16="http://schemas.microsoft.com/office/drawing/2014/main" id="{F1CE8879-AF89-5D2D-A82A-ADF9E7178F4D}"/>
              </a:ext>
            </a:extLst>
          </p:cNvPr>
          <p:cNvPicPr>
            <a:picLocks noChangeAspect="1"/>
          </p:cNvPicPr>
          <p:nvPr/>
        </p:nvPicPr>
        <p:blipFill>
          <a:blip r:embed="rId3"/>
          <a:stretch>
            <a:fillRect/>
          </a:stretch>
        </p:blipFill>
        <p:spPr>
          <a:xfrm>
            <a:off x="5870991" y="2228898"/>
            <a:ext cx="1908255" cy="2058278"/>
          </a:xfrm>
          <a:prstGeom prst="rect">
            <a:avLst/>
          </a:prstGeom>
        </p:spPr>
      </p:pic>
      <p:sp>
        <p:nvSpPr>
          <p:cNvPr id="2" name="Oval 1">
            <a:extLst>
              <a:ext uri="{FF2B5EF4-FFF2-40B4-BE49-F238E27FC236}">
                <a16:creationId xmlns:a16="http://schemas.microsoft.com/office/drawing/2014/main" id="{72C4A622-FEAA-6466-78BD-02B793161C6E}"/>
              </a:ext>
            </a:extLst>
          </p:cNvPr>
          <p:cNvSpPr/>
          <p:nvPr/>
        </p:nvSpPr>
        <p:spPr>
          <a:xfrm>
            <a:off x="6840361" y="551503"/>
            <a:ext cx="3318707" cy="1770077"/>
          </a:xfrm>
          <a:prstGeom prst="ellipse">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HẠT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thinh</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E1640D2C-D499-9302-E87C-823036E85B50}"/>
              </a:ext>
            </a:extLst>
          </p:cNvPr>
          <p:cNvSpPr/>
          <p:nvPr/>
        </p:nvSpPr>
        <p:spPr>
          <a:xfrm>
            <a:off x="8476214" y="2086688"/>
            <a:ext cx="3553599" cy="1770077"/>
          </a:xfrm>
          <a:prstGeom prst="ellipse">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Khổ</a:t>
            </a:r>
            <a:r>
              <a:rPr lang="en-US" sz="2800" b="1" dirty="0">
                <a:solidFill>
                  <a:schemeClr val="tx1"/>
                </a:solidFill>
                <a:latin typeface="Times New Roman" panose="02020603050405020304" pitchFamily="18" charset="0"/>
                <a:cs typeface="Times New Roman" panose="02020603050405020304" pitchFamily="18" charset="0"/>
              </a:rPr>
              <a:t> 2: MẦM </a:t>
            </a:r>
            <a:r>
              <a:rPr lang="en-US" sz="2800" b="1" dirty="0" err="1">
                <a:solidFill>
                  <a:schemeClr val="tx1"/>
                </a:solidFill>
                <a:latin typeface="Times New Roman" panose="02020603050405020304" pitchFamily="18" charset="0"/>
                <a:cs typeface="Times New Roman" panose="02020603050405020304" pitchFamily="18" charset="0"/>
              </a:rPr>
              <a:t>nhú</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giọt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sữa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nói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thầm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BE79D34-1607-B504-3592-9D0570886A95}"/>
              </a:ext>
            </a:extLst>
          </p:cNvPr>
          <p:cNvSpPr/>
          <p:nvPr/>
        </p:nvSpPr>
        <p:spPr>
          <a:xfrm>
            <a:off x="7066864" y="4063247"/>
            <a:ext cx="3553599" cy="177007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Khổ 3: MẦM được chăm sóc như đứa trẻ sơ sinh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52AA1AA7-3E31-F529-B798-D54493AED229}"/>
              </a:ext>
            </a:extLst>
          </p:cNvPr>
          <p:cNvSpPr/>
          <p:nvPr/>
        </p:nvSpPr>
        <p:spPr>
          <a:xfrm>
            <a:off x="2852390" y="4248415"/>
            <a:ext cx="4210230" cy="209724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Khổ 4: MẦM kiêng gió kiêng mưa, lớn lên nhờ đón tia nắng hồng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B2EFA0AA-B78F-FA3F-260E-FD7D28DFA444}"/>
              </a:ext>
            </a:extLst>
          </p:cNvPr>
          <p:cNvSpPr/>
          <p:nvPr/>
        </p:nvSpPr>
        <p:spPr>
          <a:xfrm>
            <a:off x="1484851" y="2456755"/>
            <a:ext cx="3855417" cy="177007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Khổ 5: CÂY đã thành, lá xanh bập bẹ tiếng nói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8A425B4E-7BC7-D770-CE81-9F68B6AB3393}"/>
              </a:ext>
            </a:extLst>
          </p:cNvPr>
          <p:cNvSpPr/>
          <p:nvPr/>
        </p:nvSpPr>
        <p:spPr>
          <a:xfrm>
            <a:off x="1988917" y="552380"/>
            <a:ext cx="4210230" cy="1770077"/>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Khổ 6: CÂY bập bẹ xưng họ tên, hứa hẹn góp xanh cho đời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434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barn(inVertical)">
                                      <p:cBhvr>
                                        <p:cTn id="3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201D40CA-E297-47CA-8549-65A934CF8715}"/>
              </a:ext>
            </a:extLst>
          </p:cNvPr>
          <p:cNvSpPr>
            <a:spLocks noChangeArrowheads="1"/>
          </p:cNvSpPr>
          <p:nvPr/>
        </p:nvSpPr>
        <p:spPr bwMode="auto">
          <a:xfrm>
            <a:off x="360120" y="0"/>
            <a:ext cx="86271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ndParaRPr>
          </a:p>
        </p:txBody>
      </p:sp>
      <p:graphicFrame>
        <p:nvGraphicFramePr>
          <p:cNvPr id="4" name="Table 3">
            <a:extLst>
              <a:ext uri="{FF2B5EF4-FFF2-40B4-BE49-F238E27FC236}">
                <a16:creationId xmlns:a16="http://schemas.microsoft.com/office/drawing/2014/main" id="{392CE914-9476-493E-A043-A86DE73B85BB}"/>
              </a:ext>
            </a:extLst>
          </p:cNvPr>
          <p:cNvGraphicFramePr>
            <a:graphicFrameLocks noGrp="1"/>
          </p:cNvGraphicFramePr>
          <p:nvPr>
            <p:extLst>
              <p:ext uri="{D42A27DB-BD31-4B8C-83A1-F6EECF244321}">
                <p14:modId xmlns:p14="http://schemas.microsoft.com/office/powerpoint/2010/main" val="3107981563"/>
              </p:ext>
            </p:extLst>
          </p:nvPr>
        </p:nvGraphicFramePr>
        <p:xfrm>
          <a:off x="812121" y="1095317"/>
          <a:ext cx="9922139" cy="3687064"/>
        </p:xfrm>
        <a:graphic>
          <a:graphicData uri="http://schemas.openxmlformats.org/drawingml/2006/table">
            <a:tbl>
              <a:tblPr firstRow="1" firstCol="1" bandRow="1"/>
              <a:tblGrid>
                <a:gridCol w="3645964">
                  <a:extLst>
                    <a:ext uri="{9D8B030D-6E8A-4147-A177-3AD203B41FA5}">
                      <a16:colId xmlns:a16="http://schemas.microsoft.com/office/drawing/2014/main" val="2995703816"/>
                    </a:ext>
                  </a:extLst>
                </a:gridCol>
                <a:gridCol w="3881352">
                  <a:extLst>
                    <a:ext uri="{9D8B030D-6E8A-4147-A177-3AD203B41FA5}">
                      <a16:colId xmlns:a16="http://schemas.microsoft.com/office/drawing/2014/main" val="194140858"/>
                    </a:ext>
                  </a:extLst>
                </a:gridCol>
                <a:gridCol w="2394823">
                  <a:extLst>
                    <a:ext uri="{9D8B030D-6E8A-4147-A177-3AD203B41FA5}">
                      <a16:colId xmlns:a16="http://schemas.microsoft.com/office/drawing/2014/main" val="3119733393"/>
                    </a:ext>
                  </a:extLst>
                </a:gridCol>
              </a:tblGrid>
              <a:tr h="0">
                <a:tc>
                  <a:txBody>
                    <a:bodyPr/>
                    <a:lstStyle/>
                    <a:p>
                      <a:pPr algn="ctr">
                        <a:lnSpc>
                          <a:spcPct val="15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Mối</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quan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hệ</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277868"/>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81185"/>
                  </a:ext>
                </a:extLst>
              </a:tr>
            </a:tbl>
          </a:graphicData>
        </a:graphic>
      </p:graphicFrame>
    </p:spTree>
    <p:extLst>
      <p:ext uri="{BB962C8B-B14F-4D97-AF65-F5344CB8AC3E}">
        <p14:creationId xmlns:p14="http://schemas.microsoft.com/office/powerpoint/2010/main" val="14753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771B94-DE5E-002A-626E-1545E4E6A011}"/>
              </a:ext>
            </a:extLst>
          </p:cNvPr>
          <p:cNvSpPr txBox="1"/>
          <p:nvPr/>
        </p:nvSpPr>
        <p:spPr>
          <a:xfrm>
            <a:off x="2587748" y="153056"/>
            <a:ext cx="615332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mình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thinh.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mầm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thầm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tròn nằm giữa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Vỏ hạt làm nôi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bàn tay vỗ</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tiếng ru hời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EB40289-3F9D-BE66-57AB-B9CFC6F1281C}"/>
              </a:ext>
            </a:extLst>
          </p:cNvPr>
          <p:cNvSpPr txBox="1"/>
          <p:nvPr/>
        </p:nvSpPr>
        <p:spPr>
          <a:xfrm>
            <a:off x="6155821" y="483192"/>
            <a:ext cx="615083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cây đã thành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Nở vài lá bé</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Là nghe màu xanh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Bắt đầu bập bẹ.</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Rằng các bạn ơi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Cây chính là tôi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Nay mai sẽ lớn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Góp xanh đất trời.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(Nguồn: Trang thơ Trần Hữu Thung)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ACA7A3A-8F90-E5D3-35B8-330464B26404}"/>
              </a:ext>
            </a:extLst>
          </p:cNvPr>
          <p:cNvSpPr txBox="1"/>
          <p:nvPr/>
        </p:nvSpPr>
        <p:spPr>
          <a:xfrm rot="17765592">
            <a:off x="-129815" y="1081232"/>
            <a:ext cx="22857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cây</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D3F67D81-4998-616E-31D7-49D189BD87BF}"/>
              </a:ext>
            </a:extLst>
          </p:cNvPr>
          <p:cNvCxnSpPr>
            <a:cxnSpLocks/>
          </p:cNvCxnSpPr>
          <p:nvPr/>
        </p:nvCxnSpPr>
        <p:spPr>
          <a:xfrm>
            <a:off x="2718033" y="2030136"/>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FEB3BB-5945-6D91-B81B-769C8FAD8875}"/>
              </a:ext>
            </a:extLst>
          </p:cNvPr>
          <p:cNvCxnSpPr>
            <a:cxnSpLocks/>
          </p:cNvCxnSpPr>
          <p:nvPr/>
        </p:nvCxnSpPr>
        <p:spPr>
          <a:xfrm>
            <a:off x="2718033" y="5709567"/>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DDFEF7-B861-DA68-D0B3-F6C117E79CAB}"/>
              </a:ext>
            </a:extLst>
          </p:cNvPr>
          <p:cNvCxnSpPr>
            <a:cxnSpLocks/>
          </p:cNvCxnSpPr>
          <p:nvPr/>
        </p:nvCxnSpPr>
        <p:spPr>
          <a:xfrm>
            <a:off x="2718033" y="6266085"/>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CDD6CA-32FB-F20C-DA6C-D77AC1023814}"/>
              </a:ext>
            </a:extLst>
          </p:cNvPr>
          <p:cNvCxnSpPr>
            <a:cxnSpLocks/>
          </p:cNvCxnSpPr>
          <p:nvPr/>
        </p:nvCxnSpPr>
        <p:spPr>
          <a:xfrm>
            <a:off x="6224631" y="1794753"/>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4D96A0-F50F-EE31-C05D-579BF6484E01}"/>
              </a:ext>
            </a:extLst>
          </p:cNvPr>
          <p:cNvCxnSpPr>
            <a:cxnSpLocks/>
          </p:cNvCxnSpPr>
          <p:nvPr/>
        </p:nvCxnSpPr>
        <p:spPr>
          <a:xfrm>
            <a:off x="6266576" y="2289703"/>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038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36C0B3F-30DF-4491-88BA-1AABF965A77C}"/>
              </a:ext>
            </a:extLst>
          </p:cNvPr>
          <p:cNvSpPr>
            <a:spLocks noChangeArrowheads="1"/>
          </p:cNvSpPr>
          <p:nvPr/>
        </p:nvSpPr>
        <p:spPr bwMode="auto">
          <a:xfrm>
            <a:off x="184316" y="105766"/>
            <a:ext cx="86271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ndParaRPr>
          </a:p>
        </p:txBody>
      </p:sp>
      <p:graphicFrame>
        <p:nvGraphicFramePr>
          <p:cNvPr id="6" name="Table 5">
            <a:extLst>
              <a:ext uri="{FF2B5EF4-FFF2-40B4-BE49-F238E27FC236}">
                <a16:creationId xmlns:a16="http://schemas.microsoft.com/office/drawing/2014/main" id="{5B19E764-C689-4AF5-B0A2-C89D686B5F04}"/>
              </a:ext>
            </a:extLst>
          </p:cNvPr>
          <p:cNvGraphicFramePr>
            <a:graphicFrameLocks noGrp="1"/>
          </p:cNvGraphicFramePr>
          <p:nvPr>
            <p:extLst>
              <p:ext uri="{D42A27DB-BD31-4B8C-83A1-F6EECF244321}">
                <p14:modId xmlns:p14="http://schemas.microsoft.com/office/powerpoint/2010/main" val="135158877"/>
              </p:ext>
            </p:extLst>
          </p:nvPr>
        </p:nvGraphicFramePr>
        <p:xfrm>
          <a:off x="728871" y="855301"/>
          <a:ext cx="10977448" cy="4933103"/>
        </p:xfrm>
        <a:graphic>
          <a:graphicData uri="http://schemas.openxmlformats.org/drawingml/2006/table">
            <a:tbl>
              <a:tblPr firstRow="1" firstCol="1" bandRow="1"/>
              <a:tblGrid>
                <a:gridCol w="4033745">
                  <a:extLst>
                    <a:ext uri="{9D8B030D-6E8A-4147-A177-3AD203B41FA5}">
                      <a16:colId xmlns:a16="http://schemas.microsoft.com/office/drawing/2014/main" val="1241865499"/>
                    </a:ext>
                  </a:extLst>
                </a:gridCol>
                <a:gridCol w="4294170">
                  <a:extLst>
                    <a:ext uri="{9D8B030D-6E8A-4147-A177-3AD203B41FA5}">
                      <a16:colId xmlns:a16="http://schemas.microsoft.com/office/drawing/2014/main" val="1844530724"/>
                    </a:ext>
                  </a:extLst>
                </a:gridCol>
                <a:gridCol w="2649533">
                  <a:extLst>
                    <a:ext uri="{9D8B030D-6E8A-4147-A177-3AD203B41FA5}">
                      <a16:colId xmlns:a16="http://schemas.microsoft.com/office/drawing/2014/main" val="3846167751"/>
                    </a:ext>
                  </a:extLst>
                </a:gridCol>
              </a:tblGrid>
              <a:tr h="1911276">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Mối</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quan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hệ</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53375"/>
                  </a:ext>
                </a:extLst>
              </a:tr>
              <a:tr h="3021827">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b="0" kern="1200" dirty="0">
                          <a:solidFill>
                            <a:schemeClr val="tx1"/>
                          </a:solidFill>
                          <a:latin typeface="Times New Roman" panose="02020603050405020304" pitchFamily="18" charset="0"/>
                          <a:ea typeface="+mn-ea"/>
                          <a:cs typeface="Times New Roman" panose="02020603050405020304" pitchFamily="18" charset="0"/>
                        </a:rPr>
                        <a:t>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3052529"/>
                  </a:ext>
                </a:extLst>
              </a:tr>
            </a:tbl>
          </a:graphicData>
        </a:graphic>
      </p:graphicFrame>
      <p:sp>
        <p:nvSpPr>
          <p:cNvPr id="7" name="TextBox 6">
            <a:extLst>
              <a:ext uri="{FF2B5EF4-FFF2-40B4-BE49-F238E27FC236}">
                <a16:creationId xmlns:a16="http://schemas.microsoft.com/office/drawing/2014/main" id="{59C05436-1483-426A-BFB8-49C23D7FDC66}"/>
              </a:ext>
            </a:extLst>
          </p:cNvPr>
          <p:cNvSpPr txBox="1"/>
          <p:nvPr/>
        </p:nvSpPr>
        <p:spPr>
          <a:xfrm>
            <a:off x="728872" y="2706320"/>
            <a:ext cx="3776868" cy="2246769"/>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“Hạt nằm lặng thinh”, “Nghe bàn tay vỗ”, “Ghé tai nghe rõ”, “Nghe mầm mở mắt”, “Nghe tiếng ru hời”…</a:t>
            </a:r>
          </a:p>
        </p:txBody>
      </p:sp>
      <p:sp>
        <p:nvSpPr>
          <p:cNvPr id="8" name="TextBox 7">
            <a:extLst>
              <a:ext uri="{FF2B5EF4-FFF2-40B4-BE49-F238E27FC236}">
                <a16:creationId xmlns:a16="http://schemas.microsoft.com/office/drawing/2014/main" id="{8BBFE3D2-AFF6-4C1C-B1CC-0048AE33790C}"/>
              </a:ext>
            </a:extLst>
          </p:cNvPr>
          <p:cNvSpPr txBox="1"/>
          <p:nvPr/>
        </p:nvSpPr>
        <p:spPr>
          <a:xfrm>
            <a:off x="9090991" y="2729984"/>
            <a:ext cx="2210914" cy="3416320"/>
          </a:xfrm>
          <a:prstGeom prst="rect">
            <a:avLst/>
          </a:prstGeom>
          <a:noFill/>
        </p:spPr>
        <p:txBody>
          <a:bodyPr wrap="square" rtlCol="0">
            <a:spAutoFit/>
          </a:bodyPr>
          <a:lstStyle/>
          <a:p>
            <a:pPr algn="just"/>
            <a:r>
              <a:rPr lang="vi-VN" sz="2800" b="1" dirty="0">
                <a:latin typeface="+mj-lt"/>
              </a:rPr>
              <a:t> </a:t>
            </a:r>
          </a:p>
          <a:p>
            <a:pPr algn="just"/>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gũi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endParaRPr lang="vi-VN" sz="3200"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210DA3F9-969B-4BF8-BFE0-0581400A03FE}"/>
              </a:ext>
            </a:extLst>
          </p:cNvPr>
          <p:cNvSpPr txBox="1"/>
          <p:nvPr/>
        </p:nvSpPr>
        <p:spPr>
          <a:xfrm>
            <a:off x="4786707" y="2952520"/>
            <a:ext cx="4138929" cy="1077218"/>
          </a:xfrm>
          <a:prstGeom prst="rect">
            <a:avLst/>
          </a:prstGeom>
          <a:noFill/>
        </p:spPr>
        <p:txBody>
          <a:bodyPr wrap="square">
            <a:spAutoFit/>
          </a:bodyPr>
          <a:lstStyle/>
          <a:p>
            <a:r>
              <a:rPr lang="vi-VN" sz="3200" b="0" kern="1200" dirty="0">
                <a:solidFill>
                  <a:schemeClr val="tx1"/>
                </a:solidFill>
                <a:latin typeface="Times New Roman" panose="02020603050405020304" pitchFamily="18" charset="0"/>
                <a:ea typeface="+mn-ea"/>
                <a:cs typeface="Times New Roman" panose="02020603050405020304" pitchFamily="18" charset="0"/>
              </a:rPr>
              <a:t>Yêu thương, trìu mến, nâng niu, trân trọng</a:t>
            </a:r>
            <a:endParaRPr lang="en-US" sz="3200" dirty="0"/>
          </a:p>
        </p:txBody>
      </p:sp>
    </p:spTree>
    <p:extLst>
      <p:ext uri="{BB962C8B-B14F-4D97-AF65-F5344CB8AC3E}">
        <p14:creationId xmlns:p14="http://schemas.microsoft.com/office/powerpoint/2010/main" val="254564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a:hlinkClick r:id="rId2" action="ppaction://hlinksldjump"/>
          </p:cNvPr>
          <p:cNvSpPr>
            <a:spLocks noChangeArrowheads="1"/>
          </p:cNvSpPr>
          <p:nvPr/>
        </p:nvSpPr>
        <p:spPr bwMode="auto">
          <a:xfrm rot="16200000">
            <a:off x="9228138" y="5418138"/>
            <a:ext cx="1439863" cy="1439863"/>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9" name="AutoShape 6"/>
          <p:cNvSpPr>
            <a:spLocks noChangeArrowheads="1"/>
          </p:cNvSpPr>
          <p:nvPr/>
        </p:nvSpPr>
        <p:spPr bwMode="auto">
          <a:xfrm>
            <a:off x="282697" y="9489"/>
            <a:ext cx="895350" cy="89535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12" name="Rectangle 11"/>
          <p:cNvSpPr/>
          <p:nvPr/>
        </p:nvSpPr>
        <p:spPr>
          <a:xfrm>
            <a:off x="1703513" y="895350"/>
            <a:ext cx="9072711" cy="1184940"/>
          </a:xfrm>
          <a:prstGeom prst="rect">
            <a:avLst/>
          </a:prstGeom>
        </p:spPr>
        <p:txBody>
          <a:bodyPr wrap="square">
            <a:spAutoFit/>
          </a:bodyPr>
          <a:lstStyle/>
          <a:p>
            <a:r>
              <a:rPr lang="en-SG" sz="4400" i="1" dirty="0">
                <a:solidFill>
                  <a:srgbClr val="FF0000"/>
                </a:solidFill>
                <a:latin typeface="Times New Roman" panose="02020603050405020304" pitchFamily="18" charset="0"/>
                <a:cs typeface="Times New Roman" panose="02020603050405020304" pitchFamily="18" charset="0"/>
              </a:rPr>
              <a:t> </a:t>
            </a:r>
            <a:endParaRPr lang="en-SG" sz="4400" i="1" dirty="0">
              <a:latin typeface="Times New Roman" panose="02020603050405020304" pitchFamily="18" charset="0"/>
              <a:cs typeface="Times New Roman" panose="02020603050405020304" pitchFamily="18" charset="0"/>
            </a:endParaRPr>
          </a:p>
          <a:p>
            <a:endPar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3">
            <a:extLst>
              <a:ext uri="{FF2B5EF4-FFF2-40B4-BE49-F238E27FC236}">
                <a16:creationId xmlns:a16="http://schemas.microsoft.com/office/drawing/2014/main" id="{A91035DE-8FC8-4595-A64F-73AE0D28E23E}"/>
              </a:ext>
            </a:extLst>
          </p:cNvPr>
          <p:cNvSpPr txBox="1">
            <a:spLocks noChangeArrowheads="1"/>
          </p:cNvSpPr>
          <p:nvPr/>
        </p:nvSpPr>
        <p:spPr bwMode="auto">
          <a:xfrm>
            <a:off x="1703513" y="133999"/>
            <a:ext cx="7851304" cy="1200329"/>
          </a:xfrm>
          <a:prstGeom prst="rect">
            <a:avLst/>
          </a:prstGeom>
          <a:solidFill>
            <a:srgbClr val="92D050"/>
          </a:solidFill>
          <a:ln>
            <a:noFill/>
          </a:ln>
        </p:spPr>
        <p:txBody>
          <a:bodyPr wrap="square">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pPr algn="ctr" eaLnBrk="1" hangingPunct="1"/>
            <a:r>
              <a:rPr lang="en-US" altLang="en-US" sz="3600" b="1" i="1" dirty="0">
                <a:solidFill>
                  <a:srgbClr val="FF0000"/>
                </a:solidFill>
                <a:latin typeface="Times New Roman" pitchFamily="18" charset="0"/>
              </a:rPr>
              <a:t>HƯỚNG DẪN CHUẨN BỊ BÀI CHO TIẾT HỌC (F1)</a:t>
            </a:r>
          </a:p>
        </p:txBody>
      </p:sp>
      <p:sp>
        <p:nvSpPr>
          <p:cNvPr id="6" name="TextBox 5">
            <a:extLst>
              <a:ext uri="{FF2B5EF4-FFF2-40B4-BE49-F238E27FC236}">
                <a16:creationId xmlns:a16="http://schemas.microsoft.com/office/drawing/2014/main" id="{67549B97-E7B0-44B6-85C3-8B2FDFED8974}"/>
              </a:ext>
            </a:extLst>
          </p:cNvPr>
          <p:cNvSpPr txBox="1"/>
          <p:nvPr/>
        </p:nvSpPr>
        <p:spPr>
          <a:xfrm>
            <a:off x="287098" y="1575374"/>
            <a:ext cx="11737025" cy="3046988"/>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a:t>
            </a:r>
            <a:r>
              <a:rPr lang="en-US" sz="40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cây”sgk</a:t>
            </a:r>
            <a:r>
              <a:rPr lang="en-US" sz="2800" dirty="0">
                <a:latin typeface="Times New Roman" panose="02020603050405020304" pitchFamily="18" charset="0"/>
                <a:cs typeface="Times New Roman" panose="02020603050405020304" pitchFamily="18" charset="0"/>
              </a:rPr>
              <a:t> T13,14</a:t>
            </a:r>
            <a:endParaRPr lang="en-US" sz="4000"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hỏi1,2,3,4,5,6,7,8 ở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t 14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LMS/</a:t>
            </a:r>
            <a:r>
              <a:rPr lang="en-US" sz="2800" dirty="0" err="1">
                <a:latin typeface="Times New Roman" panose="02020603050405020304" pitchFamily="18" charset="0"/>
                <a:cs typeface="Times New Roman" panose="02020603050405020304" pitchFamily="18" charset="0"/>
              </a:rPr>
              <a:t>zalo</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padlet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54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528" repeatCount="indefinite"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ppt_x</p:attrName>
                                        </p:attrNameLst>
                                      </p:cBhvr>
                                      <p:tavLst>
                                        <p:tav tm="0">
                                          <p:val>
                                            <p:fltVal val="0.5"/>
                                          </p:val>
                                        </p:tav>
                                        <p:tav tm="100000">
                                          <p:val>
                                            <p:strVal val="#ppt_x"/>
                                          </p:val>
                                        </p:tav>
                                      </p:tavLst>
                                    </p:anim>
                                    <p:anim calcmode="lin" valueType="num">
                                      <p:cBhvr>
                                        <p:cTn id="17" dur="10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6D5AFC-695E-4809-BE19-2E3C14FBC30A}"/>
              </a:ext>
            </a:extLst>
          </p:cNvPr>
          <p:cNvSpPr txBox="1"/>
          <p:nvPr/>
        </p:nvSpPr>
        <p:spPr>
          <a:xfrm>
            <a:off x="633886" y="211411"/>
            <a:ext cx="3902977" cy="824136"/>
          </a:xfrm>
          <a:prstGeom prst="rect">
            <a:avLst/>
          </a:prstGeom>
          <a:noFill/>
        </p:spPr>
        <p:txBody>
          <a:bodyPr wrap="square">
            <a:spAutoFit/>
          </a:bodyPr>
          <a:lstStyle/>
          <a:p>
            <a:pPr algn="just">
              <a:lnSpc>
                <a:spcPct val="150000"/>
              </a:lnSpc>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D1A00B1F-4462-4AA7-9BE2-9153671194C6}"/>
              </a:ext>
            </a:extLst>
          </p:cNvPr>
          <p:cNvGraphicFramePr>
            <a:graphicFrameLocks noGrp="1"/>
          </p:cNvGraphicFramePr>
          <p:nvPr>
            <p:extLst>
              <p:ext uri="{D42A27DB-BD31-4B8C-83A1-F6EECF244321}">
                <p14:modId xmlns:p14="http://schemas.microsoft.com/office/powerpoint/2010/main" val="1990661849"/>
              </p:ext>
            </p:extLst>
          </p:nvPr>
        </p:nvGraphicFramePr>
        <p:xfrm>
          <a:off x="1006609" y="1327096"/>
          <a:ext cx="8707234" cy="2262378"/>
        </p:xfrm>
        <a:graphic>
          <a:graphicData uri="http://schemas.openxmlformats.org/drawingml/2006/table">
            <a:tbl>
              <a:tblPr firstRow="1" firstCol="1" bandRow="1"/>
              <a:tblGrid>
                <a:gridCol w="1260686">
                  <a:extLst>
                    <a:ext uri="{9D8B030D-6E8A-4147-A177-3AD203B41FA5}">
                      <a16:colId xmlns:a16="http://schemas.microsoft.com/office/drawing/2014/main" val="1389400455"/>
                    </a:ext>
                  </a:extLst>
                </a:gridCol>
                <a:gridCol w="4393409">
                  <a:extLst>
                    <a:ext uri="{9D8B030D-6E8A-4147-A177-3AD203B41FA5}">
                      <a16:colId xmlns:a16="http://schemas.microsoft.com/office/drawing/2014/main" val="3329626252"/>
                    </a:ext>
                  </a:extLst>
                </a:gridCol>
                <a:gridCol w="3053139">
                  <a:extLst>
                    <a:ext uri="{9D8B030D-6E8A-4147-A177-3AD203B41FA5}">
                      <a16:colId xmlns:a16="http://schemas.microsoft.com/office/drawing/2014/main" val="1885776181"/>
                    </a:ext>
                  </a:extLst>
                </a:gridCol>
              </a:tblGrid>
              <a:tr h="0">
                <a:tc>
                  <a:txBody>
                    <a:bodyPr/>
                    <a:lstStyle/>
                    <a:p>
                      <a:pPr algn="just">
                        <a:lnSpc>
                          <a:spcPct val="150000"/>
                        </a:lnSpc>
                      </a:pPr>
                      <a:r>
                        <a:rPr lang="en-US" sz="2800" b="1" kern="100" dirty="0" err="1">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Stt</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b="1" kern="100" dirty="0" err="1">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sz="2800" b="1" kern="1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sz="2800" b="1" kern="1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sz="2800" b="1" kern="1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tu</a:t>
                      </a:r>
                      <a:r>
                        <a:rPr lang="en-US" sz="2800" b="1" kern="1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từ</a:t>
                      </a:r>
                      <a:endParaRPr lang="en-US" sz="28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b="1" kern="100" dirty="0" err="1">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kern="1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dụng</a:t>
                      </a:r>
                      <a:endParaRPr lang="en-US" sz="28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304296"/>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173053"/>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53730"/>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927394"/>
                  </a:ext>
                </a:extLst>
              </a:tr>
            </a:tbl>
          </a:graphicData>
        </a:graphic>
      </p:graphicFrame>
    </p:spTree>
    <p:extLst>
      <p:ext uri="{BB962C8B-B14F-4D97-AF65-F5344CB8AC3E}">
        <p14:creationId xmlns:p14="http://schemas.microsoft.com/office/powerpoint/2010/main" val="42417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8E99E5-4DC7-1C3F-568D-52DA63CFBB62}"/>
              </a:ext>
            </a:extLst>
          </p:cNvPr>
          <p:cNvSpPr txBox="1"/>
          <p:nvPr/>
        </p:nvSpPr>
        <p:spPr>
          <a:xfrm>
            <a:off x="425742" y="2309246"/>
            <a:ext cx="1812022" cy="66941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hóa</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4ED4FF8-4396-1A56-6061-82648A028513}"/>
              </a:ext>
            </a:extLst>
          </p:cNvPr>
          <p:cNvSpPr txBox="1"/>
          <p:nvPr/>
        </p:nvSpPr>
        <p:spPr>
          <a:xfrm>
            <a:off x="286275" y="-71643"/>
            <a:ext cx="3902977" cy="824136"/>
          </a:xfrm>
          <a:prstGeom prst="rect">
            <a:avLst/>
          </a:prstGeom>
          <a:noFill/>
        </p:spPr>
        <p:txBody>
          <a:bodyPr wrap="square">
            <a:spAutoFit/>
          </a:bodyPr>
          <a:lstStyle/>
          <a:p>
            <a:pPr algn="just">
              <a:lnSpc>
                <a:spcPct val="150000"/>
              </a:lnSpc>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57A9443-8474-E65C-66CD-C137399ADCA9}"/>
              </a:ext>
            </a:extLst>
          </p:cNvPr>
          <p:cNvSpPr txBox="1"/>
          <p:nvPr/>
        </p:nvSpPr>
        <p:spPr>
          <a:xfrm>
            <a:off x="4120044" y="1096176"/>
            <a:ext cx="4193446" cy="66941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thinh</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AD1C2D0F-9D90-D6BE-3E31-1A6C5EA01000}"/>
              </a:ext>
            </a:extLst>
          </p:cNvPr>
          <p:cNvCxnSpPr>
            <a:cxnSpLocks/>
          </p:cNvCxnSpPr>
          <p:nvPr/>
        </p:nvCxnSpPr>
        <p:spPr>
          <a:xfrm flipV="1">
            <a:off x="2237764" y="1619075"/>
            <a:ext cx="1849771" cy="79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4D0D35-7C0B-83EC-F2DA-89FC133D25F6}"/>
              </a:ext>
            </a:extLst>
          </p:cNvPr>
          <p:cNvSpPr txBox="1"/>
          <p:nvPr/>
        </p:nvSpPr>
        <p:spPr>
          <a:xfrm>
            <a:off x="4137870" y="2080048"/>
            <a:ext cx="4175620" cy="66941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thầm</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F1DBAB4-9287-35C9-B411-412382B7B0E5}"/>
              </a:ext>
            </a:extLst>
          </p:cNvPr>
          <p:cNvSpPr txBox="1"/>
          <p:nvPr/>
        </p:nvSpPr>
        <p:spPr>
          <a:xfrm>
            <a:off x="4120044" y="3210435"/>
            <a:ext cx="4193446" cy="66941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kiêng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bấc</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02A31AD-0537-A6AD-4465-3D42A08C973B}"/>
              </a:ext>
            </a:extLst>
          </p:cNvPr>
          <p:cNvSpPr txBox="1"/>
          <p:nvPr/>
        </p:nvSpPr>
        <p:spPr>
          <a:xfrm>
            <a:off x="4120044" y="4223532"/>
            <a:ext cx="4193446" cy="66941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bập</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bẹ</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11931AA4-8C39-09B7-75A6-A3CBEAFD8E5F}"/>
              </a:ext>
            </a:extLst>
          </p:cNvPr>
          <p:cNvCxnSpPr>
            <a:cxnSpLocks/>
          </p:cNvCxnSpPr>
          <p:nvPr/>
        </p:nvCxnSpPr>
        <p:spPr>
          <a:xfrm flipV="1">
            <a:off x="2237764" y="2414755"/>
            <a:ext cx="1882280" cy="277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28906E-72D4-9C85-13C9-6FCDB727D5DE}"/>
              </a:ext>
            </a:extLst>
          </p:cNvPr>
          <p:cNvCxnSpPr>
            <a:cxnSpLocks/>
          </p:cNvCxnSpPr>
          <p:nvPr/>
        </p:nvCxnSpPr>
        <p:spPr>
          <a:xfrm>
            <a:off x="2237764" y="2848026"/>
            <a:ext cx="1882280" cy="773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8256AC-4432-E151-CDD5-AAC5EBAB65BA}"/>
              </a:ext>
            </a:extLst>
          </p:cNvPr>
          <p:cNvCxnSpPr>
            <a:cxnSpLocks/>
          </p:cNvCxnSpPr>
          <p:nvPr/>
        </p:nvCxnSpPr>
        <p:spPr>
          <a:xfrm>
            <a:off x="2205255" y="2910980"/>
            <a:ext cx="1932615" cy="1702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4AA288AE-4FAA-ED99-11D4-E812E4EAA6BA}"/>
              </a:ext>
            </a:extLst>
          </p:cNvPr>
          <p:cNvSpPr/>
          <p:nvPr/>
        </p:nvSpPr>
        <p:spPr>
          <a:xfrm>
            <a:off x="8665826" y="1317071"/>
            <a:ext cx="461395" cy="374987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DB297EE2-4DFD-CCA9-C4F2-6B4AB2D213C5}"/>
              </a:ext>
            </a:extLst>
          </p:cNvPr>
          <p:cNvSpPr txBox="1"/>
          <p:nvPr/>
        </p:nvSpPr>
        <p:spPr>
          <a:xfrm>
            <a:off x="9323885" y="2024942"/>
            <a:ext cx="2383423" cy="1815882"/>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làm cho hạt mầm trở nên sinh động, có hồn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194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fill="hold"/>
                                        <p:tgtEl>
                                          <p:spTgt spid="27"/>
                                        </p:tgtEl>
                                        <p:attrNameLst>
                                          <p:attrName>ppt_w</p:attrName>
                                        </p:attrNameLst>
                                      </p:cBhvr>
                                      <p:tavLst>
                                        <p:tav tm="0">
                                          <p:val>
                                            <p:fltVal val="0"/>
                                          </p:val>
                                        </p:tav>
                                        <p:tav tm="100000">
                                          <p:val>
                                            <p:strVal val="#ppt_w"/>
                                          </p:val>
                                        </p:tav>
                                      </p:tavLst>
                                    </p:anim>
                                    <p:anim calcmode="lin" valueType="num">
                                      <p:cBhvr>
                                        <p:cTn id="77" dur="500" fill="hold"/>
                                        <p:tgtEl>
                                          <p:spTgt spid="27"/>
                                        </p:tgtEl>
                                        <p:attrNameLst>
                                          <p:attrName>ppt_h</p:attrName>
                                        </p:attrNameLst>
                                      </p:cBhvr>
                                      <p:tavLst>
                                        <p:tav tm="0">
                                          <p:val>
                                            <p:fltVal val="0"/>
                                          </p:val>
                                        </p:tav>
                                        <p:tav tm="100000">
                                          <p:val>
                                            <p:strVal val="#ppt_h"/>
                                          </p:val>
                                        </p:tav>
                                      </p:tavLst>
                                    </p:anim>
                                    <p:animEffect transition="in" filter="fade">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0" grpId="0" animBg="1"/>
      <p:bldP spid="11" grpId="0" animBg="1"/>
      <p:bldP spid="12" grpId="0" animBg="1"/>
      <p:bldP spid="25"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8E99E5-4DC7-1C3F-568D-52DA63CFBB62}"/>
              </a:ext>
            </a:extLst>
          </p:cNvPr>
          <p:cNvSpPr txBox="1"/>
          <p:nvPr/>
        </p:nvSpPr>
        <p:spPr>
          <a:xfrm>
            <a:off x="1172888" y="1906575"/>
            <a:ext cx="1812022" cy="66941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4ED4FF8-4396-1A56-6061-82648A028513}"/>
              </a:ext>
            </a:extLst>
          </p:cNvPr>
          <p:cNvSpPr txBox="1"/>
          <p:nvPr/>
        </p:nvSpPr>
        <p:spPr>
          <a:xfrm>
            <a:off x="217067" y="-87724"/>
            <a:ext cx="3902977" cy="824136"/>
          </a:xfrm>
          <a:prstGeom prst="rect">
            <a:avLst/>
          </a:prstGeom>
          <a:noFill/>
        </p:spPr>
        <p:txBody>
          <a:bodyPr wrap="square">
            <a:spAutoFit/>
          </a:bodyPr>
          <a:lstStyle/>
          <a:p>
            <a:pPr algn="just">
              <a:lnSpc>
                <a:spcPct val="150000"/>
              </a:lnSpc>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57A9443-8474-E65C-66CD-C137399ADCA9}"/>
              </a:ext>
            </a:extLst>
          </p:cNvPr>
          <p:cNvSpPr txBox="1"/>
          <p:nvPr/>
        </p:nvSpPr>
        <p:spPr>
          <a:xfrm>
            <a:off x="4120044" y="1096176"/>
            <a:ext cx="2725373" cy="13157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Điệp từ “nghe” lặp lại 4 lần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AD1C2D0F-9D90-D6BE-3E31-1A6C5EA01000}"/>
              </a:ext>
            </a:extLst>
          </p:cNvPr>
          <p:cNvCxnSpPr>
            <a:cxnSpLocks/>
          </p:cNvCxnSpPr>
          <p:nvPr/>
        </p:nvCxnSpPr>
        <p:spPr>
          <a:xfrm flipV="1">
            <a:off x="2984910" y="1814821"/>
            <a:ext cx="1135134" cy="4944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B297EE2-4DFD-CCA9-C4F2-6B4AB2D213C5}"/>
              </a:ext>
            </a:extLst>
          </p:cNvPr>
          <p:cNvSpPr txBox="1"/>
          <p:nvPr/>
        </p:nvSpPr>
        <p:spPr>
          <a:xfrm>
            <a:off x="8615494" y="2241282"/>
            <a:ext cx="3045204"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làm cho hạt mầm trở nên sinh động, có hồn</a:t>
            </a:r>
            <a:endParaRPr lang="en-US" sz="2800" b="1"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E8437EE-B066-9D70-304E-741200EEF028}"/>
              </a:ext>
            </a:extLst>
          </p:cNvPr>
          <p:cNvCxnSpPr>
            <a:cxnSpLocks/>
          </p:cNvCxnSpPr>
          <p:nvPr/>
        </p:nvCxnSpPr>
        <p:spPr>
          <a:xfrm>
            <a:off x="6845417" y="1754048"/>
            <a:ext cx="1770077" cy="8219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C91D17A-D684-809D-25C2-0D3D79AE0A22}"/>
              </a:ext>
            </a:extLst>
          </p:cNvPr>
          <p:cNvPicPr>
            <a:picLocks noChangeAspect="1"/>
          </p:cNvPicPr>
          <p:nvPr/>
        </p:nvPicPr>
        <p:blipFill>
          <a:blip r:embed="rId2"/>
          <a:stretch>
            <a:fillRect/>
          </a:stretch>
        </p:blipFill>
        <p:spPr>
          <a:xfrm>
            <a:off x="3552477" y="3028774"/>
            <a:ext cx="4322299" cy="2395935"/>
          </a:xfrm>
          <a:prstGeom prst="rect">
            <a:avLst/>
          </a:prstGeom>
        </p:spPr>
      </p:pic>
    </p:spTree>
    <p:extLst>
      <p:ext uri="{BB962C8B-B14F-4D97-AF65-F5344CB8AC3E}">
        <p14:creationId xmlns:p14="http://schemas.microsoft.com/office/powerpoint/2010/main" val="3207346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par>
                                <p:cTn id="41" presetID="53"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E6AE111-8236-3340-3598-04A9F9F4C2B9}"/>
              </a:ext>
            </a:extLst>
          </p:cNvPr>
          <p:cNvSpPr txBox="1"/>
          <p:nvPr/>
        </p:nvSpPr>
        <p:spPr>
          <a:xfrm>
            <a:off x="1567692" y="199594"/>
            <a:ext cx="54884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Nhận xét về vần, nhịp</a:t>
            </a:r>
          </a:p>
        </p:txBody>
      </p:sp>
      <p:sp>
        <p:nvSpPr>
          <p:cNvPr id="6" name="Thought Bubble: Cloud 5">
            <a:extLst>
              <a:ext uri="{FF2B5EF4-FFF2-40B4-BE49-F238E27FC236}">
                <a16:creationId xmlns:a16="http://schemas.microsoft.com/office/drawing/2014/main" id="{DE6B3B1B-9A39-58FC-416A-8DFBF516F0A8}"/>
              </a:ext>
            </a:extLst>
          </p:cNvPr>
          <p:cNvSpPr/>
          <p:nvPr/>
        </p:nvSpPr>
        <p:spPr>
          <a:xfrm>
            <a:off x="2708428" y="1082056"/>
            <a:ext cx="7390701" cy="4102218"/>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dirty="0">
                <a:solidFill>
                  <a:prstClr val="black"/>
                </a:solidFill>
                <a:latin typeface="Times New Roman" panose="02020603050405020304" pitchFamily="18" charset="0"/>
                <a:cs typeface="Times New Roman" panose="02020603050405020304" pitchFamily="18" charset="0"/>
              </a:rPr>
              <a:t>Nhận xét về cách gieo vần, ngắt nhịp trong bài thơ và cho biết tác dụng của vần, nhịp trong việc  thể hiện “Lời của cây”?</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5726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105C67A4-2FEB-51C1-D0D6-76F2A330DA2D}"/>
              </a:ext>
            </a:extLst>
          </p:cNvPr>
          <p:cNvSpPr txBox="1"/>
          <p:nvPr/>
        </p:nvSpPr>
        <p:spPr>
          <a:xfrm>
            <a:off x="278235" y="-297"/>
            <a:ext cx="6153324" cy="905441"/>
          </a:xfrm>
          <a:prstGeom prst="rect">
            <a:avLst/>
          </a:prstGeom>
          <a:noFill/>
        </p:spPr>
        <p:txBody>
          <a:bodyPr wrap="square">
            <a:spAutoFit/>
          </a:bodyPr>
          <a:lstStyle/>
          <a:p>
            <a:pPr algn="just">
              <a:lnSpc>
                <a:spcPct val="150000"/>
              </a:lnSpc>
            </a:pP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4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F25E19C-2532-AE2A-5F4F-BCDF37683DB9}"/>
              </a:ext>
            </a:extLst>
          </p:cNvPr>
          <p:cNvSpPr txBox="1"/>
          <p:nvPr/>
        </p:nvSpPr>
        <p:spPr>
          <a:xfrm>
            <a:off x="6431560" y="2498540"/>
            <a:ext cx="1809130" cy="954107"/>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BEB311D-6EC3-3FA5-F70C-962BD19DF325}"/>
              </a:ext>
            </a:extLst>
          </p:cNvPr>
          <p:cNvSpPr txBox="1"/>
          <p:nvPr/>
        </p:nvSpPr>
        <p:spPr>
          <a:xfrm>
            <a:off x="2549029" y="1167479"/>
            <a:ext cx="4230148" cy="4401205"/>
          </a:xfrm>
          <a:prstGeom prst="rect">
            <a:avLst/>
          </a:prstGeom>
          <a:noFill/>
        </p:spPr>
        <p:txBody>
          <a:bodyPr wrap="square">
            <a:spAutoFit/>
          </a:bodyPr>
          <a:lstStyle/>
          <a:p>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mình</a:t>
            </a:r>
            <a:b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thinh.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sz="2800" dirty="0"/>
          </a:p>
        </p:txBody>
      </p:sp>
      <p:sp>
        <p:nvSpPr>
          <p:cNvPr id="2" name="Right Brace 1">
            <a:extLst>
              <a:ext uri="{FF2B5EF4-FFF2-40B4-BE49-F238E27FC236}">
                <a16:creationId xmlns:a16="http://schemas.microsoft.com/office/drawing/2014/main" id="{A12747B5-7BBE-946C-902D-49DCD22393EB}"/>
              </a:ext>
            </a:extLst>
          </p:cNvPr>
          <p:cNvSpPr/>
          <p:nvPr/>
        </p:nvSpPr>
        <p:spPr>
          <a:xfrm>
            <a:off x="5760440" y="1167479"/>
            <a:ext cx="671119" cy="369813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1CD894E-2904-5650-CC34-B7BF3C81C725}"/>
              </a:ext>
            </a:extLst>
          </p:cNvPr>
          <p:cNvCxnSpPr>
            <a:cxnSpLocks/>
          </p:cNvCxnSpPr>
          <p:nvPr/>
        </p:nvCxnSpPr>
        <p:spPr>
          <a:xfrm flipV="1">
            <a:off x="8158101" y="2154579"/>
            <a:ext cx="748940" cy="7593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095F4D-A453-1FAB-4F7D-14B068B81FF7}"/>
              </a:ext>
            </a:extLst>
          </p:cNvPr>
          <p:cNvSpPr txBox="1"/>
          <p:nvPr/>
        </p:nvSpPr>
        <p:spPr>
          <a:xfrm>
            <a:off x="8937388" y="985205"/>
            <a:ext cx="3167926" cy="138499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AFDFD5D-B0AF-B245-FFDE-7FCA095741F3}"/>
              </a:ext>
            </a:extLst>
          </p:cNvPr>
          <p:cNvSpPr txBox="1"/>
          <p:nvPr/>
        </p:nvSpPr>
        <p:spPr>
          <a:xfrm>
            <a:off x="8992477" y="2875536"/>
            <a:ext cx="3112838"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dính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3D0ED8D-D940-2A02-A505-192A0CAB8635}"/>
              </a:ext>
            </a:extLst>
          </p:cNvPr>
          <p:cNvSpPr txBox="1"/>
          <p:nvPr/>
        </p:nvSpPr>
        <p:spPr>
          <a:xfrm>
            <a:off x="8630429" y="4183689"/>
            <a:ext cx="3367481" cy="95410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15C2D921-BBC6-D0E1-AE0A-3A739BD8B626}"/>
              </a:ext>
            </a:extLst>
          </p:cNvPr>
          <p:cNvCxnSpPr>
            <a:cxnSpLocks/>
          </p:cNvCxnSpPr>
          <p:nvPr/>
        </p:nvCxnSpPr>
        <p:spPr>
          <a:xfrm>
            <a:off x="8014378" y="3135386"/>
            <a:ext cx="1040044" cy="2711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4593AB6-554C-68F5-5672-9D64F0DEA4DA}"/>
              </a:ext>
            </a:extLst>
          </p:cNvPr>
          <p:cNvCxnSpPr>
            <a:cxnSpLocks/>
          </p:cNvCxnSpPr>
          <p:nvPr/>
        </p:nvCxnSpPr>
        <p:spPr>
          <a:xfrm>
            <a:off x="7933701" y="3322984"/>
            <a:ext cx="796444" cy="10133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258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55771B94-DE5E-002A-626E-1545E4E6A011}"/>
              </a:ext>
            </a:extLst>
          </p:cNvPr>
          <p:cNvSpPr txBox="1"/>
          <p:nvPr/>
        </p:nvSpPr>
        <p:spPr>
          <a:xfrm>
            <a:off x="2587748" y="153056"/>
            <a:ext cx="615332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mình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thinh.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mầm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thầm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tròn nằm giữa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Vỏ hạt làm nôi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bàn tay vỗ</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tiếng ru hời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EB40289-3F9D-BE66-57AB-B9CFC6F1281C}"/>
              </a:ext>
            </a:extLst>
          </p:cNvPr>
          <p:cNvSpPr txBox="1"/>
          <p:nvPr/>
        </p:nvSpPr>
        <p:spPr>
          <a:xfrm>
            <a:off x="6155821" y="483192"/>
            <a:ext cx="615083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cây đã thành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Nở vài lá bé</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Là nghe màu xanh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Bắt đầu bập bẹ.</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Rằng các bạn ơi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Cây chính là tôi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Nay mai sẽ lớn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Góp xanh đất trời.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(Nguồn: Trang thơ Trần Hữu Thung)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ACA7A3A-8F90-E5D3-35B8-330464B26404}"/>
              </a:ext>
            </a:extLst>
          </p:cNvPr>
          <p:cNvSpPr txBox="1"/>
          <p:nvPr/>
        </p:nvSpPr>
        <p:spPr>
          <a:xfrm rot="17765592">
            <a:off x="-129815" y="1081232"/>
            <a:ext cx="22857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5243EB48-2495-2D6C-C2FD-FF445307203C}"/>
              </a:ext>
            </a:extLst>
          </p:cNvPr>
          <p:cNvCxnSpPr>
            <a:cxnSpLocks/>
          </p:cNvCxnSpPr>
          <p:nvPr/>
        </p:nvCxnSpPr>
        <p:spPr>
          <a:xfrm flipH="1">
            <a:off x="4102217" y="15305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B95D9E-5E3A-B5FA-85D6-518B9EF28E6C}"/>
              </a:ext>
            </a:extLst>
          </p:cNvPr>
          <p:cNvCxnSpPr>
            <a:cxnSpLocks/>
          </p:cNvCxnSpPr>
          <p:nvPr/>
        </p:nvCxnSpPr>
        <p:spPr>
          <a:xfrm flipH="1">
            <a:off x="4366103" y="72350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BACEFE-D7A9-3B58-198C-B1FCF10041C8}"/>
              </a:ext>
            </a:extLst>
          </p:cNvPr>
          <p:cNvCxnSpPr>
            <a:cxnSpLocks/>
          </p:cNvCxnSpPr>
          <p:nvPr/>
        </p:nvCxnSpPr>
        <p:spPr>
          <a:xfrm flipH="1">
            <a:off x="4224610" y="1112569"/>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32B887-0A49-8D03-5920-DD563842919C}"/>
              </a:ext>
            </a:extLst>
          </p:cNvPr>
          <p:cNvCxnSpPr>
            <a:cxnSpLocks/>
          </p:cNvCxnSpPr>
          <p:nvPr/>
        </p:nvCxnSpPr>
        <p:spPr>
          <a:xfrm flipH="1">
            <a:off x="4017674" y="1456517"/>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829B7C-BCC3-55BF-8DAC-E759B499D525}"/>
              </a:ext>
            </a:extLst>
          </p:cNvPr>
          <p:cNvCxnSpPr>
            <a:cxnSpLocks/>
          </p:cNvCxnSpPr>
          <p:nvPr/>
        </p:nvCxnSpPr>
        <p:spPr>
          <a:xfrm flipH="1">
            <a:off x="3844542" y="245667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97867D-3A8B-2F8E-8A2E-DF3A948758F1}"/>
              </a:ext>
            </a:extLst>
          </p:cNvPr>
          <p:cNvCxnSpPr>
            <a:cxnSpLocks/>
          </p:cNvCxnSpPr>
          <p:nvPr/>
        </p:nvCxnSpPr>
        <p:spPr>
          <a:xfrm flipH="1">
            <a:off x="3902612" y="283131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F03023-969B-B465-78B1-F702F6351AF8}"/>
              </a:ext>
            </a:extLst>
          </p:cNvPr>
          <p:cNvCxnSpPr>
            <a:cxnSpLocks/>
          </p:cNvCxnSpPr>
          <p:nvPr/>
        </p:nvCxnSpPr>
        <p:spPr>
          <a:xfrm flipH="1">
            <a:off x="3948751" y="3215433"/>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6235A6-8E97-0473-EEA4-12654DB1BCBE}"/>
              </a:ext>
            </a:extLst>
          </p:cNvPr>
          <p:cNvCxnSpPr>
            <a:cxnSpLocks/>
          </p:cNvCxnSpPr>
          <p:nvPr/>
        </p:nvCxnSpPr>
        <p:spPr>
          <a:xfrm flipH="1">
            <a:off x="3788993" y="3657995"/>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854A2CB-E017-BA06-B203-78A1B218D84D}"/>
              </a:ext>
            </a:extLst>
          </p:cNvPr>
          <p:cNvCxnSpPr>
            <a:cxnSpLocks/>
          </p:cNvCxnSpPr>
          <p:nvPr/>
        </p:nvCxnSpPr>
        <p:spPr>
          <a:xfrm flipH="1">
            <a:off x="4233691" y="448011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BC74DC-EC8F-942D-2A59-D9748B801F9C}"/>
              </a:ext>
            </a:extLst>
          </p:cNvPr>
          <p:cNvCxnSpPr>
            <a:cxnSpLocks/>
          </p:cNvCxnSpPr>
          <p:nvPr/>
        </p:nvCxnSpPr>
        <p:spPr>
          <a:xfrm flipH="1">
            <a:off x="3703913" y="492267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4AF60-E939-6586-0B5E-9E91A99CF2D9}"/>
              </a:ext>
            </a:extLst>
          </p:cNvPr>
          <p:cNvCxnSpPr>
            <a:cxnSpLocks/>
          </p:cNvCxnSpPr>
          <p:nvPr/>
        </p:nvCxnSpPr>
        <p:spPr>
          <a:xfrm flipH="1">
            <a:off x="3465079" y="537543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EBBE27-730C-69BF-3EE4-C08F13EDD052}"/>
              </a:ext>
            </a:extLst>
          </p:cNvPr>
          <p:cNvCxnSpPr>
            <a:cxnSpLocks/>
          </p:cNvCxnSpPr>
          <p:nvPr/>
        </p:nvCxnSpPr>
        <p:spPr>
          <a:xfrm flipH="1">
            <a:off x="3494228" y="581800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3A7D65-221E-ABC6-0E0A-A8B685918D15}"/>
              </a:ext>
            </a:extLst>
          </p:cNvPr>
          <p:cNvCxnSpPr>
            <a:cxnSpLocks/>
          </p:cNvCxnSpPr>
          <p:nvPr/>
        </p:nvCxnSpPr>
        <p:spPr>
          <a:xfrm flipH="1">
            <a:off x="7427433" y="58019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F19089-A6F3-1830-A0C5-015B755C16F0}"/>
              </a:ext>
            </a:extLst>
          </p:cNvPr>
          <p:cNvCxnSpPr>
            <a:cxnSpLocks/>
          </p:cNvCxnSpPr>
          <p:nvPr/>
        </p:nvCxnSpPr>
        <p:spPr>
          <a:xfrm flipH="1">
            <a:off x="7220497" y="99125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A15444-D62C-C52A-1321-89823CE6DF46}"/>
              </a:ext>
            </a:extLst>
          </p:cNvPr>
          <p:cNvCxnSpPr>
            <a:cxnSpLocks/>
          </p:cNvCxnSpPr>
          <p:nvPr/>
        </p:nvCxnSpPr>
        <p:spPr>
          <a:xfrm flipH="1">
            <a:off x="7487926" y="143381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C60DAD-9773-86D0-CC23-AE428B0BB048}"/>
              </a:ext>
            </a:extLst>
          </p:cNvPr>
          <p:cNvCxnSpPr>
            <a:cxnSpLocks/>
          </p:cNvCxnSpPr>
          <p:nvPr/>
        </p:nvCxnSpPr>
        <p:spPr>
          <a:xfrm flipH="1">
            <a:off x="7427433" y="1876374"/>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685E9A-0E30-9E65-0F07-77E060C7ACB0}"/>
              </a:ext>
            </a:extLst>
          </p:cNvPr>
          <p:cNvCxnSpPr>
            <a:cxnSpLocks/>
          </p:cNvCxnSpPr>
          <p:nvPr/>
        </p:nvCxnSpPr>
        <p:spPr>
          <a:xfrm flipH="1">
            <a:off x="7058317" y="3153267"/>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ED1C79-E6B7-CF6D-0768-CFC196F2F276}"/>
              </a:ext>
            </a:extLst>
          </p:cNvPr>
          <p:cNvCxnSpPr>
            <a:cxnSpLocks/>
          </p:cNvCxnSpPr>
          <p:nvPr/>
        </p:nvCxnSpPr>
        <p:spPr>
          <a:xfrm flipH="1">
            <a:off x="6848956" y="3595829"/>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97DF39-6904-E19E-38EA-16751E3289ED}"/>
              </a:ext>
            </a:extLst>
          </p:cNvPr>
          <p:cNvCxnSpPr>
            <a:cxnSpLocks/>
          </p:cNvCxnSpPr>
          <p:nvPr/>
        </p:nvCxnSpPr>
        <p:spPr>
          <a:xfrm flipH="1">
            <a:off x="7553271" y="396622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36180B-5A95-4099-45EE-4F5FEEB70A50}"/>
              </a:ext>
            </a:extLst>
          </p:cNvPr>
          <p:cNvCxnSpPr>
            <a:cxnSpLocks/>
          </p:cNvCxnSpPr>
          <p:nvPr/>
        </p:nvCxnSpPr>
        <p:spPr>
          <a:xfrm flipH="1">
            <a:off x="7760207" y="4408784"/>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813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53"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53" presetClass="entr" presetSubtype="16"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par>
                                <p:cTn id="81" presetID="53" presetClass="entr" presetSubtype="16"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par>
                                <p:cTn id="86" presetID="53" presetClass="entr" presetSubtype="16"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par>
                                <p:cTn id="91" presetID="53" presetClass="entr" presetSubtype="16" fill="hold"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p:cTn id="93" dur="500" fill="hold"/>
                                        <p:tgtEl>
                                          <p:spTgt spid="23"/>
                                        </p:tgtEl>
                                        <p:attrNameLst>
                                          <p:attrName>ppt_w</p:attrName>
                                        </p:attrNameLst>
                                      </p:cBhvr>
                                      <p:tavLst>
                                        <p:tav tm="0">
                                          <p:val>
                                            <p:fltVal val="0"/>
                                          </p:val>
                                        </p:tav>
                                        <p:tav tm="100000">
                                          <p:val>
                                            <p:strVal val="#ppt_w"/>
                                          </p:val>
                                        </p:tav>
                                      </p:tavLst>
                                    </p:anim>
                                    <p:anim calcmode="lin" valueType="num">
                                      <p:cBhvr>
                                        <p:cTn id="94" dur="500" fill="hold"/>
                                        <p:tgtEl>
                                          <p:spTgt spid="23"/>
                                        </p:tgtEl>
                                        <p:attrNameLst>
                                          <p:attrName>ppt_h</p:attrName>
                                        </p:attrNameLst>
                                      </p:cBhvr>
                                      <p:tavLst>
                                        <p:tav tm="0">
                                          <p:val>
                                            <p:fltVal val="0"/>
                                          </p:val>
                                        </p:tav>
                                        <p:tav tm="100000">
                                          <p:val>
                                            <p:strVal val="#ppt_h"/>
                                          </p:val>
                                        </p:tav>
                                      </p:tavLst>
                                    </p:anim>
                                    <p:animEffect transition="in" filter="fade">
                                      <p:cBhvr>
                                        <p:cTn id="95" dur="500"/>
                                        <p:tgtEl>
                                          <p:spTgt spid="23"/>
                                        </p:tgtEl>
                                      </p:cBhvr>
                                    </p:animEffect>
                                  </p:childTnLst>
                                </p:cTn>
                              </p:par>
                              <p:par>
                                <p:cTn id="96" presetID="53" presetClass="entr" presetSubtype="16"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par>
                                <p:cTn id="101" presetID="53" presetClass="entr" presetSubtype="16"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Effect transition="in" filter="fade">
                                      <p:cBhvr>
                                        <p:cTn id="105" dur="500"/>
                                        <p:tgtEl>
                                          <p:spTgt spid="25"/>
                                        </p:tgtEl>
                                      </p:cBhvr>
                                    </p:animEffect>
                                  </p:childTnLst>
                                </p:cTn>
                              </p:par>
                              <p:par>
                                <p:cTn id="106" presetID="53" presetClass="entr" presetSubtype="16" fill="hold" nodeType="withEffect">
                                  <p:stCondLst>
                                    <p:cond delay="0"/>
                                  </p:stCondLst>
                                  <p:childTnLst>
                                    <p:set>
                                      <p:cBhvr>
                                        <p:cTn id="107" dur="1" fill="hold">
                                          <p:stCondLst>
                                            <p:cond delay="0"/>
                                          </p:stCondLst>
                                        </p:cTn>
                                        <p:tgtEl>
                                          <p:spTgt spid="26"/>
                                        </p:tgtEl>
                                        <p:attrNameLst>
                                          <p:attrName>style.visibility</p:attrName>
                                        </p:attrNameLst>
                                      </p:cBhvr>
                                      <p:to>
                                        <p:strVal val="visible"/>
                                      </p:to>
                                    </p:set>
                                    <p:anim calcmode="lin" valueType="num">
                                      <p:cBhvr>
                                        <p:cTn id="108" dur="500" fill="hold"/>
                                        <p:tgtEl>
                                          <p:spTgt spid="26"/>
                                        </p:tgtEl>
                                        <p:attrNameLst>
                                          <p:attrName>ppt_w</p:attrName>
                                        </p:attrNameLst>
                                      </p:cBhvr>
                                      <p:tavLst>
                                        <p:tav tm="0">
                                          <p:val>
                                            <p:fltVal val="0"/>
                                          </p:val>
                                        </p:tav>
                                        <p:tav tm="100000">
                                          <p:val>
                                            <p:strVal val="#ppt_w"/>
                                          </p:val>
                                        </p:tav>
                                      </p:tavLst>
                                    </p:anim>
                                    <p:anim calcmode="lin" valueType="num">
                                      <p:cBhvr>
                                        <p:cTn id="109" dur="500" fill="hold"/>
                                        <p:tgtEl>
                                          <p:spTgt spid="26"/>
                                        </p:tgtEl>
                                        <p:attrNameLst>
                                          <p:attrName>ppt_h</p:attrName>
                                        </p:attrNameLst>
                                      </p:cBhvr>
                                      <p:tavLst>
                                        <p:tav tm="0">
                                          <p:val>
                                            <p:fltVal val="0"/>
                                          </p:val>
                                        </p:tav>
                                        <p:tav tm="100000">
                                          <p:val>
                                            <p:strVal val="#ppt_h"/>
                                          </p:val>
                                        </p:tav>
                                      </p:tavLst>
                                    </p:anim>
                                    <p:animEffect transition="in" filter="fade">
                                      <p:cBhvr>
                                        <p:cTn id="110" dur="500"/>
                                        <p:tgtEl>
                                          <p:spTgt spid="26"/>
                                        </p:tgtEl>
                                      </p:cBhvr>
                                    </p:animEffect>
                                  </p:childTnLst>
                                </p:cTn>
                              </p:par>
                              <p:par>
                                <p:cTn id="111" presetID="53" presetClass="entr" presetSubtype="16"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par>
                                <p:cTn id="116" presetID="53" presetClass="entr" presetSubtype="16" fill="hold" nodeType="with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p:cTn id="118" dur="500" fill="hold"/>
                                        <p:tgtEl>
                                          <p:spTgt spid="28"/>
                                        </p:tgtEl>
                                        <p:attrNameLst>
                                          <p:attrName>ppt_w</p:attrName>
                                        </p:attrNameLst>
                                      </p:cBhvr>
                                      <p:tavLst>
                                        <p:tav tm="0">
                                          <p:val>
                                            <p:fltVal val="0"/>
                                          </p:val>
                                        </p:tav>
                                        <p:tav tm="100000">
                                          <p:val>
                                            <p:strVal val="#ppt_w"/>
                                          </p:val>
                                        </p:tav>
                                      </p:tavLst>
                                    </p:anim>
                                    <p:anim calcmode="lin" valueType="num">
                                      <p:cBhvr>
                                        <p:cTn id="119" dur="500" fill="hold"/>
                                        <p:tgtEl>
                                          <p:spTgt spid="28"/>
                                        </p:tgtEl>
                                        <p:attrNameLst>
                                          <p:attrName>ppt_h</p:attrName>
                                        </p:attrNameLst>
                                      </p:cBhvr>
                                      <p:tavLst>
                                        <p:tav tm="0">
                                          <p:val>
                                            <p:fltVal val="0"/>
                                          </p:val>
                                        </p:tav>
                                        <p:tav tm="100000">
                                          <p:val>
                                            <p:strVal val="#ppt_h"/>
                                          </p:val>
                                        </p:tav>
                                      </p:tavLst>
                                    </p:anim>
                                    <p:animEffect transition="in" filter="fade">
                                      <p:cBhvr>
                                        <p:cTn id="120" dur="500"/>
                                        <p:tgtEl>
                                          <p:spTgt spid="28"/>
                                        </p:tgtEl>
                                      </p:cBhvr>
                                    </p:animEffect>
                                  </p:childTnLst>
                                </p:cTn>
                              </p:par>
                              <p:par>
                                <p:cTn id="121" presetID="53" presetClass="entr" presetSubtype="16"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p:cTn id="123" dur="500" fill="hold"/>
                                        <p:tgtEl>
                                          <p:spTgt spid="29"/>
                                        </p:tgtEl>
                                        <p:attrNameLst>
                                          <p:attrName>ppt_w</p:attrName>
                                        </p:attrNameLst>
                                      </p:cBhvr>
                                      <p:tavLst>
                                        <p:tav tm="0">
                                          <p:val>
                                            <p:fltVal val="0"/>
                                          </p:val>
                                        </p:tav>
                                        <p:tav tm="100000">
                                          <p:val>
                                            <p:strVal val="#ppt_w"/>
                                          </p:val>
                                        </p:tav>
                                      </p:tavLst>
                                    </p:anim>
                                    <p:anim calcmode="lin" valueType="num">
                                      <p:cBhvr>
                                        <p:cTn id="124" dur="500" fill="hold"/>
                                        <p:tgtEl>
                                          <p:spTgt spid="29"/>
                                        </p:tgtEl>
                                        <p:attrNameLst>
                                          <p:attrName>ppt_h</p:attrName>
                                        </p:attrNameLst>
                                      </p:cBhvr>
                                      <p:tavLst>
                                        <p:tav tm="0">
                                          <p:val>
                                            <p:fltVal val="0"/>
                                          </p:val>
                                        </p:tav>
                                        <p:tav tm="100000">
                                          <p:val>
                                            <p:strVal val="#ppt_h"/>
                                          </p:val>
                                        </p:tav>
                                      </p:tavLst>
                                    </p:anim>
                                    <p:animEffect transition="in" filter="fade">
                                      <p:cBhvr>
                                        <p:cTn id="1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84039"/>
            <a:ext cx="12192000" cy="6858297"/>
          </a:xfrm>
          <a:prstGeom prst="rect">
            <a:avLst/>
          </a:prstGeom>
        </p:spPr>
      </p:pic>
      <p:sp>
        <p:nvSpPr>
          <p:cNvPr id="5" name="TextBox 4">
            <a:extLst>
              <a:ext uri="{FF2B5EF4-FFF2-40B4-BE49-F238E27FC236}">
                <a16:creationId xmlns:a16="http://schemas.microsoft.com/office/drawing/2014/main" id="{105C67A4-2FEB-51C1-D0D6-76F2A330DA2D}"/>
              </a:ext>
            </a:extLst>
          </p:cNvPr>
          <p:cNvSpPr txBox="1"/>
          <p:nvPr/>
        </p:nvSpPr>
        <p:spPr>
          <a:xfrm>
            <a:off x="574648" y="-30705"/>
            <a:ext cx="6153324" cy="905441"/>
          </a:xfrm>
          <a:prstGeom prst="rect">
            <a:avLst/>
          </a:prstGeom>
          <a:noFill/>
        </p:spPr>
        <p:txBody>
          <a:bodyPr wrap="square">
            <a:spAutoFit/>
          </a:bodyPr>
          <a:lstStyle/>
          <a:p>
            <a:pPr algn="just">
              <a:lnSpc>
                <a:spcPct val="150000"/>
              </a:lnSpc>
            </a:pP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4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F25E19C-2532-AE2A-5F4F-BCDF37683DB9}"/>
              </a:ext>
            </a:extLst>
          </p:cNvPr>
          <p:cNvSpPr txBox="1"/>
          <p:nvPr/>
        </p:nvSpPr>
        <p:spPr>
          <a:xfrm>
            <a:off x="600509" y="2192881"/>
            <a:ext cx="2237064"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336399A-9D2D-8C77-2318-7A010D847804}"/>
              </a:ext>
            </a:extLst>
          </p:cNvPr>
          <p:cNvSpPr txBox="1"/>
          <p:nvPr/>
        </p:nvSpPr>
        <p:spPr>
          <a:xfrm>
            <a:off x="3651310" y="1314819"/>
            <a:ext cx="321088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chẵn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2/2</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17227C3-2694-B01E-7545-3187C24B0A7E}"/>
              </a:ext>
            </a:extLst>
          </p:cNvPr>
          <p:cNvSpPr txBox="1"/>
          <p:nvPr/>
        </p:nvSpPr>
        <p:spPr>
          <a:xfrm>
            <a:off x="3751979" y="3587522"/>
            <a:ext cx="366388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7BCCBFA-F3AE-02B6-93F9-826418384E00}"/>
              </a:ext>
            </a:extLst>
          </p:cNvPr>
          <p:cNvSpPr txBox="1"/>
          <p:nvPr/>
        </p:nvSpPr>
        <p:spPr>
          <a:xfrm>
            <a:off x="7771352" y="977502"/>
            <a:ext cx="361250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đặn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nôi</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FF662B-F958-0372-608D-2035F8392D40}"/>
              </a:ext>
            </a:extLst>
          </p:cNvPr>
          <p:cNvSpPr txBox="1"/>
          <p:nvPr/>
        </p:nvSpPr>
        <p:spPr>
          <a:xfrm>
            <a:off x="7998551" y="2230303"/>
            <a:ext cx="351953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7155C46-585D-5FBB-0BE4-C5D9DDB06A1C}"/>
              </a:ext>
            </a:extLst>
          </p:cNvPr>
          <p:cNvSpPr txBox="1"/>
          <p:nvPr/>
        </p:nvSpPr>
        <p:spPr>
          <a:xfrm>
            <a:off x="8325547" y="4242078"/>
            <a:ext cx="351953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khao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8854CE6A-468F-5FA5-9713-54E3416811C0}"/>
              </a:ext>
            </a:extLst>
          </p:cNvPr>
          <p:cNvCxnSpPr>
            <a:cxnSpLocks/>
          </p:cNvCxnSpPr>
          <p:nvPr/>
        </p:nvCxnSpPr>
        <p:spPr>
          <a:xfrm flipV="1">
            <a:off x="2910980" y="1691782"/>
            <a:ext cx="740330" cy="7191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EF4290-663A-C041-6032-D4C0939EB15B}"/>
              </a:ext>
            </a:extLst>
          </p:cNvPr>
          <p:cNvCxnSpPr>
            <a:cxnSpLocks/>
          </p:cNvCxnSpPr>
          <p:nvPr/>
        </p:nvCxnSpPr>
        <p:spPr>
          <a:xfrm flipV="1">
            <a:off x="6963213" y="1138101"/>
            <a:ext cx="739979" cy="6537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6B0872D-F2CF-3556-DE43-35890FA77517}"/>
              </a:ext>
            </a:extLst>
          </p:cNvPr>
          <p:cNvCxnSpPr>
            <a:cxnSpLocks/>
            <a:endCxn id="13" idx="1"/>
          </p:cNvCxnSpPr>
          <p:nvPr/>
        </p:nvCxnSpPr>
        <p:spPr>
          <a:xfrm>
            <a:off x="6934548" y="1964575"/>
            <a:ext cx="1064003" cy="7427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A8D274A-D7F7-0923-AAEA-2075BCCB078D}"/>
              </a:ext>
            </a:extLst>
          </p:cNvPr>
          <p:cNvCxnSpPr>
            <a:cxnSpLocks/>
          </p:cNvCxnSpPr>
          <p:nvPr/>
        </p:nvCxnSpPr>
        <p:spPr>
          <a:xfrm>
            <a:off x="2910980" y="2485269"/>
            <a:ext cx="964038" cy="1155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50FA128-9DDB-F15A-A568-12B0762365A2}"/>
              </a:ext>
            </a:extLst>
          </p:cNvPr>
          <p:cNvCxnSpPr>
            <a:cxnSpLocks/>
            <a:stCxn id="11" idx="3"/>
          </p:cNvCxnSpPr>
          <p:nvPr/>
        </p:nvCxnSpPr>
        <p:spPr>
          <a:xfrm>
            <a:off x="7415868" y="4064576"/>
            <a:ext cx="909679" cy="6944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8435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fltVal val="0"/>
                                          </p:val>
                                        </p:tav>
                                        <p:tav tm="100000">
                                          <p:val>
                                            <p:strVal val="#ppt_w"/>
                                          </p:val>
                                        </p:tav>
                                      </p:tavLst>
                                    </p:anim>
                                    <p:anim calcmode="lin" valueType="num">
                                      <p:cBhvr>
                                        <p:cTn id="58" dur="500" fill="hold"/>
                                        <p:tgtEl>
                                          <p:spTgt spid="28"/>
                                        </p:tgtEl>
                                        <p:attrNameLst>
                                          <p:attrName>ppt_h</p:attrName>
                                        </p:attrNameLst>
                                      </p:cBhvr>
                                      <p:tavLst>
                                        <p:tav tm="0">
                                          <p:val>
                                            <p:fltVal val="0"/>
                                          </p:val>
                                        </p:tav>
                                        <p:tav tm="100000">
                                          <p:val>
                                            <p:strVal val="#ppt_h"/>
                                          </p:val>
                                        </p:tav>
                                      </p:tavLst>
                                    </p:anim>
                                    <p:animEffect transition="in" filter="fade">
                                      <p:cBhvr>
                                        <p:cTn id="59" dur="500"/>
                                        <p:tgtEl>
                                          <p:spTgt spid="2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A32E4E-CBBE-DDC1-F51A-499FB94B9CAA}"/>
              </a:ext>
            </a:extLst>
          </p:cNvPr>
          <p:cNvSpPr txBox="1"/>
          <p:nvPr/>
        </p:nvSpPr>
        <p:spPr>
          <a:xfrm>
            <a:off x="548720" y="966432"/>
            <a:ext cx="9825316" cy="1323439"/>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Chủ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24DA542-9FBC-3AB7-1F2F-6D290643B3A8}"/>
              </a:ext>
            </a:extLst>
          </p:cNvPr>
          <p:cNvSpPr txBox="1"/>
          <p:nvPr/>
        </p:nvSpPr>
        <p:spPr>
          <a:xfrm>
            <a:off x="412155" y="185832"/>
            <a:ext cx="639241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5. Chủ đề, thông điệp của bài thơ</a:t>
            </a:r>
          </a:p>
        </p:txBody>
      </p:sp>
      <p:sp>
        <p:nvSpPr>
          <p:cNvPr id="8" name="TextBox 7">
            <a:extLst>
              <a:ext uri="{FF2B5EF4-FFF2-40B4-BE49-F238E27FC236}">
                <a16:creationId xmlns:a16="http://schemas.microsoft.com/office/drawing/2014/main" id="{E2192CD2-352D-2EC0-3C68-93397BC930DD}"/>
              </a:ext>
            </a:extLst>
          </p:cNvPr>
          <p:cNvSpPr txBox="1"/>
          <p:nvPr/>
        </p:nvSpPr>
        <p:spPr>
          <a:xfrm>
            <a:off x="548720" y="2280472"/>
            <a:ext cx="3267906" cy="584775"/>
          </a:xfrm>
          <a:prstGeom prst="rect">
            <a:avLst/>
          </a:prstGeom>
          <a:noFill/>
        </p:spPr>
        <p:txBody>
          <a:bodyPr wrap="square">
            <a:spAutoFit/>
          </a:bodyPr>
          <a:lstStyle/>
          <a:p>
            <a:pPr algn="just"/>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điệp</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7FE4871-66C2-3F56-2D9E-255D9E3CDE23}"/>
              </a:ext>
            </a:extLst>
          </p:cNvPr>
          <p:cNvSpPr txBox="1"/>
          <p:nvPr/>
        </p:nvSpPr>
        <p:spPr>
          <a:xfrm>
            <a:off x="649098" y="2803692"/>
            <a:ext cx="10164676" cy="1261884"/>
          </a:xfrm>
          <a:prstGeom prst="rect">
            <a:avLst/>
          </a:prstGeom>
          <a:noFill/>
        </p:spPr>
        <p:txBody>
          <a:bodyPr wrap="square">
            <a:spAutoFit/>
          </a:bodyPr>
          <a:lstStyle/>
          <a:p>
            <a:pPr algn="just"/>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Hãy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biết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đơ</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971EB0DC-BEA8-5516-9C51-B187D881860B}"/>
              </a:ext>
            </a:extLst>
          </p:cNvPr>
          <p:cNvSpPr txBox="1"/>
          <p:nvPr/>
        </p:nvSpPr>
        <p:spPr>
          <a:xfrm>
            <a:off x="649098" y="4194675"/>
            <a:ext cx="10363459" cy="1261884"/>
          </a:xfrm>
          <a:prstGeom prst="rect">
            <a:avLst/>
          </a:prstGeom>
          <a:noFill/>
        </p:spPr>
        <p:txBody>
          <a:bodyPr wrap="square">
            <a:spAutoFit/>
          </a:bodyPr>
          <a:lstStyle/>
          <a:p>
            <a:pPr algn="just"/>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dù là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bé,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góp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6090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5B6C54-EDE0-BCBC-BB4D-BEC14BAA34C7}"/>
              </a:ext>
            </a:extLst>
          </p:cNvPr>
          <p:cNvSpPr txBox="1"/>
          <p:nvPr/>
        </p:nvSpPr>
        <p:spPr>
          <a:xfrm>
            <a:off x="1438279" y="227229"/>
            <a:ext cx="795297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TẬP</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2">
            <a:extLst>
              <a:ext uri="{FF2B5EF4-FFF2-40B4-BE49-F238E27FC236}">
                <a16:creationId xmlns:a16="http://schemas.microsoft.com/office/drawing/2014/main" id="{54A1CEBE-9241-46F4-BD01-CDDBE2751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6609"/>
            <a:ext cx="7129670" cy="467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7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iLaTrieuPhu-VA_43v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8389" y="2847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5B6C54-EDE0-BCBC-BB4D-BEC14BAA34C7}"/>
              </a:ext>
            </a:extLst>
          </p:cNvPr>
          <p:cNvSpPr txBox="1"/>
          <p:nvPr/>
        </p:nvSpPr>
        <p:spPr>
          <a:xfrm>
            <a:off x="1372018" y="611542"/>
            <a:ext cx="7952971" cy="1323439"/>
          </a:xfrm>
          <a:prstGeom prst="rect">
            <a:avLst/>
          </a:prstGeom>
          <a:noFill/>
        </p:spPr>
        <p:txBody>
          <a:bodyPr wrap="square" rtlCol="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KHỞI ĐỘNG</a:t>
            </a:r>
          </a:p>
        </p:txBody>
      </p:sp>
      <p:pic>
        <p:nvPicPr>
          <p:cNvPr id="2050" name="Picture 2" descr="Bộ Hình Ảnh Mầm Cây Non Đầy Sức Sống, Bộ Hình Nền Mầm Cây Non Đầy Sức Sống – Website WP">
            <a:extLst>
              <a:ext uri="{FF2B5EF4-FFF2-40B4-BE49-F238E27FC236}">
                <a16:creationId xmlns:a16="http://schemas.microsoft.com/office/drawing/2014/main" id="{D2173963-17C8-44C9-81AA-6820CCE49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8999"/>
            <a:ext cx="6096000" cy="33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87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11224" y="3548589"/>
            <a:ext cx="10074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1" y="520278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Trần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Hữ</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a:t>
            </a:r>
            <a:r>
              <a:rPr lang="en-US" sz="2800" b="1"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Thung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Xuân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Diệu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Hữ</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a:t>
            </a:r>
            <a:r>
              <a:rPr lang="en-US" sz="2800" b="1"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Thỉnh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Cận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1384917" y="3616546"/>
            <a:ext cx="938369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Khổ</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mầm</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6063493"/>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lặng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lá</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mầm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sai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thuộc</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36294"/>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bốn</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1"/>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62849" y="6106591"/>
            <a:ext cx="509357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bảy</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nghe</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mấy</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4096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6249"/>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4</a:t>
            </a:r>
          </a:p>
        </p:txBody>
      </p:sp>
      <p:sp>
        <p:nvSpPr>
          <p:cNvPr id="27" name="cau hoi b"/>
          <p:cNvSpPr txBox="1"/>
          <p:nvPr/>
        </p:nvSpPr>
        <p:spPr>
          <a:xfrm>
            <a:off x="5895474" y="5114698"/>
            <a:ext cx="5490194"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6</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3057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7</a:t>
            </a:r>
          </a:p>
        </p:txBody>
      </p:sp>
      <p:sp>
        <p:nvSpPr>
          <p:cNvPr id="34" name="cau hoi c"/>
          <p:cNvSpPr txBox="1"/>
          <p:nvPr/>
        </p:nvSpPr>
        <p:spPr>
          <a:xfrm>
            <a:off x="806332" y="5998531"/>
            <a:ext cx="508914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5</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with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1077218"/>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5.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mình-thinh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mầm-thầm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giông-hồng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69" y="5138482"/>
            <a:ext cx="4650419" cy="10772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06333" y="5138482"/>
            <a:ext cx="4950094"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liền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106008" y="5954731"/>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lưng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ngắt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nhịp</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135889" y="4969042"/>
            <a:ext cx="5396205"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659905" y="5958223"/>
            <a:ext cx="5396197"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096001" y="4942560"/>
            <a:ext cx="5436093"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2/2</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659906" y="6060425"/>
            <a:ext cx="5396196"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0" y="4969042"/>
            <a:ext cx="5249773"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2" y="5958223"/>
            <a:ext cx="5396201"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59905" y="5060965"/>
            <a:ext cx="50965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135889" y="5949522"/>
            <a:ext cx="4950098"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3/1</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lvl="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7. </a:t>
            </a:r>
            <a:r>
              <a:rPr lang="vi-VN" sz="3200" b="1" dirty="0">
                <a:solidFill>
                  <a:prstClr val="white"/>
                </a:solidFill>
                <a:latin typeface="Times New Roman" panose="02020603050405020304" pitchFamily="18" charset="0"/>
                <a:cs typeface="Times New Roman" panose="02020603050405020304" pitchFamily="18" charset="0"/>
              </a:rPr>
              <a:t>“Rằng các bạn 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ngắt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nhịp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như</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5889203" y="5068530"/>
            <a:ext cx="5743153"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59905" y="5094961"/>
            <a:ext cx="547598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môi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trường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59905" y="5929619"/>
            <a:ext cx="5096522"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bầu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trời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882766" y="2466846"/>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6670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2BA0B5-FB66-C40B-D36F-284F79CFED75}"/>
              </a:ext>
            </a:extLst>
          </p:cNvPr>
          <p:cNvSpPr txBox="1"/>
          <p:nvPr/>
        </p:nvSpPr>
        <p:spPr>
          <a:xfrm>
            <a:off x="778200" y="1997839"/>
            <a:ext cx="9770529" cy="1754326"/>
          </a:xfrm>
          <a:prstGeom prst="rect">
            <a:avLst/>
          </a:prstGeom>
          <a:noFill/>
        </p:spPr>
        <p:txBody>
          <a:bodyPr wrap="square">
            <a:spAutoFit/>
          </a:bodyPr>
          <a:lstStyle/>
          <a:p>
            <a:pPr algn="just">
              <a:tabLst>
                <a:tab pos="90170" algn="l"/>
                <a:tab pos="180340" algn="l"/>
              </a:tabLst>
            </a:pP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cưng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than.</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6AAA249-8789-F378-D551-EA38CB53401E}"/>
              </a:ext>
            </a:extLst>
          </p:cNvPr>
          <p:cNvSpPr txBox="1"/>
          <p:nvPr/>
        </p:nvSpPr>
        <p:spPr>
          <a:xfrm>
            <a:off x="1213599" y="233915"/>
            <a:ext cx="79529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VẬN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DỤNG (f3)</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CAB051C-70B7-4C6D-9799-A0B1ACCCB1B6}"/>
              </a:ext>
            </a:extLst>
          </p:cNvPr>
          <p:cNvSpPr txBox="1"/>
          <p:nvPr/>
        </p:nvSpPr>
        <p:spPr>
          <a:xfrm>
            <a:off x="1312990" y="1003356"/>
            <a:ext cx="79529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Yêu</a:t>
            </a:r>
            <a:r>
              <a:rPr kumimoji="0" lang="en-US" sz="44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cầu</a:t>
            </a:r>
            <a:r>
              <a:rPr kumimoji="0" lang="en-US" sz="44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5598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B6F438-59BC-5732-F38A-59C43D666133}"/>
              </a:ext>
            </a:extLst>
          </p:cNvPr>
          <p:cNvSpPr/>
          <p:nvPr/>
        </p:nvSpPr>
        <p:spPr>
          <a:xfrm>
            <a:off x="5821960" y="0"/>
            <a:ext cx="637004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sự phát triển của cây đậu (1)">
            <a:hlinkClick r:id="" action="ppaction://media"/>
            <a:extLst>
              <a:ext uri="{FF2B5EF4-FFF2-40B4-BE49-F238E27FC236}">
                <a16:creationId xmlns:a16="http://schemas.microsoft.com/office/drawing/2014/main" id="{C51B3104-3C6B-8218-AE58-60B9661DC0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7503" y="0"/>
            <a:ext cx="11098635" cy="6107184"/>
          </a:xfrm>
          <a:prstGeom prst="rect">
            <a:avLst/>
          </a:prstGeom>
        </p:spPr>
      </p:pic>
    </p:spTree>
    <p:extLst>
      <p:ext uri="{BB962C8B-B14F-4D97-AF65-F5344CB8AC3E}">
        <p14:creationId xmlns:p14="http://schemas.microsoft.com/office/powerpoint/2010/main" val="2195753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2BA0B5-FB66-C40B-D36F-284F79CFED75}"/>
              </a:ext>
            </a:extLst>
          </p:cNvPr>
          <p:cNvSpPr txBox="1"/>
          <p:nvPr/>
        </p:nvSpPr>
        <p:spPr>
          <a:xfrm>
            <a:off x="846319" y="189580"/>
            <a:ext cx="8818926" cy="4585871"/>
          </a:xfrm>
          <a:prstGeom prst="rect">
            <a:avLst/>
          </a:prstGeom>
          <a:noFill/>
        </p:spPr>
        <p:txBody>
          <a:bodyPr wrap="square">
            <a:spAutoFit/>
          </a:bodyPr>
          <a:lstStyle/>
          <a:p>
            <a:pPr algn="just">
              <a:tabLst>
                <a:tab pos="90170" algn="l"/>
                <a:tab pos="180340" algn="l"/>
              </a:tabLst>
            </a:pPr>
            <a:r>
              <a:rPr lang="vi-VN" sz="36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Các bạn có biết ai là người bạn thân thiết của các bạn học sinh ngày nắng nóng không? Chính là tôi - cây bàng lá nhỏ. Những ngày trời nắng, tôi giang tay tỏa bóng mát để các bạn ngồi, thỉnh thoảng tôi còn phe phẩy lá cành để quạt mát cho các bạn. Đôi khi trời gió, tôi cũng đùa vui bằng cách thả những chiếc lá để các bạn chạy theo bắt. Tôi chỉ mong kì nghỉ hè thật ngắn để có nhiều thời gian ở bên các bạn.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AC5E2C86-4665-48EA-B16A-614490E21E2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2521" y="4775450"/>
            <a:ext cx="3511827" cy="208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8567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0198A-3498-7971-51D6-0AED19220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184983" y="2941572"/>
            <a:ext cx="2880919" cy="7149191"/>
          </a:xfrm>
          <a:prstGeom prst="rect">
            <a:avLst/>
          </a:prstGeom>
        </p:spPr>
      </p:pic>
      <p:pic>
        <p:nvPicPr>
          <p:cNvPr id="5" name="Picture 4">
            <a:extLst>
              <a:ext uri="{FF2B5EF4-FFF2-40B4-BE49-F238E27FC236}">
                <a16:creationId xmlns:a16="http://schemas.microsoft.com/office/drawing/2014/main" id="{A3201363-EA35-E9FF-2125-E26F31F5B7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440391" y="3158553"/>
            <a:ext cx="2880919" cy="6997876"/>
          </a:xfrm>
          <a:prstGeom prst="rect">
            <a:avLst/>
          </a:prstGeom>
        </p:spPr>
      </p:pic>
      <p:pic>
        <p:nvPicPr>
          <p:cNvPr id="6" name="Picture 5">
            <a:extLst>
              <a:ext uri="{FF2B5EF4-FFF2-40B4-BE49-F238E27FC236}">
                <a16:creationId xmlns:a16="http://schemas.microsoft.com/office/drawing/2014/main" id="{CA32B225-0C5F-F4E4-FB9A-C740992019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641611" y="2359389"/>
            <a:ext cx="2880919" cy="8313556"/>
          </a:xfrm>
          <a:prstGeom prst="rect">
            <a:avLst/>
          </a:prstGeom>
        </p:spPr>
      </p:pic>
      <p:pic>
        <p:nvPicPr>
          <p:cNvPr id="7" name="Picture 6">
            <a:extLst>
              <a:ext uri="{FF2B5EF4-FFF2-40B4-BE49-F238E27FC236}">
                <a16:creationId xmlns:a16="http://schemas.microsoft.com/office/drawing/2014/main" id="{DC9F6906-8741-CA83-491E-E8B2ED777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8" name="Picture 7">
            <a:extLst>
              <a:ext uri="{FF2B5EF4-FFF2-40B4-BE49-F238E27FC236}">
                <a16:creationId xmlns:a16="http://schemas.microsoft.com/office/drawing/2014/main" id="{F7C140DD-5299-B5F7-307D-5D804795D1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259863" y="2198846"/>
            <a:ext cx="2880919" cy="8917289"/>
          </a:xfrm>
          <a:prstGeom prst="rect">
            <a:avLst/>
          </a:prstGeom>
        </p:spPr>
      </p:pic>
      <p:pic>
        <p:nvPicPr>
          <p:cNvPr id="10" name="Picture 9">
            <a:extLst>
              <a:ext uri="{FF2B5EF4-FFF2-40B4-BE49-F238E27FC236}">
                <a16:creationId xmlns:a16="http://schemas.microsoft.com/office/drawing/2014/main" id="{90DB6F71-7EA4-C952-97E4-5205EF9003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id="{9B7A6413-6BD3-7250-7E30-F267BB05BF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id="{4E2D300D-990E-77DF-D597-2D72BBE4B9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id="{D30186A8-6FB7-6A45-935C-8093B158F1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id="{25B94CB0-B15A-6AE5-5867-5E69F3CFF5D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16" name="Picture 15">
            <a:extLst>
              <a:ext uri="{FF2B5EF4-FFF2-40B4-BE49-F238E27FC236}">
                <a16:creationId xmlns:a16="http://schemas.microsoft.com/office/drawing/2014/main" id="{7398ADC6-1F0D-2EAE-8944-8BF49FDD85F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39562" y="5292433"/>
            <a:ext cx="1155965" cy="1165598"/>
          </a:xfrm>
          <a:prstGeom prst="rect">
            <a:avLst/>
          </a:prstGeom>
        </p:spPr>
      </p:pic>
      <p:pic>
        <p:nvPicPr>
          <p:cNvPr id="17" name="Picture 16">
            <a:extLst>
              <a:ext uri="{FF2B5EF4-FFF2-40B4-BE49-F238E27FC236}">
                <a16:creationId xmlns:a16="http://schemas.microsoft.com/office/drawing/2014/main" id="{5515283F-5DD1-8EAB-5A2F-7248D582928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1650" y="4542992"/>
            <a:ext cx="1155965" cy="1165598"/>
          </a:xfrm>
          <a:prstGeom prst="rect">
            <a:avLst/>
          </a:prstGeom>
        </p:spPr>
      </p:pic>
      <p:pic>
        <p:nvPicPr>
          <p:cNvPr id="18" name="Picture 17">
            <a:extLst>
              <a:ext uri="{FF2B5EF4-FFF2-40B4-BE49-F238E27FC236}">
                <a16:creationId xmlns:a16="http://schemas.microsoft.com/office/drawing/2014/main" id="{4EB47310-FBFA-99CD-406D-B61BF30D6CD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247206" y="3299986"/>
            <a:ext cx="748859" cy="755099"/>
          </a:xfrm>
          <a:prstGeom prst="rect">
            <a:avLst/>
          </a:prstGeom>
        </p:spPr>
      </p:pic>
      <p:pic>
        <p:nvPicPr>
          <p:cNvPr id="19" name="Picture 18">
            <a:extLst>
              <a:ext uri="{FF2B5EF4-FFF2-40B4-BE49-F238E27FC236}">
                <a16:creationId xmlns:a16="http://schemas.microsoft.com/office/drawing/2014/main" id="{38844B4B-E34D-1A48-B0CB-505FA0A691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9505" y="5636224"/>
            <a:ext cx="1155965" cy="1165598"/>
          </a:xfrm>
          <a:prstGeom prst="rect">
            <a:avLst/>
          </a:prstGeom>
        </p:spPr>
      </p:pic>
      <p:pic>
        <p:nvPicPr>
          <p:cNvPr id="20" name="Picture 19">
            <a:extLst>
              <a:ext uri="{FF2B5EF4-FFF2-40B4-BE49-F238E27FC236}">
                <a16:creationId xmlns:a16="http://schemas.microsoft.com/office/drawing/2014/main" id="{B136173C-86F0-3F85-CC69-05D75E5ABF9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id="{EDA73083-E0C3-5D0A-812A-D45EFFC45D00}"/>
              </a:ext>
            </a:extLst>
          </p:cNvPr>
          <p:cNvSpPr txBox="1"/>
          <p:nvPr/>
        </p:nvSpPr>
        <p:spPr>
          <a:xfrm>
            <a:off x="1695936" y="1001385"/>
            <a:ext cx="795297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HẸN</a:t>
            </a:r>
            <a:r>
              <a:rPr kumimoji="0" lang="en-US" sz="66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GẶP LẠI</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4863553"/>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5F1430-7568-4B56-86F8-6E1F13D4B2FC}"/>
              </a:ext>
            </a:extLst>
          </p:cNvPr>
          <p:cNvSpPr txBox="1"/>
          <p:nvPr/>
        </p:nvSpPr>
        <p:spPr>
          <a:xfrm>
            <a:off x="236953" y="172279"/>
            <a:ext cx="1151772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Hãy</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chia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sẻ</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mình</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video</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Bộ Hình Nền Mầm Cây Non Đầy Sức Sống">
            <a:extLst>
              <a:ext uri="{FF2B5EF4-FFF2-40B4-BE49-F238E27FC236}">
                <a16:creationId xmlns:a16="http://schemas.microsoft.com/office/drawing/2014/main" id="{201E7483-9952-459D-A2C7-29E563A8B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662608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879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a:hlinkClick r:id="rId2" action="ppaction://hlinksldjump"/>
          </p:cNvPr>
          <p:cNvSpPr>
            <a:spLocks noChangeArrowheads="1"/>
          </p:cNvSpPr>
          <p:nvPr/>
        </p:nvSpPr>
        <p:spPr bwMode="auto">
          <a:xfrm rot="16200000">
            <a:off x="9228138" y="5418138"/>
            <a:ext cx="1439863" cy="1439863"/>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9" name="AutoShape 6"/>
          <p:cNvSpPr>
            <a:spLocks noChangeArrowheads="1"/>
          </p:cNvSpPr>
          <p:nvPr/>
        </p:nvSpPr>
        <p:spPr bwMode="auto">
          <a:xfrm>
            <a:off x="282697" y="146495"/>
            <a:ext cx="895350" cy="89535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6" name="TextBox 5">
            <a:extLst>
              <a:ext uri="{FF2B5EF4-FFF2-40B4-BE49-F238E27FC236}">
                <a16:creationId xmlns:a16="http://schemas.microsoft.com/office/drawing/2014/main" id="{6020C972-E812-4E13-9697-F3C737AD33F9}"/>
              </a:ext>
            </a:extLst>
          </p:cNvPr>
          <p:cNvSpPr txBox="1"/>
          <p:nvPr/>
        </p:nvSpPr>
        <p:spPr>
          <a:xfrm>
            <a:off x="1491697" y="280106"/>
            <a:ext cx="7890841" cy="923330"/>
          </a:xfrm>
          <a:prstGeom prst="rect">
            <a:avLst/>
          </a:prstGeom>
          <a:solidFill>
            <a:schemeClr val="accent4">
              <a:lumMod val="20000"/>
              <a:lumOff val="80000"/>
            </a:schemeClr>
          </a:solidFill>
          <a:effectLst>
            <a:glow rad="101600">
              <a:schemeClr val="accent2">
                <a:satMod val="175000"/>
                <a:alpha val="40000"/>
              </a:schemeClr>
            </a:glow>
          </a:effectLst>
          <a:scene3d>
            <a:camera prst="orthographicFront"/>
            <a:lightRig rig="threePt" dir="t"/>
          </a:scene3d>
          <a:sp3d>
            <a:bevelT prst="angle"/>
          </a:sp3d>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1: TIẾNG NÓI CỦA VẠN VẬT</a:t>
            </a:r>
          </a:p>
          <a:p>
            <a:pPr algn="ctr"/>
            <a:endParaRPr lang="en-US" dirty="0"/>
          </a:p>
        </p:txBody>
      </p:sp>
      <p:sp>
        <p:nvSpPr>
          <p:cNvPr id="10" name="Rectangle: Rounded Corners 9">
            <a:extLst>
              <a:ext uri="{FF2B5EF4-FFF2-40B4-BE49-F238E27FC236}">
                <a16:creationId xmlns:a16="http://schemas.microsoft.com/office/drawing/2014/main" id="{E99270DE-D82D-41E1-8CDE-FBC20240DAAE}"/>
              </a:ext>
            </a:extLst>
          </p:cNvPr>
          <p:cNvSpPr/>
          <p:nvPr/>
        </p:nvSpPr>
        <p:spPr>
          <a:xfrm>
            <a:off x="4226700" y="1568348"/>
            <a:ext cx="4028660" cy="1261600"/>
          </a:xfrm>
          <a:prstGeom prst="roundRect">
            <a:avLst>
              <a:gd name="adj" fmla="val 20694"/>
            </a:avLst>
          </a:prstGeom>
          <a:solidFill>
            <a:srgbClr val="5577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latin typeface="+mj-lt"/>
              </a:rPr>
              <a:t>SANG THU</a:t>
            </a:r>
            <a:endParaRPr lang="en-US" sz="4800" b="1" dirty="0">
              <a:latin typeface="+mj-lt"/>
            </a:endParaRPr>
          </a:p>
        </p:txBody>
      </p:sp>
      <p:sp>
        <p:nvSpPr>
          <p:cNvPr id="11" name="TextBox 10">
            <a:extLst>
              <a:ext uri="{FF2B5EF4-FFF2-40B4-BE49-F238E27FC236}">
                <a16:creationId xmlns:a16="http://schemas.microsoft.com/office/drawing/2014/main" id="{5B001560-25BD-4970-B685-DA70B9F4B9FD}"/>
              </a:ext>
            </a:extLst>
          </p:cNvPr>
          <p:cNvSpPr txBox="1"/>
          <p:nvPr/>
        </p:nvSpPr>
        <p:spPr>
          <a:xfrm>
            <a:off x="6096000" y="2364147"/>
            <a:ext cx="313213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Thung</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4C0DF31-C2A3-4CE6-8CB2-44C3B3806C9F}"/>
              </a:ext>
            </a:extLst>
          </p:cNvPr>
          <p:cNvSpPr txBox="1"/>
          <p:nvPr/>
        </p:nvSpPr>
        <p:spPr>
          <a:xfrm>
            <a:off x="1491696" y="1275960"/>
            <a:ext cx="7890841"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Văn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bản</a:t>
            </a:r>
            <a:r>
              <a:rPr lang="en-US" sz="6000" dirty="0">
                <a:latin typeface="Times New Roman" panose="02020603050405020304" pitchFamily="18" charset="0"/>
                <a:cs typeface="Times New Roman" panose="02020603050405020304" pitchFamily="18" charset="0"/>
              </a:rPr>
              <a:t> 1: </a:t>
            </a:r>
            <a:r>
              <a:rPr lang="en-US" sz="6000" dirty="0" err="1">
                <a:solidFill>
                  <a:srgbClr val="FF0000"/>
                </a:solidFill>
                <a:latin typeface="Times New Roman" panose="02020603050405020304" pitchFamily="18" charset="0"/>
                <a:cs typeface="Times New Roman" panose="02020603050405020304" pitchFamily="18" charset="0"/>
              </a:rPr>
              <a:t>Lời</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của</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cây</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417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5B6C54-EDE0-BCBC-BB4D-BEC14BAA34C7}"/>
              </a:ext>
            </a:extLst>
          </p:cNvPr>
          <p:cNvSpPr txBox="1"/>
          <p:nvPr/>
        </p:nvSpPr>
        <p:spPr>
          <a:xfrm>
            <a:off x="1517792" y="452516"/>
            <a:ext cx="96007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9642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5B6C54-EDE0-BCBC-BB4D-BEC14BAA34C7}"/>
              </a:ext>
            </a:extLst>
          </p:cNvPr>
          <p:cNvSpPr txBox="1"/>
          <p:nvPr/>
        </p:nvSpPr>
        <p:spPr>
          <a:xfrm>
            <a:off x="1" y="198783"/>
            <a:ext cx="97801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nghiệm</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0727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3721A67-05E9-1428-99F7-370D026B38F0}"/>
              </a:ext>
            </a:extLst>
          </p:cNvPr>
          <p:cNvSpPr txBox="1"/>
          <p:nvPr/>
        </p:nvSpPr>
        <p:spPr>
          <a:xfrm>
            <a:off x="1465061" y="187012"/>
            <a:ext cx="1830897" cy="584775"/>
          </a:xfrm>
          <a:prstGeom prst="rect">
            <a:avLst/>
          </a:prstGeom>
          <a:noFill/>
        </p:spPr>
        <p:txBody>
          <a:bodyPr wrap="square">
            <a:spAutoFit/>
          </a:bodyPr>
          <a:lstStyle/>
          <a:p>
            <a:pPr algn="just"/>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Đọc</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B9073BE-7898-B148-2361-BD7AC7641286}"/>
              </a:ext>
            </a:extLst>
          </p:cNvPr>
          <p:cNvSpPr txBox="1"/>
          <p:nvPr/>
        </p:nvSpPr>
        <p:spPr>
          <a:xfrm>
            <a:off x="2524238" y="771787"/>
            <a:ext cx="615593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HS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biết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diễn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cảm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C139EFE-0BEE-189C-5108-07249267E646}"/>
              </a:ext>
            </a:extLst>
          </p:cNvPr>
          <p:cNvSpPr txBox="1"/>
          <p:nvPr/>
        </p:nvSpPr>
        <p:spPr>
          <a:xfrm>
            <a:off x="2524237" y="1589740"/>
            <a:ext cx="884612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được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tưởng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tượng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theo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dõi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8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theme/theme1.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1955</TotalTime>
  <Words>1057</Words>
  <Application>Microsoft Office PowerPoint</Application>
  <PresentationFormat>Widescreen</PresentationFormat>
  <Paragraphs>154</Paragraphs>
  <Slides>41</Slides>
  <Notes>0</Notes>
  <HiddenSlides>0</HiddenSlides>
  <MMClips>34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41</vt:i4>
      </vt:variant>
    </vt:vector>
  </HeadingPairs>
  <TitlesOfParts>
    <vt:vector size="55" baseType="lpstr">
      <vt:lpstr>.VnTime</vt:lpstr>
      <vt:lpstr>MS Mincho</vt:lpstr>
      <vt:lpstr>SimSun</vt:lpstr>
      <vt:lpstr>华文新魏</vt:lpstr>
      <vt:lpstr>Arial</vt:lpstr>
      <vt:lpstr>Calibri</vt:lpstr>
      <vt:lpstr>Calibri Light</vt:lpstr>
      <vt:lpstr>Tahoma</vt:lpstr>
      <vt:lpstr>Times New Roman</vt:lpstr>
      <vt:lpstr>Trebuchet MS</vt:lpstr>
      <vt:lpstr>Wingdings</vt:lpstr>
      <vt:lpstr>Wingdings 3</vt:lpstr>
      <vt:lpstr>48_Office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55</cp:revision>
  <dcterms:created xsi:type="dcterms:W3CDTF">2022-07-16T09:00:45Z</dcterms:created>
  <dcterms:modified xsi:type="dcterms:W3CDTF">2023-10-27T14:41:20Z</dcterms:modified>
</cp:coreProperties>
</file>