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5" r:id="rId2"/>
    <p:sldId id="306" r:id="rId3"/>
    <p:sldId id="258" r:id="rId4"/>
    <p:sldId id="259" r:id="rId5"/>
    <p:sldId id="260" r:id="rId6"/>
    <p:sldId id="264" r:id="rId7"/>
    <p:sldId id="307" r:id="rId8"/>
    <p:sldId id="308" r:id="rId9"/>
    <p:sldId id="309" r:id="rId10"/>
    <p:sldId id="266" r:id="rId11"/>
    <p:sldId id="268" r:id="rId12"/>
    <p:sldId id="269" r:id="rId13"/>
    <p:sldId id="276" r:id="rId14"/>
    <p:sldId id="256" r:id="rId15"/>
    <p:sldId id="310" r:id="rId16"/>
    <p:sldId id="312" r:id="rId17"/>
    <p:sldId id="313" r:id="rId18"/>
    <p:sldId id="323" r:id="rId19"/>
    <p:sldId id="331" r:id="rId20"/>
    <p:sldId id="365" r:id="rId21"/>
    <p:sldId id="315" r:id="rId22"/>
    <p:sldId id="317" r:id="rId23"/>
    <p:sldId id="364" r:id="rId24"/>
    <p:sldId id="362" r:id="rId25"/>
    <p:sldId id="363" r:id="rId26"/>
    <p:sldId id="318" r:id="rId27"/>
    <p:sldId id="319" r:id="rId28"/>
    <p:sldId id="359" r:id="rId29"/>
    <p:sldId id="320" r:id="rId30"/>
    <p:sldId id="321" r:id="rId31"/>
    <p:sldId id="330" r:id="rId32"/>
    <p:sldId id="333" r:id="rId33"/>
    <p:sldId id="339" r:id="rId34"/>
    <p:sldId id="334" r:id="rId35"/>
    <p:sldId id="335" r:id="rId36"/>
    <p:sldId id="336" r:id="rId37"/>
    <p:sldId id="337" r:id="rId38"/>
    <p:sldId id="367" r:id="rId39"/>
    <p:sldId id="360" r:id="rId40"/>
    <p:sldId id="328" r:id="rId41"/>
    <p:sldId id="35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260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3" d="100"/>
          <a:sy n="73"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882D06-EEA0-414B-93DD-CD4E50A7DE54}"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6E6FDE31-61A0-4530-A662-1CCFC8ED8E3E}">
      <dgm:prSet phldrT="[Text]" custT="1"/>
      <dgm:spPr/>
      <dgm:t>
        <a:bodyPr/>
        <a:lstStyle/>
        <a:p>
          <a:r>
            <a:rPr lang="en-US" sz="3200" dirty="0" err="1">
              <a:solidFill>
                <a:schemeClr val="tx1"/>
              </a:solidFill>
              <a:latin typeface="Times New Roman" panose="02020603050405020304" pitchFamily="18" charset="0"/>
              <a:cs typeface="Times New Roman" panose="02020603050405020304" pitchFamily="18" charset="0"/>
            </a:rPr>
            <a:t>Thường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xoay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tụng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a:t>
          </a:r>
          <a:r>
            <a:rPr lang="en-US" sz="3200" dirty="0">
              <a:solidFill>
                <a:schemeClr val="tx1"/>
              </a:solidFill>
              <a:latin typeface="Times New Roman" panose="02020603050405020304" pitchFamily="18" charset="0"/>
              <a:cs typeface="Times New Roman" panose="02020603050405020304" pitchFamily="18" charset="0"/>
            </a:rPr>
            <a:t>.</a:t>
          </a:r>
        </a:p>
      </dgm:t>
    </dgm:pt>
    <dgm:pt modelId="{33462089-32F3-4D03-B9FC-AF09BF3AE33C}" type="parTrans" cxnId="{C7B72A3D-887A-4275-AD48-DE46F2E07AB4}">
      <dgm:prSet/>
      <dgm:spPr/>
      <dgm:t>
        <a:bodyPr/>
        <a:lstStyle/>
        <a:p>
          <a:endParaRPr lang="en-US"/>
        </a:p>
      </dgm:t>
    </dgm:pt>
    <dgm:pt modelId="{95AD63EA-AEFC-4A64-BBD2-02345340BC7C}" type="sibTrans" cxnId="{C7B72A3D-887A-4275-AD48-DE46F2E07AB4}">
      <dgm:prSet/>
      <dgm:spPr/>
      <dgm:t>
        <a:bodyPr/>
        <a:lstStyle/>
        <a:p>
          <a:endParaRPr lang="en-US"/>
        </a:p>
      </dgm:t>
    </dgm:pt>
    <dgm:pt modelId="{1A663F07-A386-44A9-A683-C24B034FC073}">
      <dgm:prSet phldrT="[Text]" custT="1"/>
      <dgm:spPr/>
      <dgm:t>
        <a:bodyPr/>
        <a:lstStyle/>
        <a:p>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dgm:t>
    </dgm:pt>
    <dgm:pt modelId="{757546C4-B584-487F-98A3-DED61C3B12C3}" type="parTrans" cxnId="{1471AD0E-2FA9-4D51-A1D8-F964C3EDB486}">
      <dgm:prSet/>
      <dgm:spPr/>
      <dgm:t>
        <a:bodyPr/>
        <a:lstStyle/>
        <a:p>
          <a:endParaRPr lang="en-US"/>
        </a:p>
      </dgm:t>
    </dgm:pt>
    <dgm:pt modelId="{07B8CDA8-77DB-4F40-8DAB-3D81FDC908C4}" type="sibTrans" cxnId="{1471AD0E-2FA9-4D51-A1D8-F964C3EDB486}">
      <dgm:prSet/>
      <dgm:spPr/>
      <dgm:t>
        <a:bodyPr/>
        <a:lstStyle/>
        <a:p>
          <a:endParaRPr lang="en-US"/>
        </a:p>
      </dgm:t>
    </dgm:pt>
    <dgm:pt modelId="{8D2BAC05-D3F7-4355-872D-5B5A25C7B270}">
      <dgm:prSet phldrT="[Text]" custT="1"/>
      <dgm:spPr/>
      <dgm:t>
        <a:bodyPr/>
        <a:lstStyle/>
        <a:p>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a:t>
          </a:r>
        </a:p>
      </dgm:t>
    </dgm:pt>
    <dgm:pt modelId="{A83F28BB-AA2B-425D-8DDD-7153B98809D5}" type="parTrans" cxnId="{345FE80B-70D5-484D-8BF3-9A9767D4074B}">
      <dgm:prSet/>
      <dgm:spPr/>
      <dgm:t>
        <a:bodyPr/>
        <a:lstStyle/>
        <a:p>
          <a:endParaRPr lang="en-US"/>
        </a:p>
      </dgm:t>
    </dgm:pt>
    <dgm:pt modelId="{5681C699-074C-4168-BBEF-CC259000167A}" type="sibTrans" cxnId="{345FE80B-70D5-484D-8BF3-9A9767D4074B}">
      <dgm:prSet/>
      <dgm:spPr/>
      <dgm:t>
        <a:bodyPr/>
        <a:lstStyle/>
        <a:p>
          <a:endParaRPr lang="en-US"/>
        </a:p>
      </dgm:t>
    </dgm:pt>
    <dgm:pt modelId="{E89930AF-3A6B-430F-8263-2499AD90F720}" type="pres">
      <dgm:prSet presAssocID="{0B882D06-EEA0-414B-93DD-CD4E50A7DE54}" presName="Name0" presStyleCnt="0">
        <dgm:presLayoutVars>
          <dgm:chMax val="7"/>
          <dgm:chPref val="7"/>
          <dgm:dir/>
        </dgm:presLayoutVars>
      </dgm:prSet>
      <dgm:spPr/>
      <dgm:t>
        <a:bodyPr/>
        <a:lstStyle/>
        <a:p>
          <a:endParaRPr lang="en-US"/>
        </a:p>
      </dgm:t>
    </dgm:pt>
    <dgm:pt modelId="{C2153630-24FB-4C2B-9037-E613A45E30AF}" type="pres">
      <dgm:prSet presAssocID="{0B882D06-EEA0-414B-93DD-CD4E50A7DE54}" presName="Name1" presStyleCnt="0"/>
      <dgm:spPr/>
    </dgm:pt>
    <dgm:pt modelId="{9AA2FC9F-A6AE-4E70-9E81-9691D3B0EB78}" type="pres">
      <dgm:prSet presAssocID="{0B882D06-EEA0-414B-93DD-CD4E50A7DE54}" presName="cycle" presStyleCnt="0"/>
      <dgm:spPr/>
    </dgm:pt>
    <dgm:pt modelId="{612E5851-B5E3-4175-8E9D-CD3F0407ED09}" type="pres">
      <dgm:prSet presAssocID="{0B882D06-EEA0-414B-93DD-CD4E50A7DE54}" presName="srcNode" presStyleLbl="node1" presStyleIdx="0" presStyleCnt="3"/>
      <dgm:spPr/>
    </dgm:pt>
    <dgm:pt modelId="{A3DDF549-9E92-4876-97C3-F4A58E58245B}" type="pres">
      <dgm:prSet presAssocID="{0B882D06-EEA0-414B-93DD-CD4E50A7DE54}" presName="conn" presStyleLbl="parChTrans1D2" presStyleIdx="0" presStyleCnt="1"/>
      <dgm:spPr/>
      <dgm:t>
        <a:bodyPr/>
        <a:lstStyle/>
        <a:p>
          <a:endParaRPr lang="en-US"/>
        </a:p>
      </dgm:t>
    </dgm:pt>
    <dgm:pt modelId="{DCF5FAC9-F5E5-47F8-96D2-09D59807F41A}" type="pres">
      <dgm:prSet presAssocID="{0B882D06-EEA0-414B-93DD-CD4E50A7DE54}" presName="extraNode" presStyleLbl="node1" presStyleIdx="0" presStyleCnt="3"/>
      <dgm:spPr/>
    </dgm:pt>
    <dgm:pt modelId="{3241D034-D78B-4B47-96BC-49780BC4E35E}" type="pres">
      <dgm:prSet presAssocID="{0B882D06-EEA0-414B-93DD-CD4E50A7DE54}" presName="dstNode" presStyleLbl="node1" presStyleIdx="0" presStyleCnt="3"/>
      <dgm:spPr/>
    </dgm:pt>
    <dgm:pt modelId="{FE4D7480-AB42-4945-83D9-57E39ADA501A}" type="pres">
      <dgm:prSet presAssocID="{6E6FDE31-61A0-4530-A662-1CCFC8ED8E3E}" presName="text_1" presStyleLbl="node1" presStyleIdx="0" presStyleCnt="3" custScaleY="158117">
        <dgm:presLayoutVars>
          <dgm:bulletEnabled val="1"/>
        </dgm:presLayoutVars>
      </dgm:prSet>
      <dgm:spPr/>
      <dgm:t>
        <a:bodyPr/>
        <a:lstStyle/>
        <a:p>
          <a:endParaRPr lang="en-US"/>
        </a:p>
      </dgm:t>
    </dgm:pt>
    <dgm:pt modelId="{E88BBCC0-3A0E-48DF-8D50-6BD22A42676C}" type="pres">
      <dgm:prSet presAssocID="{6E6FDE31-61A0-4530-A662-1CCFC8ED8E3E}" presName="accent_1" presStyleCnt="0"/>
      <dgm:spPr/>
    </dgm:pt>
    <dgm:pt modelId="{21CD3139-BC1B-4B72-B6F8-D0BE8D1B5FAD}" type="pres">
      <dgm:prSet presAssocID="{6E6FDE31-61A0-4530-A662-1CCFC8ED8E3E}" presName="accentRepeatNode" presStyleLbl="solidFgAcc1" presStyleIdx="0" presStyleCnt="3"/>
      <dgm:spPr>
        <a:blipFill rotWithShape="0">
          <a:blip xmlns:r="http://schemas.openxmlformats.org/officeDocument/2006/relationships" r:embed="rId1"/>
          <a:stretch>
            <a:fillRect/>
          </a:stretch>
        </a:blipFill>
      </dgm:spPr>
    </dgm:pt>
    <dgm:pt modelId="{F24EC7E7-4062-4599-A93D-7C35C2019620}" type="pres">
      <dgm:prSet presAssocID="{1A663F07-A386-44A9-A683-C24B034FC073}" presName="text_2" presStyleLbl="node1" presStyleIdx="1" presStyleCnt="3" custScaleY="150331" custLinFactNeighborY="5686">
        <dgm:presLayoutVars>
          <dgm:bulletEnabled val="1"/>
        </dgm:presLayoutVars>
      </dgm:prSet>
      <dgm:spPr/>
      <dgm:t>
        <a:bodyPr/>
        <a:lstStyle/>
        <a:p>
          <a:endParaRPr lang="en-US"/>
        </a:p>
      </dgm:t>
    </dgm:pt>
    <dgm:pt modelId="{B5789615-2070-4EFD-89F3-82384EE493BF}" type="pres">
      <dgm:prSet presAssocID="{1A663F07-A386-44A9-A683-C24B034FC073}" presName="accent_2" presStyleCnt="0"/>
      <dgm:spPr/>
    </dgm:pt>
    <dgm:pt modelId="{AC1B5E25-BDEB-4AA9-BAF2-6E55D2F87DFE}" type="pres">
      <dgm:prSet presAssocID="{1A663F07-A386-44A9-A683-C24B034FC073}" presName="accentRepeatNode" presStyleLbl="solidFgAcc1" presStyleIdx="1" presStyleCnt="3"/>
      <dgm:spPr>
        <a:blipFill rotWithShape="0">
          <a:blip xmlns:r="http://schemas.openxmlformats.org/officeDocument/2006/relationships" r:embed="rId1"/>
          <a:stretch>
            <a:fillRect/>
          </a:stretch>
        </a:blipFill>
      </dgm:spPr>
    </dgm:pt>
    <dgm:pt modelId="{48C8789A-6EA0-48D5-A731-FF5D84C1CFB0}" type="pres">
      <dgm:prSet presAssocID="{8D2BAC05-D3F7-4355-872D-5B5A25C7B270}" presName="text_3" presStyleLbl="node1" presStyleIdx="2" presStyleCnt="3" custScaleY="146025" custLinFactNeighborX="170" custLinFactNeighborY="7108">
        <dgm:presLayoutVars>
          <dgm:bulletEnabled val="1"/>
        </dgm:presLayoutVars>
      </dgm:prSet>
      <dgm:spPr/>
      <dgm:t>
        <a:bodyPr/>
        <a:lstStyle/>
        <a:p>
          <a:endParaRPr lang="en-US"/>
        </a:p>
      </dgm:t>
    </dgm:pt>
    <dgm:pt modelId="{A1AC4DDF-3CBE-4E3C-A004-43D33DB89BFD}" type="pres">
      <dgm:prSet presAssocID="{8D2BAC05-D3F7-4355-872D-5B5A25C7B270}" presName="accent_3" presStyleCnt="0"/>
      <dgm:spPr/>
    </dgm:pt>
    <dgm:pt modelId="{B9E798C3-CBFA-4431-A9F1-C4636634288C}" type="pres">
      <dgm:prSet presAssocID="{8D2BAC05-D3F7-4355-872D-5B5A25C7B270}" presName="accentRepeatNode" presStyleLbl="solidFgAcc1" presStyleIdx="2" presStyleCnt="3"/>
      <dgm:spPr>
        <a:blipFill rotWithShape="0">
          <a:blip xmlns:r="http://schemas.openxmlformats.org/officeDocument/2006/relationships" r:embed="rId1"/>
          <a:stretch>
            <a:fillRect/>
          </a:stretch>
        </a:blipFill>
      </dgm:spPr>
    </dgm:pt>
  </dgm:ptLst>
  <dgm:cxnLst>
    <dgm:cxn modelId="{C428F9F2-EF85-4C9E-99FD-E72EC5DB1CA5}" type="presOf" srcId="{6E6FDE31-61A0-4530-A662-1CCFC8ED8E3E}" destId="{FE4D7480-AB42-4945-83D9-57E39ADA501A}" srcOrd="0" destOrd="0" presId="urn:microsoft.com/office/officeart/2008/layout/VerticalCurvedList"/>
    <dgm:cxn modelId="{1471AD0E-2FA9-4D51-A1D8-F964C3EDB486}" srcId="{0B882D06-EEA0-414B-93DD-CD4E50A7DE54}" destId="{1A663F07-A386-44A9-A683-C24B034FC073}" srcOrd="1" destOrd="0" parTransId="{757546C4-B584-487F-98A3-DED61C3B12C3}" sibTransId="{07B8CDA8-77DB-4F40-8DAB-3D81FDC908C4}"/>
    <dgm:cxn modelId="{C7B72A3D-887A-4275-AD48-DE46F2E07AB4}" srcId="{0B882D06-EEA0-414B-93DD-CD4E50A7DE54}" destId="{6E6FDE31-61A0-4530-A662-1CCFC8ED8E3E}" srcOrd="0" destOrd="0" parTransId="{33462089-32F3-4D03-B9FC-AF09BF3AE33C}" sibTransId="{95AD63EA-AEFC-4A64-BBD2-02345340BC7C}"/>
    <dgm:cxn modelId="{950C804C-18D2-4C05-856A-998212C5D7D9}" type="presOf" srcId="{95AD63EA-AEFC-4A64-BBD2-02345340BC7C}" destId="{A3DDF549-9E92-4876-97C3-F4A58E58245B}" srcOrd="0" destOrd="0" presId="urn:microsoft.com/office/officeart/2008/layout/VerticalCurvedList"/>
    <dgm:cxn modelId="{345FE80B-70D5-484D-8BF3-9A9767D4074B}" srcId="{0B882D06-EEA0-414B-93DD-CD4E50A7DE54}" destId="{8D2BAC05-D3F7-4355-872D-5B5A25C7B270}" srcOrd="2" destOrd="0" parTransId="{A83F28BB-AA2B-425D-8DDD-7153B98809D5}" sibTransId="{5681C699-074C-4168-BBEF-CC259000167A}"/>
    <dgm:cxn modelId="{73B66553-1D58-4147-9C2A-EA2633DFEE60}" type="presOf" srcId="{0B882D06-EEA0-414B-93DD-CD4E50A7DE54}" destId="{E89930AF-3A6B-430F-8263-2499AD90F720}" srcOrd="0" destOrd="0" presId="urn:microsoft.com/office/officeart/2008/layout/VerticalCurvedList"/>
    <dgm:cxn modelId="{8AFF35AF-A937-4CEB-BE36-216129936BB3}" type="presOf" srcId="{1A663F07-A386-44A9-A683-C24B034FC073}" destId="{F24EC7E7-4062-4599-A93D-7C35C2019620}" srcOrd="0" destOrd="0" presId="urn:microsoft.com/office/officeart/2008/layout/VerticalCurvedList"/>
    <dgm:cxn modelId="{34116C88-B057-412F-B07D-C569275DDD80}" type="presOf" srcId="{8D2BAC05-D3F7-4355-872D-5B5A25C7B270}" destId="{48C8789A-6EA0-48D5-A731-FF5D84C1CFB0}" srcOrd="0" destOrd="0" presId="urn:microsoft.com/office/officeart/2008/layout/VerticalCurvedList"/>
    <dgm:cxn modelId="{7FA8D5FC-A0F8-4585-9146-F8CC53210797}" type="presParOf" srcId="{E89930AF-3A6B-430F-8263-2499AD90F720}" destId="{C2153630-24FB-4C2B-9037-E613A45E30AF}" srcOrd="0" destOrd="0" presId="urn:microsoft.com/office/officeart/2008/layout/VerticalCurvedList"/>
    <dgm:cxn modelId="{9E4C2F0E-4826-40D1-804C-7970CE936559}" type="presParOf" srcId="{C2153630-24FB-4C2B-9037-E613A45E30AF}" destId="{9AA2FC9F-A6AE-4E70-9E81-9691D3B0EB78}" srcOrd="0" destOrd="0" presId="urn:microsoft.com/office/officeart/2008/layout/VerticalCurvedList"/>
    <dgm:cxn modelId="{1A37A34C-6BD9-42C1-A28D-C8245EC8069D}" type="presParOf" srcId="{9AA2FC9F-A6AE-4E70-9E81-9691D3B0EB78}" destId="{612E5851-B5E3-4175-8E9D-CD3F0407ED09}" srcOrd="0" destOrd="0" presId="urn:microsoft.com/office/officeart/2008/layout/VerticalCurvedList"/>
    <dgm:cxn modelId="{EFF3454C-0E81-480F-8ED7-DB335CC19B29}" type="presParOf" srcId="{9AA2FC9F-A6AE-4E70-9E81-9691D3B0EB78}" destId="{A3DDF549-9E92-4876-97C3-F4A58E58245B}" srcOrd="1" destOrd="0" presId="urn:microsoft.com/office/officeart/2008/layout/VerticalCurvedList"/>
    <dgm:cxn modelId="{8AF99DC0-DD7D-40C8-9E95-104E0DDDDBA2}" type="presParOf" srcId="{9AA2FC9F-A6AE-4E70-9E81-9691D3B0EB78}" destId="{DCF5FAC9-F5E5-47F8-96D2-09D59807F41A}" srcOrd="2" destOrd="0" presId="urn:microsoft.com/office/officeart/2008/layout/VerticalCurvedList"/>
    <dgm:cxn modelId="{3C3AF813-FAE2-410C-9913-4F9E64223F23}" type="presParOf" srcId="{9AA2FC9F-A6AE-4E70-9E81-9691D3B0EB78}" destId="{3241D034-D78B-4B47-96BC-49780BC4E35E}" srcOrd="3" destOrd="0" presId="urn:microsoft.com/office/officeart/2008/layout/VerticalCurvedList"/>
    <dgm:cxn modelId="{EC36656F-2AA7-4404-AFF4-5C035D753EC9}" type="presParOf" srcId="{C2153630-24FB-4C2B-9037-E613A45E30AF}" destId="{FE4D7480-AB42-4945-83D9-57E39ADA501A}" srcOrd="1" destOrd="0" presId="urn:microsoft.com/office/officeart/2008/layout/VerticalCurvedList"/>
    <dgm:cxn modelId="{EB51828F-CE87-49B3-95DC-57EE83372073}" type="presParOf" srcId="{C2153630-24FB-4C2B-9037-E613A45E30AF}" destId="{E88BBCC0-3A0E-48DF-8D50-6BD22A42676C}" srcOrd="2" destOrd="0" presId="urn:microsoft.com/office/officeart/2008/layout/VerticalCurvedList"/>
    <dgm:cxn modelId="{D415265A-415E-4210-9223-9B1646039CE1}" type="presParOf" srcId="{E88BBCC0-3A0E-48DF-8D50-6BD22A42676C}" destId="{21CD3139-BC1B-4B72-B6F8-D0BE8D1B5FAD}" srcOrd="0" destOrd="0" presId="urn:microsoft.com/office/officeart/2008/layout/VerticalCurvedList"/>
    <dgm:cxn modelId="{6AB60F96-A036-4007-BD80-9CFAFB7809CC}" type="presParOf" srcId="{C2153630-24FB-4C2B-9037-E613A45E30AF}" destId="{F24EC7E7-4062-4599-A93D-7C35C2019620}" srcOrd="3" destOrd="0" presId="urn:microsoft.com/office/officeart/2008/layout/VerticalCurvedList"/>
    <dgm:cxn modelId="{0B62E36A-0115-4CF4-85DA-73CBEA685A4B}" type="presParOf" srcId="{C2153630-24FB-4C2B-9037-E613A45E30AF}" destId="{B5789615-2070-4EFD-89F3-82384EE493BF}" srcOrd="4" destOrd="0" presId="urn:microsoft.com/office/officeart/2008/layout/VerticalCurvedList"/>
    <dgm:cxn modelId="{ECDB138B-1B9C-41FD-9B74-6870DB8E3054}" type="presParOf" srcId="{B5789615-2070-4EFD-89F3-82384EE493BF}" destId="{AC1B5E25-BDEB-4AA9-BAF2-6E55D2F87DFE}" srcOrd="0" destOrd="0" presId="urn:microsoft.com/office/officeart/2008/layout/VerticalCurvedList"/>
    <dgm:cxn modelId="{49E703F5-AD5A-4257-BC5F-D475EB93714C}" type="presParOf" srcId="{C2153630-24FB-4C2B-9037-E613A45E30AF}" destId="{48C8789A-6EA0-48D5-A731-FF5D84C1CFB0}" srcOrd="5" destOrd="0" presId="urn:microsoft.com/office/officeart/2008/layout/VerticalCurvedList"/>
    <dgm:cxn modelId="{2212B8CA-990D-47DA-9855-D78C343E72F9}" type="presParOf" srcId="{C2153630-24FB-4C2B-9037-E613A45E30AF}" destId="{A1AC4DDF-3CBE-4E3C-A004-43D33DB89BFD}" srcOrd="6" destOrd="0" presId="urn:microsoft.com/office/officeart/2008/layout/VerticalCurvedList"/>
    <dgm:cxn modelId="{1C8D97FC-4571-4A73-A7B4-08E11E297C52}" type="presParOf" srcId="{A1AC4DDF-3CBE-4E3C-A004-43D33DB89BFD}" destId="{B9E798C3-CBFA-4431-A9F1-C4636634288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DF549-9E92-4876-97C3-F4A58E58245B}">
      <dsp:nvSpPr>
        <dsp:cNvPr id="0" name=""/>
        <dsp:cNvSpPr/>
      </dsp:nvSpPr>
      <dsp:spPr>
        <a:xfrm>
          <a:off x="-5194260" y="-795636"/>
          <a:ext cx="6185674" cy="6185674"/>
        </a:xfrm>
        <a:prstGeom prst="blockArc">
          <a:avLst>
            <a:gd name="adj1" fmla="val 18900000"/>
            <a:gd name="adj2" fmla="val 2700000"/>
            <a:gd name="adj3" fmla="val 349"/>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4D7480-AB42-4945-83D9-57E39ADA501A}">
      <dsp:nvSpPr>
        <dsp:cNvPr id="0" name=""/>
        <dsp:cNvSpPr/>
      </dsp:nvSpPr>
      <dsp:spPr>
        <a:xfrm>
          <a:off x="637702" y="192427"/>
          <a:ext cx="7691054" cy="145290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361" tIns="81280" rIns="81280" bIns="81280" numCol="1" spcCol="1270" anchor="ctr" anchorCtr="0">
          <a:noAutofit/>
        </a:bodyPr>
        <a:lstStyle/>
        <a:p>
          <a:pPr lvl="0" algn="l" defTabSz="1422400">
            <a:lnSpc>
              <a:spcPct val="90000"/>
            </a:lnSpc>
            <a:spcBef>
              <a:spcPct val="0"/>
            </a:spcBef>
            <a:spcAft>
              <a:spcPct val="35000"/>
            </a:spcAft>
          </a:pPr>
          <a:r>
            <a:rPr lang="en-US" sz="3200" kern="1200" dirty="0" err="1">
              <a:solidFill>
                <a:schemeClr val="tx1"/>
              </a:solidFill>
              <a:latin typeface="Times New Roman" panose="02020603050405020304" pitchFamily="18" charset="0"/>
              <a:cs typeface="Times New Roman" panose="02020603050405020304" pitchFamily="18" charset="0"/>
            </a:rPr>
            <a:t>Thường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xoay</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quanh</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công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trạng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kì</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tích</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của</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nhân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vật</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mà</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cộng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đồng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truyền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tụng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tôn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thờ</a:t>
          </a:r>
          <a:r>
            <a:rPr lang="en-US" sz="3200" kern="1200" dirty="0">
              <a:solidFill>
                <a:schemeClr val="tx1"/>
              </a:solidFill>
              <a:latin typeface="Times New Roman" panose="02020603050405020304" pitchFamily="18" charset="0"/>
              <a:cs typeface="Times New Roman" panose="02020603050405020304" pitchFamily="18" charset="0"/>
            </a:rPr>
            <a:t>.</a:t>
          </a:r>
        </a:p>
      </dsp:txBody>
      <dsp:txXfrm>
        <a:off x="637702" y="192427"/>
        <a:ext cx="7691054" cy="1452905"/>
      </dsp:txXfrm>
    </dsp:sp>
    <dsp:sp modelId="{21CD3139-BC1B-4B72-B6F8-D0BE8D1B5FAD}">
      <dsp:nvSpPr>
        <dsp:cNvPr id="0" name=""/>
        <dsp:cNvSpPr/>
      </dsp:nvSpPr>
      <dsp:spPr>
        <a:xfrm>
          <a:off x="63402" y="344580"/>
          <a:ext cx="1148600" cy="1148600"/>
        </a:xfrm>
        <a:prstGeom prst="ellipse">
          <a:avLst/>
        </a:prstGeom>
        <a:blipFill rotWithShape="0">
          <a:blip xmlns:r="http://schemas.openxmlformats.org/officeDocument/2006/relationships" r:embed="rId1"/>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4EC7E7-4062-4599-A93D-7C35C2019620}">
      <dsp:nvSpPr>
        <dsp:cNvPr id="0" name=""/>
        <dsp:cNvSpPr/>
      </dsp:nvSpPr>
      <dsp:spPr>
        <a:xfrm>
          <a:off x="971715" y="1658767"/>
          <a:ext cx="7357041" cy="1381361"/>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361" tIns="81280" rIns="81280" bIns="81280" numCol="1" spcCol="1270" anchor="ctr"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Thường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dụng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yếu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tố</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kì</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ảo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nhằm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tài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năng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sức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mạnh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thường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vật</a:t>
          </a:r>
          <a:r>
            <a:rPr lang="en-US" sz="3200" kern="1200" dirty="0">
              <a:latin typeface="Times New Roman" panose="02020603050405020304" pitchFamily="18" charset="0"/>
              <a:cs typeface="Times New Roman" panose="02020603050405020304" pitchFamily="18" charset="0"/>
            </a:rPr>
            <a:t>.</a:t>
          </a:r>
        </a:p>
      </dsp:txBody>
      <dsp:txXfrm>
        <a:off x="971715" y="1658767"/>
        <a:ext cx="7357041" cy="1381361"/>
      </dsp:txXfrm>
    </dsp:sp>
    <dsp:sp modelId="{AC1B5E25-BDEB-4AA9-BAF2-6E55D2F87DFE}">
      <dsp:nvSpPr>
        <dsp:cNvPr id="0" name=""/>
        <dsp:cNvSpPr/>
      </dsp:nvSpPr>
      <dsp:spPr>
        <a:xfrm>
          <a:off x="397415" y="1722900"/>
          <a:ext cx="1148600" cy="1148600"/>
        </a:xfrm>
        <a:prstGeom prst="ellipse">
          <a:avLst/>
        </a:prstGeom>
        <a:blipFill rotWithShape="0">
          <a:blip xmlns:r="http://schemas.openxmlformats.org/officeDocument/2006/relationships" r:embed="rId1"/>
          <a:stretch>
            <a:fillRect/>
          </a:stretch>
        </a:blip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C8789A-6EA0-48D5-A731-FF5D84C1CFB0}">
      <dsp:nvSpPr>
        <dsp:cNvPr id="0" name=""/>
        <dsp:cNvSpPr/>
      </dsp:nvSpPr>
      <dsp:spPr>
        <a:xfrm>
          <a:off x="650777" y="3069937"/>
          <a:ext cx="7691054" cy="1341794"/>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361" tIns="81280" rIns="81280" bIns="81280" numCol="1" spcCol="1270" anchor="ctr"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Cuối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truyện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thường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nhắc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dấu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tích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xưa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còn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lưu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tại</a:t>
          </a:r>
          <a:r>
            <a:rPr lang="en-US" sz="3200" kern="1200" dirty="0">
              <a:latin typeface="Times New Roman" panose="02020603050405020304" pitchFamily="18" charset="0"/>
              <a:cs typeface="Times New Roman" panose="02020603050405020304" pitchFamily="18" charset="0"/>
            </a:rPr>
            <a:t>.</a:t>
          </a:r>
        </a:p>
      </dsp:txBody>
      <dsp:txXfrm>
        <a:off x="650777" y="3069937"/>
        <a:ext cx="7691054" cy="1341794"/>
      </dsp:txXfrm>
    </dsp:sp>
    <dsp:sp modelId="{B9E798C3-CBFA-4431-A9F1-C4636634288C}">
      <dsp:nvSpPr>
        <dsp:cNvPr id="0" name=""/>
        <dsp:cNvSpPr/>
      </dsp:nvSpPr>
      <dsp:spPr>
        <a:xfrm>
          <a:off x="63402" y="3101220"/>
          <a:ext cx="1148600" cy="1148600"/>
        </a:xfrm>
        <a:prstGeom prst="ellipse">
          <a:avLst/>
        </a:prstGeom>
        <a:blipFill rotWithShape="0">
          <a:blip xmlns:r="http://schemas.openxmlformats.org/officeDocument/2006/relationships" r:embed="rId1"/>
          <a:stretch>
            <a:fillRect/>
          </a:stretch>
        </a:blip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E6004-BE19-44D5-B1E4-65195529B324}" type="datetimeFigureOut">
              <a:rPr lang="en-US" smtClean="0"/>
              <a:t>16/10/2023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25E2E-E84D-4CBA-8D8F-0E5FDCC4D882}" type="slidenum">
              <a:rPr lang="en-US" smtClean="0"/>
              <a:t>‹#›</a:t>
            </a:fld>
            <a:endParaRPr lang="en-US"/>
          </a:p>
        </p:txBody>
      </p:sp>
    </p:spTree>
    <p:extLst>
      <p:ext uri="{BB962C8B-B14F-4D97-AF65-F5344CB8AC3E}">
        <p14:creationId xmlns:p14="http://schemas.microsoft.com/office/powerpoint/2010/main" val="579647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0283A3-6F15-0A41-9FCA-72B8494034C3}" type="slidenum">
              <a:rPr lang="x-none" smtClean="0"/>
              <a:t>24</a:t>
            </a:fld>
            <a:endParaRPr lang="x-none"/>
          </a:p>
        </p:txBody>
      </p:sp>
    </p:spTree>
    <p:extLst>
      <p:ext uri="{BB962C8B-B14F-4D97-AF65-F5344CB8AC3E}">
        <p14:creationId xmlns:p14="http://schemas.microsoft.com/office/powerpoint/2010/main" val="248081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432DBE-E5EF-4CF5-B7A5-1DE93FEBBBD4}" type="slidenum">
              <a:rPr lang="en-US" smtClean="0"/>
              <a:t>32</a:t>
            </a:fld>
            <a:endParaRPr lang="en-US"/>
          </a:p>
        </p:txBody>
      </p:sp>
    </p:spTree>
    <p:extLst>
      <p:ext uri="{BB962C8B-B14F-4D97-AF65-F5344CB8AC3E}">
        <p14:creationId xmlns:p14="http://schemas.microsoft.com/office/powerpoint/2010/main" val="141320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432DBE-E5EF-4CF5-B7A5-1DE93FEBBBD4}" type="slidenum">
              <a:rPr lang="en-US" smtClean="0"/>
              <a:t>34</a:t>
            </a:fld>
            <a:endParaRPr lang="en-US"/>
          </a:p>
        </p:txBody>
      </p:sp>
    </p:spTree>
    <p:extLst>
      <p:ext uri="{BB962C8B-B14F-4D97-AF65-F5344CB8AC3E}">
        <p14:creationId xmlns:p14="http://schemas.microsoft.com/office/powerpoint/2010/main" val="175240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993CD5B-6E71-411F-9EAC-C604FB53B032}" type="slidenum">
              <a:rPr lang="en-US" smtClean="0"/>
              <a:pPr/>
              <a:t>41</a:t>
            </a:fld>
            <a:endParaRPr lang="en-US"/>
          </a:p>
        </p:txBody>
      </p:sp>
    </p:spTree>
    <p:extLst>
      <p:ext uri="{BB962C8B-B14F-4D97-AF65-F5344CB8AC3E}">
        <p14:creationId xmlns:p14="http://schemas.microsoft.com/office/powerpoint/2010/main" val="184369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07A1BA-20AF-4B6F-9393-B16ABDFFD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7AF272D-FF9F-451E-8A6A-83E5915B87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18A24F4-8D29-4BCC-A257-81D2488EAB8C}"/>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5" name="Footer Placeholder 4">
            <a:extLst>
              <a:ext uri="{FF2B5EF4-FFF2-40B4-BE49-F238E27FC236}">
                <a16:creationId xmlns:a16="http://schemas.microsoft.com/office/drawing/2014/main" xmlns="" id="{B35F4AAD-FF04-4D21-B0FF-5096F337C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994BAB-F26D-4C24-AD58-86051BC0EEB9}"/>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3473059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EAE6D-E6E3-4A04-9A1B-518C6D328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69F5077-7F44-4A2E-A1ED-444035BBE9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C7394E5-F8A6-4A2C-9961-94E02AB2E992}"/>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5" name="Footer Placeholder 4">
            <a:extLst>
              <a:ext uri="{FF2B5EF4-FFF2-40B4-BE49-F238E27FC236}">
                <a16:creationId xmlns:a16="http://schemas.microsoft.com/office/drawing/2014/main" xmlns="" id="{1FCA68BC-EAE3-464D-BCB6-FA3AB88EF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E70D6B-BAAE-4AE5-8345-04F356A431D3}"/>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133851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625F0A3-1C0B-40D4-BC6E-C2E6EEC22A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0423D9F-22A7-4FBC-BD28-34F7D480D5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2A6C85-A131-4050-9DD0-7601F33D1C76}"/>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5" name="Footer Placeholder 4">
            <a:extLst>
              <a:ext uri="{FF2B5EF4-FFF2-40B4-BE49-F238E27FC236}">
                <a16:creationId xmlns:a16="http://schemas.microsoft.com/office/drawing/2014/main" xmlns="" id="{16432A6C-DCFF-434C-A2D5-F77EA81DB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7B27AA-3D18-4641-AFE4-ED4A8E713F95}"/>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82210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2C39ED-E2A1-4648-BAC8-BB7B3B68CB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1AC1A-EEA1-46A6-A0BC-4C745E7449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D0ED5-6AB3-45D9-A69B-B2E2B6616CE0}"/>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5" name="Footer Placeholder 4">
            <a:extLst>
              <a:ext uri="{FF2B5EF4-FFF2-40B4-BE49-F238E27FC236}">
                <a16:creationId xmlns:a16="http://schemas.microsoft.com/office/drawing/2014/main" xmlns="" id="{07C20CF8-47E7-420F-8A14-39C3D9C38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AF7654-603C-484B-9AEA-0F0286BFED03}"/>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214419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D19A32-96F5-47C3-947C-06BCCFC44E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A828FEB-6B4D-4276-97CD-DEE6858B4F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F4CC275-F4C6-4AE8-B251-21F3354E8476}"/>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5" name="Footer Placeholder 4">
            <a:extLst>
              <a:ext uri="{FF2B5EF4-FFF2-40B4-BE49-F238E27FC236}">
                <a16:creationId xmlns:a16="http://schemas.microsoft.com/office/drawing/2014/main" xmlns="" id="{B1D4BCF7-CCEE-40D4-90B5-173B7D469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FFE91C-F86B-4C92-AA56-C2104AE77537}"/>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1538415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9820C-B784-43AF-BAF2-9E8D277D0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666A26-54EB-48F9-BF12-147356524F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E180B9-81AA-494C-AC23-AEC4FDCF6E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5F9484-BB95-4B63-BFE2-FA0EE3F457D7}"/>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6" name="Footer Placeholder 5">
            <a:extLst>
              <a:ext uri="{FF2B5EF4-FFF2-40B4-BE49-F238E27FC236}">
                <a16:creationId xmlns:a16="http://schemas.microsoft.com/office/drawing/2014/main" xmlns="" id="{8C90B9E6-62FC-4536-A4E0-82F711A45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0B3FD30-101A-4DE8-8DC2-6270C8AC14E4}"/>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372748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8999C5-F8C2-4C9C-B4DD-A07804F78C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A5F2B2B-E631-4E1E-BF43-BEF126AF6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2E9022-A8B3-4DA8-956A-8BC4A65012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2B44E3B-F3E8-4884-9576-92A4B3D819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E50F851-2B87-4EB9-837B-E4432C26B3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D8C8083-B53F-444D-8F15-0135A7CB939D}"/>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8" name="Footer Placeholder 7">
            <a:extLst>
              <a:ext uri="{FF2B5EF4-FFF2-40B4-BE49-F238E27FC236}">
                <a16:creationId xmlns:a16="http://schemas.microsoft.com/office/drawing/2014/main" xmlns="" id="{2749E472-0223-447E-9F59-7A3F1DB09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1160837-DA62-4228-B711-C3F424E13A67}"/>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1237256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3F74CD-C955-410A-ADA9-89D2C340A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2AB8FDD-37C3-4EF0-9D4D-9617F9ABFC52}"/>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4" name="Footer Placeholder 3">
            <a:extLst>
              <a:ext uri="{FF2B5EF4-FFF2-40B4-BE49-F238E27FC236}">
                <a16:creationId xmlns:a16="http://schemas.microsoft.com/office/drawing/2014/main" xmlns="" id="{1BC2BB93-AA8B-41D7-9927-7E394D120E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A70ACF9-3BBE-4513-941E-8F87B5EFC734}"/>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3101502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51874F-7139-410D-9F10-EB9A70255C86}"/>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3" name="Footer Placeholder 2">
            <a:extLst>
              <a:ext uri="{FF2B5EF4-FFF2-40B4-BE49-F238E27FC236}">
                <a16:creationId xmlns:a16="http://schemas.microsoft.com/office/drawing/2014/main" xmlns="" id="{89EFE8FF-362E-41F2-BD5F-6552216E4E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0EDFE5B-232A-49FA-9A4F-696A498ABC75}"/>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309096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695F6F-FD77-490F-9DF8-39F936E48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CF2973F-1358-4750-8C53-1925B3DB74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9055C8-56C6-49F2-BE51-999C0888D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4AFB84-DA5E-40DA-85DD-0D55C21C50F8}"/>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6" name="Footer Placeholder 5">
            <a:extLst>
              <a:ext uri="{FF2B5EF4-FFF2-40B4-BE49-F238E27FC236}">
                <a16:creationId xmlns:a16="http://schemas.microsoft.com/office/drawing/2014/main" xmlns="" id="{B42BE3AC-4E31-4E28-9419-C7AA44A4C2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FC87537-CFC7-462E-98CA-0C3D49FE4300}"/>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333400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0B4D6-3BC1-4C0E-937A-B19EB6A10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7B09673-8620-43F1-B696-6C31CBC158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9B0E2E7-AA13-47A8-AF78-2D75C26F3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BBEB70-DAAE-44F6-AC4E-9B05E87FE6CF}"/>
              </a:ext>
            </a:extLst>
          </p:cNvPr>
          <p:cNvSpPr>
            <a:spLocks noGrp="1"/>
          </p:cNvSpPr>
          <p:nvPr>
            <p:ph type="dt" sz="half" idx="10"/>
          </p:nvPr>
        </p:nvSpPr>
        <p:spPr/>
        <p:txBody>
          <a:bodyPr/>
          <a:lstStyle/>
          <a:p>
            <a:fld id="{B71C12C5-4856-4858-8ED3-9B598B228E7A}" type="datetimeFigureOut">
              <a:rPr lang="en-US" smtClean="0"/>
              <a:t>16/10/2023</a:t>
            </a:fld>
            <a:endParaRPr lang="en-US"/>
          </a:p>
        </p:txBody>
      </p:sp>
      <p:sp>
        <p:nvSpPr>
          <p:cNvPr id="6" name="Footer Placeholder 5">
            <a:extLst>
              <a:ext uri="{FF2B5EF4-FFF2-40B4-BE49-F238E27FC236}">
                <a16:creationId xmlns:a16="http://schemas.microsoft.com/office/drawing/2014/main" xmlns="" id="{98463146-9E72-4EF5-B6A0-E44AE560B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342746-6069-4082-BE52-F4E1F28823BD}"/>
              </a:ext>
            </a:extLst>
          </p:cNvPr>
          <p:cNvSpPr>
            <a:spLocks noGrp="1"/>
          </p:cNvSpPr>
          <p:nvPr>
            <p:ph type="sldNum" sz="quarter" idx="12"/>
          </p:nvPr>
        </p:nvSpPr>
        <p:spPr/>
        <p:txBody>
          <a:bodyPr/>
          <a:lstStyle/>
          <a:p>
            <a:fld id="{A5F4CA48-783B-4E3B-A40E-A24CA46EF212}" type="slidenum">
              <a:rPr lang="en-US" smtClean="0"/>
              <a:t>‹#›</a:t>
            </a:fld>
            <a:endParaRPr lang="en-US"/>
          </a:p>
        </p:txBody>
      </p:sp>
    </p:spTree>
    <p:extLst>
      <p:ext uri="{BB962C8B-B14F-4D97-AF65-F5344CB8AC3E}">
        <p14:creationId xmlns:p14="http://schemas.microsoft.com/office/powerpoint/2010/main" val="250877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5F5E50-A305-4844-B46F-A30C88B7D2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AE874AF-739E-4B8D-99C5-9D5AD03FE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2E720B-6BFA-4EFC-9373-A53397162B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C12C5-4856-4858-8ED3-9B598B228E7A}" type="datetimeFigureOut">
              <a:rPr lang="en-US" smtClean="0"/>
              <a:t>16/10/2023</a:t>
            </a:fld>
            <a:endParaRPr lang="en-US"/>
          </a:p>
        </p:txBody>
      </p:sp>
      <p:sp>
        <p:nvSpPr>
          <p:cNvPr id="5" name="Footer Placeholder 4">
            <a:extLst>
              <a:ext uri="{FF2B5EF4-FFF2-40B4-BE49-F238E27FC236}">
                <a16:creationId xmlns:a16="http://schemas.microsoft.com/office/drawing/2014/main" xmlns="" id="{95C31CFE-8459-452A-828F-C476C1D55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63D1504-93B8-4168-B137-5B9DB923D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4CA48-783B-4E3B-A40E-A24CA46EF212}" type="slidenum">
              <a:rPr lang="en-US" smtClean="0"/>
              <a:t>‹#›</a:t>
            </a:fld>
            <a:endParaRPr lang="en-US"/>
          </a:p>
        </p:txBody>
      </p:sp>
    </p:spTree>
    <p:extLst>
      <p:ext uri="{BB962C8B-B14F-4D97-AF65-F5344CB8AC3E}">
        <p14:creationId xmlns:p14="http://schemas.microsoft.com/office/powerpoint/2010/main" val="1176629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audio" Target="file:///F:\Nhac%20&amp;%20phin\Tuoi%20tre%20the%20he%20Bac%20Ho.MP3" TargetMode="External"/><Relationship Id="rId6" Type="http://schemas.openxmlformats.org/officeDocument/2006/relationships/image" Target="../media/image4.wmf"/><Relationship Id="rId5" Type="http://schemas.openxmlformats.org/officeDocument/2006/relationships/image" Target="../media/image3.gi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Tuoi tre the he Bac Ho.MP3">
            <a:hlinkClick r:id="" action="ppaction://media"/>
            <a:extLst>
              <a:ext uri="{FF2B5EF4-FFF2-40B4-BE49-F238E27FC236}">
                <a16:creationId xmlns:a16="http://schemas.microsoft.com/office/drawing/2014/main" xmlns="" id="{1F5D8E37-75F3-4E9B-8E5F-EED1108FE291}"/>
              </a:ext>
            </a:extLst>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2209800" y="38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8" descr="POINSET2">
            <a:extLst>
              <a:ext uri="{FF2B5EF4-FFF2-40B4-BE49-F238E27FC236}">
                <a16:creationId xmlns:a16="http://schemas.microsoft.com/office/drawing/2014/main" xmlns="" id="{96B3E883-E83F-4E26-B459-7A43B8168C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511" y="206333"/>
            <a:ext cx="25908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Bellcoll">
            <a:extLst>
              <a:ext uri="{FF2B5EF4-FFF2-40B4-BE49-F238E27FC236}">
                <a16:creationId xmlns:a16="http://schemas.microsoft.com/office/drawing/2014/main" xmlns="" id="{90360EF3-A933-41CB-A169-4E5EC5D09F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76200"/>
            <a:ext cx="1371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 descr="BOOK1">
            <a:extLst>
              <a:ext uri="{FF2B5EF4-FFF2-40B4-BE49-F238E27FC236}">
                <a16:creationId xmlns:a16="http://schemas.microsoft.com/office/drawing/2014/main" xmlns="" id="{AD501B51-E078-4EB1-A28D-FBEB7F5461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989201">
            <a:off x="4185619" y="4447857"/>
            <a:ext cx="34290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2" descr="image">
            <a:extLst>
              <a:ext uri="{FF2B5EF4-FFF2-40B4-BE49-F238E27FC236}">
                <a16:creationId xmlns:a16="http://schemas.microsoft.com/office/drawing/2014/main" xmlns="" id="{46E72537-BBC4-47DD-B8BE-171DE1479AE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063943" y="4876800"/>
            <a:ext cx="1376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3" descr="image">
            <a:extLst>
              <a:ext uri="{FF2B5EF4-FFF2-40B4-BE49-F238E27FC236}">
                <a16:creationId xmlns:a16="http://schemas.microsoft.com/office/drawing/2014/main" xmlns="" id="{1014F0BF-1FFB-45FA-BE1F-9DB20BBD3DB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57828" y="4642578"/>
            <a:ext cx="1376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4" descr="image">
            <a:extLst>
              <a:ext uri="{FF2B5EF4-FFF2-40B4-BE49-F238E27FC236}">
                <a16:creationId xmlns:a16="http://schemas.microsoft.com/office/drawing/2014/main" xmlns="" id="{AD7A8875-558B-4460-8125-6E0CAFABD13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369646" y="4219002"/>
            <a:ext cx="1376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Box 15">
            <a:extLst>
              <a:ext uri="{FF2B5EF4-FFF2-40B4-BE49-F238E27FC236}">
                <a16:creationId xmlns:a16="http://schemas.microsoft.com/office/drawing/2014/main" xmlns="" id="{D51564C1-8836-4BAC-BD6E-A5A548611170}"/>
              </a:ext>
            </a:extLst>
          </p:cNvPr>
          <p:cNvSpPr txBox="1">
            <a:spLocks noChangeArrowheads="1"/>
          </p:cNvSpPr>
          <p:nvPr/>
        </p:nvSpPr>
        <p:spPr bwMode="auto">
          <a:xfrm>
            <a:off x="1715911" y="1346881"/>
            <a:ext cx="955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200" b="1">
                <a:solidFill>
                  <a:srgbClr val="2603BD"/>
                </a:solidFill>
                <a:latin typeface="Times New Roman" panose="02020603050405020304" pitchFamily="18" charset="0"/>
              </a:rPr>
              <a:t>PHÒNG GIÁO DỤC </a:t>
            </a:r>
            <a:r>
              <a:rPr lang="vi-VN" sz="3200" b="1">
                <a:solidFill>
                  <a:srgbClr val="2603BD"/>
                </a:solidFill>
                <a:effectLst/>
                <a:latin typeface="Times New Roman" panose="02020603050405020304" pitchFamily="18" charset="0"/>
                <a:ea typeface="Calibri" panose="020F0502020204030204" pitchFamily="34" charset="0"/>
              </a:rPr>
              <a:t>VÀ ĐÀO TẠO QUẬN GÒ VẤP</a:t>
            </a:r>
            <a:endParaRPr lang="en-US" altLang="en-US" sz="3600" b="1">
              <a:solidFill>
                <a:srgbClr val="0000FF"/>
              </a:solidFill>
              <a:latin typeface="Times New Roman" panose="02020603050405020304" pitchFamily="18" charset="0"/>
            </a:endParaRPr>
          </a:p>
        </p:txBody>
      </p:sp>
      <p:sp>
        <p:nvSpPr>
          <p:cNvPr id="10" name="TextBox 15">
            <a:extLst>
              <a:ext uri="{FF2B5EF4-FFF2-40B4-BE49-F238E27FC236}">
                <a16:creationId xmlns:a16="http://schemas.microsoft.com/office/drawing/2014/main" xmlns="" id="{165FB5FE-DD97-43E4-AAAD-675BC1EC8EFD}"/>
              </a:ext>
            </a:extLst>
          </p:cNvPr>
          <p:cNvSpPr txBox="1">
            <a:spLocks noChangeArrowheads="1"/>
          </p:cNvSpPr>
          <p:nvPr/>
        </p:nvSpPr>
        <p:spPr bwMode="auto">
          <a:xfrm>
            <a:off x="2017877" y="2050334"/>
            <a:ext cx="86067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vi-VN" sz="3200" b="1">
                <a:solidFill>
                  <a:srgbClr val="0070C0"/>
                </a:solidFill>
                <a:effectLst/>
                <a:latin typeface="Times New Roman" panose="02020603050405020304" pitchFamily="18" charset="0"/>
                <a:ea typeface="Calibri" panose="020F0502020204030204" pitchFamily="34" charset="0"/>
              </a:rPr>
              <a:t>BÀI GIẢNG </a:t>
            </a:r>
            <a:r>
              <a:rPr lang="en-US" sz="3200" b="1">
                <a:solidFill>
                  <a:srgbClr val="0070C0"/>
                </a:solidFill>
                <a:latin typeface="Times New Roman" panose="02020603050405020304" pitchFamily="18" charset="0"/>
                <a:ea typeface="Calibri" panose="020F0502020204030204" pitchFamily="34" charset="0"/>
              </a:rPr>
              <a:t>NGỮ VĂN </a:t>
            </a:r>
            <a:r>
              <a:rPr lang="vi-VN" sz="3200" b="1">
                <a:solidFill>
                  <a:srgbClr val="0070C0"/>
                </a:solidFill>
                <a:effectLst/>
                <a:latin typeface="Times New Roman" panose="02020603050405020304" pitchFamily="18" charset="0"/>
                <a:ea typeface="Calibri" panose="020F0502020204030204" pitchFamily="34" charset="0"/>
              </a:rPr>
              <a:t>LỚP 6</a:t>
            </a:r>
            <a:endParaRPr lang="en-US" altLang="en-US" sz="3200" b="1">
              <a:solidFill>
                <a:srgbClr val="0070C0"/>
              </a:solidFill>
              <a:latin typeface="Times New Roman" panose="02020603050405020304" pitchFamily="18" charset="0"/>
            </a:endParaRPr>
          </a:p>
        </p:txBody>
      </p:sp>
      <p:sp>
        <p:nvSpPr>
          <p:cNvPr id="12" name="Rectangle 11">
            <a:extLst>
              <a:ext uri="{FF2B5EF4-FFF2-40B4-BE49-F238E27FC236}">
                <a16:creationId xmlns:a16="http://schemas.microsoft.com/office/drawing/2014/main" xmlns="" id="{D8F55F35-A40A-4116-9BCC-6201E3057B96}"/>
              </a:ext>
            </a:extLst>
          </p:cNvPr>
          <p:cNvSpPr/>
          <p:nvPr/>
        </p:nvSpPr>
        <p:spPr>
          <a:xfrm>
            <a:off x="242069" y="3346329"/>
            <a:ext cx="11530884" cy="743473"/>
          </a:xfrm>
          <a:prstGeom prst="rect">
            <a:avLst/>
          </a:prstGeom>
          <a:solidFill>
            <a:schemeClr val="accent4">
              <a:lumMod val="50000"/>
            </a:schemeClr>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BÀI</a:t>
            </a:r>
            <a:r>
              <a:rPr kumimoji="0" lang="en-US" sz="4000" b="1" i="0" u="none" strike="noStrike" kern="1200" cap="none" spc="0" normalizeH="0" noProof="0">
                <a:ln>
                  <a:noFill/>
                </a:ln>
                <a:solidFill>
                  <a:prstClr val="white"/>
                </a:solidFill>
                <a:effectLst/>
                <a:uLnTx/>
                <a:uFillTx/>
                <a:latin typeface="Times New Roman" panose="02020603050405020304" pitchFamily="18" charset="0"/>
                <a:ea typeface="Times New Roman" panose="02020603050405020304" pitchFamily="18" charset="0"/>
                <a:cs typeface="+mn-cs"/>
              </a:rPr>
              <a:t> 1: </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LẮNG</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NGHE LỊCH SỬ NƯỚC MÌNH</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9679" fill="hold"/>
                                        <p:tgtEl>
                                          <p:spTgt spid="88070"/>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88070"/>
                </p:tgtEl>
              </p:cMediaNode>
            </p:audio>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2124464" y="512050"/>
            <a:ext cx="7250806" cy="1133341"/>
          </a:xfrm>
          <a:prstGeom prst="downArrow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4400" b="1" noProof="0">
                <a:solidFill>
                  <a:prstClr val="white"/>
                </a:solidFill>
                <a:latin typeface="Times New Roman" panose="02020603050405020304" pitchFamily="18" charset="0"/>
                <a:ea typeface="Times New Roman" panose="02020603050405020304" pitchFamily="18" charset="0"/>
              </a:rPr>
              <a:t>Truyền thuyết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1603022" y="1653983"/>
            <a:ext cx="8737600" cy="5053640"/>
          </a:xfrm>
          <a:prstGeom prst="rect">
            <a:avLst/>
          </a:prstGeom>
        </p:spPr>
      </p:pic>
      <p:sp>
        <p:nvSpPr>
          <p:cNvPr id="2" name="Rectangle 1"/>
          <p:cNvSpPr/>
          <p:nvPr/>
        </p:nvSpPr>
        <p:spPr>
          <a:xfrm>
            <a:off x="2297138" y="2458409"/>
            <a:ext cx="6671732" cy="3444789"/>
          </a:xfrm>
          <a:prstGeom prst="rect">
            <a:avLst/>
          </a:prstGeom>
        </p:spPr>
        <p:txBody>
          <a:bodyPr wrap="square">
            <a:spAutoFit/>
          </a:bodyPr>
          <a:lstStyle/>
          <a:p>
            <a:pPr>
              <a:lnSpc>
                <a:spcPct val="115000"/>
              </a:lnSpc>
              <a:spcAft>
                <a:spcPts val="0"/>
              </a:spcAft>
            </a:pPr>
            <a:r>
              <a:rPr lang="en-US" sz="3200" b="1" i="1" dirty="0">
                <a:solidFill>
                  <a:srgbClr val="0D0D0D"/>
                </a:solidFill>
                <a:latin typeface="Times New Roman" panose="02020603050405020304" pitchFamily="18" charset="0"/>
                <a:ea typeface="Times New Roman" panose="02020603050405020304" pitchFamily="18" charset="0"/>
              </a:rPr>
              <a:t>-</a:t>
            </a:r>
            <a:r>
              <a:rPr lang="vi-VN" sz="3200" b="1" dirty="0">
                <a:solidFill>
                  <a:srgbClr val="0D0D0D"/>
                </a:solidFill>
                <a:latin typeface="Times New Roman" panose="02020603050405020304" pitchFamily="18" charset="0"/>
                <a:ea typeface="Times New Roman" panose="02020603050405020304" pitchFamily="18" charset="0"/>
              </a:rPr>
              <a:t>là thể loại truyện dân gian</a:t>
            </a:r>
            <a:endParaRPr lang="en-US" sz="3200" b="1" dirty="0">
              <a:solidFill>
                <a:srgbClr val="0D0D0D"/>
              </a:solidFill>
              <a:latin typeface="Times New Roman" panose="02020603050405020304" pitchFamily="18" charset="0"/>
              <a:ea typeface="Times New Roman" panose="02020603050405020304" pitchFamily="18" charset="0"/>
            </a:endParaRPr>
          </a:p>
          <a:p>
            <a:pPr>
              <a:lnSpc>
                <a:spcPct val="115000"/>
              </a:lnSpc>
              <a:spcAft>
                <a:spcPts val="0"/>
              </a:spcAft>
            </a:pPr>
            <a:r>
              <a:rPr lang="en-US" sz="3200" b="1" dirty="0">
                <a:solidFill>
                  <a:srgbClr val="0D0D0D"/>
                </a:solidFill>
                <a:latin typeface="Times New Roman" panose="02020603050405020304" pitchFamily="18" charset="0"/>
                <a:ea typeface="Times New Roman" panose="02020603050405020304" pitchFamily="18" charset="0"/>
              </a:rPr>
              <a:t>-</a:t>
            </a:r>
            <a:r>
              <a:rPr lang="en-US" sz="3200" b="1" dirty="0" err="1">
                <a:solidFill>
                  <a:srgbClr val="0D0D0D"/>
                </a:solidFill>
                <a:latin typeface="Times New Roman" panose="02020603050405020304" pitchFamily="18" charset="0"/>
                <a:ea typeface="Times New Roman" panose="02020603050405020304" pitchFamily="18" charset="0"/>
              </a:rPr>
              <a:t>thường</a:t>
            </a:r>
            <a:r>
              <a:rPr lang="vi-VN" sz="3200" b="1" dirty="0">
                <a:solidFill>
                  <a:srgbClr val="0D0D0D"/>
                </a:solidFill>
                <a:latin typeface="Times New Roman" panose="02020603050405020304" pitchFamily="18" charset="0"/>
                <a:ea typeface="Times New Roman" panose="02020603050405020304" pitchFamily="18" charset="0"/>
              </a:rPr>
              <a:t> kể về sự kiện , nhân vật lịch sử hoặc liên quan đến lịch sử </a:t>
            </a:r>
            <a:endParaRPr lang="en-US" sz="3200" b="1" dirty="0">
              <a:solidFill>
                <a:srgbClr val="0D0D0D"/>
              </a:solidFill>
              <a:latin typeface="Times New Roman" panose="02020603050405020304" pitchFamily="18" charset="0"/>
              <a:ea typeface="Times New Roman" panose="02020603050405020304" pitchFamily="18" charset="0"/>
            </a:endParaRPr>
          </a:p>
          <a:p>
            <a:pPr>
              <a:lnSpc>
                <a:spcPct val="115000"/>
              </a:lnSpc>
              <a:spcAft>
                <a:spcPts val="0"/>
              </a:spcAft>
            </a:pPr>
            <a:r>
              <a:rPr lang="en-US" sz="3200" b="1" dirty="0">
                <a:solidFill>
                  <a:srgbClr val="0D0D0D"/>
                </a:solidFill>
                <a:latin typeface="Times New Roman" panose="02020603050405020304" pitchFamily="18" charset="0"/>
                <a:ea typeface="Times New Roman" panose="02020603050405020304" pitchFamily="18" charset="0"/>
              </a:rPr>
              <a:t>-</a:t>
            </a:r>
            <a:r>
              <a:rPr lang="vi-VN" sz="3200" b="1" dirty="0">
                <a:solidFill>
                  <a:srgbClr val="0D0D0D"/>
                </a:solidFill>
                <a:latin typeface="Times New Roman" panose="02020603050405020304" pitchFamily="18" charset="0"/>
                <a:ea typeface="Times New Roman" panose="02020603050405020304" pitchFamily="18" charset="0"/>
              </a:rPr>
              <a:t>thể hiện nhận thức</a:t>
            </a:r>
            <a:r>
              <a:rPr lang="en-US" sz="3200" b="1" dirty="0">
                <a:solidFill>
                  <a:srgbClr val="0D0D0D"/>
                </a:solidFill>
                <a:latin typeface="Times New Roman" panose="02020603050405020304" pitchFamily="18" charset="0"/>
                <a:ea typeface="Times New Roman" panose="02020603050405020304" pitchFamily="18" charset="0"/>
              </a:rPr>
              <a:t>,</a:t>
            </a:r>
            <a:r>
              <a:rPr lang="vi-VN" sz="3200" b="1" dirty="0">
                <a:solidFill>
                  <a:srgbClr val="0D0D0D"/>
                </a:solidFill>
                <a:latin typeface="Times New Roman" panose="02020603050405020304" pitchFamily="18" charset="0"/>
                <a:ea typeface="Times New Roman" panose="02020603050405020304" pitchFamily="18" charset="0"/>
              </a:rPr>
              <a:t> tình cảm của tác gi</a:t>
            </a:r>
            <a:r>
              <a:rPr lang="en-US" sz="3200" b="1" dirty="0">
                <a:solidFill>
                  <a:srgbClr val="0D0D0D"/>
                </a:solidFill>
                <a:latin typeface="Times New Roman" panose="02020603050405020304" pitchFamily="18" charset="0"/>
                <a:ea typeface="Times New Roman" panose="02020603050405020304" pitchFamily="18" charset="0"/>
              </a:rPr>
              <a:t>ả</a:t>
            </a:r>
            <a:r>
              <a:rPr lang="vi-VN" sz="3200" b="1" dirty="0">
                <a:solidFill>
                  <a:srgbClr val="0D0D0D"/>
                </a:solidFill>
                <a:latin typeface="Times New Roman" panose="02020603050405020304" pitchFamily="18" charset="0"/>
                <a:ea typeface="Times New Roman" panose="02020603050405020304" pitchFamily="18" charset="0"/>
              </a:rPr>
              <a:t> dân gian</a:t>
            </a:r>
            <a:endParaRPr lang="en-US" sz="3200" b="1" dirty="0">
              <a:solidFill>
                <a:srgbClr val="0D0D0D"/>
              </a:solidFill>
              <a:latin typeface="Times New Roman" panose="02020603050405020304" pitchFamily="18" charset="0"/>
              <a:ea typeface="Times New Roman" panose="02020603050405020304" pitchFamily="18" charset="0"/>
            </a:endParaRPr>
          </a:p>
          <a:p>
            <a:pPr>
              <a:lnSpc>
                <a:spcPct val="115000"/>
              </a:lnSpc>
              <a:spcAft>
                <a:spcPts val="0"/>
              </a:spcAft>
            </a:pPr>
            <a:r>
              <a:rPr lang="en-US" sz="3200" b="1" dirty="0">
                <a:solidFill>
                  <a:srgbClr val="0D0D0D"/>
                </a:solidFill>
                <a:latin typeface="Times New Roman" panose="02020603050405020304" pitchFamily="18" charset="0"/>
                <a:ea typeface="Times New Roman" panose="02020603050405020304" pitchFamily="18" charset="0"/>
              </a:rPr>
              <a:t>-</a:t>
            </a:r>
            <a:r>
              <a:rPr lang="vi-VN" sz="3200" b="1" dirty="0">
                <a:solidFill>
                  <a:srgbClr val="0D0D0D"/>
                </a:solidFill>
                <a:latin typeface="Times New Roman" panose="02020603050405020304" pitchFamily="18" charset="0"/>
                <a:ea typeface="Times New Roman" panose="02020603050405020304" pitchFamily="18" charset="0"/>
              </a:rPr>
              <a:t>thường có yếu tố tưởng tượng kì ảo</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3637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921F3EC-4EA3-4EAA-8A71-37FCDCEDB6B2}"/>
              </a:ext>
            </a:extLst>
          </p:cNvPr>
          <p:cNvGrpSpPr/>
          <p:nvPr/>
        </p:nvGrpSpPr>
        <p:grpSpPr>
          <a:xfrm>
            <a:off x="64945" y="1109869"/>
            <a:ext cx="11041796" cy="5035343"/>
            <a:chOff x="521057" y="1558651"/>
            <a:chExt cx="9802901" cy="4040407"/>
          </a:xfrm>
        </p:grpSpPr>
        <p:sp>
          <p:nvSpPr>
            <p:cNvPr id="3" name="Freeform: Shape 2">
              <a:extLst>
                <a:ext uri="{FF2B5EF4-FFF2-40B4-BE49-F238E27FC236}">
                  <a16:creationId xmlns:a16="http://schemas.microsoft.com/office/drawing/2014/main" xmlns="" id="{B6EB18C7-CAEB-4E68-A27B-5E6743FC1FB6}"/>
                </a:ext>
              </a:extLst>
            </p:cNvPr>
            <p:cNvSpPr/>
            <p:nvPr/>
          </p:nvSpPr>
          <p:spPr>
            <a:xfrm>
              <a:off x="5893686" y="2844968"/>
              <a:ext cx="2843307" cy="552014"/>
            </a:xfrm>
            <a:custGeom>
              <a:avLst/>
              <a:gdLst/>
              <a:ahLst/>
              <a:cxnLst/>
              <a:rect l="0" t="0" r="0" b="0"/>
              <a:pathLst>
                <a:path>
                  <a:moveTo>
                    <a:pt x="0" y="0"/>
                  </a:moveTo>
                  <a:lnTo>
                    <a:pt x="0" y="275843"/>
                  </a:lnTo>
                  <a:lnTo>
                    <a:pt x="2843307" y="275843"/>
                  </a:lnTo>
                  <a:lnTo>
                    <a:pt x="2843307" y="55201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xmlns="" id="{7E323AFF-8618-496D-A28F-156A3D70A1F1}"/>
                </a:ext>
              </a:extLst>
            </p:cNvPr>
            <p:cNvSpPr/>
            <p:nvPr/>
          </p:nvSpPr>
          <p:spPr>
            <a:xfrm flipH="1">
              <a:off x="5766427" y="2819455"/>
              <a:ext cx="45719" cy="577527"/>
            </a:xfrm>
            <a:custGeom>
              <a:avLst/>
              <a:gdLst/>
              <a:ahLst/>
              <a:cxnLst/>
              <a:rect l="0" t="0" r="0" b="0"/>
              <a:pathLst>
                <a:path>
                  <a:moveTo>
                    <a:pt x="45720" y="0"/>
                  </a:moveTo>
                  <a:lnTo>
                    <a:pt x="45720" y="301356"/>
                  </a:lnTo>
                  <a:lnTo>
                    <a:pt x="75467" y="301356"/>
                  </a:lnTo>
                  <a:lnTo>
                    <a:pt x="75467" y="57752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xmlns="" id="{22D30696-F9F2-44D8-BD4D-09F4C4213CAE}"/>
                </a:ext>
              </a:extLst>
            </p:cNvPr>
            <p:cNvSpPr/>
            <p:nvPr/>
          </p:nvSpPr>
          <p:spPr>
            <a:xfrm>
              <a:off x="2879574" y="2845297"/>
              <a:ext cx="3014112" cy="552343"/>
            </a:xfrm>
            <a:custGeom>
              <a:avLst/>
              <a:gdLst/>
              <a:ahLst/>
              <a:cxnLst/>
              <a:rect l="0" t="0" r="0" b="0"/>
              <a:pathLst>
                <a:path>
                  <a:moveTo>
                    <a:pt x="3014112" y="0"/>
                  </a:moveTo>
                  <a:lnTo>
                    <a:pt x="3014112" y="276171"/>
                  </a:lnTo>
                  <a:lnTo>
                    <a:pt x="0" y="276171"/>
                  </a:lnTo>
                  <a:lnTo>
                    <a:pt x="0" y="552343"/>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xmlns="" id="{5DE8EF4F-A5B9-4BC4-B6E2-DE84CDBFDADE}"/>
                </a:ext>
              </a:extLst>
            </p:cNvPr>
            <p:cNvSpPr/>
            <p:nvPr/>
          </p:nvSpPr>
          <p:spPr>
            <a:xfrm>
              <a:off x="2879574" y="1558651"/>
              <a:ext cx="6129281" cy="1267733"/>
            </a:xfrm>
            <a:custGeom>
              <a:avLst/>
              <a:gdLst>
                <a:gd name="connsiteX0" fmla="*/ 0 w 3690286"/>
                <a:gd name="connsiteY0" fmla="*/ 0 h 1267733"/>
                <a:gd name="connsiteX1" fmla="*/ 3690286 w 3690286"/>
                <a:gd name="connsiteY1" fmla="*/ 0 h 1267733"/>
                <a:gd name="connsiteX2" fmla="*/ 3690286 w 3690286"/>
                <a:gd name="connsiteY2" fmla="*/ 1267733 h 1267733"/>
                <a:gd name="connsiteX3" fmla="*/ 0 w 3690286"/>
                <a:gd name="connsiteY3" fmla="*/ 1267733 h 1267733"/>
                <a:gd name="connsiteX4" fmla="*/ 0 w 3690286"/>
                <a:gd name="connsiteY4" fmla="*/ 0 h 126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286" h="1267733">
                  <a:moveTo>
                    <a:pt x="0" y="0"/>
                  </a:moveTo>
                  <a:lnTo>
                    <a:pt x="3690286" y="0"/>
                  </a:lnTo>
                  <a:lnTo>
                    <a:pt x="3690286" y="1267733"/>
                  </a:lnTo>
                  <a:lnTo>
                    <a:pt x="0" y="1267733"/>
                  </a:lnTo>
                  <a:lnTo>
                    <a:pt x="0" y="0"/>
                  </a:lnTo>
                  <a:close/>
                </a:path>
              </a:pathLst>
            </a:custGeom>
            <a:solidFill>
              <a:srgbClr val="92D050"/>
            </a:solidFill>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273" tIns="14605" rIns="14605" bIns="14605" numCol="1" spcCol="1270" anchor="ctr" anchorCtr="0">
              <a:noAutofit/>
            </a:bodyPr>
            <a:lstStyle/>
            <a:p>
              <a:pPr marL="0" lvl="0" indent="0" algn="ctr" defTabSz="102235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a.Nhân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vật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truyền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thuyết</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2491882C-3E7B-4610-A8FA-87E01488B86D}"/>
                </a:ext>
              </a:extLst>
            </p:cNvPr>
            <p:cNvSpPr/>
            <p:nvPr/>
          </p:nvSpPr>
          <p:spPr>
            <a:xfrm>
              <a:off x="3588615" y="1713765"/>
              <a:ext cx="1054210" cy="1052083"/>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xmlns="" id="{635704A7-C694-4DF2-B800-C77768CBA3FC}"/>
                </a:ext>
              </a:extLst>
            </p:cNvPr>
            <p:cNvSpPr/>
            <p:nvPr/>
          </p:nvSpPr>
          <p:spPr>
            <a:xfrm>
              <a:off x="521057" y="3422825"/>
              <a:ext cx="3594662" cy="2150720"/>
            </a:xfrm>
            <a:custGeom>
              <a:avLst/>
              <a:gdLst>
                <a:gd name="connsiteX0" fmla="*/ 0 w 3067558"/>
                <a:gd name="connsiteY0" fmla="*/ 0 h 1882794"/>
                <a:gd name="connsiteX1" fmla="*/ 3067558 w 3067558"/>
                <a:gd name="connsiteY1" fmla="*/ 0 h 1882794"/>
                <a:gd name="connsiteX2" fmla="*/ 3067558 w 3067558"/>
                <a:gd name="connsiteY2" fmla="*/ 1882794 h 1882794"/>
                <a:gd name="connsiteX3" fmla="*/ 0 w 3067558"/>
                <a:gd name="connsiteY3" fmla="*/ 1882794 h 1882794"/>
                <a:gd name="connsiteX4" fmla="*/ 0 w 3067558"/>
                <a:gd name="connsiteY4" fmla="*/ 0 h 188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558" h="1882794">
                  <a:moveTo>
                    <a:pt x="0" y="0"/>
                  </a:moveTo>
                  <a:lnTo>
                    <a:pt x="3067558" y="0"/>
                  </a:lnTo>
                  <a:lnTo>
                    <a:pt x="3067558" y="1882794"/>
                  </a:lnTo>
                  <a:lnTo>
                    <a:pt x="0" y="188279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4273" tIns="14605" rIns="14605" bIns="14605" numCol="1" spcCol="1270" anchor="ctr" anchorCtr="0">
              <a:noAutofit/>
            </a:bodyPr>
            <a:lstStyle/>
            <a:p>
              <a:pPr marL="0" lvl="0" indent="0" algn="ctr" defTabSz="102235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Thường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có</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đặc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điểm</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khác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về</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lai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lịch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phẩm</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chất</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tài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năng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sức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mạnh</a:t>
              </a:r>
              <a:r>
                <a:rPr lang="en-US" sz="3200" b="1" kern="1200" dirty="0">
                  <a:latin typeface="Times New Roman" panose="02020603050405020304" pitchFamily="18" charset="0"/>
                  <a:cs typeface="Times New Roman" panose="02020603050405020304" pitchFamily="18" charset="0"/>
                </a:rPr>
                <a:t>…</a:t>
              </a:r>
            </a:p>
          </p:txBody>
        </p:sp>
        <p:sp>
          <p:nvSpPr>
            <p:cNvPr id="13" name="Freeform: Shape 12">
              <a:extLst>
                <a:ext uri="{FF2B5EF4-FFF2-40B4-BE49-F238E27FC236}">
                  <a16:creationId xmlns:a16="http://schemas.microsoft.com/office/drawing/2014/main" xmlns="" id="{3F402317-7AFF-4462-A777-3B0A792B6120}"/>
                </a:ext>
              </a:extLst>
            </p:cNvPr>
            <p:cNvSpPr/>
            <p:nvPr/>
          </p:nvSpPr>
          <p:spPr>
            <a:xfrm>
              <a:off x="4349863" y="3422825"/>
              <a:ext cx="3072027" cy="2150720"/>
            </a:xfrm>
            <a:custGeom>
              <a:avLst/>
              <a:gdLst>
                <a:gd name="connsiteX0" fmla="*/ 0 w 2901329"/>
                <a:gd name="connsiteY0" fmla="*/ 0 h 1799443"/>
                <a:gd name="connsiteX1" fmla="*/ 2901329 w 2901329"/>
                <a:gd name="connsiteY1" fmla="*/ 0 h 1799443"/>
                <a:gd name="connsiteX2" fmla="*/ 2901329 w 2901329"/>
                <a:gd name="connsiteY2" fmla="*/ 1799443 h 1799443"/>
                <a:gd name="connsiteX3" fmla="*/ 0 w 2901329"/>
                <a:gd name="connsiteY3" fmla="*/ 1799443 h 1799443"/>
                <a:gd name="connsiteX4" fmla="*/ 0 w 2901329"/>
                <a:gd name="connsiteY4" fmla="*/ 0 h 179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329" h="1799443">
                  <a:moveTo>
                    <a:pt x="0" y="0"/>
                  </a:moveTo>
                  <a:lnTo>
                    <a:pt x="2901329" y="0"/>
                  </a:lnTo>
                  <a:lnTo>
                    <a:pt x="2901329" y="1799443"/>
                  </a:lnTo>
                  <a:lnTo>
                    <a:pt x="0" y="179944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4273" tIns="14605" rIns="14605" bIns="14605" numCol="1" spcCol="1270" anchor="ctr" anchorCtr="0">
              <a:noAutofit/>
            </a:bodyPr>
            <a:lstStyle/>
            <a:p>
              <a:pPr marL="0" lvl="0" indent="0" algn="just" defTabSz="102235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Thường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gắn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với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sự</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kiện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lịch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sử</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và</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có</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công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lao</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lớn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đối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với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cộng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đồng</a:t>
              </a:r>
              <a:r>
                <a:rPr lang="en-US" sz="3200" kern="1200" dirty="0">
                  <a:latin typeface="Times New Roman" panose="02020603050405020304" pitchFamily="18" charset="0"/>
                  <a:cs typeface="Times New Roman" panose="02020603050405020304" pitchFamily="18" charset="0"/>
                </a:rPr>
                <a:t>.</a:t>
              </a:r>
            </a:p>
          </p:txBody>
        </p:sp>
        <p:sp>
          <p:nvSpPr>
            <p:cNvPr id="15" name="Freeform: Shape 14">
              <a:extLst>
                <a:ext uri="{FF2B5EF4-FFF2-40B4-BE49-F238E27FC236}">
                  <a16:creationId xmlns:a16="http://schemas.microsoft.com/office/drawing/2014/main" xmlns="" id="{726F8D33-C1F9-4107-8642-144308606968}"/>
                </a:ext>
              </a:extLst>
            </p:cNvPr>
            <p:cNvSpPr/>
            <p:nvPr/>
          </p:nvSpPr>
          <p:spPr>
            <a:xfrm>
              <a:off x="7693751" y="3422825"/>
              <a:ext cx="2630207" cy="2176233"/>
            </a:xfrm>
            <a:custGeom>
              <a:avLst/>
              <a:gdLst>
                <a:gd name="connsiteX0" fmla="*/ 0 w 2630207"/>
                <a:gd name="connsiteY0" fmla="*/ 0 h 1761699"/>
                <a:gd name="connsiteX1" fmla="*/ 2630207 w 2630207"/>
                <a:gd name="connsiteY1" fmla="*/ 0 h 1761699"/>
                <a:gd name="connsiteX2" fmla="*/ 2630207 w 2630207"/>
                <a:gd name="connsiteY2" fmla="*/ 1761699 h 1761699"/>
                <a:gd name="connsiteX3" fmla="*/ 0 w 2630207"/>
                <a:gd name="connsiteY3" fmla="*/ 1761699 h 1761699"/>
                <a:gd name="connsiteX4" fmla="*/ 0 w 2630207"/>
                <a:gd name="connsiteY4" fmla="*/ 0 h 1761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207" h="1761699">
                  <a:moveTo>
                    <a:pt x="0" y="0"/>
                  </a:moveTo>
                  <a:lnTo>
                    <a:pt x="2630207" y="0"/>
                  </a:lnTo>
                  <a:lnTo>
                    <a:pt x="2630207" y="1761699"/>
                  </a:lnTo>
                  <a:lnTo>
                    <a:pt x="0" y="176169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4273" tIns="14605" rIns="14605" bIns="14605" numCol="1" spcCol="1270" anchor="ctr" anchorCtr="0">
              <a:noAutofit/>
            </a:bodyPr>
            <a:lstStyle/>
            <a:p>
              <a:pPr marL="0" lvl="0" indent="0" algn="ctr" defTabSz="102235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Được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cộng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đồng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truyền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tụng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và</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tôn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thờ</a:t>
              </a:r>
              <a:r>
                <a:rPr lang="en-US" sz="3200" b="1"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278481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758096908"/>
              </p:ext>
            </p:extLst>
          </p:nvPr>
        </p:nvGraphicFramePr>
        <p:xfrm>
          <a:off x="3264263" y="1479618"/>
          <a:ext cx="8392160" cy="4594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p:cNvSpPr/>
          <p:nvPr/>
        </p:nvSpPr>
        <p:spPr>
          <a:xfrm>
            <a:off x="535577" y="2345634"/>
            <a:ext cx="2478155" cy="2597427"/>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b="1" dirty="0">
                <a:solidFill>
                  <a:schemeClr val="bg1"/>
                </a:solidFill>
                <a:latin typeface="Times New Roman" panose="02020603050405020304" pitchFamily="18" charset="0"/>
                <a:ea typeface="Times New Roman" panose="02020603050405020304" pitchFamily="18" charset="0"/>
              </a:rPr>
              <a:t>b. </a:t>
            </a:r>
            <a:r>
              <a:rPr lang="en-US" sz="3200" b="1" dirty="0" err="1">
                <a:solidFill>
                  <a:schemeClr val="bg1"/>
                </a:solidFill>
                <a:latin typeface="Times New Roman" panose="02020603050405020304" pitchFamily="18" charset="0"/>
                <a:ea typeface="Times New Roman" panose="02020603050405020304" pitchFamily="18" charset="0"/>
              </a:rPr>
              <a:t>Cốt</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truyện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truyền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thuyết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667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79">
            <a:extLst>
              <a:ext uri="{FF2B5EF4-FFF2-40B4-BE49-F238E27FC236}">
                <a16:creationId xmlns:a16="http://schemas.microsoft.com/office/drawing/2014/main" xmlns="" id="{D4F54FBC-C162-804A-81EE-64709CDCECE8}"/>
              </a:ext>
            </a:extLst>
          </p:cNvPr>
          <p:cNvPicPr>
            <a:picLocks noChangeAspect="1"/>
          </p:cNvPicPr>
          <p:nvPr/>
        </p:nvPicPr>
        <p:blipFill rotWithShape="1">
          <a:blip r:embed="rId2">
            <a:extLst>
              <a:ext uri="{28A0092B-C50C-407E-A947-70E740481C1C}">
                <a14:useLocalDpi xmlns:a14="http://schemas.microsoft.com/office/drawing/2010/main" val="0"/>
              </a:ext>
            </a:extLst>
          </a:blip>
          <a:srcRect l="1" r="77432"/>
          <a:stretch/>
        </p:blipFill>
        <p:spPr>
          <a:xfrm>
            <a:off x="31771" y="5332115"/>
            <a:ext cx="2751437" cy="1620820"/>
          </a:xfrm>
          <a:prstGeom prst="rect">
            <a:avLst/>
          </a:prstGeom>
        </p:spPr>
      </p:pic>
      <p:sp>
        <p:nvSpPr>
          <p:cNvPr id="4" name="Title 1">
            <a:extLst>
              <a:ext uri="{FF2B5EF4-FFF2-40B4-BE49-F238E27FC236}">
                <a16:creationId xmlns:a16="http://schemas.microsoft.com/office/drawing/2014/main" xmlns="" id="{948EAD9D-634E-1F4C-884F-97077588B6FD}"/>
              </a:ext>
            </a:extLst>
          </p:cNvPr>
          <p:cNvSpPr txBox="1">
            <a:spLocks/>
          </p:cNvSpPr>
          <p:nvPr/>
        </p:nvSpPr>
        <p:spPr>
          <a:xfrm>
            <a:off x="421223" y="2877285"/>
            <a:ext cx="2469624" cy="76507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C00000"/>
                </a:solidFill>
                <a:latin typeface="Times New Roman" panose="02020603050405020304" pitchFamily="18" charset="0"/>
                <a:cs typeface="Times New Roman" panose="02020603050405020304" pitchFamily="18" charset="0"/>
              </a:rPr>
              <a:t>Yếu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kì</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ảo</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xmlns="" id="{A75CC3CF-52CE-D542-8E3A-A6E9C735115C}"/>
              </a:ext>
            </a:extLst>
          </p:cNvPr>
          <p:cNvSpPr/>
          <p:nvPr/>
        </p:nvSpPr>
        <p:spPr>
          <a:xfrm>
            <a:off x="3320716" y="699636"/>
            <a:ext cx="8229600" cy="130978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L</a:t>
            </a:r>
            <a:r>
              <a:rPr lang="vi-VN" sz="3200" dirty="0">
                <a:latin typeface="Times New Roman" panose="02020603050405020304" pitchFamily="18" charset="0"/>
                <a:cs typeface="Times New Roman" panose="02020603050405020304" pitchFamily="18" charset="0"/>
              </a:rPr>
              <a:t>à những hình ảnh , chi tiết kì lạ, hoang đường , là sản phẩm của trí tưởng tượng và nghệ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a:t>
            </a:r>
            <a:endParaRPr lang="x-none" sz="3200" dirty="0">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xmlns="" id="{7AAD0BBC-E71B-FE46-B4BC-44703063BF52}"/>
              </a:ext>
            </a:extLst>
          </p:cNvPr>
          <p:cNvSpPr/>
          <p:nvPr/>
        </p:nvSpPr>
        <p:spPr>
          <a:xfrm>
            <a:off x="3320716" y="2613543"/>
            <a:ext cx="8229600" cy="130978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thuyết</a:t>
            </a:r>
            <a:endParaRPr lang="x-none" sz="3200"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xmlns="" id="{72F747BC-0F61-EF46-8972-510F5004D9E7}"/>
              </a:ext>
            </a:extLst>
          </p:cNvPr>
          <p:cNvSpPr/>
          <p:nvPr/>
        </p:nvSpPr>
        <p:spPr>
          <a:xfrm>
            <a:off x="3320716" y="4602595"/>
            <a:ext cx="8229600" cy="1309783"/>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a:t>
            </a:r>
            <a:endParaRPr lang="x-none" sz="3200" dirty="0">
              <a:latin typeface="Times New Roman" panose="02020603050405020304" pitchFamily="18" charset="0"/>
              <a:cs typeface="Times New Roman" panose="02020603050405020304" pitchFamily="18" charset="0"/>
            </a:endParaRPr>
          </a:p>
        </p:txBody>
      </p:sp>
      <p:pic>
        <p:nvPicPr>
          <p:cNvPr id="9" name="图片 40">
            <a:extLst>
              <a:ext uri="{FF2B5EF4-FFF2-40B4-BE49-F238E27FC236}">
                <a16:creationId xmlns:a16="http://schemas.microsoft.com/office/drawing/2014/main" xmlns="" id="{62CE25E0-DD12-1B48-A311-D7EA848FA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23" y="64162"/>
            <a:ext cx="1660358" cy="1660358"/>
          </a:xfrm>
          <a:prstGeom prst="rect">
            <a:avLst/>
          </a:prstGeom>
        </p:spPr>
      </p:pic>
      <p:grpSp>
        <p:nvGrpSpPr>
          <p:cNvPr id="10" name="组合 107">
            <a:extLst>
              <a:ext uri="{FF2B5EF4-FFF2-40B4-BE49-F238E27FC236}">
                <a16:creationId xmlns:a16="http://schemas.microsoft.com/office/drawing/2014/main" xmlns="" id="{098E5F7A-7A33-2A4D-9186-882EE8BD22BD}"/>
              </a:ext>
            </a:extLst>
          </p:cNvPr>
          <p:cNvGrpSpPr/>
          <p:nvPr/>
        </p:nvGrpSpPr>
        <p:grpSpPr>
          <a:xfrm>
            <a:off x="840421" y="4170547"/>
            <a:ext cx="1405279" cy="2687453"/>
            <a:chOff x="181346" y="1761375"/>
            <a:chExt cx="1517253" cy="2901593"/>
          </a:xfrm>
        </p:grpSpPr>
        <p:pic>
          <p:nvPicPr>
            <p:cNvPr id="11" name="图片 17">
              <a:extLst>
                <a:ext uri="{FF2B5EF4-FFF2-40B4-BE49-F238E27FC236}">
                  <a16:creationId xmlns:a16="http://schemas.microsoft.com/office/drawing/2014/main" xmlns="" id="{E2123B41-83D7-2143-91F2-8A21D92B4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8">
              <a:extLst>
                <a:ext uri="{FF2B5EF4-FFF2-40B4-BE49-F238E27FC236}">
                  <a16:creationId xmlns:a16="http://schemas.microsoft.com/office/drawing/2014/main" xmlns="" id="{BC46E19C-29C7-4941-BF87-A1FE38F867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9">
              <a:extLst>
                <a:ext uri="{FF2B5EF4-FFF2-40B4-BE49-F238E27FC236}">
                  <a16:creationId xmlns:a16="http://schemas.microsoft.com/office/drawing/2014/main" xmlns="" id="{D320825A-3B80-6348-B013-39D71988FC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spTree>
    <p:extLst>
      <p:ext uri="{BB962C8B-B14F-4D97-AF65-F5344CB8AC3E}">
        <p14:creationId xmlns:p14="http://schemas.microsoft.com/office/powerpoint/2010/main" val="162086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6657" y="2734264"/>
            <a:ext cx="7477166" cy="2554545"/>
          </a:xfrm>
          <a:prstGeom prst="rect">
            <a:avLst/>
          </a:prstGeom>
          <a:noFill/>
        </p:spPr>
        <p:txBody>
          <a:bodyPr wrap="square" rtlCol="0">
            <a:spAutoFit/>
          </a:bodyPr>
          <a:lstStyle/>
          <a:p>
            <a:r>
              <a:rPr lang="en-US" sz="3200" b="1" u="sng" dirty="0" err="1">
                <a:solidFill>
                  <a:srgbClr val="FF0000"/>
                </a:solidFill>
                <a:latin typeface="Times New Roman" pitchFamily="18" charset="0"/>
                <a:cs typeface="Times New Roman" pitchFamily="18" charset="0"/>
              </a:rPr>
              <a:t>I.Tri</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thức</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đọc</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hiểu</a:t>
            </a:r>
            <a:r>
              <a:rPr lang="en-US" sz="3200" b="1" u="sng" dirty="0">
                <a:solidFill>
                  <a:srgbClr val="FF0000"/>
                </a:solidFill>
                <a:latin typeface="Times New Roman" pitchFamily="18" charset="0"/>
                <a:cs typeface="Times New Roman" pitchFamily="18" charset="0"/>
              </a:rPr>
              <a:t>:</a:t>
            </a:r>
          </a:p>
          <a:p>
            <a:pPr marL="457200" indent="-457200">
              <a:buFontTx/>
              <a:buChar char="-"/>
            </a:pPr>
            <a:r>
              <a:rPr lang="en-US" sz="3200" b="1" dirty="0" err="1">
                <a:latin typeface="Times New Roman" pitchFamily="18" charset="0"/>
                <a:cs typeface="Times New Roman" pitchFamily="18" charset="0"/>
              </a:rPr>
              <a:t>Truyền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thuyết</a:t>
            </a:r>
            <a:endParaRPr lang="en-US" sz="3200" b="1" dirty="0">
              <a:latin typeface="Times New Roman" pitchFamily="18" charset="0"/>
              <a:cs typeface="Times New Roman" pitchFamily="18" charset="0"/>
            </a:endParaRPr>
          </a:p>
          <a:p>
            <a:pPr marL="457200" indent="-457200">
              <a:buFontTx/>
              <a:buChar char="-"/>
            </a:pPr>
            <a:r>
              <a:rPr lang="en-US" sz="3200" b="1" err="1">
                <a:latin typeface="Times New Roman" pitchFamily="18" charset="0"/>
                <a:cs typeface="Times New Roman" pitchFamily="18" charset="0"/>
              </a:rPr>
              <a:t>Nhân</a:t>
            </a:r>
            <a:r>
              <a:rPr lang="en-US" sz="3200" b="1">
                <a:latin typeface="Times New Roman" pitchFamily="18" charset="0"/>
                <a:cs typeface="Times New Roman" pitchFamily="18" charset="0"/>
              </a:rPr>
              <a:t> vật- nhân vật truyền thuyết</a:t>
            </a:r>
            <a:endParaRPr lang="en-US" sz="3200" b="1" dirty="0">
              <a:latin typeface="Times New Roman" pitchFamily="18" charset="0"/>
              <a:cs typeface="Times New Roman" pitchFamily="18" charset="0"/>
            </a:endParaRPr>
          </a:p>
          <a:p>
            <a:pPr marL="457200" indent="-457200">
              <a:buFontTx/>
              <a:buChar char="-"/>
            </a:pPr>
            <a:r>
              <a:rPr lang="en-US" sz="3200" b="1" err="1">
                <a:latin typeface="Times New Roman" pitchFamily="18" charset="0"/>
                <a:cs typeface="Times New Roman" pitchFamily="18" charset="0"/>
              </a:rPr>
              <a:t>Cốt</a:t>
            </a:r>
            <a:r>
              <a:rPr lang="en-US" sz="3200" b="1">
                <a:latin typeface="Times New Roman" pitchFamily="18" charset="0"/>
                <a:cs typeface="Times New Roman" pitchFamily="18" charset="0"/>
              </a:rPr>
              <a:t> truyện- cốt truyện truyền thuyết</a:t>
            </a:r>
            <a:endParaRPr lang="en-US" sz="3200" b="1" dirty="0">
              <a:latin typeface="Times New Roman" pitchFamily="18" charset="0"/>
              <a:cs typeface="Times New Roman" pitchFamily="18" charset="0"/>
            </a:endParaRPr>
          </a:p>
          <a:p>
            <a:pPr marL="457200" indent="-457200">
              <a:buFontTx/>
              <a:buChar char="-"/>
            </a:pPr>
            <a:r>
              <a:rPr lang="en-US" sz="3200" b="1" dirty="0" err="1">
                <a:latin typeface="Times New Roman" pitchFamily="18" charset="0"/>
                <a:cs typeface="Times New Roman" pitchFamily="18" charset="0"/>
              </a:rPr>
              <a:t>Yếu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ảo</a:t>
            </a:r>
            <a:endParaRPr lang="en-US" sz="3200" b="1" dirty="0">
              <a:latin typeface="Times New Roman" pitchFamily="18" charset="0"/>
              <a:cs typeface="Times New Roman" pitchFamily="18" charset="0"/>
            </a:endParaRPr>
          </a:p>
        </p:txBody>
      </p:sp>
      <p:sp>
        <p:nvSpPr>
          <p:cNvPr id="6" name="Right Brace 5"/>
          <p:cNvSpPr/>
          <p:nvPr/>
        </p:nvSpPr>
        <p:spPr>
          <a:xfrm>
            <a:off x="8748873" y="3407961"/>
            <a:ext cx="113602" cy="16995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95000"/>
                  <a:lumOff val="5000"/>
                </a:schemeClr>
              </a:solidFill>
            </a:endParaRPr>
          </a:p>
        </p:txBody>
      </p:sp>
      <p:sp>
        <p:nvSpPr>
          <p:cNvPr id="7" name="TextBox 6"/>
          <p:cNvSpPr txBox="1"/>
          <p:nvPr/>
        </p:nvSpPr>
        <p:spPr>
          <a:xfrm>
            <a:off x="8911127" y="3872603"/>
            <a:ext cx="240593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SGK</a:t>
            </a:r>
            <a:r>
              <a:rPr lang="en-US" sz="3200" b="1">
                <a:latin typeface="Times New Roman" pitchFamily="18" charset="0"/>
                <a:cs typeface="Times New Roman" pitchFamily="18" charset="0"/>
              </a:rPr>
              <a:t>/tr17,18</a:t>
            </a:r>
            <a:endParaRPr lang="en-US" sz="3200" b="1"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D8F55F35-A40A-4116-9BCC-6201E3057B96}"/>
              </a:ext>
            </a:extLst>
          </p:cNvPr>
          <p:cNvSpPr/>
          <p:nvPr/>
        </p:nvSpPr>
        <p:spPr>
          <a:xfrm>
            <a:off x="1530931" y="360923"/>
            <a:ext cx="9130138" cy="613245"/>
          </a:xfrm>
          <a:prstGeom prst="rect">
            <a:avLst/>
          </a:prstGeom>
          <a:solidFill>
            <a:schemeClr val="accent4">
              <a:lumMod val="50000"/>
            </a:schemeClr>
          </a:solidFill>
        </p:spPr>
        <p:txBody>
          <a:bodyPr wrap="square">
            <a:spAutoFit/>
          </a:bodyPr>
          <a:lstStyle/>
          <a:p>
            <a:pPr algn="ctr">
              <a:lnSpc>
                <a:spcPct val="115000"/>
              </a:lnSpc>
              <a:defRPr/>
            </a:pPr>
            <a:r>
              <a:rPr lang="en-US" sz="3200" b="1" dirty="0">
                <a:solidFill>
                  <a:prstClr val="white"/>
                </a:solidFill>
                <a:latin typeface="Times New Roman" panose="02020603050405020304" pitchFamily="18" charset="0"/>
                <a:ea typeface="Times New Roman" panose="02020603050405020304" pitchFamily="18" charset="0"/>
              </a:rPr>
              <a:t>BÀI 1: LẮNG NGHE LỊCH SỬ NƯỚC MÌNH</a:t>
            </a:r>
          </a:p>
        </p:txBody>
      </p:sp>
      <p:pic>
        <p:nvPicPr>
          <p:cNvPr id="9" name="Picture 8"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9359489" y="1050018"/>
            <a:ext cx="1509206" cy="188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 Same Side Corner Rectangle 4">
            <a:extLst>
              <a:ext uri="{FF2B5EF4-FFF2-40B4-BE49-F238E27FC236}">
                <a16:creationId xmlns:a16="http://schemas.microsoft.com/office/drawing/2014/main" xmlns="" id="{BD773DB0-D98C-442F-98F0-7C47143F50A0}"/>
              </a:ext>
            </a:extLst>
          </p:cNvPr>
          <p:cNvSpPr/>
          <p:nvPr/>
        </p:nvSpPr>
        <p:spPr>
          <a:xfrm>
            <a:off x="2390445" y="1109712"/>
            <a:ext cx="6423378" cy="875763"/>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lang="fr-FR" sz="3600" b="1">
                <a:solidFill>
                  <a:srgbClr val="0D0D0D"/>
                </a:solidFill>
                <a:latin typeface="Times New Roman" panose="02020603050405020304" pitchFamily="18" charset="0"/>
                <a:ea typeface="Calibri" panose="020F0502020204030204" pitchFamily="34" charset="0"/>
              </a:rPr>
              <a:t>V</a:t>
            </a:r>
            <a:r>
              <a:rPr kumimoji="0" lang="fr-FR" sz="3600" b="1" i="0" u="none" strike="noStrike" kern="120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mn-cs"/>
              </a:rPr>
              <a:t>ăn bản: THÁNH GIÓNG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0655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4">
            <a:extLst>
              <a:ext uri="{FF2B5EF4-FFF2-40B4-BE49-F238E27FC236}">
                <a16:creationId xmlns:a16="http://schemas.microsoft.com/office/drawing/2014/main" xmlns="" id="{F11BCC57-1B41-41A1-B239-A25FB0A39B09}"/>
              </a:ext>
            </a:extLst>
          </p:cNvPr>
          <p:cNvSpPr/>
          <p:nvPr/>
        </p:nvSpPr>
        <p:spPr>
          <a:xfrm>
            <a:off x="541866" y="139000"/>
            <a:ext cx="6423378" cy="875763"/>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fr-FR" sz="3600" b="1" i="0" u="none" strike="noStrike" kern="120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mn-cs"/>
              </a:rPr>
              <a:t>Đọc văn bản: THÁNH GIÓNG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4" name="Plaque 13">
            <a:extLst>
              <a:ext uri="{FF2B5EF4-FFF2-40B4-BE49-F238E27FC236}">
                <a16:creationId xmlns:a16="http://schemas.microsoft.com/office/drawing/2014/main" xmlns="" id="{30D2CDAD-6513-44B6-BA40-01C7FED6499B}"/>
              </a:ext>
            </a:extLst>
          </p:cNvPr>
          <p:cNvSpPr/>
          <p:nvPr/>
        </p:nvSpPr>
        <p:spPr>
          <a:xfrm>
            <a:off x="2658652" y="3416268"/>
            <a:ext cx="5585177"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dirty="0" err="1">
                <a:solidFill>
                  <a:srgbClr val="000000"/>
                </a:solidFill>
                <a:latin typeface="Times New Roman" panose="02020603050405020304" pitchFamily="18" charset="0"/>
                <a:ea typeface="Times New Roman" panose="02020603050405020304" pitchFamily="18" charset="0"/>
              </a:rPr>
              <a:t>Suy</a:t>
            </a:r>
            <a:r>
              <a:rPr lang="en-US" sz="3200" b="1" noProof="0" dirty="0">
                <a:solidFill>
                  <a:srgbClr val="000000"/>
                </a:solidFill>
                <a:latin typeface="Times New Roman" panose="02020603050405020304" pitchFamily="18" charset="0"/>
                <a:ea typeface="Times New Roman" panose="02020603050405020304" pitchFamily="18" charset="0"/>
              </a:rPr>
              <a:t> </a:t>
            </a:r>
            <a:r>
              <a:rPr lang="en-US" sz="3200" b="1" noProof="0" dirty="0" err="1">
                <a:solidFill>
                  <a:srgbClr val="000000"/>
                </a:solidFill>
                <a:latin typeface="Times New Roman" panose="02020603050405020304" pitchFamily="18" charset="0"/>
                <a:ea typeface="Times New Roman" panose="02020603050405020304" pitchFamily="18" charset="0"/>
              </a:rPr>
              <a:t>ngẫm</a:t>
            </a:r>
            <a:r>
              <a:rPr lang="en-US" sz="3200" b="1" noProof="0" dirty="0">
                <a:solidFill>
                  <a:srgbClr val="000000"/>
                </a:solidFill>
                <a:latin typeface="Times New Roman" panose="02020603050405020304" pitchFamily="18" charset="0"/>
                <a:ea typeface="Times New Roman" panose="02020603050405020304" pitchFamily="18" charset="0"/>
              </a:rPr>
              <a:t> </a:t>
            </a:r>
            <a:r>
              <a:rPr lang="en-US" sz="3200" b="1" noProof="0" dirty="0" err="1">
                <a:solidFill>
                  <a:srgbClr val="000000"/>
                </a:solidFill>
                <a:latin typeface="Times New Roman" panose="02020603050405020304" pitchFamily="18" charset="0"/>
                <a:ea typeface="Times New Roman" panose="02020603050405020304" pitchFamily="18" charset="0"/>
              </a:rPr>
              <a:t>và</a:t>
            </a:r>
            <a:r>
              <a:rPr lang="en-US" sz="3200" b="1" noProof="0" dirty="0">
                <a:solidFill>
                  <a:srgbClr val="000000"/>
                </a:solidFill>
                <a:latin typeface="Times New Roman" panose="02020603050405020304" pitchFamily="18" charset="0"/>
                <a:ea typeface="Times New Roman" panose="02020603050405020304" pitchFamily="18" charset="0"/>
              </a:rPr>
              <a:t> </a:t>
            </a:r>
            <a:r>
              <a:rPr lang="en-US" sz="3200" b="1" noProof="0" dirty="0" err="1">
                <a:solidFill>
                  <a:srgbClr val="000000"/>
                </a:solidFill>
                <a:latin typeface="Times New Roman" panose="02020603050405020304" pitchFamily="18" charset="0"/>
                <a:ea typeface="Times New Roman" panose="02020603050405020304" pitchFamily="18" charset="0"/>
              </a:rPr>
              <a:t>phản</a:t>
            </a:r>
            <a:r>
              <a:rPr lang="en-US" sz="3200" b="1" noProof="0" dirty="0">
                <a:solidFill>
                  <a:srgbClr val="000000"/>
                </a:solidFill>
                <a:latin typeface="Times New Roman" panose="02020603050405020304" pitchFamily="18" charset="0"/>
                <a:ea typeface="Times New Roman" panose="02020603050405020304" pitchFamily="18" charset="0"/>
              </a:rPr>
              <a:t> </a:t>
            </a:r>
            <a:r>
              <a:rPr lang="en-US" sz="3200" b="1" noProof="0" dirty="0" err="1">
                <a:solidFill>
                  <a:srgbClr val="000000"/>
                </a:solidFill>
                <a:latin typeface="Times New Roman" panose="02020603050405020304" pitchFamily="18" charset="0"/>
                <a:ea typeface="Times New Roman" panose="02020603050405020304" pitchFamily="18" charset="0"/>
              </a:rPr>
              <a:t>hồi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6" name="Plaque 15">
            <a:extLst>
              <a:ext uri="{FF2B5EF4-FFF2-40B4-BE49-F238E27FC236}">
                <a16:creationId xmlns:a16="http://schemas.microsoft.com/office/drawing/2014/main" xmlns="" id="{5412CA2B-31D9-4F7C-96B4-BC756E9F4329}"/>
              </a:ext>
            </a:extLst>
          </p:cNvPr>
          <p:cNvSpPr/>
          <p:nvPr/>
        </p:nvSpPr>
        <p:spPr>
          <a:xfrm>
            <a:off x="2658653" y="2423006"/>
            <a:ext cx="5585177"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a:solidFill>
                  <a:srgbClr val="000000"/>
                </a:solidFill>
                <a:latin typeface="Times New Roman" panose="02020603050405020304" pitchFamily="18" charset="0"/>
                <a:ea typeface="Times New Roman" panose="02020603050405020304" pitchFamily="18" charset="0"/>
              </a:rPr>
              <a:t>Trải nghiệm cùng văn 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7" name="Plaque 16">
            <a:extLst>
              <a:ext uri="{FF2B5EF4-FFF2-40B4-BE49-F238E27FC236}">
                <a16:creationId xmlns:a16="http://schemas.microsoft.com/office/drawing/2014/main" xmlns="" id="{DECDB5B9-AEDF-4154-BFF8-27946F849539}"/>
              </a:ext>
            </a:extLst>
          </p:cNvPr>
          <p:cNvSpPr/>
          <p:nvPr/>
        </p:nvSpPr>
        <p:spPr>
          <a:xfrm>
            <a:off x="2658652" y="4410212"/>
            <a:ext cx="5585176"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a:ln>
                  <a:noFill/>
                </a:ln>
                <a:solidFill>
                  <a:srgbClr val="000000"/>
                </a:solidFill>
                <a:effectLst/>
                <a:uLnTx/>
                <a:uFillTx/>
                <a:latin typeface="Times New Roman" panose="02020603050405020304" pitchFamily="18" charset="0"/>
                <a:ea typeface="Times New Roman" panose="02020603050405020304" pitchFamily="18" charset="0"/>
                <a:cs typeface="+mn-cs"/>
              </a:rPr>
              <a:t>Tổng kết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8" name="Plaque 17">
            <a:extLst>
              <a:ext uri="{FF2B5EF4-FFF2-40B4-BE49-F238E27FC236}">
                <a16:creationId xmlns:a16="http://schemas.microsoft.com/office/drawing/2014/main" xmlns="" id="{713043EA-0DA7-4FB4-A338-D56EC408F8DC}"/>
              </a:ext>
            </a:extLst>
          </p:cNvPr>
          <p:cNvSpPr/>
          <p:nvPr/>
        </p:nvSpPr>
        <p:spPr>
          <a:xfrm>
            <a:off x="2663249" y="5364672"/>
            <a:ext cx="5585176" cy="916692"/>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a:ln>
                  <a:noFill/>
                </a:ln>
                <a:solidFill>
                  <a:srgbClr val="000000"/>
                </a:solidFill>
                <a:effectLst/>
                <a:uLnTx/>
                <a:uFillTx/>
                <a:latin typeface="Times New Roman" panose="02020603050405020304" pitchFamily="18" charset="0"/>
                <a:ea typeface="Times New Roman" panose="02020603050405020304" pitchFamily="18" charset="0"/>
                <a:cs typeface="+mn-cs"/>
              </a:rPr>
              <a:t>Luyện tập và vận dụng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a:extLst>
              <a:ext uri="{FF2B5EF4-FFF2-40B4-BE49-F238E27FC236}">
                <a16:creationId xmlns:a16="http://schemas.microsoft.com/office/drawing/2014/main" xmlns="" id="{9A89AA34-5D93-4CAE-8EE2-8046476D0C16}"/>
              </a:ext>
            </a:extLst>
          </p:cNvPr>
          <p:cNvSpPr/>
          <p:nvPr/>
        </p:nvSpPr>
        <p:spPr>
          <a:xfrm>
            <a:off x="2658651" y="1379416"/>
            <a:ext cx="5585177"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a:solidFill>
                  <a:srgbClr val="000000"/>
                </a:solidFill>
                <a:latin typeface="Times New Roman" panose="02020603050405020304" pitchFamily="18" charset="0"/>
                <a:ea typeface="Times New Roman" panose="02020603050405020304" pitchFamily="18" charset="0"/>
              </a:rPr>
              <a:t>Chuẩn bị đọc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301497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5">
            <a:extLst>
              <a:ext uri="{FF2B5EF4-FFF2-40B4-BE49-F238E27FC236}">
                <a16:creationId xmlns:a16="http://schemas.microsoft.com/office/drawing/2014/main" xmlns="" id="{62BE65CE-B6AC-45A1-9690-571D4ACA41AC}"/>
              </a:ext>
            </a:extLst>
          </p:cNvPr>
          <p:cNvSpPr txBox="1">
            <a:spLocks noChangeArrowheads="1"/>
          </p:cNvSpPr>
          <p:nvPr/>
        </p:nvSpPr>
        <p:spPr bwMode="auto">
          <a:xfrm>
            <a:off x="191912" y="656874"/>
            <a:ext cx="4436532"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kumimoji="0" lang="en-US" sz="3200" b="1"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rPr>
              <a:t>Bước 1: Chuẩn bị đọc</a:t>
            </a:r>
            <a:endParaRPr lang="en-US" altLang="en-US" sz="3600" b="1" i="1">
              <a:solidFill>
                <a:srgbClr val="FF0000"/>
              </a:solidFill>
              <a:latin typeface="Times New Roman" panose="02020603050405020304" pitchFamily="18" charset="0"/>
            </a:endParaRPr>
          </a:p>
        </p:txBody>
      </p:sp>
      <p:sp>
        <p:nvSpPr>
          <p:cNvPr id="13" name="Oval Callout 2">
            <a:extLst>
              <a:ext uri="{FF2B5EF4-FFF2-40B4-BE49-F238E27FC236}">
                <a16:creationId xmlns:a16="http://schemas.microsoft.com/office/drawing/2014/main" xmlns="" id="{F200F1D4-81FB-45D8-8133-1929969C0A60}"/>
              </a:ext>
            </a:extLst>
          </p:cNvPr>
          <p:cNvSpPr/>
          <p:nvPr/>
        </p:nvSpPr>
        <p:spPr>
          <a:xfrm>
            <a:off x="6783309" y="803500"/>
            <a:ext cx="4732830" cy="2973628"/>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lang="pt-BR" sz="3200" b="1" noProof="0" dirty="0">
                <a:solidFill>
                  <a:prstClr val="white"/>
                </a:solidFill>
                <a:latin typeface="Times New Roman" panose="02020603050405020304" pitchFamily="18" charset="0"/>
                <a:ea typeface="Times New Roman" panose="02020603050405020304" pitchFamily="18" charset="0"/>
              </a:rPr>
              <a:t>Em nghĩ thế nào về việc một cậu bé 3 tuổi bỗng trở thành tráng sĩ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26" name="Picture 2">
            <a:extLst>
              <a:ext uri="{FF2B5EF4-FFF2-40B4-BE49-F238E27FC236}">
                <a16:creationId xmlns:a16="http://schemas.microsoft.com/office/drawing/2014/main" xmlns="" id="{29DD35F3-3817-4492-8F11-BFC2FFD39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385" y="4418102"/>
            <a:ext cx="4436532" cy="2322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57C9A35B-AAE6-4C87-B25E-763D002F36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656" y="3402754"/>
            <a:ext cx="3970344" cy="297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74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a:extLst>
              <a:ext uri="{FF2B5EF4-FFF2-40B4-BE49-F238E27FC236}">
                <a16:creationId xmlns:a16="http://schemas.microsoft.com/office/drawing/2014/main" xmlns="" id="{5C1DAA14-4553-4071-95FC-967FEE05AF83}"/>
              </a:ext>
            </a:extLst>
          </p:cNvPr>
          <p:cNvSpPr/>
          <p:nvPr/>
        </p:nvSpPr>
        <p:spPr>
          <a:xfrm>
            <a:off x="2650063" y="1943170"/>
            <a:ext cx="2954867"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a:ln>
                  <a:noFill/>
                </a:ln>
                <a:solidFill>
                  <a:srgbClr val="000000"/>
                </a:solidFill>
                <a:effectLst/>
                <a:uLnTx/>
                <a:uFillTx/>
                <a:latin typeface="Times New Roman" panose="02020603050405020304" pitchFamily="18" charset="0"/>
                <a:ea typeface="Times New Roman" panose="02020603050405020304" pitchFamily="18" charset="0"/>
                <a:cs typeface="+mn-cs"/>
              </a:rPr>
              <a:t>Đọc </a:t>
            </a:r>
            <a:r>
              <a:rPr lang="en-US" sz="3200" b="1">
                <a:solidFill>
                  <a:srgbClr val="000000"/>
                </a:solidFill>
                <a:latin typeface="Times New Roman" panose="02020603050405020304" pitchFamily="18" charset="0"/>
                <a:ea typeface="Times New Roman" panose="02020603050405020304" pitchFamily="18" charset="0"/>
              </a:rPr>
              <a:t>diễn cảm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a:extLst>
              <a:ext uri="{FF2B5EF4-FFF2-40B4-BE49-F238E27FC236}">
                <a16:creationId xmlns:a16="http://schemas.microsoft.com/office/drawing/2014/main" xmlns="" id="{9A89AA34-5D93-4CAE-8EE2-8046476D0C16}"/>
              </a:ext>
            </a:extLst>
          </p:cNvPr>
          <p:cNvSpPr/>
          <p:nvPr/>
        </p:nvSpPr>
        <p:spPr>
          <a:xfrm>
            <a:off x="2633131" y="3630019"/>
            <a:ext cx="2954868"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a:ln>
                  <a:noFill/>
                </a:ln>
                <a:solidFill>
                  <a:srgbClr val="000000"/>
                </a:solidFill>
                <a:effectLst/>
                <a:uLnTx/>
                <a:uFillTx/>
                <a:latin typeface="Times New Roman" panose="02020603050405020304" pitchFamily="18" charset="0"/>
                <a:ea typeface="Times New Roman" panose="02020603050405020304" pitchFamily="18" charset="0"/>
                <a:cs typeface="+mn-cs"/>
              </a:rPr>
              <a:t>Tóm tắt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5">
            <a:extLst>
              <a:ext uri="{FF2B5EF4-FFF2-40B4-BE49-F238E27FC236}">
                <a16:creationId xmlns:a16="http://schemas.microsoft.com/office/drawing/2014/main" xmlns="" id="{2A01FA90-9EFC-4220-8799-7C87F45D6082}"/>
              </a:ext>
            </a:extLst>
          </p:cNvPr>
          <p:cNvSpPr txBox="1">
            <a:spLocks noChangeArrowheads="1"/>
          </p:cNvSpPr>
          <p:nvPr/>
        </p:nvSpPr>
        <p:spPr bwMode="auto">
          <a:xfrm>
            <a:off x="191911" y="656874"/>
            <a:ext cx="6333067" cy="584775"/>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kumimoji="0" lang="en-US" sz="3200" b="1"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rPr>
              <a:t>Bước 2: Trải nghiệm cùng văn bản</a:t>
            </a:r>
            <a:endParaRPr lang="en-US" altLang="en-US" sz="3600" b="1" i="1">
              <a:solidFill>
                <a:srgbClr val="FF0000"/>
              </a:solidFill>
              <a:latin typeface="Times New Roman" panose="02020603050405020304" pitchFamily="18" charset="0"/>
            </a:endParaRPr>
          </a:p>
        </p:txBody>
      </p:sp>
      <p:cxnSp>
        <p:nvCxnSpPr>
          <p:cNvPr id="3" name="Straight Arrow Connector 2">
            <a:extLst>
              <a:ext uri="{FF2B5EF4-FFF2-40B4-BE49-F238E27FC236}">
                <a16:creationId xmlns:a16="http://schemas.microsoft.com/office/drawing/2014/main" xmlns="" id="{24F9E62C-5501-405E-B022-8C1586AC221F}"/>
              </a:ext>
            </a:extLst>
          </p:cNvPr>
          <p:cNvCxnSpPr>
            <a:cxnSpLocks/>
          </p:cNvCxnSpPr>
          <p:nvPr/>
        </p:nvCxnSpPr>
        <p:spPr>
          <a:xfrm flipV="1">
            <a:off x="5587997" y="2958823"/>
            <a:ext cx="1851379" cy="10549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F1E4338-FE18-4CA6-B008-62BDB632B961}"/>
              </a:ext>
            </a:extLst>
          </p:cNvPr>
          <p:cNvCxnSpPr>
            <a:cxnSpLocks/>
          </p:cNvCxnSpPr>
          <p:nvPr/>
        </p:nvCxnSpPr>
        <p:spPr>
          <a:xfrm>
            <a:off x="5604930" y="4011517"/>
            <a:ext cx="1817512" cy="10572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5">
            <a:extLst>
              <a:ext uri="{FF2B5EF4-FFF2-40B4-BE49-F238E27FC236}">
                <a16:creationId xmlns:a16="http://schemas.microsoft.com/office/drawing/2014/main" xmlns="" id="{EE2C2802-789E-44A0-8334-F8D6F26162C2}"/>
              </a:ext>
            </a:extLst>
          </p:cNvPr>
          <p:cNvSpPr txBox="1">
            <a:spLocks noChangeArrowheads="1"/>
          </p:cNvSpPr>
          <p:nvPr/>
        </p:nvSpPr>
        <p:spPr bwMode="auto">
          <a:xfrm>
            <a:off x="7473241" y="2666435"/>
            <a:ext cx="3860800" cy="584775"/>
          </a:xfrm>
          <a:prstGeom prst="rect">
            <a:avLst/>
          </a:prstGeom>
          <a:noFill/>
          <a:ln w="3810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endParaRPr lang="en-US" altLang="en-US" sz="3600" b="1" i="1" dirty="0">
              <a:solidFill>
                <a:srgbClr val="0000FF"/>
              </a:solidFill>
              <a:latin typeface="Times New Roman" panose="02020603050405020304" pitchFamily="18" charset="0"/>
            </a:endParaRPr>
          </a:p>
        </p:txBody>
      </p:sp>
      <p:sp>
        <p:nvSpPr>
          <p:cNvPr id="20" name="TextBox 15">
            <a:extLst>
              <a:ext uri="{FF2B5EF4-FFF2-40B4-BE49-F238E27FC236}">
                <a16:creationId xmlns:a16="http://schemas.microsoft.com/office/drawing/2014/main" xmlns="" id="{7C2C7A6E-F706-4522-A63A-F6688146C2FB}"/>
              </a:ext>
            </a:extLst>
          </p:cNvPr>
          <p:cNvSpPr txBox="1">
            <a:spLocks noChangeArrowheads="1"/>
          </p:cNvSpPr>
          <p:nvPr/>
        </p:nvSpPr>
        <p:spPr bwMode="auto">
          <a:xfrm>
            <a:off x="7473241" y="4897967"/>
            <a:ext cx="3860800" cy="584775"/>
          </a:xfrm>
          <a:prstGeom prst="rect">
            <a:avLst/>
          </a:prstGeom>
          <a:noFill/>
          <a:ln w="3810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Các sự việc chính</a:t>
            </a:r>
            <a:endParaRPr lang="en-US" altLang="en-US" sz="3600" b="1" i="1">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1957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downRight)">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strips(downRight)">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1"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A182B15-DCBD-46EC-8B13-76FE9ED3B9DB}"/>
              </a:ext>
            </a:extLst>
          </p:cNvPr>
          <p:cNvGraphicFramePr>
            <a:graphicFrameLocks noGrp="1"/>
          </p:cNvGraphicFramePr>
          <p:nvPr>
            <p:extLst>
              <p:ext uri="{D42A27DB-BD31-4B8C-83A1-F6EECF244321}">
                <p14:modId xmlns:p14="http://schemas.microsoft.com/office/powerpoint/2010/main" val="1887787374"/>
              </p:ext>
            </p:extLst>
          </p:nvPr>
        </p:nvGraphicFramePr>
        <p:xfrm>
          <a:off x="141134" y="641645"/>
          <a:ext cx="11864623" cy="5874005"/>
        </p:xfrm>
        <a:graphic>
          <a:graphicData uri="http://schemas.openxmlformats.org/drawingml/2006/table">
            <a:tbl>
              <a:tblPr firstRow="1" firstCol="1" bandRow="1">
                <a:tableStyleId>{5C22544A-7EE6-4342-B048-85BDC9FD1C3A}</a:tableStyleId>
              </a:tblPr>
              <a:tblGrid>
                <a:gridCol w="1850642">
                  <a:extLst>
                    <a:ext uri="{9D8B030D-6E8A-4147-A177-3AD203B41FA5}">
                      <a16:colId xmlns:a16="http://schemas.microsoft.com/office/drawing/2014/main" xmlns="" val="3257950280"/>
                    </a:ext>
                  </a:extLst>
                </a:gridCol>
                <a:gridCol w="10013981">
                  <a:extLst>
                    <a:ext uri="{9D8B030D-6E8A-4147-A177-3AD203B41FA5}">
                      <a16:colId xmlns:a16="http://schemas.microsoft.com/office/drawing/2014/main" xmlns="" val="1735329996"/>
                    </a:ext>
                  </a:extLst>
                </a:gridCol>
              </a:tblGrid>
              <a:tr h="0">
                <a:tc>
                  <a:txBody>
                    <a:bodyPr/>
                    <a:lstStyle/>
                    <a:p>
                      <a:pPr>
                        <a:lnSpc>
                          <a:spcPct val="107000"/>
                        </a:lnSpc>
                        <a:spcAft>
                          <a:spcPts val="800"/>
                        </a:spcAft>
                      </a:pPr>
                      <a:r>
                        <a:rPr lang="en-US" sz="2400">
                          <a:solidFill>
                            <a:schemeClr val="tx1"/>
                          </a:solidFill>
                          <a:effectLst/>
                        </a:rPr>
                        <a:t>Gióng ra đời</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80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80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80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80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80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47902574"/>
                  </a:ext>
                </a:extLst>
              </a:tr>
              <a:tr h="0">
                <a:tc>
                  <a:txBody>
                    <a:bodyPr/>
                    <a:lstStyle/>
                    <a:p>
                      <a:pPr>
                        <a:lnSpc>
                          <a:spcPct val="107000"/>
                        </a:lnSpc>
                        <a:spcAft>
                          <a:spcPts val="800"/>
                        </a:spcAft>
                      </a:pPr>
                      <a:r>
                        <a:rPr lang="en-US" sz="2400">
                          <a:solidFill>
                            <a:schemeClr val="tx1"/>
                          </a:solidFill>
                          <a:effectLst/>
                        </a:rPr>
                        <a:t>Gióng lớn lên</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29265694"/>
                  </a:ext>
                </a:extLst>
              </a:tr>
              <a:tr h="0">
                <a:tc>
                  <a:txBody>
                    <a:bodyPr/>
                    <a:lstStyle/>
                    <a:p>
                      <a:pPr>
                        <a:lnSpc>
                          <a:spcPct val="107000"/>
                        </a:lnSpc>
                        <a:spcAft>
                          <a:spcPts val="800"/>
                        </a:spcAft>
                      </a:pPr>
                      <a:r>
                        <a:rPr lang="en-US" sz="2400">
                          <a:solidFill>
                            <a:schemeClr val="tx1"/>
                          </a:solidFill>
                          <a:effectLst/>
                        </a:rPr>
                        <a:t>Gióng đánh giặc</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617178438"/>
                  </a:ext>
                </a:extLst>
              </a:tr>
              <a:tr h="0">
                <a:tc>
                  <a:txBody>
                    <a:bodyPr/>
                    <a:lstStyle/>
                    <a:p>
                      <a:pPr>
                        <a:lnSpc>
                          <a:spcPct val="107000"/>
                        </a:lnSpc>
                        <a:spcAft>
                          <a:spcPts val="800"/>
                        </a:spcAft>
                      </a:pPr>
                      <a:r>
                        <a:rPr lang="en-US" sz="2400">
                          <a:solidFill>
                            <a:schemeClr val="tx1"/>
                          </a:solidFill>
                          <a:effectLst/>
                        </a:rPr>
                        <a:t>Thánh Gióng bay về trời</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51537873"/>
                  </a:ext>
                </a:extLst>
              </a:tr>
            </a:tbl>
          </a:graphicData>
        </a:graphic>
      </p:graphicFrame>
      <p:sp>
        <p:nvSpPr>
          <p:cNvPr id="3" name="Rectangle 1">
            <a:extLst>
              <a:ext uri="{FF2B5EF4-FFF2-40B4-BE49-F238E27FC236}">
                <a16:creationId xmlns:a16="http://schemas.microsoft.com/office/drawing/2014/main" xmlns="" id="{A711412C-C186-4918-8A5E-B2B82FEAF044}"/>
              </a:ext>
            </a:extLst>
          </p:cNvPr>
          <p:cNvSpPr>
            <a:spLocks noChangeArrowheads="1"/>
          </p:cNvSpPr>
          <p:nvPr/>
        </p:nvSpPr>
        <p:spPr bwMode="auto">
          <a:xfrm>
            <a:off x="4261694" y="3015734"/>
            <a:ext cx="6167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TextBox 15">
            <a:extLst>
              <a:ext uri="{FF2B5EF4-FFF2-40B4-BE49-F238E27FC236}">
                <a16:creationId xmlns:a16="http://schemas.microsoft.com/office/drawing/2014/main" xmlns="" id="{00EEE83B-F11E-4BB2-B5A1-F77F50363B53}"/>
              </a:ext>
            </a:extLst>
          </p:cNvPr>
          <p:cNvSpPr txBox="1">
            <a:spLocks noChangeArrowheads="1"/>
          </p:cNvSpPr>
          <p:nvPr/>
        </p:nvSpPr>
        <p:spPr bwMode="auto">
          <a:xfrm>
            <a:off x="3251202" y="56870"/>
            <a:ext cx="44365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văn bản</a:t>
            </a:r>
            <a:endParaRPr lang="en-US" altLang="en-US" sz="3600" b="1" i="1">
              <a:solidFill>
                <a:srgbClr val="0000FF"/>
              </a:solidFill>
              <a:latin typeface="Times New Roman" panose="02020603050405020304" pitchFamily="18" charset="0"/>
            </a:endParaRPr>
          </a:p>
        </p:txBody>
      </p:sp>
      <p:sp>
        <p:nvSpPr>
          <p:cNvPr id="5" name="TextBox 15">
            <a:extLst>
              <a:ext uri="{FF2B5EF4-FFF2-40B4-BE49-F238E27FC236}">
                <a16:creationId xmlns:a16="http://schemas.microsoft.com/office/drawing/2014/main" xmlns="" id="{86528F4A-38D3-4CD8-B976-FF88B97F4B69}"/>
              </a:ext>
            </a:extLst>
          </p:cNvPr>
          <p:cNvSpPr txBox="1">
            <a:spLocks noChangeArrowheads="1"/>
          </p:cNvSpPr>
          <p:nvPr/>
        </p:nvSpPr>
        <p:spPr bwMode="auto">
          <a:xfrm>
            <a:off x="1963039" y="665022"/>
            <a:ext cx="97862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0000"/>
              </a:lnSpc>
              <a:spcAft>
                <a:spcPts val="800"/>
              </a:spcAft>
            </a:pPr>
            <a:r>
              <a:rPr lang="en-US" sz="2400">
                <a:latin typeface="Times New Roman" panose="02020603050405020304" pitchFamily="18" charset="0"/>
                <a:cs typeface="Times New Roman" panose="02020603050405020304" pitchFamily="18" charset="0"/>
              </a:rPr>
              <a:t>1.Vào đời Hùng Vương</a:t>
            </a:r>
            <a:r>
              <a:rPr lang="vi-VN" sz="2400">
                <a:latin typeface="Times New Roman" panose="02020603050405020304" pitchFamily="18" charset="0"/>
                <a:cs typeface="Times New Roman" panose="02020603050405020304" pitchFamily="18" charset="0"/>
              </a:rPr>
              <a:t> thứ sáu, ở làng </a:t>
            </a:r>
            <a:r>
              <a:rPr lang="en-US" sz="2400">
                <a:latin typeface="Times New Roman" panose="02020603050405020304" pitchFamily="18" charset="0"/>
                <a:cs typeface="Times New Roman" panose="02020603050405020304" pitchFamily="18" charset="0"/>
              </a:rPr>
              <a:t>G</a:t>
            </a:r>
            <a:r>
              <a:rPr lang="vi-VN" sz="2400">
                <a:latin typeface="Times New Roman" panose="02020603050405020304" pitchFamily="18" charset="0"/>
                <a:cs typeface="Times New Roman" panose="02020603050405020304" pitchFamily="18" charset="0"/>
              </a:rPr>
              <a:t>i</a:t>
            </a:r>
            <a:r>
              <a:rPr lang="en-US" sz="2400">
                <a:latin typeface="Times New Roman" panose="02020603050405020304" pitchFamily="18" charset="0"/>
                <a:cs typeface="Times New Roman" panose="02020603050405020304" pitchFamily="18" charset="0"/>
              </a:rPr>
              <a:t>ó</a:t>
            </a:r>
            <a:r>
              <a:rPr lang="vi-VN" sz="2400">
                <a:latin typeface="Times New Roman" panose="02020603050405020304" pitchFamily="18" charset="0"/>
                <a:cs typeface="Times New Roman" panose="02020603050405020304" pitchFamily="18" charset="0"/>
              </a:rPr>
              <a:t>ng</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có hai vợ chồng già ao ước có một đứa con. </a:t>
            </a:r>
            <a:endParaRPr lang="en-US" sz="2400">
              <a:latin typeface="Times New Roman" panose="02020603050405020304" pitchFamily="18" charset="0"/>
              <a:cs typeface="Times New Roman" panose="02020603050405020304" pitchFamily="18" charset="0"/>
            </a:endParaRPr>
          </a:p>
        </p:txBody>
      </p:sp>
      <p:sp>
        <p:nvSpPr>
          <p:cNvPr id="6" name="TextBox 15">
            <a:extLst>
              <a:ext uri="{FF2B5EF4-FFF2-40B4-BE49-F238E27FC236}">
                <a16:creationId xmlns:a16="http://schemas.microsoft.com/office/drawing/2014/main" xmlns="" id="{74419E7A-95DC-4ABF-AA99-FD7F6E71F483}"/>
              </a:ext>
            </a:extLst>
          </p:cNvPr>
          <p:cNvSpPr txBox="1">
            <a:spLocks noChangeArrowheads="1"/>
          </p:cNvSpPr>
          <p:nvPr/>
        </p:nvSpPr>
        <p:spPr bwMode="auto">
          <a:xfrm>
            <a:off x="1963039" y="1382474"/>
            <a:ext cx="91139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800"/>
              </a:spcAft>
            </a:pPr>
            <a:r>
              <a:rPr lang="en-US" sz="2400">
                <a:latin typeface="Times New Roman" panose="02020603050405020304" pitchFamily="18" charset="0"/>
                <a:cs typeface="Times New Roman" panose="02020603050405020304" pitchFamily="18" charset="0"/>
              </a:rPr>
              <a:t>2.</a:t>
            </a:r>
            <a:r>
              <a:rPr lang="vi-VN" sz="2400">
                <a:latin typeface="Times New Roman" panose="02020603050405020304" pitchFamily="18" charset="0"/>
                <a:cs typeface="Times New Roman" panose="02020603050405020304" pitchFamily="18" charset="0"/>
              </a:rPr>
              <a:t>Một hôm</a:t>
            </a:r>
            <a:r>
              <a:rPr lang="en-US" sz="2400">
                <a:latin typeface="Times New Roman" panose="02020603050405020304" pitchFamily="18" charset="0"/>
                <a:cs typeface="Times New Roman" panose="02020603050405020304" pitchFamily="18" charset="0"/>
              </a:rPr>
              <a:t> ra</a:t>
            </a:r>
            <a:r>
              <a:rPr lang="vi-VN" sz="2400">
                <a:latin typeface="Times New Roman" panose="02020603050405020304" pitchFamily="18" charset="0"/>
                <a:cs typeface="Times New Roman" panose="02020603050405020304" pitchFamily="18" charset="0"/>
              </a:rPr>
              <a:t> đồng</a:t>
            </a:r>
            <a:r>
              <a:rPr lang="en-US" sz="2400">
                <a:latin typeface="Times New Roman" panose="02020603050405020304" pitchFamily="18" charset="0"/>
                <a:cs typeface="Times New Roman" panose="02020603050405020304" pitchFamily="18" charset="0"/>
              </a:rPr>
              <a:t>, b</a:t>
            </a:r>
            <a:r>
              <a:rPr lang="vi-VN" sz="2400">
                <a:latin typeface="Times New Roman" panose="02020603050405020304" pitchFamily="18" charset="0"/>
                <a:cs typeface="Times New Roman" panose="02020603050405020304" pitchFamily="18" charset="0"/>
              </a:rPr>
              <a:t>à vợ </a:t>
            </a:r>
            <a:r>
              <a:rPr lang="en-US" sz="2400">
                <a:latin typeface="Times New Roman" panose="02020603050405020304" pitchFamily="18" charset="0"/>
                <a:cs typeface="Times New Roman" panose="02020603050405020304" pitchFamily="18" charset="0"/>
              </a:rPr>
              <a:t>thấy</a:t>
            </a:r>
            <a:r>
              <a:rPr lang="vi-VN" sz="2400">
                <a:latin typeface="Times New Roman" panose="02020603050405020304" pitchFamily="18" charset="0"/>
                <a:cs typeface="Times New Roman" panose="02020603050405020304" pitchFamily="18" charset="0"/>
              </a:rPr>
              <a:t> một vết chân</a:t>
            </a:r>
            <a:r>
              <a:rPr lang="en-US" sz="2400">
                <a:latin typeface="Times New Roman" panose="02020603050405020304" pitchFamily="18" charset="0"/>
                <a:cs typeface="Times New Roman" panose="02020603050405020304" pitchFamily="18" charset="0"/>
              </a:rPr>
              <a:t> to</a:t>
            </a:r>
            <a:r>
              <a:rPr lang="vi-VN" sz="2400">
                <a:latin typeface="Times New Roman" panose="02020603050405020304" pitchFamily="18" charset="0"/>
                <a:cs typeface="Times New Roman" panose="02020603050405020304" pitchFamily="18" charset="0"/>
              </a:rPr>
              <a:t> nên ướm thử</a:t>
            </a:r>
            <a:r>
              <a:rPr lang="en-US" sz="2400">
                <a:latin typeface="Times New Roman" panose="02020603050405020304" pitchFamily="18" charset="0"/>
                <a:cs typeface="Times New Roman" panose="02020603050405020304" pitchFamily="18" charset="0"/>
              </a:rPr>
              <a:t>, về</a:t>
            </a:r>
            <a:r>
              <a:rPr lang="vi-VN" sz="2400">
                <a:latin typeface="Times New Roman" panose="02020603050405020304" pitchFamily="18" charset="0"/>
                <a:cs typeface="Times New Roman" panose="02020603050405020304" pitchFamily="18" charset="0"/>
              </a:rPr>
              <a:t> thụ thai</a:t>
            </a:r>
            <a:endParaRPr lang="en-US" sz="2400">
              <a:latin typeface="Times New Roman" panose="02020603050405020304" pitchFamily="18" charset="0"/>
              <a:cs typeface="Times New Roman" panose="02020603050405020304" pitchFamily="18" charset="0"/>
            </a:endParaRPr>
          </a:p>
        </p:txBody>
      </p:sp>
      <p:sp>
        <p:nvSpPr>
          <p:cNvPr id="7" name="TextBox 15">
            <a:extLst>
              <a:ext uri="{FF2B5EF4-FFF2-40B4-BE49-F238E27FC236}">
                <a16:creationId xmlns:a16="http://schemas.microsoft.com/office/drawing/2014/main" xmlns="" id="{27644888-BDBF-4D11-B0FA-7F2319D1A80E}"/>
              </a:ext>
            </a:extLst>
          </p:cNvPr>
          <p:cNvSpPr txBox="1">
            <a:spLocks noChangeArrowheads="1"/>
          </p:cNvSpPr>
          <p:nvPr/>
        </p:nvSpPr>
        <p:spPr bwMode="auto">
          <a:xfrm>
            <a:off x="1963039" y="1873451"/>
            <a:ext cx="100201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3.</a:t>
            </a:r>
            <a:r>
              <a:rPr lang="vi-VN" sz="2400">
                <a:latin typeface="Times New Roman" panose="02020603050405020304" pitchFamily="18" charset="0"/>
                <a:ea typeface="Calibri" panose="020F0502020204030204" pitchFamily="34" charset="0"/>
                <a:cs typeface="Times New Roman" panose="02020603050405020304" pitchFamily="18" charset="0"/>
              </a:rPr>
              <a:t>M</a:t>
            </a:r>
            <a:r>
              <a:rPr lang="en-US" sz="2400">
                <a:latin typeface="Times New Roman" panose="02020603050405020304" pitchFamily="18" charset="0"/>
                <a:ea typeface="Calibri" panose="020F0502020204030204" pitchFamily="34" charset="0"/>
                <a:cs typeface="Times New Roman" panose="02020603050405020304" pitchFamily="18" charset="0"/>
              </a:rPr>
              <a:t>ười</a:t>
            </a:r>
            <a:r>
              <a:rPr lang="vi-VN" sz="2400">
                <a:latin typeface="Times New Roman" panose="02020603050405020304" pitchFamily="18" charset="0"/>
                <a:ea typeface="Calibri" panose="020F0502020204030204" pitchFamily="34" charset="0"/>
                <a:cs typeface="Times New Roman" panose="02020603050405020304" pitchFamily="18" charset="0"/>
              </a:rPr>
              <a:t> hai tháng sau</a:t>
            </a:r>
            <a:r>
              <a:rPr lang="en-US" sz="2400">
                <a:latin typeface="Times New Roman" panose="02020603050405020304" pitchFamily="18" charset="0"/>
                <a:ea typeface="Calibri" panose="020F0502020204030204" pitchFamily="34" charset="0"/>
                <a:cs typeface="Times New Roman" panose="02020603050405020304" pitchFamily="18" charset="0"/>
              </a:rPr>
              <a:t>,</a:t>
            </a:r>
            <a:r>
              <a:rPr lang="vi-VN" sz="2400">
                <a:latin typeface="Times New Roman" panose="02020603050405020304" pitchFamily="18" charset="0"/>
                <a:ea typeface="Calibri" panose="020F0502020204030204" pitchFamily="34" charset="0"/>
                <a:cs typeface="Times New Roman" panose="02020603050405020304" pitchFamily="18" charset="0"/>
              </a:rPr>
              <a:t> sinh </a:t>
            </a:r>
            <a:r>
              <a:rPr lang="en-US" sz="2400">
                <a:latin typeface="Times New Roman" panose="02020603050405020304" pitchFamily="18" charset="0"/>
                <a:ea typeface="Calibri" panose="020F0502020204030204" pitchFamily="34" charset="0"/>
                <a:cs typeface="Times New Roman" panose="02020603050405020304" pitchFamily="18" charset="0"/>
              </a:rPr>
              <a:t>r</a:t>
            </a:r>
            <a:r>
              <a:rPr lang="vi-VN" sz="2400">
                <a:latin typeface="Times New Roman" panose="02020603050405020304" pitchFamily="18" charset="0"/>
                <a:ea typeface="Calibri" panose="020F0502020204030204" pitchFamily="34" charset="0"/>
                <a:cs typeface="Times New Roman" panose="02020603050405020304" pitchFamily="18" charset="0"/>
              </a:rPr>
              <a:t>a cậu bé </a:t>
            </a:r>
            <a:r>
              <a:rPr lang="en-US" sz="2400">
                <a:latin typeface="Times New Roman" panose="02020603050405020304" pitchFamily="18" charset="0"/>
                <a:ea typeface="Calibri" panose="020F0502020204030204" pitchFamily="34" charset="0"/>
                <a:cs typeface="Times New Roman" panose="02020603050405020304" pitchFamily="18" charset="0"/>
              </a:rPr>
              <a:t>k</a:t>
            </a:r>
            <a:r>
              <a:rPr lang="vi-VN" sz="2400">
                <a:latin typeface="Times New Roman" panose="02020603050405020304" pitchFamily="18" charset="0"/>
                <a:ea typeface="Calibri" panose="020F0502020204030204" pitchFamily="34" charset="0"/>
                <a:cs typeface="Times New Roman" panose="02020603050405020304" pitchFamily="18" charset="0"/>
              </a:rPr>
              <a:t>hôi ngô, nhưng </a:t>
            </a:r>
            <a:r>
              <a:rPr lang="en-US" sz="2400">
                <a:latin typeface="Times New Roman" panose="02020603050405020304" pitchFamily="18" charset="0"/>
                <a:ea typeface="Calibri" panose="020F0502020204030204" pitchFamily="34" charset="0"/>
                <a:cs typeface="Times New Roman" panose="02020603050405020304" pitchFamily="18" charset="0"/>
              </a:rPr>
              <a:t>lên</a:t>
            </a:r>
            <a:r>
              <a:rPr lang="vi-VN" sz="2400">
                <a:latin typeface="Times New Roman" panose="02020603050405020304" pitchFamily="18" charset="0"/>
                <a:ea typeface="Calibri" panose="020F0502020204030204" pitchFamily="34" charset="0"/>
                <a:cs typeface="Times New Roman" panose="02020603050405020304" pitchFamily="18" charset="0"/>
              </a:rPr>
              <a:t> ba tuổi vẫn không biết nói cười.</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15">
            <a:extLst>
              <a:ext uri="{FF2B5EF4-FFF2-40B4-BE49-F238E27FC236}">
                <a16:creationId xmlns:a16="http://schemas.microsoft.com/office/drawing/2014/main" xmlns="" id="{1367A6E9-6FE3-4D25-A645-C98B4F4452C9}"/>
              </a:ext>
            </a:extLst>
          </p:cNvPr>
          <p:cNvSpPr txBox="1">
            <a:spLocks noChangeArrowheads="1"/>
          </p:cNvSpPr>
          <p:nvPr/>
        </p:nvSpPr>
        <p:spPr bwMode="auto">
          <a:xfrm>
            <a:off x="1985595" y="2886161"/>
            <a:ext cx="10183849"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4.</a:t>
            </a:r>
            <a:r>
              <a:rPr lang="vi-VN" sz="2400">
                <a:latin typeface="Times New Roman" panose="02020603050405020304" pitchFamily="18" charset="0"/>
                <a:ea typeface="Calibri" panose="020F0502020204030204" pitchFamily="34" charset="0"/>
                <a:cs typeface="Times New Roman" panose="02020603050405020304" pitchFamily="18" charset="0"/>
              </a:rPr>
              <a:t>Giặc Ân xâm lược</a:t>
            </a:r>
            <a:r>
              <a:rPr lang="en-US" sz="2400">
                <a:latin typeface="Times New Roman" panose="02020603050405020304" pitchFamily="18" charset="0"/>
                <a:ea typeface="Calibri" panose="020F0502020204030204" pitchFamily="34" charset="0"/>
                <a:cs typeface="Times New Roman" panose="02020603050405020304" pitchFamily="18" charset="0"/>
              </a:rPr>
              <a:t>, v</a:t>
            </a:r>
            <a:r>
              <a:rPr lang="vi-VN" sz="2400">
                <a:latin typeface="Times New Roman" panose="02020603050405020304" pitchFamily="18" charset="0"/>
                <a:ea typeface="Calibri" panose="020F0502020204030204" pitchFamily="34" charset="0"/>
                <a:cs typeface="Times New Roman" panose="02020603050405020304" pitchFamily="18" charset="0"/>
              </a:rPr>
              <a:t>ua sai sứ giả đi tìm người cứu nước</a:t>
            </a:r>
            <a:r>
              <a:rPr lang="en-US" sz="240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TextBox 15">
            <a:extLst>
              <a:ext uri="{FF2B5EF4-FFF2-40B4-BE49-F238E27FC236}">
                <a16:creationId xmlns:a16="http://schemas.microsoft.com/office/drawing/2014/main" xmlns="" id="{6903BC5E-4830-48F5-B190-481B348D2ACA}"/>
              </a:ext>
            </a:extLst>
          </p:cNvPr>
          <p:cNvSpPr txBox="1">
            <a:spLocks noChangeArrowheads="1"/>
          </p:cNvSpPr>
          <p:nvPr/>
        </p:nvSpPr>
        <p:spPr bwMode="auto">
          <a:xfrm>
            <a:off x="1963039" y="3268401"/>
            <a:ext cx="10065271"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5.</a:t>
            </a:r>
            <a:r>
              <a:rPr lang="vi-VN" sz="2400">
                <a:latin typeface="Times New Roman" panose="02020603050405020304" pitchFamily="18" charset="0"/>
                <a:ea typeface="Calibri" panose="020F0502020204030204" pitchFamily="34" charset="0"/>
                <a:cs typeface="Times New Roman" panose="02020603050405020304" pitchFamily="18" charset="0"/>
              </a:rPr>
              <a:t>Gi</a:t>
            </a:r>
            <a:r>
              <a:rPr lang="en-US" sz="2400">
                <a:latin typeface="Times New Roman" panose="02020603050405020304" pitchFamily="18" charset="0"/>
                <a:ea typeface="Calibri" panose="020F0502020204030204" pitchFamily="34" charset="0"/>
                <a:cs typeface="Times New Roman" panose="02020603050405020304" pitchFamily="18" charset="0"/>
              </a:rPr>
              <a:t>ó</a:t>
            </a:r>
            <a:r>
              <a:rPr lang="vi-VN" sz="2400">
                <a:latin typeface="Times New Roman" panose="02020603050405020304" pitchFamily="18" charset="0"/>
                <a:ea typeface="Calibri" panose="020F0502020204030204" pitchFamily="34" charset="0"/>
                <a:cs typeface="Times New Roman" panose="02020603050405020304" pitchFamily="18" charset="0"/>
              </a:rPr>
              <a:t>ng nghe tiếng </a:t>
            </a:r>
            <a:r>
              <a:rPr lang="en-US" sz="2400">
                <a:latin typeface="Times New Roman" panose="02020603050405020304" pitchFamily="18" charset="0"/>
                <a:ea typeface="Calibri" panose="020F0502020204030204" pitchFamily="34" charset="0"/>
                <a:cs typeface="Times New Roman" panose="02020603050405020304" pitchFamily="18" charset="0"/>
              </a:rPr>
              <a:t>r</a:t>
            </a:r>
            <a:r>
              <a:rPr lang="vi-VN" sz="2400">
                <a:latin typeface="Times New Roman" panose="02020603050405020304" pitchFamily="18" charset="0"/>
                <a:ea typeface="Calibri" panose="020F0502020204030204" pitchFamily="34" charset="0"/>
                <a:cs typeface="Times New Roman" panose="02020603050405020304" pitchFamily="18" charset="0"/>
              </a:rPr>
              <a:t>ao</a:t>
            </a:r>
            <a:r>
              <a:rPr lang="en-US" sz="2400">
                <a:latin typeface="Times New Roman" panose="02020603050405020304" pitchFamily="18" charset="0"/>
                <a:ea typeface="Calibri" panose="020F0502020204030204" pitchFamily="34" charset="0"/>
                <a:cs typeface="Times New Roman" panose="02020603050405020304" pitchFamily="18" charset="0"/>
              </a:rPr>
              <a:t>, liền</a:t>
            </a:r>
            <a:r>
              <a:rPr lang="vi-VN" sz="2400">
                <a:latin typeface="Times New Roman" panose="02020603050405020304" pitchFamily="18" charset="0"/>
                <a:ea typeface="Calibri" panose="020F0502020204030204" pitchFamily="34" charset="0"/>
                <a:cs typeface="Times New Roman" panose="02020603050405020304" pitchFamily="18" charset="0"/>
              </a:rPr>
              <a:t> </a:t>
            </a:r>
            <a:r>
              <a:rPr lang="en-US" sz="2400">
                <a:latin typeface="Times New Roman" panose="02020603050405020304" pitchFamily="18" charset="0"/>
                <a:ea typeface="Calibri" panose="020F0502020204030204" pitchFamily="34" charset="0"/>
                <a:cs typeface="Times New Roman" panose="02020603050405020304" pitchFamily="18" charset="0"/>
              </a:rPr>
              <a:t>cất</a:t>
            </a:r>
            <a:r>
              <a:rPr lang="vi-VN" sz="2400">
                <a:latin typeface="Times New Roman" panose="02020603050405020304" pitchFamily="18" charset="0"/>
                <a:ea typeface="Calibri" panose="020F0502020204030204" pitchFamily="34" charset="0"/>
                <a:cs typeface="Times New Roman" panose="02020603050405020304" pitchFamily="18" charset="0"/>
              </a:rPr>
              <a:t> tiếng nói xin đ</a:t>
            </a:r>
            <a:r>
              <a:rPr lang="en-US" sz="2400">
                <a:latin typeface="Times New Roman" panose="02020603050405020304" pitchFamily="18" charset="0"/>
                <a:ea typeface="Calibri" panose="020F0502020204030204" pitchFamily="34" charset="0"/>
                <a:cs typeface="Times New Roman" panose="02020603050405020304" pitchFamily="18" charset="0"/>
              </a:rPr>
              <a:t>i</a:t>
            </a:r>
            <a:r>
              <a:rPr lang="vi-VN" sz="2400">
                <a:latin typeface="Times New Roman" panose="02020603050405020304" pitchFamily="18" charset="0"/>
                <a:ea typeface="Calibri" panose="020F0502020204030204" pitchFamily="34" charset="0"/>
                <a:cs typeface="Times New Roman" panose="02020603050405020304" pitchFamily="18" charset="0"/>
              </a:rPr>
              <a:t> đánh giặc.</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5">
            <a:extLst>
              <a:ext uri="{FF2B5EF4-FFF2-40B4-BE49-F238E27FC236}">
                <a16:creationId xmlns:a16="http://schemas.microsoft.com/office/drawing/2014/main" xmlns="" id="{B99EF6A9-FFE1-4D9F-976F-E8C1DAE4122E}"/>
              </a:ext>
            </a:extLst>
          </p:cNvPr>
          <p:cNvSpPr txBox="1">
            <a:spLocks noChangeArrowheads="1"/>
          </p:cNvSpPr>
          <p:nvPr/>
        </p:nvSpPr>
        <p:spPr bwMode="auto">
          <a:xfrm>
            <a:off x="1963039" y="3701383"/>
            <a:ext cx="10065271"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6.</a:t>
            </a:r>
            <a:r>
              <a:rPr lang="vi-VN" sz="2400">
                <a:latin typeface="Times New Roman" panose="02020603050405020304" pitchFamily="18" charset="0"/>
                <a:ea typeface="Calibri" panose="020F0502020204030204" pitchFamily="34" charset="0"/>
                <a:cs typeface="Times New Roman" panose="02020603050405020304" pitchFamily="18" charset="0"/>
              </a:rPr>
              <a:t>Gi</a:t>
            </a:r>
            <a:r>
              <a:rPr lang="en-US" sz="2400">
                <a:latin typeface="Times New Roman" panose="02020603050405020304" pitchFamily="18" charset="0"/>
                <a:ea typeface="Calibri" panose="020F0502020204030204" pitchFamily="34" charset="0"/>
                <a:cs typeface="Times New Roman" panose="02020603050405020304" pitchFamily="18" charset="0"/>
              </a:rPr>
              <a:t>ó</a:t>
            </a:r>
            <a:r>
              <a:rPr lang="vi-VN" sz="2400">
                <a:latin typeface="Times New Roman" panose="02020603050405020304" pitchFamily="18" charset="0"/>
                <a:ea typeface="Calibri" panose="020F0502020204030204" pitchFamily="34" charset="0"/>
                <a:cs typeface="Times New Roman" panose="02020603050405020304" pitchFamily="18" charset="0"/>
              </a:rPr>
              <a:t>ng được bà c</a:t>
            </a:r>
            <a:r>
              <a:rPr lang="en-US" sz="2400">
                <a:latin typeface="Times New Roman" panose="02020603050405020304" pitchFamily="18" charset="0"/>
                <a:ea typeface="Calibri" panose="020F0502020204030204" pitchFamily="34" charset="0"/>
                <a:cs typeface="Times New Roman" panose="02020603050405020304" pitchFamily="18" charset="0"/>
              </a:rPr>
              <a:t>on láng</a:t>
            </a:r>
            <a:r>
              <a:rPr lang="vi-VN" sz="2400">
                <a:latin typeface="Times New Roman" panose="02020603050405020304" pitchFamily="18" charset="0"/>
                <a:ea typeface="Calibri" panose="020F0502020204030204" pitchFamily="34" charset="0"/>
                <a:cs typeface="Times New Roman" panose="02020603050405020304" pitchFamily="18" charset="0"/>
              </a:rPr>
              <a:t> giềng góp gạ</a:t>
            </a:r>
            <a:r>
              <a:rPr lang="en-US" sz="2400">
                <a:latin typeface="Times New Roman" panose="02020603050405020304" pitchFamily="18" charset="0"/>
                <a:ea typeface="Calibri" panose="020F0502020204030204" pitchFamily="34" charset="0"/>
                <a:cs typeface="Times New Roman" panose="02020603050405020304" pitchFamily="18" charset="0"/>
              </a:rPr>
              <a:t>o nên lớn nhanh như thổi.</a:t>
            </a:r>
            <a:r>
              <a:rPr lang="vi-VN" sz="2400">
                <a:latin typeface="Times New Roman" panose="02020603050405020304" pitchFamily="18" charset="0"/>
                <a:ea typeface="Calibri" panose="020F0502020204030204" pitchFamily="34" charset="0"/>
                <a:cs typeface="Times New Roman" panose="02020603050405020304" pitchFamily="18" charset="0"/>
              </a:rPr>
              <a:t> </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2CFEC31A-10A4-4A04-ABC1-1F32ADBA192A}"/>
              </a:ext>
            </a:extLst>
          </p:cNvPr>
          <p:cNvSpPr txBox="1">
            <a:spLocks noChangeArrowheads="1"/>
          </p:cNvSpPr>
          <p:nvPr/>
        </p:nvSpPr>
        <p:spPr bwMode="auto">
          <a:xfrm>
            <a:off x="1917925" y="4252131"/>
            <a:ext cx="10065271" cy="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spcAft>
                <a:spcPts val="800"/>
              </a:spcAft>
            </a:pPr>
            <a:r>
              <a:rPr lang="en-US" sz="2400">
                <a:latin typeface="Times New Roman" panose="02020603050405020304" pitchFamily="18" charset="0"/>
                <a:cs typeface="Times New Roman" panose="02020603050405020304" pitchFamily="18" charset="0"/>
              </a:rPr>
              <a:t>7.</a:t>
            </a:r>
            <a:r>
              <a:rPr lang="vi-VN" sz="2400">
                <a:latin typeface="Times New Roman" panose="02020603050405020304" pitchFamily="18" charset="0"/>
                <a:cs typeface="Times New Roman" panose="02020603050405020304" pitchFamily="18" charset="0"/>
              </a:rPr>
              <a:t>Giặc đến chân nú</a:t>
            </a:r>
            <a:r>
              <a:rPr lang="en-US" sz="2400">
                <a:latin typeface="Times New Roman" panose="02020603050405020304" pitchFamily="18" charset="0"/>
                <a:cs typeface="Times New Roman" panose="02020603050405020304" pitchFamily="18" charset="0"/>
              </a:rPr>
              <a:t>i</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Tr</a:t>
            </a:r>
            <a:r>
              <a:rPr lang="vi-VN" sz="2400">
                <a:latin typeface="Times New Roman" panose="02020603050405020304" pitchFamily="18" charset="0"/>
                <a:cs typeface="Times New Roman" panose="02020603050405020304" pitchFamily="18" charset="0"/>
              </a:rPr>
              <a:t>âu</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cùn</a:t>
            </a:r>
            <a:r>
              <a:rPr lang="en-US" sz="2400">
                <a:latin typeface="Times New Roman" panose="02020603050405020304" pitchFamily="18" charset="0"/>
                <a:cs typeface="Times New Roman" panose="02020603050405020304" pitchFamily="18" charset="0"/>
              </a:rPr>
              <a:t>g lúc</a:t>
            </a:r>
            <a:r>
              <a:rPr lang="vi-VN" sz="2400">
                <a:latin typeface="Times New Roman" panose="02020603050405020304" pitchFamily="18" charset="0"/>
                <a:cs typeface="Times New Roman" panose="02020603050405020304" pitchFamily="18" charset="0"/>
              </a:rPr>
              <a:t> sứ giả mang ngựa s</a:t>
            </a:r>
            <a:r>
              <a:rPr lang="en-US" sz="2400">
                <a:latin typeface="Times New Roman" panose="02020603050405020304" pitchFamily="18" charset="0"/>
                <a:cs typeface="Times New Roman" panose="02020603050405020304" pitchFamily="18" charset="0"/>
              </a:rPr>
              <a:t>ắt</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roi sắt,</a:t>
            </a:r>
            <a:r>
              <a:rPr lang="vi-VN" sz="2400">
                <a:latin typeface="Times New Roman" panose="02020603050405020304" pitchFamily="18" charset="0"/>
                <a:cs typeface="Times New Roman" panose="02020603050405020304" pitchFamily="18" charset="0"/>
              </a:rPr>
              <a:t> á</a:t>
            </a:r>
            <a:r>
              <a:rPr lang="en-US" sz="2400">
                <a:latin typeface="Times New Roman" panose="02020603050405020304" pitchFamily="18" charset="0"/>
                <a:cs typeface="Times New Roman" panose="02020603050405020304" pitchFamily="18" charset="0"/>
              </a:rPr>
              <a:t>o</a:t>
            </a:r>
            <a:r>
              <a:rPr lang="vi-VN" sz="2400">
                <a:latin typeface="Times New Roman" panose="02020603050405020304" pitchFamily="18" charset="0"/>
                <a:cs typeface="Times New Roman" panose="02020603050405020304" pitchFamily="18" charset="0"/>
              </a:rPr>
              <a:t> giáp đến. Thánh Gióng </a:t>
            </a:r>
            <a:r>
              <a:rPr lang="en-US" sz="2400">
                <a:latin typeface="Times New Roman" panose="02020603050405020304" pitchFamily="18" charset="0"/>
                <a:cs typeface="Times New Roman" panose="02020603050405020304" pitchFamily="18" charset="0"/>
              </a:rPr>
              <a:t>vươ</a:t>
            </a:r>
            <a:r>
              <a:rPr lang="vi-VN" sz="2400">
                <a:latin typeface="Times New Roman" panose="02020603050405020304" pitchFamily="18" charset="0"/>
                <a:cs typeface="Times New Roman" panose="02020603050405020304" pitchFamily="18" charset="0"/>
              </a:rPr>
              <a:t>n </a:t>
            </a:r>
            <a:r>
              <a:rPr lang="en-US" sz="2400">
                <a:latin typeface="Times New Roman" panose="02020603050405020304" pitchFamily="18" charset="0"/>
                <a:cs typeface="Times New Roman" panose="02020603050405020304" pitchFamily="18" charset="0"/>
              </a:rPr>
              <a:t>v</a:t>
            </a:r>
            <a:r>
              <a:rPr lang="vi-VN" sz="2400">
                <a:latin typeface="Times New Roman" panose="02020603050405020304" pitchFamily="18" charset="0"/>
                <a:cs typeface="Times New Roman" panose="02020603050405020304" pitchFamily="18" charset="0"/>
              </a:rPr>
              <a:t>ai thành </a:t>
            </a:r>
            <a:r>
              <a:rPr lang="en-US" sz="2400">
                <a:latin typeface="Times New Roman" panose="02020603050405020304" pitchFamily="18" charset="0"/>
                <a:cs typeface="Times New Roman" panose="02020603050405020304" pitchFamily="18" charset="0"/>
              </a:rPr>
              <a:t>tráng sĩ</a:t>
            </a:r>
            <a:r>
              <a:rPr lang="vi-VN" sz="2400">
                <a:latin typeface="Times New Roman" panose="02020603050405020304" pitchFamily="18" charset="0"/>
                <a:cs typeface="Times New Roman" panose="02020603050405020304" pitchFamily="18" charset="0"/>
              </a:rPr>
              <a:t>, cưỡi ngựa xông vào t</a:t>
            </a:r>
            <a:r>
              <a:rPr lang="en-US" sz="2400">
                <a:latin typeface="Times New Roman" panose="02020603050405020304" pitchFamily="18" charset="0"/>
                <a:cs typeface="Times New Roman" panose="02020603050405020304" pitchFamily="18" charset="0"/>
              </a:rPr>
              <a:t>r</a:t>
            </a:r>
            <a:r>
              <a:rPr lang="vi-VN" sz="2400">
                <a:latin typeface="Times New Roman" panose="02020603050405020304" pitchFamily="18" charset="0"/>
                <a:cs typeface="Times New Roman" panose="02020603050405020304" pitchFamily="18" charset="0"/>
              </a:rPr>
              <a:t>ận. giết giặc. </a:t>
            </a:r>
            <a:endParaRPr lang="en-US" sz="2400">
              <a:latin typeface="Times New Roman" panose="02020603050405020304" pitchFamily="18" charset="0"/>
              <a:cs typeface="Times New Roman" panose="02020603050405020304" pitchFamily="18" charset="0"/>
            </a:endParaRPr>
          </a:p>
        </p:txBody>
      </p:sp>
      <p:sp>
        <p:nvSpPr>
          <p:cNvPr id="17" name="TextBox 15">
            <a:extLst>
              <a:ext uri="{FF2B5EF4-FFF2-40B4-BE49-F238E27FC236}">
                <a16:creationId xmlns:a16="http://schemas.microsoft.com/office/drawing/2014/main" xmlns="" id="{451DF980-87DC-4847-98A1-6BEA23EF285D}"/>
              </a:ext>
            </a:extLst>
          </p:cNvPr>
          <p:cNvSpPr txBox="1">
            <a:spLocks noChangeArrowheads="1"/>
          </p:cNvSpPr>
          <p:nvPr/>
        </p:nvSpPr>
        <p:spPr bwMode="auto">
          <a:xfrm>
            <a:off x="1917925" y="5062520"/>
            <a:ext cx="10065271"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spcAft>
                <a:spcPts val="800"/>
              </a:spcAft>
            </a:pPr>
            <a:r>
              <a:rPr lang="vi-VN" sz="2400">
                <a:latin typeface="Times New Roman" panose="02020603050405020304" pitchFamily="18" charset="0"/>
                <a:cs typeface="Times New Roman" panose="02020603050405020304" pitchFamily="18" charset="0"/>
              </a:rPr>
              <a:t>8. R</a:t>
            </a:r>
            <a:r>
              <a:rPr lang="en-US" sz="2400">
                <a:latin typeface="Times New Roman" panose="02020603050405020304" pitchFamily="18" charset="0"/>
                <a:cs typeface="Times New Roman" panose="02020603050405020304" pitchFamily="18" charset="0"/>
              </a:rPr>
              <a:t>oi</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sắt </a:t>
            </a:r>
            <a:r>
              <a:rPr lang="vi-VN" sz="2400">
                <a:latin typeface="Times New Roman" panose="02020603050405020304" pitchFamily="18" charset="0"/>
                <a:cs typeface="Times New Roman" panose="02020603050405020304" pitchFamily="18" charset="0"/>
              </a:rPr>
              <a:t>gãy</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Calibri" panose="020F0502020204030204" pitchFamily="34" charset="0"/>
                <a:cs typeface="Times New Roman" panose="02020603050405020304" pitchFamily="18" charset="0"/>
              </a:rPr>
              <a:t>Gi</a:t>
            </a:r>
            <a:r>
              <a:rPr lang="en-US" sz="2400">
                <a:latin typeface="Times New Roman" panose="02020603050405020304" pitchFamily="18" charset="0"/>
                <a:ea typeface="Calibri" panose="020F0502020204030204" pitchFamily="34" charset="0"/>
                <a:cs typeface="Times New Roman" panose="02020603050405020304" pitchFamily="18" charset="0"/>
              </a:rPr>
              <a:t>ó</a:t>
            </a:r>
            <a:r>
              <a:rPr lang="vi-VN" sz="2400">
                <a:latin typeface="Times New Roman" panose="02020603050405020304" pitchFamily="18" charset="0"/>
                <a:ea typeface="Calibri" panose="020F0502020204030204" pitchFamily="34" charset="0"/>
                <a:cs typeface="Times New Roman" panose="02020603050405020304" pitchFamily="18" charset="0"/>
              </a:rPr>
              <a:t>ng</a:t>
            </a:r>
            <a:r>
              <a:rPr lang="vi-VN" sz="2400">
                <a:latin typeface="Times New Roman" panose="02020603050405020304" pitchFamily="18" charset="0"/>
                <a:cs typeface="Times New Roman" panose="02020603050405020304" pitchFamily="18" charset="0"/>
              </a:rPr>
              <a:t> nh</a:t>
            </a:r>
            <a:r>
              <a:rPr lang="en-US" sz="2400">
                <a:latin typeface="Times New Roman" panose="02020603050405020304" pitchFamily="18" charset="0"/>
                <a:cs typeface="Times New Roman" panose="02020603050405020304" pitchFamily="18" charset="0"/>
              </a:rPr>
              <a:t>ổ</a:t>
            </a:r>
            <a:r>
              <a:rPr lang="vi-VN" sz="2400">
                <a:latin typeface="Times New Roman" panose="02020603050405020304" pitchFamily="18" charset="0"/>
                <a:cs typeface="Times New Roman" panose="02020603050405020304" pitchFamily="18" charset="0"/>
              </a:rPr>
              <a:t> bụi </a:t>
            </a:r>
            <a:r>
              <a:rPr lang="en-US" sz="2400">
                <a:latin typeface="Times New Roman" panose="02020603050405020304" pitchFamily="18" charset="0"/>
                <a:cs typeface="Times New Roman" panose="02020603050405020304" pitchFamily="18" charset="0"/>
              </a:rPr>
              <a:t>tre </a:t>
            </a:r>
            <a:r>
              <a:rPr lang="vi-VN" sz="2400">
                <a:latin typeface="Times New Roman" panose="02020603050405020304" pitchFamily="18" charset="0"/>
                <a:cs typeface="Times New Roman" panose="02020603050405020304" pitchFamily="18" charset="0"/>
              </a:rPr>
              <a:t>đánh giặc. </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5">
            <a:extLst>
              <a:ext uri="{FF2B5EF4-FFF2-40B4-BE49-F238E27FC236}">
                <a16:creationId xmlns:a16="http://schemas.microsoft.com/office/drawing/2014/main" xmlns="" id="{ED64DFD5-D3D0-4151-A3C9-B8458FDA965E}"/>
              </a:ext>
            </a:extLst>
          </p:cNvPr>
          <p:cNvSpPr txBox="1">
            <a:spLocks noChangeArrowheads="1"/>
          </p:cNvSpPr>
          <p:nvPr/>
        </p:nvSpPr>
        <p:spPr bwMode="auto">
          <a:xfrm>
            <a:off x="1917925" y="5519108"/>
            <a:ext cx="10065271"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spcAft>
                <a:spcPts val="800"/>
              </a:spcAft>
            </a:pPr>
            <a:r>
              <a:rPr lang="en-US" sz="2400">
                <a:solidFill>
                  <a:schemeClr val="dk1"/>
                </a:solidFill>
                <a:latin typeface="Times New Roman" panose="02020603050405020304" pitchFamily="18" charset="0"/>
                <a:cs typeface="Times New Roman" panose="02020603050405020304" pitchFamily="18" charset="0"/>
              </a:rPr>
              <a:t>9.</a:t>
            </a:r>
            <a:r>
              <a:rPr lang="vi-VN" sz="2400">
                <a:solidFill>
                  <a:schemeClr val="dk1"/>
                </a:solidFill>
                <a:latin typeface="Times New Roman" panose="02020603050405020304" pitchFamily="18" charset="0"/>
                <a:cs typeface="Times New Roman" panose="02020603050405020304" pitchFamily="18" charset="0"/>
              </a:rPr>
              <a:t>Giặc tan</a:t>
            </a:r>
            <a:r>
              <a:rPr lang="en-US" sz="2400">
                <a:solidFill>
                  <a:schemeClr val="dk1"/>
                </a:solidFill>
                <a:latin typeface="Times New Roman" panose="02020603050405020304" pitchFamily="18" charset="0"/>
                <a:cs typeface="Times New Roman" panose="02020603050405020304" pitchFamily="18" charset="0"/>
              </a:rPr>
              <a:t>, </a:t>
            </a:r>
            <a:r>
              <a:rPr lang="vi-VN" sz="2400">
                <a:solidFill>
                  <a:schemeClr val="dk1"/>
                </a:solidFill>
                <a:latin typeface="Times New Roman" panose="02020603050405020304" pitchFamily="18" charset="0"/>
                <a:cs typeface="Times New Roman" panose="02020603050405020304" pitchFamily="18" charset="0"/>
              </a:rPr>
              <a:t>Gióng c</a:t>
            </a:r>
            <a:r>
              <a:rPr lang="en-US" sz="2400">
                <a:solidFill>
                  <a:schemeClr val="dk1"/>
                </a:solidFill>
                <a:latin typeface="Times New Roman" panose="02020603050405020304" pitchFamily="18" charset="0"/>
                <a:cs typeface="Times New Roman" panose="02020603050405020304" pitchFamily="18" charset="0"/>
              </a:rPr>
              <a:t>ưỡi</a:t>
            </a:r>
            <a:r>
              <a:rPr lang="vi-VN" sz="2400">
                <a:solidFill>
                  <a:schemeClr val="dk1"/>
                </a:solidFill>
                <a:latin typeface="Times New Roman" panose="02020603050405020304" pitchFamily="18" charset="0"/>
                <a:cs typeface="Times New Roman" panose="02020603050405020304" pitchFamily="18" charset="0"/>
              </a:rPr>
              <a:t> ngựa sắt </a:t>
            </a:r>
            <a:r>
              <a:rPr lang="en-US" sz="2400">
                <a:solidFill>
                  <a:schemeClr val="dk1"/>
                </a:solidFill>
                <a:latin typeface="Times New Roman" panose="02020603050405020304" pitchFamily="18" charset="0"/>
                <a:cs typeface="Times New Roman" panose="02020603050405020304" pitchFamily="18" charset="0"/>
              </a:rPr>
              <a:t>l</a:t>
            </a:r>
            <a:r>
              <a:rPr lang="vi-VN" sz="2400">
                <a:solidFill>
                  <a:schemeClr val="dk1"/>
                </a:solidFill>
                <a:latin typeface="Times New Roman" panose="02020603050405020304" pitchFamily="18" charset="0"/>
                <a:cs typeface="Times New Roman" panose="02020603050405020304" pitchFamily="18" charset="0"/>
              </a:rPr>
              <a:t>ên núi Sóc S</a:t>
            </a:r>
            <a:r>
              <a:rPr lang="en-US" sz="2400">
                <a:solidFill>
                  <a:schemeClr val="dk1"/>
                </a:solidFill>
                <a:latin typeface="Times New Roman" panose="02020603050405020304" pitchFamily="18" charset="0"/>
                <a:cs typeface="Times New Roman" panose="02020603050405020304" pitchFamily="18" charset="0"/>
              </a:rPr>
              <a:t>ơn</a:t>
            </a:r>
            <a:r>
              <a:rPr lang="vi-VN" sz="2400">
                <a:solidFill>
                  <a:schemeClr val="dk1"/>
                </a:solidFill>
                <a:latin typeface="Times New Roman" panose="02020603050405020304" pitchFamily="18" charset="0"/>
                <a:cs typeface="Times New Roman" panose="02020603050405020304" pitchFamily="18" charset="0"/>
              </a:rPr>
              <a:t>, </a:t>
            </a:r>
            <a:r>
              <a:rPr lang="en-US" sz="2400">
                <a:solidFill>
                  <a:schemeClr val="dk1"/>
                </a:solidFill>
                <a:latin typeface="Times New Roman" panose="02020603050405020304" pitchFamily="18" charset="0"/>
                <a:cs typeface="Times New Roman" panose="02020603050405020304" pitchFamily="18" charset="0"/>
              </a:rPr>
              <a:t>bay</a:t>
            </a:r>
            <a:r>
              <a:rPr lang="vi-VN" sz="2400">
                <a:solidFill>
                  <a:schemeClr val="dk1"/>
                </a:solidFill>
                <a:latin typeface="Times New Roman" panose="02020603050405020304" pitchFamily="18" charset="0"/>
                <a:cs typeface="Times New Roman" panose="02020603050405020304" pitchFamily="18" charset="0"/>
              </a:rPr>
              <a:t> về </a:t>
            </a:r>
            <a:r>
              <a:rPr lang="en-US" sz="2400">
                <a:solidFill>
                  <a:schemeClr val="dk1"/>
                </a:solidFill>
                <a:latin typeface="Times New Roman" panose="02020603050405020304" pitchFamily="18" charset="0"/>
                <a:cs typeface="Times New Roman" panose="02020603050405020304" pitchFamily="18" charset="0"/>
              </a:rPr>
              <a:t>tr</a:t>
            </a:r>
            <a:r>
              <a:rPr lang="vi-VN" sz="2400">
                <a:solidFill>
                  <a:schemeClr val="dk1"/>
                </a:solidFill>
                <a:latin typeface="Times New Roman" panose="02020603050405020304" pitchFamily="18" charset="0"/>
                <a:cs typeface="Times New Roman" panose="02020603050405020304" pitchFamily="18" charset="0"/>
              </a:rPr>
              <a:t>ời</a:t>
            </a:r>
            <a:endParaRPr lang="en-US" sz="2400">
              <a:solidFill>
                <a:schemeClr val="dk1"/>
              </a:solidFill>
              <a:latin typeface="Times New Roman" panose="02020603050405020304" pitchFamily="18" charset="0"/>
              <a:cs typeface="Times New Roman" panose="02020603050405020304" pitchFamily="18" charset="0"/>
            </a:endParaRPr>
          </a:p>
        </p:txBody>
      </p:sp>
      <p:sp>
        <p:nvSpPr>
          <p:cNvPr id="19" name="TextBox 15">
            <a:extLst>
              <a:ext uri="{FF2B5EF4-FFF2-40B4-BE49-F238E27FC236}">
                <a16:creationId xmlns:a16="http://schemas.microsoft.com/office/drawing/2014/main" xmlns="" id="{414CAD80-5585-4664-9FCE-298559F2E98A}"/>
              </a:ext>
            </a:extLst>
          </p:cNvPr>
          <p:cNvSpPr txBox="1">
            <a:spLocks noChangeArrowheads="1"/>
          </p:cNvSpPr>
          <p:nvPr/>
        </p:nvSpPr>
        <p:spPr bwMode="auto">
          <a:xfrm>
            <a:off x="1895364" y="5896540"/>
            <a:ext cx="10065271"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spcAft>
                <a:spcPts val="800"/>
              </a:spcAft>
            </a:pPr>
            <a:r>
              <a:rPr lang="en-US" sz="2400">
                <a:solidFill>
                  <a:schemeClr val="dk1"/>
                </a:solidFill>
                <a:latin typeface="Times New Roman" panose="02020603050405020304" pitchFamily="18" charset="0"/>
                <a:cs typeface="Times New Roman" panose="02020603050405020304" pitchFamily="18" charset="0"/>
              </a:rPr>
              <a:t>10.Vua nhớ ơn, lập đền thờ và phong là Phù Đổng Thiên Vương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982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a:extLst>
              <a:ext uri="{FF2B5EF4-FFF2-40B4-BE49-F238E27FC236}">
                <a16:creationId xmlns:a16="http://schemas.microsoft.com/office/drawing/2014/main" xmlns="" id="{26F71D5A-3C8A-49C7-9835-3FC7ECA182C3}"/>
              </a:ext>
            </a:extLst>
          </p:cNvPr>
          <p:cNvSpPr txBox="1">
            <a:spLocks noChangeArrowheads="1"/>
          </p:cNvSpPr>
          <p:nvPr/>
        </p:nvSpPr>
        <p:spPr bwMode="auto">
          <a:xfrm>
            <a:off x="1202858" y="824049"/>
            <a:ext cx="9902464" cy="579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0000"/>
              </a:lnSpc>
              <a:spcAft>
                <a:spcPts val="800"/>
              </a:spcAft>
            </a:pPr>
            <a:r>
              <a:rPr lang="en-US" sz="2800" b="1">
                <a:latin typeface="Times New Roman" panose="02020603050405020304" pitchFamily="18" charset="0"/>
                <a:cs typeface="Times New Roman" panose="02020603050405020304" pitchFamily="18" charset="0"/>
              </a:rPr>
              <a:t>	Vào đời Hùng Vương</a:t>
            </a:r>
            <a:r>
              <a:rPr lang="vi-VN" sz="2800" b="1">
                <a:latin typeface="Times New Roman" panose="02020603050405020304" pitchFamily="18" charset="0"/>
                <a:cs typeface="Times New Roman" panose="02020603050405020304" pitchFamily="18" charset="0"/>
              </a:rPr>
              <a:t> thứ sáu, ở làng </a:t>
            </a:r>
            <a:r>
              <a:rPr lang="en-US" sz="2800" b="1">
                <a:latin typeface="Times New Roman" panose="02020603050405020304" pitchFamily="18" charset="0"/>
                <a:cs typeface="Times New Roman" panose="02020603050405020304" pitchFamily="18" charset="0"/>
              </a:rPr>
              <a:t>G</a:t>
            </a:r>
            <a:r>
              <a:rPr lang="vi-VN" sz="2800" b="1">
                <a:latin typeface="Times New Roman" panose="02020603050405020304" pitchFamily="18" charset="0"/>
                <a:cs typeface="Times New Roman" panose="02020603050405020304" pitchFamily="18" charset="0"/>
              </a:rPr>
              <a:t>i</a:t>
            </a:r>
            <a:r>
              <a:rPr lang="en-US" sz="2800" b="1">
                <a:latin typeface="Times New Roman" panose="02020603050405020304" pitchFamily="18" charset="0"/>
                <a:cs typeface="Times New Roman" panose="02020603050405020304" pitchFamily="18" charset="0"/>
              </a:rPr>
              <a:t>ó</a:t>
            </a:r>
            <a:r>
              <a:rPr lang="vi-VN" sz="2800" b="1">
                <a:latin typeface="Times New Roman" panose="02020603050405020304" pitchFamily="18" charset="0"/>
                <a:cs typeface="Times New Roman" panose="02020603050405020304" pitchFamily="18" charset="0"/>
              </a:rPr>
              <a:t>ng</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có hai vợ chồng già ao ước có một đứa con. Một hôm</a:t>
            </a:r>
            <a:r>
              <a:rPr lang="en-US" sz="2800" b="1">
                <a:latin typeface="Times New Roman" panose="02020603050405020304" pitchFamily="18" charset="0"/>
                <a:cs typeface="Times New Roman" panose="02020603050405020304" pitchFamily="18" charset="0"/>
              </a:rPr>
              <a:t> ra</a:t>
            </a:r>
            <a:r>
              <a:rPr lang="vi-VN" sz="2800" b="1">
                <a:latin typeface="Times New Roman" panose="02020603050405020304" pitchFamily="18" charset="0"/>
                <a:cs typeface="Times New Roman" panose="02020603050405020304" pitchFamily="18" charset="0"/>
              </a:rPr>
              <a:t> đồng</a:t>
            </a:r>
            <a:r>
              <a:rPr lang="en-US" sz="2800" b="1">
                <a:latin typeface="Times New Roman" panose="02020603050405020304" pitchFamily="18" charset="0"/>
                <a:cs typeface="Times New Roman" panose="02020603050405020304" pitchFamily="18" charset="0"/>
              </a:rPr>
              <a:t>, b</a:t>
            </a:r>
            <a:r>
              <a:rPr lang="vi-VN" sz="2800" b="1">
                <a:latin typeface="Times New Roman" panose="02020603050405020304" pitchFamily="18" charset="0"/>
                <a:cs typeface="Times New Roman" panose="02020603050405020304" pitchFamily="18" charset="0"/>
              </a:rPr>
              <a:t>à vợ </a:t>
            </a:r>
            <a:r>
              <a:rPr lang="en-US" sz="2800" b="1">
                <a:latin typeface="Times New Roman" panose="02020603050405020304" pitchFamily="18" charset="0"/>
                <a:cs typeface="Times New Roman" panose="02020603050405020304" pitchFamily="18" charset="0"/>
              </a:rPr>
              <a:t>thấy</a:t>
            </a:r>
            <a:r>
              <a:rPr lang="vi-VN" sz="2800" b="1">
                <a:latin typeface="Times New Roman" panose="02020603050405020304" pitchFamily="18" charset="0"/>
                <a:cs typeface="Times New Roman" panose="02020603050405020304" pitchFamily="18" charset="0"/>
              </a:rPr>
              <a:t> một vết chân</a:t>
            </a:r>
            <a:r>
              <a:rPr lang="en-US" sz="2800" b="1">
                <a:latin typeface="Times New Roman" panose="02020603050405020304" pitchFamily="18" charset="0"/>
                <a:cs typeface="Times New Roman" panose="02020603050405020304" pitchFamily="18" charset="0"/>
              </a:rPr>
              <a:t> to</a:t>
            </a:r>
            <a:r>
              <a:rPr lang="vi-VN" sz="2800" b="1">
                <a:latin typeface="Times New Roman" panose="02020603050405020304" pitchFamily="18" charset="0"/>
                <a:cs typeface="Times New Roman" panose="02020603050405020304" pitchFamily="18" charset="0"/>
              </a:rPr>
              <a:t> nên ướm thử</a:t>
            </a:r>
            <a:r>
              <a:rPr lang="en-US" sz="2800" b="1">
                <a:latin typeface="Times New Roman" panose="02020603050405020304" pitchFamily="18" charset="0"/>
                <a:cs typeface="Times New Roman" panose="02020603050405020304" pitchFamily="18" charset="0"/>
              </a:rPr>
              <a:t>, về</a:t>
            </a:r>
            <a:r>
              <a:rPr lang="vi-VN" sz="2800" b="1">
                <a:latin typeface="Times New Roman" panose="02020603050405020304" pitchFamily="18" charset="0"/>
                <a:cs typeface="Times New Roman" panose="02020603050405020304" pitchFamily="18" charset="0"/>
              </a:rPr>
              <a:t> thụ thai</a:t>
            </a:r>
            <a:r>
              <a:rPr lang="en-US" sz="2800" b="1">
                <a:latin typeface="Times New Roman" panose="02020603050405020304" pitchFamily="18" charset="0"/>
                <a:cs typeface="Times New Roman" panose="02020603050405020304" pitchFamily="18" charset="0"/>
              </a:rPr>
              <a:t>.</a:t>
            </a:r>
            <a:r>
              <a:rPr lang="vi-VN" sz="2800" b="1">
                <a:latin typeface="Times New Roman" panose="02020603050405020304" pitchFamily="18" charset="0"/>
                <a:ea typeface="Calibri" panose="020F0502020204030204" pitchFamily="34" charset="0"/>
                <a:cs typeface="Times New Roman" panose="02020603050405020304" pitchFamily="18" charset="0"/>
              </a:rPr>
              <a:t> M</a:t>
            </a:r>
            <a:r>
              <a:rPr lang="en-US" sz="2800" b="1">
                <a:latin typeface="Times New Roman" panose="02020603050405020304" pitchFamily="18" charset="0"/>
                <a:ea typeface="Calibri" panose="020F0502020204030204" pitchFamily="34" charset="0"/>
                <a:cs typeface="Times New Roman" panose="02020603050405020304" pitchFamily="18" charset="0"/>
              </a:rPr>
              <a:t>ười</a:t>
            </a:r>
            <a:r>
              <a:rPr lang="vi-VN" sz="2800" b="1">
                <a:latin typeface="Times New Roman" panose="02020603050405020304" pitchFamily="18" charset="0"/>
                <a:ea typeface="Calibri" panose="020F0502020204030204" pitchFamily="34" charset="0"/>
                <a:cs typeface="Times New Roman" panose="02020603050405020304" pitchFamily="18" charset="0"/>
              </a:rPr>
              <a:t> hai tháng sau</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vi-VN" sz="2800" b="1">
                <a:latin typeface="Times New Roman" panose="02020603050405020304" pitchFamily="18" charset="0"/>
                <a:ea typeface="Calibri" panose="020F0502020204030204" pitchFamily="34" charset="0"/>
                <a:cs typeface="Times New Roman" panose="02020603050405020304" pitchFamily="18" charset="0"/>
              </a:rPr>
              <a:t> sinh </a:t>
            </a:r>
            <a:r>
              <a:rPr lang="en-US" sz="2800" b="1">
                <a:latin typeface="Times New Roman" panose="02020603050405020304" pitchFamily="18" charset="0"/>
                <a:ea typeface="Calibri" panose="020F0502020204030204" pitchFamily="34" charset="0"/>
                <a:cs typeface="Times New Roman" panose="02020603050405020304" pitchFamily="18" charset="0"/>
              </a:rPr>
              <a:t>r</a:t>
            </a:r>
            <a:r>
              <a:rPr lang="vi-VN" sz="2800" b="1">
                <a:latin typeface="Times New Roman" panose="02020603050405020304" pitchFamily="18" charset="0"/>
                <a:ea typeface="Calibri" panose="020F0502020204030204" pitchFamily="34" charset="0"/>
                <a:cs typeface="Times New Roman" panose="02020603050405020304" pitchFamily="18" charset="0"/>
              </a:rPr>
              <a:t>a cậu bé </a:t>
            </a:r>
            <a:r>
              <a:rPr lang="en-US" sz="2800" b="1">
                <a:latin typeface="Times New Roman" panose="02020603050405020304" pitchFamily="18" charset="0"/>
                <a:ea typeface="Calibri" panose="020F0502020204030204" pitchFamily="34" charset="0"/>
                <a:cs typeface="Times New Roman" panose="02020603050405020304" pitchFamily="18" charset="0"/>
              </a:rPr>
              <a:t>k</a:t>
            </a:r>
            <a:r>
              <a:rPr lang="vi-VN" sz="2800" b="1">
                <a:latin typeface="Times New Roman" panose="02020603050405020304" pitchFamily="18" charset="0"/>
                <a:ea typeface="Calibri" panose="020F0502020204030204" pitchFamily="34" charset="0"/>
                <a:cs typeface="Times New Roman" panose="02020603050405020304" pitchFamily="18" charset="0"/>
              </a:rPr>
              <a:t>hôi ngô, nhưng </a:t>
            </a:r>
            <a:r>
              <a:rPr lang="en-US" sz="2800" b="1">
                <a:latin typeface="Times New Roman" panose="02020603050405020304" pitchFamily="18" charset="0"/>
                <a:ea typeface="Calibri" panose="020F0502020204030204" pitchFamily="34" charset="0"/>
                <a:cs typeface="Times New Roman" panose="02020603050405020304" pitchFamily="18" charset="0"/>
              </a:rPr>
              <a:t>lên</a:t>
            </a:r>
            <a:r>
              <a:rPr lang="vi-VN" sz="2800" b="1">
                <a:latin typeface="Times New Roman" panose="02020603050405020304" pitchFamily="18" charset="0"/>
                <a:ea typeface="Calibri" panose="020F0502020204030204" pitchFamily="34" charset="0"/>
                <a:cs typeface="Times New Roman" panose="02020603050405020304" pitchFamily="18" charset="0"/>
              </a:rPr>
              <a:t> ba tuổi vẫn không biết nói cười. </a:t>
            </a:r>
            <a:r>
              <a:rPr lang="en-US" sz="2800" b="1">
                <a:latin typeface="Times New Roman" panose="02020603050405020304" pitchFamily="18" charset="0"/>
                <a:ea typeface="Calibri" panose="020F0502020204030204" pitchFamily="34" charset="0"/>
                <a:cs typeface="Times New Roman" panose="02020603050405020304" pitchFamily="18" charset="0"/>
              </a:rPr>
              <a:t>Lúc ấy, g</a:t>
            </a:r>
            <a:r>
              <a:rPr lang="vi-VN" sz="2800" b="1">
                <a:latin typeface="Times New Roman" panose="02020603050405020304" pitchFamily="18" charset="0"/>
                <a:ea typeface="Calibri" panose="020F0502020204030204" pitchFamily="34" charset="0"/>
                <a:cs typeface="Times New Roman" panose="02020603050405020304" pitchFamily="18" charset="0"/>
              </a:rPr>
              <a:t>iặc Ân xâm lược</a:t>
            </a:r>
            <a:r>
              <a:rPr lang="en-US" sz="2800" b="1">
                <a:latin typeface="Times New Roman" panose="02020603050405020304" pitchFamily="18" charset="0"/>
                <a:ea typeface="Calibri" panose="020F0502020204030204" pitchFamily="34" charset="0"/>
                <a:cs typeface="Times New Roman" panose="02020603050405020304" pitchFamily="18" charset="0"/>
              </a:rPr>
              <a:t>, v</a:t>
            </a:r>
            <a:r>
              <a:rPr lang="vi-VN" sz="2800" b="1">
                <a:latin typeface="Times New Roman" panose="02020603050405020304" pitchFamily="18" charset="0"/>
                <a:ea typeface="Calibri" panose="020F0502020204030204" pitchFamily="34" charset="0"/>
                <a:cs typeface="Times New Roman" panose="02020603050405020304" pitchFamily="18" charset="0"/>
              </a:rPr>
              <a:t>ua sai sứ giả đi tìm người cứu nước</a:t>
            </a:r>
            <a:r>
              <a:rPr lang="en-US" sz="2800" b="1">
                <a:latin typeface="Times New Roman" panose="02020603050405020304" pitchFamily="18" charset="0"/>
                <a:ea typeface="Calibri" panose="020F0502020204030204" pitchFamily="34" charset="0"/>
                <a:cs typeface="Times New Roman" panose="02020603050405020304" pitchFamily="18" charset="0"/>
              </a:rPr>
              <a:t>. </a:t>
            </a:r>
            <a:r>
              <a:rPr lang="vi-VN" sz="2800" b="1">
                <a:latin typeface="Times New Roman" panose="02020603050405020304" pitchFamily="18" charset="0"/>
                <a:ea typeface="Calibri" panose="020F0502020204030204" pitchFamily="34" charset="0"/>
                <a:cs typeface="Times New Roman" panose="02020603050405020304" pitchFamily="18" charset="0"/>
              </a:rPr>
              <a:t>Gi</a:t>
            </a:r>
            <a:r>
              <a:rPr lang="en-US" sz="2800" b="1">
                <a:latin typeface="Times New Roman" panose="02020603050405020304" pitchFamily="18" charset="0"/>
                <a:ea typeface="Calibri" panose="020F0502020204030204" pitchFamily="34" charset="0"/>
                <a:cs typeface="Times New Roman" panose="02020603050405020304" pitchFamily="18" charset="0"/>
              </a:rPr>
              <a:t>ó</a:t>
            </a:r>
            <a:r>
              <a:rPr lang="vi-VN" sz="2800" b="1">
                <a:latin typeface="Times New Roman" panose="02020603050405020304" pitchFamily="18" charset="0"/>
                <a:ea typeface="Calibri" panose="020F0502020204030204" pitchFamily="34" charset="0"/>
                <a:cs typeface="Times New Roman" panose="02020603050405020304" pitchFamily="18" charset="0"/>
              </a:rPr>
              <a:t>ng nghe tiếng </a:t>
            </a:r>
            <a:r>
              <a:rPr lang="en-US" sz="2800" b="1">
                <a:latin typeface="Times New Roman" panose="02020603050405020304" pitchFamily="18" charset="0"/>
                <a:ea typeface="Calibri" panose="020F0502020204030204" pitchFamily="34" charset="0"/>
                <a:cs typeface="Times New Roman" panose="02020603050405020304" pitchFamily="18" charset="0"/>
              </a:rPr>
              <a:t>r</a:t>
            </a:r>
            <a:r>
              <a:rPr lang="vi-VN" sz="2800" b="1">
                <a:latin typeface="Times New Roman" panose="02020603050405020304" pitchFamily="18" charset="0"/>
                <a:ea typeface="Calibri" panose="020F0502020204030204" pitchFamily="34" charset="0"/>
                <a:cs typeface="Times New Roman" panose="02020603050405020304" pitchFamily="18" charset="0"/>
              </a:rPr>
              <a:t>ao</a:t>
            </a:r>
            <a:r>
              <a:rPr lang="en-US" sz="2800" b="1">
                <a:latin typeface="Times New Roman" panose="02020603050405020304" pitchFamily="18" charset="0"/>
                <a:ea typeface="Calibri" panose="020F0502020204030204" pitchFamily="34" charset="0"/>
                <a:cs typeface="Times New Roman" panose="02020603050405020304" pitchFamily="18" charset="0"/>
              </a:rPr>
              <a:t>, liền</a:t>
            </a:r>
            <a:r>
              <a:rPr lang="vi-VN" sz="2800" b="1">
                <a:latin typeface="Times New Roman" panose="02020603050405020304" pitchFamily="18" charset="0"/>
                <a:ea typeface="Calibri" panose="020F0502020204030204" pitchFamily="34" charset="0"/>
                <a:cs typeface="Times New Roman" panose="02020603050405020304" pitchFamily="18" charset="0"/>
              </a:rPr>
              <a:t> </a:t>
            </a:r>
            <a:r>
              <a:rPr lang="en-US" sz="2800" b="1">
                <a:latin typeface="Times New Roman" panose="02020603050405020304" pitchFamily="18" charset="0"/>
                <a:ea typeface="Calibri" panose="020F0502020204030204" pitchFamily="34" charset="0"/>
                <a:cs typeface="Times New Roman" panose="02020603050405020304" pitchFamily="18" charset="0"/>
              </a:rPr>
              <a:t>cất</a:t>
            </a:r>
            <a:r>
              <a:rPr lang="vi-VN" sz="2800" b="1">
                <a:latin typeface="Times New Roman" panose="02020603050405020304" pitchFamily="18" charset="0"/>
                <a:ea typeface="Calibri" panose="020F0502020204030204" pitchFamily="34" charset="0"/>
                <a:cs typeface="Times New Roman" panose="02020603050405020304" pitchFamily="18" charset="0"/>
              </a:rPr>
              <a:t> tiếng nói xin đ</a:t>
            </a:r>
            <a:r>
              <a:rPr lang="en-US" sz="2800" b="1">
                <a:latin typeface="Times New Roman" panose="02020603050405020304" pitchFamily="18" charset="0"/>
                <a:ea typeface="Calibri" panose="020F0502020204030204" pitchFamily="34" charset="0"/>
                <a:cs typeface="Times New Roman" panose="02020603050405020304" pitchFamily="18" charset="0"/>
              </a:rPr>
              <a:t>i</a:t>
            </a:r>
            <a:r>
              <a:rPr lang="vi-VN" sz="2800" b="1">
                <a:latin typeface="Times New Roman" panose="02020603050405020304" pitchFamily="18" charset="0"/>
                <a:ea typeface="Calibri" panose="020F0502020204030204" pitchFamily="34" charset="0"/>
                <a:cs typeface="Times New Roman" panose="02020603050405020304" pitchFamily="18" charset="0"/>
              </a:rPr>
              <a:t> đánh giặc. Gi</a:t>
            </a:r>
            <a:r>
              <a:rPr lang="en-US" sz="2800" b="1">
                <a:latin typeface="Times New Roman" panose="02020603050405020304" pitchFamily="18" charset="0"/>
                <a:ea typeface="Calibri" panose="020F0502020204030204" pitchFamily="34" charset="0"/>
                <a:cs typeface="Times New Roman" panose="02020603050405020304" pitchFamily="18" charset="0"/>
              </a:rPr>
              <a:t>ó</a:t>
            </a:r>
            <a:r>
              <a:rPr lang="vi-VN" sz="2800" b="1">
                <a:latin typeface="Times New Roman" panose="02020603050405020304" pitchFamily="18" charset="0"/>
                <a:ea typeface="Calibri" panose="020F0502020204030204" pitchFamily="34" charset="0"/>
                <a:cs typeface="Times New Roman" panose="02020603050405020304" pitchFamily="18" charset="0"/>
              </a:rPr>
              <a:t>ng được bà c</a:t>
            </a:r>
            <a:r>
              <a:rPr lang="en-US" sz="2800" b="1">
                <a:latin typeface="Times New Roman" panose="02020603050405020304" pitchFamily="18" charset="0"/>
                <a:ea typeface="Calibri" panose="020F0502020204030204" pitchFamily="34" charset="0"/>
                <a:cs typeface="Times New Roman" panose="02020603050405020304" pitchFamily="18" charset="0"/>
              </a:rPr>
              <a:t>on láng</a:t>
            </a:r>
            <a:r>
              <a:rPr lang="vi-VN" sz="2800" b="1">
                <a:latin typeface="Times New Roman" panose="02020603050405020304" pitchFamily="18" charset="0"/>
                <a:ea typeface="Calibri" panose="020F0502020204030204" pitchFamily="34" charset="0"/>
                <a:cs typeface="Times New Roman" panose="02020603050405020304" pitchFamily="18" charset="0"/>
              </a:rPr>
              <a:t> giềng góp gạ</a:t>
            </a:r>
            <a:r>
              <a:rPr lang="en-US" sz="2800" b="1">
                <a:latin typeface="Times New Roman" panose="02020603050405020304" pitchFamily="18" charset="0"/>
                <a:ea typeface="Calibri" panose="020F0502020204030204" pitchFamily="34" charset="0"/>
                <a:cs typeface="Times New Roman" panose="02020603050405020304" pitchFamily="18" charset="0"/>
              </a:rPr>
              <a:t>o nên lớn nhanh như thổi.</a:t>
            </a:r>
            <a:r>
              <a:rPr lang="vi-VN" sz="2800" b="1">
                <a:latin typeface="Times New Roman" panose="02020603050405020304" pitchFamily="18" charset="0"/>
                <a:ea typeface="Calibri" panose="020F0502020204030204" pitchFamily="34"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Giặc đến chân nú</a:t>
            </a:r>
            <a:r>
              <a:rPr lang="en-US" sz="2800" b="1">
                <a:latin typeface="Times New Roman" panose="02020603050405020304" pitchFamily="18" charset="0"/>
                <a:cs typeface="Times New Roman" panose="02020603050405020304" pitchFamily="18" charset="0"/>
              </a:rPr>
              <a:t>i</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Tr</a:t>
            </a:r>
            <a:r>
              <a:rPr lang="vi-VN" sz="2800" b="1">
                <a:latin typeface="Times New Roman" panose="02020603050405020304" pitchFamily="18" charset="0"/>
                <a:cs typeface="Times New Roman" panose="02020603050405020304" pitchFamily="18" charset="0"/>
              </a:rPr>
              <a:t>âu</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cùn</a:t>
            </a:r>
            <a:r>
              <a:rPr lang="en-US" sz="2800" b="1">
                <a:latin typeface="Times New Roman" panose="02020603050405020304" pitchFamily="18" charset="0"/>
                <a:cs typeface="Times New Roman" panose="02020603050405020304" pitchFamily="18" charset="0"/>
              </a:rPr>
              <a:t>g lúc</a:t>
            </a:r>
            <a:r>
              <a:rPr lang="vi-VN" sz="2800" b="1">
                <a:latin typeface="Times New Roman" panose="02020603050405020304" pitchFamily="18" charset="0"/>
                <a:cs typeface="Times New Roman" panose="02020603050405020304" pitchFamily="18" charset="0"/>
              </a:rPr>
              <a:t> sứ giả mang ngựa s</a:t>
            </a:r>
            <a:r>
              <a:rPr lang="en-US" sz="2800" b="1">
                <a:latin typeface="Times New Roman" panose="02020603050405020304" pitchFamily="18" charset="0"/>
                <a:cs typeface="Times New Roman" panose="02020603050405020304" pitchFamily="18" charset="0"/>
              </a:rPr>
              <a:t>ắt</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roi sắt,</a:t>
            </a:r>
            <a:r>
              <a:rPr lang="vi-VN" sz="2800" b="1">
                <a:latin typeface="Times New Roman" panose="02020603050405020304" pitchFamily="18" charset="0"/>
                <a:cs typeface="Times New Roman" panose="02020603050405020304" pitchFamily="18" charset="0"/>
              </a:rPr>
              <a:t> á</a:t>
            </a:r>
            <a:r>
              <a:rPr lang="en-US" sz="2800" b="1">
                <a:latin typeface="Times New Roman" panose="02020603050405020304" pitchFamily="18" charset="0"/>
                <a:cs typeface="Times New Roman" panose="02020603050405020304" pitchFamily="18" charset="0"/>
              </a:rPr>
              <a:t>o</a:t>
            </a:r>
            <a:r>
              <a:rPr lang="vi-VN" sz="2800" b="1">
                <a:latin typeface="Times New Roman" panose="02020603050405020304" pitchFamily="18" charset="0"/>
                <a:cs typeface="Times New Roman" panose="02020603050405020304" pitchFamily="18" charset="0"/>
              </a:rPr>
              <a:t> giáp đến. Thánh Gióng </a:t>
            </a:r>
            <a:r>
              <a:rPr lang="en-US" sz="2800" b="1">
                <a:latin typeface="Times New Roman" panose="02020603050405020304" pitchFamily="18" charset="0"/>
                <a:cs typeface="Times New Roman" panose="02020603050405020304" pitchFamily="18" charset="0"/>
              </a:rPr>
              <a:t>vươ</a:t>
            </a:r>
            <a:r>
              <a:rPr lang="vi-VN" sz="2800" b="1">
                <a:latin typeface="Times New Roman" panose="02020603050405020304" pitchFamily="18" charset="0"/>
                <a:cs typeface="Times New Roman" panose="02020603050405020304" pitchFamily="18" charset="0"/>
              </a:rPr>
              <a:t>n </a:t>
            </a:r>
            <a:r>
              <a:rPr lang="en-US" sz="2800" b="1">
                <a:latin typeface="Times New Roman" panose="02020603050405020304" pitchFamily="18" charset="0"/>
                <a:cs typeface="Times New Roman" panose="02020603050405020304" pitchFamily="18" charset="0"/>
              </a:rPr>
              <a:t>v</a:t>
            </a:r>
            <a:r>
              <a:rPr lang="vi-VN" sz="2800" b="1">
                <a:latin typeface="Times New Roman" panose="02020603050405020304" pitchFamily="18" charset="0"/>
                <a:cs typeface="Times New Roman" panose="02020603050405020304" pitchFamily="18" charset="0"/>
              </a:rPr>
              <a:t>ai thành </a:t>
            </a:r>
            <a:r>
              <a:rPr lang="en-US" sz="2800" b="1">
                <a:latin typeface="Times New Roman" panose="02020603050405020304" pitchFamily="18" charset="0"/>
                <a:cs typeface="Times New Roman" panose="02020603050405020304" pitchFamily="18" charset="0"/>
              </a:rPr>
              <a:t>tráng sĩ</a:t>
            </a:r>
            <a:r>
              <a:rPr lang="vi-VN" sz="2800" b="1">
                <a:latin typeface="Times New Roman" panose="02020603050405020304" pitchFamily="18" charset="0"/>
                <a:cs typeface="Times New Roman" panose="02020603050405020304" pitchFamily="18" charset="0"/>
              </a:rPr>
              <a:t>, cưỡi ngựa xông vào t</a:t>
            </a:r>
            <a:r>
              <a:rPr lang="en-US" sz="2800" b="1">
                <a:latin typeface="Times New Roman" panose="02020603050405020304" pitchFamily="18" charset="0"/>
                <a:cs typeface="Times New Roman" panose="02020603050405020304" pitchFamily="18" charset="0"/>
              </a:rPr>
              <a:t>r</a:t>
            </a:r>
            <a:r>
              <a:rPr lang="vi-VN" sz="2800" b="1">
                <a:latin typeface="Times New Roman" panose="02020603050405020304" pitchFamily="18" charset="0"/>
                <a:cs typeface="Times New Roman" panose="02020603050405020304" pitchFamily="18" charset="0"/>
              </a:rPr>
              <a:t>ận</a:t>
            </a:r>
            <a:r>
              <a:rPr lang="en-US" sz="2800" b="1">
                <a:latin typeface="Times New Roman" panose="02020603050405020304" pitchFamily="18" charset="0"/>
                <a:cs typeface="Times New Roman" panose="02020603050405020304" pitchFamily="18" charset="0"/>
              </a:rPr>
              <a:t>,</a:t>
            </a:r>
            <a:r>
              <a:rPr lang="vi-VN" sz="2800" b="1">
                <a:latin typeface="Times New Roman" panose="02020603050405020304" pitchFamily="18" charset="0"/>
                <a:cs typeface="Times New Roman" panose="02020603050405020304" pitchFamily="18" charset="0"/>
              </a:rPr>
              <a:t> giết giặc. R</a:t>
            </a:r>
            <a:r>
              <a:rPr lang="en-US" sz="2800" b="1">
                <a:latin typeface="Times New Roman" panose="02020603050405020304" pitchFamily="18" charset="0"/>
                <a:cs typeface="Times New Roman" panose="02020603050405020304" pitchFamily="18" charset="0"/>
              </a:rPr>
              <a:t>oi</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sắt </a:t>
            </a:r>
            <a:r>
              <a:rPr lang="vi-VN" sz="2800" b="1">
                <a:latin typeface="Times New Roman" panose="02020603050405020304" pitchFamily="18" charset="0"/>
                <a:cs typeface="Times New Roman" panose="02020603050405020304" pitchFamily="18" charset="0"/>
              </a:rPr>
              <a:t>gãy</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ea typeface="Calibri" panose="020F0502020204030204" pitchFamily="34" charset="0"/>
                <a:cs typeface="Times New Roman" panose="02020603050405020304" pitchFamily="18" charset="0"/>
              </a:rPr>
              <a:t>Gi</a:t>
            </a:r>
            <a:r>
              <a:rPr lang="en-US" sz="2800" b="1">
                <a:latin typeface="Times New Roman" panose="02020603050405020304" pitchFamily="18" charset="0"/>
                <a:ea typeface="Calibri" panose="020F0502020204030204" pitchFamily="34" charset="0"/>
                <a:cs typeface="Times New Roman" panose="02020603050405020304" pitchFamily="18" charset="0"/>
              </a:rPr>
              <a:t>ó</a:t>
            </a:r>
            <a:r>
              <a:rPr lang="vi-VN" sz="2800" b="1">
                <a:latin typeface="Times New Roman" panose="02020603050405020304" pitchFamily="18" charset="0"/>
                <a:ea typeface="Calibri" panose="020F0502020204030204" pitchFamily="34" charset="0"/>
                <a:cs typeface="Times New Roman" panose="02020603050405020304" pitchFamily="18" charset="0"/>
              </a:rPr>
              <a:t>ng </a:t>
            </a:r>
            <a:r>
              <a:rPr lang="vi-VN" sz="2800" b="1">
                <a:latin typeface="Times New Roman" panose="02020603050405020304" pitchFamily="18" charset="0"/>
                <a:cs typeface="Times New Roman" panose="02020603050405020304" pitchFamily="18" charset="0"/>
              </a:rPr>
              <a:t> nh</a:t>
            </a:r>
            <a:r>
              <a:rPr lang="en-US" sz="2800" b="1">
                <a:latin typeface="Times New Roman" panose="02020603050405020304" pitchFamily="18" charset="0"/>
                <a:cs typeface="Times New Roman" panose="02020603050405020304" pitchFamily="18" charset="0"/>
              </a:rPr>
              <a:t>ổ</a:t>
            </a:r>
            <a:r>
              <a:rPr lang="vi-VN" sz="2800" b="1">
                <a:latin typeface="Times New Roman" panose="02020603050405020304" pitchFamily="18" charset="0"/>
                <a:cs typeface="Times New Roman" panose="02020603050405020304" pitchFamily="18" charset="0"/>
              </a:rPr>
              <a:t> bụi </a:t>
            </a:r>
            <a:r>
              <a:rPr lang="en-US" sz="2800" b="1">
                <a:latin typeface="Times New Roman" panose="02020603050405020304" pitchFamily="18" charset="0"/>
                <a:cs typeface="Times New Roman" panose="02020603050405020304" pitchFamily="18" charset="0"/>
              </a:rPr>
              <a:t>tre </a:t>
            </a:r>
            <a:r>
              <a:rPr lang="vi-VN" sz="2800" b="1">
                <a:latin typeface="Times New Roman" panose="02020603050405020304" pitchFamily="18" charset="0"/>
                <a:cs typeface="Times New Roman" panose="02020603050405020304" pitchFamily="18" charset="0"/>
              </a:rPr>
              <a:t>đánh giặc. </a:t>
            </a:r>
            <a:r>
              <a:rPr lang="vi-VN" sz="2800" b="1">
                <a:solidFill>
                  <a:schemeClr val="dk1"/>
                </a:solidFill>
                <a:latin typeface="Times New Roman" panose="02020603050405020304" pitchFamily="18" charset="0"/>
                <a:cs typeface="Times New Roman" panose="02020603050405020304" pitchFamily="18" charset="0"/>
              </a:rPr>
              <a:t>Giặc tan</a:t>
            </a:r>
            <a:r>
              <a:rPr lang="en-US" sz="2800" b="1">
                <a:solidFill>
                  <a:schemeClr val="dk1"/>
                </a:solidFill>
                <a:latin typeface="Times New Roman" panose="02020603050405020304" pitchFamily="18" charset="0"/>
                <a:cs typeface="Times New Roman" panose="02020603050405020304" pitchFamily="18" charset="0"/>
              </a:rPr>
              <a:t>, </a:t>
            </a:r>
            <a:r>
              <a:rPr lang="vi-VN" sz="2800" b="1">
                <a:solidFill>
                  <a:schemeClr val="dk1"/>
                </a:solidFill>
                <a:latin typeface="Times New Roman" panose="02020603050405020304" pitchFamily="18" charset="0"/>
                <a:cs typeface="Times New Roman" panose="02020603050405020304" pitchFamily="18" charset="0"/>
              </a:rPr>
              <a:t>Gióng c</a:t>
            </a:r>
            <a:r>
              <a:rPr lang="en-US" sz="2800" b="1">
                <a:solidFill>
                  <a:schemeClr val="dk1"/>
                </a:solidFill>
                <a:latin typeface="Times New Roman" panose="02020603050405020304" pitchFamily="18" charset="0"/>
                <a:cs typeface="Times New Roman" panose="02020603050405020304" pitchFamily="18" charset="0"/>
              </a:rPr>
              <a:t>ưỡi</a:t>
            </a:r>
            <a:r>
              <a:rPr lang="vi-VN" sz="2800" b="1">
                <a:solidFill>
                  <a:schemeClr val="dk1"/>
                </a:solidFill>
                <a:latin typeface="Times New Roman" panose="02020603050405020304" pitchFamily="18" charset="0"/>
                <a:cs typeface="Times New Roman" panose="02020603050405020304" pitchFamily="18" charset="0"/>
              </a:rPr>
              <a:t> ngựa sắt </a:t>
            </a:r>
            <a:r>
              <a:rPr lang="en-US" sz="2800" b="1">
                <a:solidFill>
                  <a:schemeClr val="dk1"/>
                </a:solidFill>
                <a:latin typeface="Times New Roman" panose="02020603050405020304" pitchFamily="18" charset="0"/>
                <a:cs typeface="Times New Roman" panose="02020603050405020304" pitchFamily="18" charset="0"/>
              </a:rPr>
              <a:t>l</a:t>
            </a:r>
            <a:r>
              <a:rPr lang="vi-VN" sz="2800" b="1">
                <a:solidFill>
                  <a:schemeClr val="dk1"/>
                </a:solidFill>
                <a:latin typeface="Times New Roman" panose="02020603050405020304" pitchFamily="18" charset="0"/>
                <a:cs typeface="Times New Roman" panose="02020603050405020304" pitchFamily="18" charset="0"/>
              </a:rPr>
              <a:t>ên núi Sóc S</a:t>
            </a:r>
            <a:r>
              <a:rPr lang="en-US" sz="2800" b="1">
                <a:solidFill>
                  <a:schemeClr val="dk1"/>
                </a:solidFill>
                <a:latin typeface="Times New Roman" panose="02020603050405020304" pitchFamily="18" charset="0"/>
                <a:cs typeface="Times New Roman" panose="02020603050405020304" pitchFamily="18" charset="0"/>
              </a:rPr>
              <a:t>ơn</a:t>
            </a:r>
            <a:r>
              <a:rPr lang="vi-VN" sz="2800" b="1">
                <a:solidFill>
                  <a:schemeClr val="dk1"/>
                </a:solidFill>
                <a:latin typeface="Times New Roman" panose="02020603050405020304" pitchFamily="18" charset="0"/>
                <a:cs typeface="Times New Roman" panose="02020603050405020304" pitchFamily="18" charset="0"/>
              </a:rPr>
              <a:t>, </a:t>
            </a:r>
            <a:r>
              <a:rPr lang="en-US" sz="2800" b="1">
                <a:solidFill>
                  <a:schemeClr val="dk1"/>
                </a:solidFill>
                <a:latin typeface="Times New Roman" panose="02020603050405020304" pitchFamily="18" charset="0"/>
                <a:cs typeface="Times New Roman" panose="02020603050405020304" pitchFamily="18" charset="0"/>
              </a:rPr>
              <a:t>bay</a:t>
            </a:r>
            <a:r>
              <a:rPr lang="vi-VN" sz="2800" b="1">
                <a:solidFill>
                  <a:schemeClr val="dk1"/>
                </a:solidFill>
                <a:latin typeface="Times New Roman" panose="02020603050405020304" pitchFamily="18" charset="0"/>
                <a:cs typeface="Times New Roman" panose="02020603050405020304" pitchFamily="18" charset="0"/>
              </a:rPr>
              <a:t> về </a:t>
            </a:r>
            <a:r>
              <a:rPr lang="en-US" sz="2800" b="1">
                <a:solidFill>
                  <a:schemeClr val="dk1"/>
                </a:solidFill>
                <a:latin typeface="Times New Roman" panose="02020603050405020304" pitchFamily="18" charset="0"/>
                <a:cs typeface="Times New Roman" panose="02020603050405020304" pitchFamily="18" charset="0"/>
              </a:rPr>
              <a:t>tr</a:t>
            </a:r>
            <a:r>
              <a:rPr lang="vi-VN" sz="2800" b="1">
                <a:solidFill>
                  <a:schemeClr val="dk1"/>
                </a:solidFill>
                <a:latin typeface="Times New Roman" panose="02020603050405020304" pitchFamily="18" charset="0"/>
                <a:cs typeface="Times New Roman" panose="02020603050405020304" pitchFamily="18" charset="0"/>
              </a:rPr>
              <a:t>ời</a:t>
            </a:r>
            <a:r>
              <a:rPr lang="en-US" sz="2800" b="1">
                <a:solidFill>
                  <a:schemeClr val="dk1"/>
                </a:solidFill>
                <a:latin typeface="Times New Roman" panose="02020603050405020304" pitchFamily="18" charset="0"/>
                <a:cs typeface="Times New Roman" panose="02020603050405020304" pitchFamily="18" charset="0"/>
              </a:rPr>
              <a:t>. Vua nhớ ơn, lập đền thờ và phong là Phù Đổng Thiên Vương.</a:t>
            </a:r>
            <a:endParaRPr lang="en-US" sz="2800" b="1">
              <a:latin typeface="Times New Roman" panose="02020603050405020304" pitchFamily="18" charset="0"/>
              <a:cs typeface="Times New Roman" panose="02020603050405020304" pitchFamily="18" charset="0"/>
            </a:endParaRPr>
          </a:p>
          <a:p>
            <a:pPr>
              <a:lnSpc>
                <a:spcPct val="100000"/>
              </a:lnSpc>
              <a:spcAft>
                <a:spcPts val="800"/>
              </a:spcAft>
            </a:pPr>
            <a:endParaRPr lang="en-US" sz="2800" b="1">
              <a:latin typeface="Times New Roman" panose="02020603050405020304" pitchFamily="18" charset="0"/>
              <a:cs typeface="Times New Roman" panose="02020603050405020304" pitchFamily="18" charset="0"/>
            </a:endParaRPr>
          </a:p>
        </p:txBody>
      </p:sp>
      <p:sp>
        <p:nvSpPr>
          <p:cNvPr id="3" name="TextBox 15">
            <a:extLst>
              <a:ext uri="{FF2B5EF4-FFF2-40B4-BE49-F238E27FC236}">
                <a16:creationId xmlns:a16="http://schemas.microsoft.com/office/drawing/2014/main" xmlns="" id="{CC95BA4B-9C42-44C5-A335-D0F0688C18B5}"/>
              </a:ext>
            </a:extLst>
          </p:cNvPr>
          <p:cNvSpPr txBox="1">
            <a:spLocks noChangeArrowheads="1"/>
          </p:cNvSpPr>
          <p:nvPr/>
        </p:nvSpPr>
        <p:spPr bwMode="auto">
          <a:xfrm>
            <a:off x="3251202" y="56870"/>
            <a:ext cx="44365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văn bản</a:t>
            </a:r>
            <a:endParaRPr lang="en-US" altLang="en-US" sz="3600" b="1" i="1">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9931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B638E8EC-09C8-4CD9-811C-3A456BB70B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4154" y="4458320"/>
            <a:ext cx="3138170" cy="22065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BE0FB0CC-D066-4D25-86E6-CC1D44507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257" y="4568194"/>
            <a:ext cx="2666743" cy="20385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DD9FD270-6A4C-476B-836A-84A38F30F5E0}"/>
              </a:ext>
            </a:extLst>
          </p:cNvPr>
          <p:cNvSpPr/>
          <p:nvPr/>
        </p:nvSpPr>
        <p:spPr>
          <a:xfrm>
            <a:off x="330558" y="251229"/>
            <a:ext cx="11530884" cy="743473"/>
          </a:xfrm>
          <a:prstGeom prst="rect">
            <a:avLst/>
          </a:prstGeom>
          <a:solidFill>
            <a:schemeClr val="accent4">
              <a:lumMod val="50000"/>
            </a:schemeClr>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BÀI</a:t>
            </a:r>
            <a:r>
              <a:rPr kumimoji="0" lang="en-US" sz="4000" b="1" i="0" u="none" strike="noStrike" kern="1200" cap="none" spc="0" normalizeH="0" noProof="0">
                <a:ln>
                  <a:noFill/>
                </a:ln>
                <a:solidFill>
                  <a:prstClr val="white"/>
                </a:solidFill>
                <a:effectLst/>
                <a:uLnTx/>
                <a:uFillTx/>
                <a:latin typeface="Times New Roman" panose="02020603050405020304" pitchFamily="18" charset="0"/>
                <a:ea typeface="Times New Roman" panose="02020603050405020304" pitchFamily="18" charset="0"/>
                <a:cs typeface="+mn-cs"/>
              </a:rPr>
              <a:t> 1: </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LẮNG</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NGHE LỊCH SỬ NƯỚC MÌNH</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Oval Callout 2">
            <a:extLst>
              <a:ext uri="{FF2B5EF4-FFF2-40B4-BE49-F238E27FC236}">
                <a16:creationId xmlns:a16="http://schemas.microsoft.com/office/drawing/2014/main" xmlns="" id="{DC7B38DC-3AD7-40E3-BE73-85D3115BAD78}"/>
              </a:ext>
            </a:extLst>
          </p:cNvPr>
          <p:cNvSpPr/>
          <p:nvPr/>
        </p:nvSpPr>
        <p:spPr>
          <a:xfrm>
            <a:off x="3830171" y="1186613"/>
            <a:ext cx="3886010" cy="2757844"/>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lang="pt-BR" sz="3200" b="1" dirty="0">
                <a:solidFill>
                  <a:prstClr val="white"/>
                </a:solidFill>
                <a:latin typeface="Times New Roman" panose="02020603050405020304" pitchFamily="18" charset="0"/>
                <a:ea typeface="Times New Roman" panose="02020603050405020304" pitchFamily="18" charset="0"/>
              </a:rPr>
              <a:t>Chúng ta có thể lắng nghe lịch sử từ đâu</a:t>
            </a:r>
            <a:r>
              <a:rPr kumimoji="0" lang="pt-BR"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32" name="Picture 8">
            <a:extLst>
              <a:ext uri="{FF2B5EF4-FFF2-40B4-BE49-F238E27FC236}">
                <a16:creationId xmlns:a16="http://schemas.microsoft.com/office/drawing/2014/main" xmlns="" id="{4FD89C87-1475-4836-9BA9-4A73F9E871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558" y="1186613"/>
            <a:ext cx="2305226" cy="30736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xmlns="" id="{079960BD-6429-4E99-809C-E24D132A7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3585" y="4131490"/>
            <a:ext cx="1819159" cy="2726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xmlns="" id="{0FF56B7C-CFEA-4449-AC80-51130C2FE3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68" y="4458320"/>
            <a:ext cx="2942035" cy="22065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xmlns="" id="{E6DB49D7-1284-4F59-B662-CB5549DB17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2801" y="1186613"/>
            <a:ext cx="1991607" cy="280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9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500"/>
                                        <p:tgtEl>
                                          <p:spTgt spid="103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42"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a:extLst>
              <a:ext uri="{FF2B5EF4-FFF2-40B4-BE49-F238E27FC236}">
                <a16:creationId xmlns:a16="http://schemas.microsoft.com/office/drawing/2014/main" xmlns="" id="{5C1DAA14-4553-4071-95FC-967FEE05AF83}"/>
              </a:ext>
            </a:extLst>
          </p:cNvPr>
          <p:cNvSpPr/>
          <p:nvPr/>
        </p:nvSpPr>
        <p:spPr>
          <a:xfrm>
            <a:off x="1343777" y="1694976"/>
            <a:ext cx="3371914"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1.Đọc </a:t>
            </a:r>
            <a:r>
              <a:rPr lang="en-US" sz="3200" b="1" dirty="0" err="1">
                <a:solidFill>
                  <a:srgbClr val="000000"/>
                </a:solidFill>
                <a:latin typeface="Times New Roman" panose="02020603050405020304" pitchFamily="18" charset="0"/>
                <a:ea typeface="Times New Roman" panose="02020603050405020304" pitchFamily="18" charset="0"/>
              </a:rPr>
              <a:t>diễn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a:extLst>
              <a:ext uri="{FF2B5EF4-FFF2-40B4-BE49-F238E27FC236}">
                <a16:creationId xmlns:a16="http://schemas.microsoft.com/office/drawing/2014/main" xmlns="" id="{9A89AA34-5D93-4CAE-8EE2-8046476D0C16}"/>
              </a:ext>
            </a:extLst>
          </p:cNvPr>
          <p:cNvSpPr/>
          <p:nvPr/>
        </p:nvSpPr>
        <p:spPr>
          <a:xfrm>
            <a:off x="1331053" y="3473265"/>
            <a:ext cx="2954868"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15000"/>
              </a:lnSpc>
              <a:spcBef>
                <a:spcPts val="0"/>
              </a:spcBef>
              <a:spcAft>
                <a:spcPts val="1200"/>
              </a:spcAft>
              <a:buClrTx/>
              <a:buSzTx/>
              <a:buFontTx/>
              <a:buNone/>
              <a:tabLst/>
              <a:defRPr/>
            </a:pPr>
            <a:r>
              <a:rPr lang="en-US" sz="3200" b="1" dirty="0">
                <a:solidFill>
                  <a:srgbClr val="000000"/>
                </a:solidFill>
                <a:latin typeface="Times New Roman" panose="02020603050405020304" pitchFamily="18" charset="0"/>
                <a:ea typeface="Times New Roman" panose="02020603050405020304" pitchFamily="18" charset="0"/>
              </a:rPr>
              <a:t>3</a:t>
            </a:r>
            <a:r>
              <a:rPr kumimoji="0" lang="en-US" sz="3200" b="1" i="0" u="none" strike="noStrike" kern="1200" cap="none" spc="0" normalizeH="0" baseline="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.Tóm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5">
            <a:extLst>
              <a:ext uri="{FF2B5EF4-FFF2-40B4-BE49-F238E27FC236}">
                <a16:creationId xmlns:a16="http://schemas.microsoft.com/office/drawing/2014/main" xmlns="" id="{2A01FA90-9EFC-4220-8799-7C87F45D6082}"/>
              </a:ext>
            </a:extLst>
          </p:cNvPr>
          <p:cNvSpPr txBox="1">
            <a:spLocks noChangeArrowheads="1"/>
          </p:cNvSpPr>
          <p:nvPr/>
        </p:nvSpPr>
        <p:spPr bwMode="auto">
          <a:xfrm>
            <a:off x="191911" y="656874"/>
            <a:ext cx="6333067" cy="584775"/>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rPr>
              <a:t>II.Trải</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nghiệm</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cùng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văn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bản</a:t>
            </a:r>
            <a:endParaRPr lang="en-US" altLang="en-US" sz="3600" b="1" i="1" dirty="0">
              <a:solidFill>
                <a:srgbClr val="FF0000"/>
              </a:solidFill>
              <a:latin typeface="Times New Roman" panose="02020603050405020304" pitchFamily="18" charset="0"/>
            </a:endParaRPr>
          </a:p>
        </p:txBody>
      </p:sp>
      <p:sp>
        <p:nvSpPr>
          <p:cNvPr id="9" name="Plaque 8">
            <a:extLst>
              <a:ext uri="{FF2B5EF4-FFF2-40B4-BE49-F238E27FC236}">
                <a16:creationId xmlns:a16="http://schemas.microsoft.com/office/drawing/2014/main" xmlns="" id="{5C1DAA14-4553-4071-95FC-967FEE05AF83}"/>
              </a:ext>
            </a:extLst>
          </p:cNvPr>
          <p:cNvSpPr/>
          <p:nvPr/>
        </p:nvSpPr>
        <p:spPr>
          <a:xfrm>
            <a:off x="1365667" y="2604140"/>
            <a:ext cx="5159311"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15000"/>
              </a:lnSpc>
              <a:spcBef>
                <a:spcPts val="0"/>
              </a:spcBef>
              <a:spcAft>
                <a:spcPts val="1200"/>
              </a:spcAft>
              <a:buClrTx/>
              <a:buSzTx/>
              <a:buFontTx/>
              <a:buNone/>
              <a:tabLst/>
              <a:defRPr/>
            </a:pPr>
            <a:r>
              <a:rPr lang="en-US" sz="3200" b="1" dirty="0" smtClean="0">
                <a:solidFill>
                  <a:srgbClr val="000000"/>
                </a:solidFill>
                <a:latin typeface="Times New Roman" panose="02020603050405020304" pitchFamily="18" charset="0"/>
                <a:ea typeface="Times New Roman" panose="02020603050405020304" pitchFamily="18" charset="0"/>
              </a:rPr>
              <a:t>2</a:t>
            </a:r>
            <a:r>
              <a:rPr kumimoji="0" lang="en-US" sz="3200" b="1" i="0" u="none" strike="noStrike" kern="1200" cap="none" spc="0" normalizeH="0" baseline="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.Chú</a:t>
            </a:r>
            <a:r>
              <a:rPr kumimoji="0" lang="en-US" sz="3200" b="1" i="0" u="none" strike="noStrike" kern="1200" cap="none" spc="0" normalizeH="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3200" b="1" i="0" u="none" strike="noStrike" kern="1200" cap="none" spc="0" normalizeH="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SGK/20,21</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7674381" y="4577"/>
            <a:ext cx="1509206" cy="188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9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1"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Callout 2">
            <a:extLst>
              <a:ext uri="{FF2B5EF4-FFF2-40B4-BE49-F238E27FC236}">
                <a16:creationId xmlns:a16="http://schemas.microsoft.com/office/drawing/2014/main" xmlns="" id="{F200F1D4-81FB-45D8-8133-1929969C0A60}"/>
              </a:ext>
            </a:extLst>
          </p:cNvPr>
          <p:cNvSpPr/>
          <p:nvPr/>
        </p:nvSpPr>
        <p:spPr>
          <a:xfrm>
            <a:off x="4865513" y="1128760"/>
            <a:ext cx="6728176" cy="3260500"/>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lang="pt-BR" sz="3200" b="1" dirty="0">
                <a:solidFill>
                  <a:prstClr val="white"/>
                </a:solidFill>
                <a:latin typeface="Times New Roman" panose="02020603050405020304" pitchFamily="18" charset="0"/>
                <a:ea typeface="Times New Roman" panose="02020603050405020304" pitchFamily="18" charset="0"/>
              </a:rPr>
              <a:t>Liệt kê một số chi tiết kì ảo gắn liền với các sự việc sinh ra, lớn lên, ra trận và chiến thắng, bay về trời của nhân vật Gióng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Oval Callout 2">
            <a:extLst>
              <a:ext uri="{FF2B5EF4-FFF2-40B4-BE49-F238E27FC236}">
                <a16:creationId xmlns:a16="http://schemas.microsoft.com/office/drawing/2014/main" xmlns="" id="{0FB52F48-8FC9-4D0C-A4E8-ACAE80C654C6}"/>
              </a:ext>
            </a:extLst>
          </p:cNvPr>
          <p:cNvSpPr/>
          <p:nvPr/>
        </p:nvSpPr>
        <p:spPr>
          <a:xfrm>
            <a:off x="355602" y="4030133"/>
            <a:ext cx="5446886" cy="2520950"/>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lang="pt-BR" sz="3200" b="1" noProof="0">
                <a:solidFill>
                  <a:prstClr val="white"/>
                </a:solidFill>
                <a:latin typeface="Times New Roman" panose="02020603050405020304" pitchFamily="18" charset="0"/>
                <a:ea typeface="Times New Roman" panose="02020603050405020304" pitchFamily="18" charset="0"/>
              </a:rPr>
              <a:t>Cho biết vai trò, ý nghĩa của các chi tiết vừa tìm được?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TextBox 15">
            <a:extLst>
              <a:ext uri="{FF2B5EF4-FFF2-40B4-BE49-F238E27FC236}">
                <a16:creationId xmlns:a16="http://schemas.microsoft.com/office/drawing/2014/main" xmlns="" id="{D6D20D18-2F25-4AC7-B159-E6721814DE73}"/>
              </a:ext>
            </a:extLst>
          </p:cNvPr>
          <p:cNvSpPr txBox="1">
            <a:spLocks noChangeArrowheads="1"/>
          </p:cNvSpPr>
          <p:nvPr/>
        </p:nvSpPr>
        <p:spPr bwMode="auto">
          <a:xfrm>
            <a:off x="191911" y="459317"/>
            <a:ext cx="5610577"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i="1">
                <a:solidFill>
                  <a:srgbClr val="FF0000"/>
                </a:solidFill>
                <a:latin typeface="Times New Roman" panose="02020603050405020304" pitchFamily="18" charset="0"/>
                <a:ea typeface="Times New Roman" panose="02020603050405020304" pitchFamily="18" charset="0"/>
              </a:rPr>
              <a:t>Bước 3: Suy ngẫm và phản hồi</a:t>
            </a:r>
            <a:endParaRPr lang="en-US" altLang="en-US" sz="36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45107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BFE92A7-D2D5-4153-A5FA-BA02E95AA8DD}"/>
              </a:ext>
            </a:extLst>
          </p:cNvPr>
          <p:cNvGraphicFramePr>
            <a:graphicFrameLocks noGrp="1"/>
          </p:cNvGraphicFramePr>
          <p:nvPr>
            <p:extLst>
              <p:ext uri="{D42A27DB-BD31-4B8C-83A1-F6EECF244321}">
                <p14:modId xmlns:p14="http://schemas.microsoft.com/office/powerpoint/2010/main" val="3342230825"/>
              </p:ext>
            </p:extLst>
          </p:nvPr>
        </p:nvGraphicFramePr>
        <p:xfrm>
          <a:off x="218661" y="265905"/>
          <a:ext cx="11754678" cy="6748476"/>
        </p:xfrm>
        <a:graphic>
          <a:graphicData uri="http://schemas.openxmlformats.org/drawingml/2006/table">
            <a:tbl>
              <a:tblPr firstRow="1" firstCol="1" bandRow="1"/>
              <a:tblGrid>
                <a:gridCol w="2557672">
                  <a:extLst>
                    <a:ext uri="{9D8B030D-6E8A-4147-A177-3AD203B41FA5}">
                      <a16:colId xmlns:a16="http://schemas.microsoft.com/office/drawing/2014/main" xmlns="" val="141558431"/>
                    </a:ext>
                  </a:extLst>
                </a:gridCol>
                <a:gridCol w="3385928">
                  <a:extLst>
                    <a:ext uri="{9D8B030D-6E8A-4147-A177-3AD203B41FA5}">
                      <a16:colId xmlns:a16="http://schemas.microsoft.com/office/drawing/2014/main" xmlns="" val="263047732"/>
                    </a:ext>
                  </a:extLst>
                </a:gridCol>
                <a:gridCol w="5811078">
                  <a:extLst>
                    <a:ext uri="{9D8B030D-6E8A-4147-A177-3AD203B41FA5}">
                      <a16:colId xmlns:a16="http://schemas.microsoft.com/office/drawing/2014/main" xmlns="" val="2185728571"/>
                    </a:ext>
                  </a:extLst>
                </a:gridCol>
              </a:tblGrid>
              <a:tr h="569554">
                <a:tc>
                  <a:txBody>
                    <a:bodyPr/>
                    <a:lstStyle/>
                    <a:p>
                      <a:pPr algn="ctr">
                        <a:lnSpc>
                          <a:spcPct val="115000"/>
                        </a:lnSpc>
                        <a:spcAft>
                          <a:spcPts val="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tc>
                  <a:txBody>
                    <a:bodyPr/>
                    <a:lstStyle/>
                    <a:p>
                      <a:pPr algn="ctr">
                        <a:lnSpc>
                          <a:spcPct val="115000"/>
                        </a:lnSpc>
                        <a:spcAft>
                          <a:spcPts val="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kì ảo</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tc>
                  <a:txBody>
                    <a:bodyPr/>
                    <a:lstStyle/>
                    <a:p>
                      <a:pPr algn="ctr">
                        <a:lnSpc>
                          <a:spcPct val="115000"/>
                        </a:lnSpc>
                        <a:spcAft>
                          <a:spcPts val="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Vai trò, ý nghĩa</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xmlns="" val="664450053"/>
                  </a:ext>
                </a:extLst>
              </a:tr>
              <a:tr h="598850">
                <a:tc>
                  <a:txBody>
                    <a:bodyPr/>
                    <a:lstStyle/>
                    <a:p>
                      <a:pPr algn="just">
                        <a:lnSpc>
                          <a:spcPct val="115000"/>
                        </a:lnSpc>
                        <a:spcAft>
                          <a:spcPts val="0"/>
                        </a:spcAft>
                      </a:pPr>
                      <a:r>
                        <a:rPr lang="en-US" sz="24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Gióng ra đời</a:t>
                      </a:r>
                      <a:endParaRPr lang="en-US" sz="2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400" dirty="0">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400" b="0">
                        <a:solidFill>
                          <a:srgbClr val="2603BD"/>
                        </a:solidFill>
                        <a:effectLst/>
                        <a:latin typeface="Times New Roman" panose="02020603050405020304" pitchFamily="18" charset="0"/>
                        <a:cs typeface="Times New Roman" panose="02020603050405020304" pitchFamily="18" charset="0"/>
                      </a:endParaRPr>
                    </a:p>
                    <a:p>
                      <a:pPr>
                        <a:lnSpc>
                          <a:spcPct val="107000"/>
                        </a:lnSpc>
                      </a:pPr>
                      <a:endParaRPr lang="en-US" sz="2400" b="0">
                        <a:solidFill>
                          <a:srgbClr val="2603BD"/>
                        </a:solidFill>
                        <a:effectLst/>
                        <a:latin typeface="Times New Roman" panose="02020603050405020304" pitchFamily="18" charset="0"/>
                        <a:cs typeface="Times New Roman" panose="02020603050405020304" pitchFamily="18" charset="0"/>
                      </a:endParaRPr>
                    </a:p>
                    <a:p>
                      <a:pPr>
                        <a:lnSpc>
                          <a:spcPct val="107000"/>
                        </a:lnSpc>
                      </a:pPr>
                      <a:endParaRPr lang="en-US" sz="2400" b="0">
                        <a:solidFill>
                          <a:srgbClr val="2603BD"/>
                        </a:solidFill>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45685172"/>
                  </a:ext>
                </a:extLst>
              </a:tr>
              <a:tr h="186950">
                <a:tc rowSpan="2">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4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Gióng lớn lên</a:t>
                      </a:r>
                    </a:p>
                    <a:p>
                      <a:pPr algn="just">
                        <a:lnSpc>
                          <a:spcPct val="115000"/>
                        </a:lnSpc>
                        <a:spcAft>
                          <a:spcPts val="0"/>
                        </a:spcAft>
                      </a:pPr>
                      <a:endParaRPr lang="en-US" sz="2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240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400" dirty="0">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85460789"/>
                  </a:ext>
                </a:extLst>
              </a:tr>
              <a:tr h="706036">
                <a:tc vMerge="1">
                  <a:txBody>
                    <a:bodyPr/>
                    <a:lstStyle/>
                    <a:p>
                      <a:pPr algn="just">
                        <a:lnSpc>
                          <a:spcPct val="115000"/>
                        </a:lnSpc>
                        <a:spcAft>
                          <a:spcPts val="0"/>
                        </a:spcAft>
                      </a:pPr>
                      <a:endParaRPr lang="en-US"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400" dirty="0">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400">
                        <a:solidFill>
                          <a:srgbClr val="2603BD"/>
                        </a:solidFill>
                        <a:effectLst/>
                        <a:latin typeface="Times New Roman" panose="02020603050405020304" pitchFamily="18" charset="0"/>
                        <a:cs typeface="Times New Roman" panose="02020603050405020304" pitchFamily="18" charset="0"/>
                      </a:endParaRPr>
                    </a:p>
                    <a:p>
                      <a:pPr>
                        <a:lnSpc>
                          <a:spcPct val="107000"/>
                        </a:lnSpc>
                      </a:pPr>
                      <a:endParaRPr lang="en-US" sz="2400">
                        <a:solidFill>
                          <a:srgbClr val="2603BD"/>
                        </a:solidFill>
                        <a:effectLst/>
                        <a:latin typeface="Times New Roman" panose="02020603050405020304" pitchFamily="18" charset="0"/>
                        <a:cs typeface="Times New Roman" panose="02020603050405020304" pitchFamily="18" charset="0"/>
                      </a:endParaRPr>
                    </a:p>
                    <a:p>
                      <a:pPr>
                        <a:lnSpc>
                          <a:spcPct val="107000"/>
                        </a:lnSpc>
                      </a:pPr>
                      <a:endParaRPr lang="en-US" sz="2400">
                        <a:solidFill>
                          <a:srgbClr val="2603BD"/>
                        </a:solidFill>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49771373"/>
                  </a:ext>
                </a:extLst>
              </a:tr>
              <a:tr h="171979">
                <a:tc rowSpan="2">
                  <a:txBody>
                    <a:bodyPr/>
                    <a:lstStyle/>
                    <a:p>
                      <a:pPr algn="just">
                        <a:lnSpc>
                          <a:spcPct val="115000"/>
                        </a:lnSpc>
                        <a:spcAft>
                          <a:spcPts val="0"/>
                        </a:spcAft>
                      </a:pPr>
                      <a:r>
                        <a:rPr lang="en-US" sz="24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Gióng ra trận và đánh giặc</a:t>
                      </a:r>
                      <a:endParaRPr lang="en-US" sz="2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240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400" dirty="0">
                        <a:solidFill>
                          <a:srgbClr val="2603BD"/>
                        </a:solidFill>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05923872"/>
                  </a:ext>
                </a:extLst>
              </a:tr>
              <a:tr h="706036">
                <a:tc vMerge="1">
                  <a:txBody>
                    <a:bodyPr/>
                    <a:lstStyle/>
                    <a:p>
                      <a:pPr algn="just">
                        <a:lnSpc>
                          <a:spcPct val="115000"/>
                        </a:lnSpc>
                        <a:spcAft>
                          <a:spcPts val="0"/>
                        </a:spcAft>
                      </a:pPr>
                      <a:endParaRPr lang="en-US"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400" dirty="0">
                        <a:solidFill>
                          <a:srgbClr val="008000"/>
                        </a:solidFill>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pt-BR" sz="2400">
                        <a:solidFill>
                          <a:srgbClr val="2603BD"/>
                        </a:solidFill>
                        <a:effectLst/>
                        <a:latin typeface="Times New Roman" panose="02020603050405020304" pitchFamily="18" charset="0"/>
                        <a:ea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pt-BR" sz="2400">
                        <a:solidFill>
                          <a:srgbClr val="2603BD"/>
                        </a:solidFill>
                        <a:effectLst/>
                        <a:latin typeface="Times New Roman" panose="02020603050405020304" pitchFamily="18" charset="0"/>
                        <a:ea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400">
                        <a:solidFill>
                          <a:srgbClr val="2603BD"/>
                        </a:solidFill>
                        <a:effectLst/>
                        <a:latin typeface="Times New Roman" panose="02020603050405020304" pitchFamily="18" charset="0"/>
                        <a:ea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0225401"/>
                  </a:ext>
                </a:extLst>
              </a:tr>
              <a:tr h="924508">
                <a:tc>
                  <a:txBody>
                    <a:bodyPr/>
                    <a:lstStyle/>
                    <a:p>
                      <a:pPr algn="just">
                        <a:lnSpc>
                          <a:spcPct val="115000"/>
                        </a:lnSpc>
                        <a:spcAft>
                          <a:spcPts val="0"/>
                        </a:spcAft>
                      </a:pPr>
                      <a:r>
                        <a:rPr lang="en-US" sz="24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Gióng bay về trời</a:t>
                      </a:r>
                      <a:endParaRPr lang="en-US" sz="2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400" dirty="0">
                        <a:solidFill>
                          <a:srgbClr val="008000"/>
                        </a:solidFill>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endParaRPr lang="pt-BR" sz="2400">
                        <a:solidFill>
                          <a:srgbClr val="2603BD"/>
                        </a:solidFill>
                        <a:effectLst/>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0"/>
                        </a:spcAft>
                      </a:pPr>
                      <a:endParaRPr lang="pt-BR" sz="2400">
                        <a:solidFill>
                          <a:srgbClr val="2603BD"/>
                        </a:solidFill>
                        <a:effectLst/>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0"/>
                        </a:spcAft>
                      </a:pPr>
                      <a:endParaRPr lang="en-US" sz="2400">
                        <a:solidFill>
                          <a:srgbClr val="2603BD"/>
                        </a:solidFill>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33400942"/>
                  </a:ext>
                </a:extLst>
              </a:tr>
            </a:tbl>
          </a:graphicData>
        </a:graphic>
      </p:graphicFrame>
      <p:sp>
        <p:nvSpPr>
          <p:cNvPr id="3" name="TextBox 15">
            <a:extLst>
              <a:ext uri="{FF2B5EF4-FFF2-40B4-BE49-F238E27FC236}">
                <a16:creationId xmlns:a16="http://schemas.microsoft.com/office/drawing/2014/main" xmlns="" id="{13FDB375-C120-4611-BC94-3B9572755B41}"/>
              </a:ext>
            </a:extLst>
          </p:cNvPr>
          <p:cNvSpPr txBox="1">
            <a:spLocks noChangeArrowheads="1"/>
          </p:cNvSpPr>
          <p:nvPr/>
        </p:nvSpPr>
        <p:spPr bwMode="auto">
          <a:xfrm>
            <a:off x="2773778" y="921647"/>
            <a:ext cx="3506981" cy="125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2400" dirty="0" err="1">
                <a:solidFill>
                  <a:srgbClr val="008000"/>
                </a:solidFill>
                <a:latin typeface="Times New Roman" panose="02020603050405020304" pitchFamily="18" charset="0"/>
                <a:cs typeface="Times New Roman" panose="02020603050405020304" pitchFamily="18" charset="0"/>
              </a:rPr>
              <a:t>Vd</a:t>
            </a:r>
            <a:r>
              <a:rPr lang="en-US" sz="2400" dirty="0">
                <a:solidFill>
                  <a:srgbClr val="008000"/>
                </a:solidFill>
                <a:latin typeface="Times New Roman" panose="02020603050405020304" pitchFamily="18" charset="0"/>
                <a:cs typeface="Times New Roman" panose="02020603050405020304" pitchFamily="18" charset="0"/>
              </a:rPr>
              <a:t>: b</a:t>
            </a:r>
            <a:r>
              <a:rPr lang="vi-VN" sz="2400" dirty="0">
                <a:solidFill>
                  <a:srgbClr val="008000"/>
                </a:solidFill>
                <a:latin typeface="Times New Roman" panose="02020603050405020304" pitchFamily="18" charset="0"/>
                <a:cs typeface="Times New Roman" panose="02020603050405020304" pitchFamily="18" charset="0"/>
              </a:rPr>
              <a:t>à vợ </a:t>
            </a:r>
            <a:r>
              <a:rPr lang="en-US" sz="2400" dirty="0" err="1">
                <a:solidFill>
                  <a:srgbClr val="008000"/>
                </a:solidFill>
                <a:latin typeface="Times New Roman" panose="02020603050405020304" pitchFamily="18" charset="0"/>
                <a:cs typeface="Times New Roman" panose="02020603050405020304" pitchFamily="18" charset="0"/>
              </a:rPr>
              <a:t>thấy</a:t>
            </a:r>
            <a:r>
              <a:rPr lang="vi-VN" sz="2400" dirty="0">
                <a:solidFill>
                  <a:srgbClr val="008000"/>
                </a:solidFill>
                <a:latin typeface="Times New Roman" panose="02020603050405020304" pitchFamily="18" charset="0"/>
                <a:cs typeface="Times New Roman" panose="02020603050405020304" pitchFamily="18" charset="0"/>
              </a:rPr>
              <a:t> một vết chân</a:t>
            </a:r>
            <a:r>
              <a:rPr lang="en-US" sz="2400" dirty="0">
                <a:solidFill>
                  <a:srgbClr val="008000"/>
                </a:solidFill>
                <a:latin typeface="Times New Roman" panose="02020603050405020304" pitchFamily="18" charset="0"/>
                <a:cs typeface="Times New Roman" panose="02020603050405020304" pitchFamily="18" charset="0"/>
              </a:rPr>
              <a:t> to</a:t>
            </a:r>
            <a:r>
              <a:rPr lang="vi-VN" sz="2400" dirty="0">
                <a:solidFill>
                  <a:srgbClr val="008000"/>
                </a:solidFill>
                <a:latin typeface="Times New Roman" panose="02020603050405020304" pitchFamily="18" charset="0"/>
                <a:cs typeface="Times New Roman" panose="02020603050405020304" pitchFamily="18" charset="0"/>
              </a:rPr>
              <a:t> nên ướm thử</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về</a:t>
            </a:r>
            <a:r>
              <a:rPr lang="vi-VN" sz="2400" dirty="0">
                <a:solidFill>
                  <a:srgbClr val="008000"/>
                </a:solidFill>
                <a:latin typeface="Times New Roman" panose="02020603050405020304" pitchFamily="18" charset="0"/>
                <a:cs typeface="Times New Roman" panose="02020603050405020304" pitchFamily="18" charset="0"/>
              </a:rPr>
              <a:t> thụ thai</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4" name="TextBox 15">
            <a:extLst>
              <a:ext uri="{FF2B5EF4-FFF2-40B4-BE49-F238E27FC236}">
                <a16:creationId xmlns:a16="http://schemas.microsoft.com/office/drawing/2014/main" xmlns="" id="{E25CFC93-9400-45FF-8E86-4617E6CF0C6F}"/>
              </a:ext>
            </a:extLst>
          </p:cNvPr>
          <p:cNvSpPr txBox="1">
            <a:spLocks noChangeArrowheads="1"/>
          </p:cNvSpPr>
          <p:nvPr/>
        </p:nvSpPr>
        <p:spPr bwMode="auto">
          <a:xfrm>
            <a:off x="2701909" y="2488883"/>
            <a:ext cx="3475644" cy="125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2400">
                <a:solidFill>
                  <a:srgbClr val="008000"/>
                </a:solidFill>
                <a:latin typeface="Times New Roman" panose="02020603050405020304" pitchFamily="18" charset="0"/>
                <a:cs typeface="Times New Roman" panose="02020603050405020304" pitchFamily="18" charset="0"/>
              </a:rPr>
              <a:t>Vd:Gióng vươn vai một cái, bỗng biến thành tráng sĩ mình cao hơn trượng</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5" name="TextBox 15">
            <a:extLst>
              <a:ext uri="{FF2B5EF4-FFF2-40B4-BE49-F238E27FC236}">
                <a16:creationId xmlns:a16="http://schemas.microsoft.com/office/drawing/2014/main" xmlns="" id="{49DE9116-1ACD-4E74-A075-BE0432EC9066}"/>
              </a:ext>
            </a:extLst>
          </p:cNvPr>
          <p:cNvSpPr txBox="1">
            <a:spLocks noChangeArrowheads="1"/>
          </p:cNvSpPr>
          <p:nvPr/>
        </p:nvSpPr>
        <p:spPr bwMode="auto">
          <a:xfrm>
            <a:off x="2773778" y="4395865"/>
            <a:ext cx="3322220" cy="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240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Vd:Gióng nhổ tre bên đường đánh giặc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6" name="TextBox 15">
            <a:extLst>
              <a:ext uri="{FF2B5EF4-FFF2-40B4-BE49-F238E27FC236}">
                <a16:creationId xmlns:a16="http://schemas.microsoft.com/office/drawing/2014/main" xmlns="" id="{3AADA92C-EF64-410D-8B5F-DF32844C79F0}"/>
              </a:ext>
            </a:extLst>
          </p:cNvPr>
          <p:cNvSpPr txBox="1">
            <a:spLocks noChangeArrowheads="1"/>
          </p:cNvSpPr>
          <p:nvPr/>
        </p:nvSpPr>
        <p:spPr bwMode="auto">
          <a:xfrm>
            <a:off x="2701909" y="5610654"/>
            <a:ext cx="3650717" cy="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240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Giặc tan, Gióng cởi bỏ giáp sắt rồi bay về trời</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7" name="TextBox 15">
            <a:extLst>
              <a:ext uri="{FF2B5EF4-FFF2-40B4-BE49-F238E27FC236}">
                <a16:creationId xmlns:a16="http://schemas.microsoft.com/office/drawing/2014/main" xmlns="" id="{753E1791-0A61-4B2E-A622-2D3F8F0C7057}"/>
              </a:ext>
            </a:extLst>
          </p:cNvPr>
          <p:cNvSpPr txBox="1">
            <a:spLocks noChangeArrowheads="1"/>
          </p:cNvSpPr>
          <p:nvPr/>
        </p:nvSpPr>
        <p:spPr bwMode="auto">
          <a:xfrm>
            <a:off x="6280759" y="829931"/>
            <a:ext cx="5531516" cy="125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2400" b="1">
                <a:solidFill>
                  <a:srgbClr val="2603BD"/>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a:solidFill>
                  <a:srgbClr val="2603BD"/>
                </a:solidFill>
                <a:latin typeface="Times New Roman" panose="02020603050405020304" pitchFamily="18" charset="0"/>
                <a:cs typeface="Times New Roman" panose="02020603050405020304" pitchFamily="18" charset="0"/>
                <a:sym typeface="Wingdings" panose="05000000000000000000" pitchFamily="2" charset="2"/>
              </a:rPr>
              <a:t>Sự ra đời thần kì của nhân vật, dự báo cho những hành động, chiến công phi thường sau này.</a:t>
            </a:r>
            <a:endParaRPr lang="en-US" sz="2400" dirty="0">
              <a:solidFill>
                <a:srgbClr val="2603BD"/>
              </a:solidFill>
              <a:latin typeface="Times New Roman" panose="02020603050405020304" pitchFamily="18" charset="0"/>
              <a:cs typeface="Times New Roman" panose="02020603050405020304" pitchFamily="18" charset="0"/>
            </a:endParaRPr>
          </a:p>
        </p:txBody>
      </p:sp>
      <p:sp>
        <p:nvSpPr>
          <p:cNvPr id="8" name="TextBox 15">
            <a:extLst>
              <a:ext uri="{FF2B5EF4-FFF2-40B4-BE49-F238E27FC236}">
                <a16:creationId xmlns:a16="http://schemas.microsoft.com/office/drawing/2014/main" xmlns="" id="{16B0872F-3280-4564-B064-8C8B8A5E1078}"/>
              </a:ext>
            </a:extLst>
          </p:cNvPr>
          <p:cNvSpPr txBox="1">
            <a:spLocks noChangeArrowheads="1"/>
          </p:cNvSpPr>
          <p:nvPr/>
        </p:nvSpPr>
        <p:spPr bwMode="auto">
          <a:xfrm>
            <a:off x="6237693" y="2634590"/>
            <a:ext cx="5473658" cy="125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2400" b="1">
                <a:solidFill>
                  <a:srgbClr val="2603BD"/>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a:solidFill>
                  <a:srgbClr val="2603BD"/>
                </a:solidFill>
                <a:latin typeface="Times New Roman" panose="02020603050405020304" pitchFamily="18" charset="0"/>
                <a:cs typeface="Times New Roman" panose="02020603050405020304" pitchFamily="18" charset="0"/>
                <a:sym typeface="Wingdings" panose="05000000000000000000" pitchFamily="2" charset="2"/>
              </a:rPr>
              <a:t>Thể hiện sự phi thường của nhân vật, sự trưởng thành vượt bậc về tinh thần </a:t>
            </a:r>
            <a:r>
              <a:rPr lang="en-US" sz="2400">
                <a:solidFill>
                  <a:srgbClr val="2603BD"/>
                </a:solidFill>
                <a:latin typeface="Times New Roman" panose="02020603050405020304" pitchFamily="18" charset="0"/>
                <a:ea typeface="Times New Roman" panose="02020603050405020304" pitchFamily="18" charset="0"/>
              </a:rPr>
              <a:t>để đáp ứng yêu cầu cứu nước.</a:t>
            </a:r>
            <a:endParaRPr lang="en-US" sz="2400" dirty="0">
              <a:solidFill>
                <a:srgbClr val="2603BD"/>
              </a:solidFill>
              <a:latin typeface="Times New Roman" panose="02020603050405020304" pitchFamily="18" charset="0"/>
              <a:cs typeface="Times New Roman" panose="02020603050405020304" pitchFamily="18" charset="0"/>
            </a:endParaRPr>
          </a:p>
        </p:txBody>
      </p:sp>
      <p:sp>
        <p:nvSpPr>
          <p:cNvPr id="9" name="TextBox 15">
            <a:extLst>
              <a:ext uri="{FF2B5EF4-FFF2-40B4-BE49-F238E27FC236}">
                <a16:creationId xmlns:a16="http://schemas.microsoft.com/office/drawing/2014/main" xmlns="" id="{402CC7BB-C32C-4EEC-8976-62F6581314F5}"/>
              </a:ext>
            </a:extLst>
          </p:cNvPr>
          <p:cNvSpPr txBox="1">
            <a:spLocks noChangeArrowheads="1"/>
          </p:cNvSpPr>
          <p:nvPr/>
        </p:nvSpPr>
        <p:spPr bwMode="auto">
          <a:xfrm>
            <a:off x="6237693" y="4226760"/>
            <a:ext cx="5296793" cy="125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2400">
                <a:solidFill>
                  <a:srgbClr val="2603BD"/>
                </a:solidFill>
                <a:latin typeface="Times New Roman" panose="02020603050405020304" pitchFamily="18" charset="0"/>
                <a:ea typeface="Times New Roman" panose="02020603050405020304" pitchFamily="18" charset="0"/>
                <a:sym typeface="Wingdings" panose="05000000000000000000" pitchFamily="2" charset="2"/>
              </a:rPr>
              <a:t></a:t>
            </a:r>
            <a:r>
              <a:rPr lang="en-US" sz="2400">
                <a:solidFill>
                  <a:srgbClr val="2603BD"/>
                </a:solidFill>
                <a:latin typeface="Times New Roman" panose="02020603050405020304" pitchFamily="18" charset="0"/>
                <a:ea typeface="Times New Roman" panose="02020603050405020304" pitchFamily="18" charset="0"/>
              </a:rPr>
              <a:t>Gióng không chỉ đánh giặc bằng vũ khí hiện đại (sắt)  mà bằng cả vũ khí thô sơ, bằng cỏ cây, hoa lá của đất nước. </a:t>
            </a:r>
            <a:endParaRPr lang="en-US" sz="2400" dirty="0">
              <a:solidFill>
                <a:srgbClr val="2603BD"/>
              </a:solidFill>
              <a:latin typeface="Times New Roman" panose="02020603050405020304" pitchFamily="18" charset="0"/>
              <a:cs typeface="Times New Roman" panose="02020603050405020304" pitchFamily="18" charset="0"/>
            </a:endParaRPr>
          </a:p>
        </p:txBody>
      </p:sp>
      <p:sp>
        <p:nvSpPr>
          <p:cNvPr id="10" name="TextBox 15">
            <a:extLst>
              <a:ext uri="{FF2B5EF4-FFF2-40B4-BE49-F238E27FC236}">
                <a16:creationId xmlns:a16="http://schemas.microsoft.com/office/drawing/2014/main" xmlns="" id="{573BD889-085E-4673-A988-C4BCF4841784}"/>
              </a:ext>
            </a:extLst>
          </p:cNvPr>
          <p:cNvSpPr txBox="1">
            <a:spLocks noChangeArrowheads="1"/>
          </p:cNvSpPr>
          <p:nvPr/>
        </p:nvSpPr>
        <p:spPr bwMode="auto">
          <a:xfrm>
            <a:off x="6237693" y="5454738"/>
            <a:ext cx="5634723" cy="173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spcAft>
                <a:spcPts val="0"/>
              </a:spcAft>
            </a:pPr>
            <a:r>
              <a:rPr lang="en-US" sz="2400" b="1">
                <a:solidFill>
                  <a:srgbClr val="2603BD"/>
                </a:solidFill>
                <a:latin typeface="Times New Roman" panose="02020603050405020304" pitchFamily="18" charset="0"/>
                <a:cs typeface="Times New Roman" panose="02020603050405020304" pitchFamily="18" charset="0"/>
                <a:sym typeface="Wingdings" panose="05000000000000000000" pitchFamily="2" charset="2"/>
              </a:rPr>
              <a:t></a:t>
            </a:r>
            <a:r>
              <a:rPr lang="pt-BR" sz="2400">
                <a:solidFill>
                  <a:srgbClr val="2603BD"/>
                </a:solidFill>
                <a:latin typeface="Times New Roman" panose="02020603050405020304" pitchFamily="18" charset="0"/>
                <a:ea typeface="Times New Roman" panose="02020603050405020304" pitchFamily="18" charset="0"/>
              </a:rPr>
              <a:t>Người anh hùng vô tư, trong sáng, không màng địa vị, công danh. Sự ra đi phi thường là ước muốn b</a:t>
            </a:r>
            <a:r>
              <a:rPr lang="vi-VN" sz="2400">
                <a:solidFill>
                  <a:srgbClr val="2603BD"/>
                </a:solidFill>
                <a:latin typeface="Times New Roman" panose="02020603050405020304" pitchFamily="18" charset="0"/>
                <a:ea typeface="Times New Roman" panose="02020603050405020304" pitchFamily="18" charset="0"/>
              </a:rPr>
              <a:t>ất</a:t>
            </a:r>
            <a:r>
              <a:rPr lang="pt-BR" sz="2400">
                <a:solidFill>
                  <a:srgbClr val="2603BD"/>
                </a:solidFill>
                <a:latin typeface="Times New Roman" panose="02020603050405020304" pitchFamily="18" charset="0"/>
                <a:ea typeface="Times New Roman" panose="02020603050405020304" pitchFamily="18" charset="0"/>
              </a:rPr>
              <a:t> tử ho</a:t>
            </a:r>
            <a:r>
              <a:rPr lang="vi-VN" sz="2400">
                <a:solidFill>
                  <a:srgbClr val="2603BD"/>
                </a:solidFill>
                <a:latin typeface="Times New Roman" panose="02020603050405020304" pitchFamily="18" charset="0"/>
                <a:ea typeface="Times New Roman" panose="02020603050405020304" pitchFamily="18" charset="0"/>
              </a:rPr>
              <a:t>á</a:t>
            </a:r>
            <a:r>
              <a:rPr lang="pt-BR" sz="2400">
                <a:solidFill>
                  <a:srgbClr val="2603BD"/>
                </a:solidFill>
                <a:latin typeface="Times New Roman" panose="02020603050405020304" pitchFamily="18" charset="0"/>
                <a:ea typeface="Times New Roman" panose="02020603050405020304" pitchFamily="18" charset="0"/>
              </a:rPr>
              <a:t> Th</a:t>
            </a:r>
            <a:r>
              <a:rPr lang="vi-VN" sz="2400">
                <a:solidFill>
                  <a:srgbClr val="2603BD"/>
                </a:solidFill>
                <a:latin typeface="Times New Roman" panose="02020603050405020304" pitchFamily="18" charset="0"/>
                <a:ea typeface="Times New Roman" panose="02020603050405020304" pitchFamily="18" charset="0"/>
              </a:rPr>
              <a:t>ánh</a:t>
            </a:r>
            <a:r>
              <a:rPr lang="pt-BR" sz="2400">
                <a:solidFill>
                  <a:srgbClr val="2603BD"/>
                </a:solidFill>
                <a:latin typeface="Times New Roman" panose="02020603050405020304" pitchFamily="18" charset="0"/>
                <a:ea typeface="Times New Roman" panose="02020603050405020304" pitchFamily="18" charset="0"/>
              </a:rPr>
              <a:t> Gi</a:t>
            </a:r>
            <a:r>
              <a:rPr lang="vi-VN" sz="2400">
                <a:solidFill>
                  <a:srgbClr val="2603BD"/>
                </a:solidFill>
                <a:latin typeface="Times New Roman" panose="02020603050405020304" pitchFamily="18" charset="0"/>
                <a:ea typeface="Times New Roman" panose="02020603050405020304" pitchFamily="18" charset="0"/>
              </a:rPr>
              <a:t>óng</a:t>
            </a:r>
            <a:endParaRPr lang="en-US" sz="2400">
              <a:solidFill>
                <a:srgbClr val="2603BD"/>
              </a:solidFill>
              <a:latin typeface="Times New Roman" panose="02020603050405020304" pitchFamily="18" charset="0"/>
              <a:cs typeface="Times New Roman" panose="02020603050405020304" pitchFamily="18" charset="0"/>
            </a:endParaRPr>
          </a:p>
          <a:p>
            <a:pPr>
              <a:lnSpc>
                <a:spcPct val="107000"/>
              </a:lnSpc>
            </a:pPr>
            <a:endParaRPr lang="en-US" sz="2400" dirty="0">
              <a:solidFill>
                <a:srgbClr val="2603B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303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Callout 2">
            <a:extLst>
              <a:ext uri="{FF2B5EF4-FFF2-40B4-BE49-F238E27FC236}">
                <a16:creationId xmlns:a16="http://schemas.microsoft.com/office/drawing/2014/main" xmlns="" id="{F200F1D4-81FB-45D8-8133-1929969C0A60}"/>
              </a:ext>
            </a:extLst>
          </p:cNvPr>
          <p:cNvSpPr/>
          <p:nvPr/>
        </p:nvSpPr>
        <p:spPr>
          <a:xfrm>
            <a:off x="4865513" y="1128760"/>
            <a:ext cx="6728176" cy="3260500"/>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a:latin typeface="Times New Roman" panose="02020603050405020304" pitchFamily="18" charset="0"/>
                <a:cs typeface="Times New Roman" panose="02020603050405020304" pitchFamily="18" charset="0"/>
              </a:rPr>
              <a:t>Nhân vật Thánh Gióng đã nói gì với mẹ và sứ giả? Vì sao nghe Gióng nói, sứ giả vừa kinh ngạc, vừa mừng r</a:t>
            </a:r>
            <a:r>
              <a:rPr lang="en-GB" sz="3200" dirty="0">
                <a:latin typeface="Times New Roman" panose="02020603050405020304" pitchFamily="18" charset="0"/>
                <a:cs typeface="Times New Roman" panose="02020603050405020304" pitchFamily="18" charset="0"/>
              </a:rPr>
              <a:t>ỡ</a:t>
            </a:r>
            <a:r>
              <a:rPr lang="x-none" sz="3200">
                <a:latin typeface="Times New Roman" panose="02020603050405020304" pitchFamily="18" charset="0"/>
                <a:cs typeface="Times New Roman" panose="02020603050405020304" pitchFamily="18" charset="0"/>
              </a:rPr>
              <a:t>?</a:t>
            </a:r>
            <a:endParaRPr lang="x-none" sz="3200" dirty="0">
              <a:latin typeface="Times New Roman" panose="02020603050405020304" pitchFamily="18" charset="0"/>
              <a:cs typeface="Times New Roman" panose="02020603050405020304" pitchFamily="18" charset="0"/>
            </a:endParaRPr>
          </a:p>
        </p:txBody>
      </p:sp>
      <p:sp>
        <p:nvSpPr>
          <p:cNvPr id="6" name="Oval Callout 2">
            <a:extLst>
              <a:ext uri="{FF2B5EF4-FFF2-40B4-BE49-F238E27FC236}">
                <a16:creationId xmlns:a16="http://schemas.microsoft.com/office/drawing/2014/main" xmlns="" id="{0FB52F48-8FC9-4D0C-A4E8-ACAE80C654C6}"/>
              </a:ext>
            </a:extLst>
          </p:cNvPr>
          <p:cNvSpPr/>
          <p:nvPr/>
        </p:nvSpPr>
        <p:spPr>
          <a:xfrm>
            <a:off x="355602" y="4030133"/>
            <a:ext cx="5446886" cy="2520950"/>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a:latin typeface="Times New Roman" panose="02020603050405020304" pitchFamily="18" charset="0"/>
                <a:cs typeface="Times New Roman" panose="02020603050405020304" pitchFamily="18" charset="0"/>
              </a:rPr>
              <a:t>Em hãy phân biệt lời của người kể chuyện và lời nhân vật?</a:t>
            </a:r>
            <a:endParaRPr lang="x-none" sz="3200" dirty="0">
              <a:latin typeface="Times New Roman" panose="02020603050405020304" pitchFamily="18" charset="0"/>
              <a:cs typeface="Times New Roman" panose="02020603050405020304" pitchFamily="18" charset="0"/>
            </a:endParaRPr>
          </a:p>
        </p:txBody>
      </p:sp>
      <p:sp>
        <p:nvSpPr>
          <p:cNvPr id="5" name="TextBox 15">
            <a:extLst>
              <a:ext uri="{FF2B5EF4-FFF2-40B4-BE49-F238E27FC236}">
                <a16:creationId xmlns:a16="http://schemas.microsoft.com/office/drawing/2014/main" xmlns="" id="{D6D20D18-2F25-4AC7-B159-E6721814DE73}"/>
              </a:ext>
            </a:extLst>
          </p:cNvPr>
          <p:cNvSpPr txBox="1">
            <a:spLocks noChangeArrowheads="1"/>
          </p:cNvSpPr>
          <p:nvPr/>
        </p:nvSpPr>
        <p:spPr bwMode="auto">
          <a:xfrm>
            <a:off x="191911" y="459317"/>
            <a:ext cx="5610577"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i="1">
                <a:solidFill>
                  <a:srgbClr val="FF0000"/>
                </a:solidFill>
                <a:latin typeface="Times New Roman" panose="02020603050405020304" pitchFamily="18" charset="0"/>
                <a:ea typeface="Times New Roman" panose="02020603050405020304" pitchFamily="18" charset="0"/>
              </a:rPr>
              <a:t>Bước 3: Suy ngẫm và phản hồi</a:t>
            </a:r>
            <a:endParaRPr lang="en-US" altLang="en-US" sz="36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6544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F8AAABF-193E-4661-945E-C429586E1A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7" y="643467"/>
            <a:ext cx="6891187" cy="5546414"/>
          </a:xfrm>
          <a:prstGeom prst="rect">
            <a:avLst/>
          </a:prstGeom>
          <a:solidFill>
            <a:schemeClr val="bg1">
              <a:alpha val="20000"/>
            </a:schemeClr>
          </a:solidFill>
          <a:ln w="6350" cap="sq" cmpd="sng" algn="ctr">
            <a:solidFill>
              <a:schemeClr val="tx1">
                <a:lumMod val="75000"/>
                <a:lumOff val="25000"/>
              </a:schemeClr>
            </a:solidFill>
            <a:prstDash val="solid"/>
            <a:miter lim="800000"/>
          </a:ln>
          <a:effectLst/>
        </p:spPr>
      </p:sp>
      <p:pic>
        <p:nvPicPr>
          <p:cNvPr id="9218" name="Picture 2" descr="Sách Truyện Cổ Tích Việt Nam Dành Cho Thiếu Nhi - Thánh Gióng - FAHASA.COM">
            <a:extLst>
              <a:ext uri="{FF2B5EF4-FFF2-40B4-BE49-F238E27FC236}">
                <a16:creationId xmlns:a16="http://schemas.microsoft.com/office/drawing/2014/main" xmlns="" id="{54B28228-B645-8140-86CE-FAE489E344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025" y="1087438"/>
            <a:ext cx="3113088" cy="4657725"/>
          </a:xfrm>
          <a:prstGeom prst="rect">
            <a:avLst/>
          </a:prstGeom>
          <a:extLst>
            <a:ext uri="{909E8E84-426E-40DD-AFC4-6F175D3DCCD1}">
              <a14:hiddenFill xmlns:a14="http://schemas.microsoft.com/office/drawing/2010/main">
                <a:solidFill>
                  <a:srgbClr val="FFFFFF"/>
                </a:solidFill>
              </a14:hiddenFill>
            </a:ext>
          </a:extLst>
        </p:spPr>
      </p:pic>
      <p:pic>
        <p:nvPicPr>
          <p:cNvPr id="9220" name="Picture 4" descr="Sách Truyện Cổ Tích Việt Nam Dành Cho Thiếu Nhi - Thánh Gióng - FAHASA.COM">
            <a:extLst>
              <a:ext uri="{FF2B5EF4-FFF2-40B4-BE49-F238E27FC236}">
                <a16:creationId xmlns:a16="http://schemas.microsoft.com/office/drawing/2014/main" xmlns="" id="{5006A157-4A10-054F-B342-148A3DFD4B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2263" y="1087438"/>
            <a:ext cx="3084513" cy="4657725"/>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9B02DF87-6F61-2341-ADAC-36931587EAB7}"/>
              </a:ext>
            </a:extLst>
          </p:cNvPr>
          <p:cNvSpPr txBox="1"/>
          <p:nvPr/>
        </p:nvSpPr>
        <p:spPr>
          <a:xfrm>
            <a:off x="7727245" y="459721"/>
            <a:ext cx="4154783" cy="5913157"/>
          </a:xfrm>
          <a:prstGeom prst="rect">
            <a:avLst/>
          </a:prstGeom>
          <a:noFill/>
        </p:spPr>
        <p:txBody>
          <a:bodyPr wrap="square" rtlCol="0">
            <a:spAutoFit/>
          </a:bodyPr>
          <a:lstStyle/>
          <a:p>
            <a:pPr algn="just">
              <a:lnSpc>
                <a:spcPct val="150000"/>
              </a:lnSpc>
            </a:pPr>
            <a:r>
              <a:rPr lang="x-none" sz="3200" b="1" dirty="0">
                <a:latin typeface="Times New Roman" panose="02020603050405020304" pitchFamily="18" charset="0"/>
                <a:cs typeface="Times New Roman" panose="02020603050405020304" pitchFamily="18" charset="0"/>
              </a:rPr>
              <a:t>- Sứ giả vừa kinh ngạc vừa mừng rỡ: lời nói tình nguyện đánh giặc cứu nước lại là của cậu bé 3 tuổi; tìm được người đánh giặc cứu nước, hoàn thành nhiệm vụ.</a:t>
            </a:r>
          </a:p>
        </p:txBody>
      </p:sp>
    </p:spTree>
    <p:extLst>
      <p:ext uri="{BB962C8B-B14F-4D97-AF65-F5344CB8AC3E}">
        <p14:creationId xmlns:p14="http://schemas.microsoft.com/office/powerpoint/2010/main" val="15603401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F8AAABF-193E-4661-945E-C429586E1A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7" y="643467"/>
            <a:ext cx="6891187" cy="5546414"/>
          </a:xfrm>
          <a:prstGeom prst="rect">
            <a:avLst/>
          </a:prstGeom>
          <a:solidFill>
            <a:schemeClr val="bg1">
              <a:alpha val="20000"/>
            </a:schemeClr>
          </a:solidFill>
          <a:ln w="6350" cap="sq" cmpd="sng" algn="ctr">
            <a:solidFill>
              <a:schemeClr val="tx1">
                <a:lumMod val="75000"/>
                <a:lumOff val="25000"/>
              </a:schemeClr>
            </a:solidFill>
            <a:prstDash val="solid"/>
            <a:miter lim="800000"/>
          </a:ln>
          <a:effectLst/>
        </p:spPr>
      </p:sp>
      <p:pic>
        <p:nvPicPr>
          <p:cNvPr id="9218" name="Picture 2" descr="Sách Truyện Cổ Tích Việt Nam Dành Cho Thiếu Nhi - Thánh Gióng - FAHASA.COM">
            <a:extLst>
              <a:ext uri="{FF2B5EF4-FFF2-40B4-BE49-F238E27FC236}">
                <a16:creationId xmlns:a16="http://schemas.microsoft.com/office/drawing/2014/main" xmlns="" id="{54B28228-B645-8140-86CE-FAE489E344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025" y="1087438"/>
            <a:ext cx="3113088" cy="4657725"/>
          </a:xfrm>
          <a:prstGeom prst="rect">
            <a:avLst/>
          </a:prstGeom>
          <a:extLst>
            <a:ext uri="{909E8E84-426E-40DD-AFC4-6F175D3DCCD1}">
              <a14:hiddenFill xmlns:a14="http://schemas.microsoft.com/office/drawing/2010/main">
                <a:solidFill>
                  <a:srgbClr val="FFFFFF"/>
                </a:solidFill>
              </a14:hiddenFill>
            </a:ext>
          </a:extLst>
        </p:spPr>
      </p:pic>
      <p:pic>
        <p:nvPicPr>
          <p:cNvPr id="9220" name="Picture 4" descr="Sách Truyện Cổ Tích Việt Nam Dành Cho Thiếu Nhi - Thánh Gióng - FAHASA.COM">
            <a:extLst>
              <a:ext uri="{FF2B5EF4-FFF2-40B4-BE49-F238E27FC236}">
                <a16:creationId xmlns:a16="http://schemas.microsoft.com/office/drawing/2014/main" xmlns="" id="{5006A157-4A10-054F-B342-148A3DFD4B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2263" y="1087438"/>
            <a:ext cx="3084513" cy="4657725"/>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9B02DF87-6F61-2341-ADAC-36931587EAB7}"/>
              </a:ext>
            </a:extLst>
          </p:cNvPr>
          <p:cNvSpPr txBox="1"/>
          <p:nvPr/>
        </p:nvSpPr>
        <p:spPr>
          <a:xfrm>
            <a:off x="7772399" y="466801"/>
            <a:ext cx="4154783" cy="5174493"/>
          </a:xfrm>
          <a:prstGeom prst="rect">
            <a:avLst/>
          </a:prstGeom>
          <a:noFill/>
        </p:spPr>
        <p:txBody>
          <a:bodyPr wrap="square" rtlCol="0">
            <a:spAutoFit/>
          </a:bodyPr>
          <a:lstStyle/>
          <a:p>
            <a:pPr algn="just">
              <a:lnSpc>
                <a:spcPct val="150000"/>
              </a:lnSpc>
            </a:pPr>
            <a:r>
              <a:rPr lang="x-none"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ngoặc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kép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 ra </a:t>
            </a:r>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a:t>
            </a:r>
            <a:r>
              <a:rPr lang="x-none" sz="3200" b="1" dirty="0">
                <a:effectLst/>
                <a:latin typeface="Times New Roman" panose="02020603050405020304" pitchFamily="18" charset="0"/>
                <a:cs typeface="Times New Roman" panose="02020603050405020304" pitchFamily="18" charset="0"/>
              </a:rPr>
              <a:t> </a:t>
            </a:r>
            <a:endParaRPr lang="x-none"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5937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Callout 2">
            <a:extLst>
              <a:ext uri="{FF2B5EF4-FFF2-40B4-BE49-F238E27FC236}">
                <a16:creationId xmlns:a16="http://schemas.microsoft.com/office/drawing/2014/main" xmlns="" id="{F200F1D4-81FB-45D8-8133-1929969C0A60}"/>
              </a:ext>
            </a:extLst>
          </p:cNvPr>
          <p:cNvSpPr/>
          <p:nvPr/>
        </p:nvSpPr>
        <p:spPr>
          <a:xfrm>
            <a:off x="4323644" y="949261"/>
            <a:ext cx="7676445" cy="5169317"/>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pt-BR" sz="3200" b="1" dirty="0">
                <a:solidFill>
                  <a:prstClr val="white"/>
                </a:solidFill>
                <a:latin typeface="Times New Roman" panose="02020603050405020304" pitchFamily="18" charset="0"/>
                <a:ea typeface="Times New Roman" panose="02020603050405020304" pitchFamily="18" charset="0"/>
              </a:rPr>
              <a:t>Văn bản trên đã sử dụng nhiều từ ngữ khác nhau để chỉ nhân vật Gióng. Em hãy liệt kê các từ ngữ ấy thành hai nhóm theo hai thời điểm: trước và sau khi Gióng “vươn vai” thành tráng sĩ để ra trận đánh giặc.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TextBox 15">
            <a:extLst>
              <a:ext uri="{FF2B5EF4-FFF2-40B4-BE49-F238E27FC236}">
                <a16:creationId xmlns:a16="http://schemas.microsoft.com/office/drawing/2014/main" xmlns="" id="{B3EEBF61-B2A3-4883-8F44-34F980D2127C}"/>
              </a:ext>
            </a:extLst>
          </p:cNvPr>
          <p:cNvSpPr txBox="1">
            <a:spLocks noChangeArrowheads="1"/>
          </p:cNvSpPr>
          <p:nvPr/>
        </p:nvSpPr>
        <p:spPr bwMode="auto">
          <a:xfrm>
            <a:off x="191910" y="410652"/>
            <a:ext cx="5610577"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i="1">
                <a:solidFill>
                  <a:srgbClr val="FF0000"/>
                </a:solidFill>
                <a:latin typeface="Times New Roman" panose="02020603050405020304" pitchFamily="18" charset="0"/>
                <a:ea typeface="Times New Roman" panose="02020603050405020304" pitchFamily="18" charset="0"/>
              </a:rPr>
              <a:t>Bước 3: Suy ngẫm và phản hồi</a:t>
            </a:r>
            <a:endParaRPr lang="en-US" altLang="en-US" sz="36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3311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BFE92A7-D2D5-4153-A5FA-BA02E95AA8DD}"/>
              </a:ext>
            </a:extLst>
          </p:cNvPr>
          <p:cNvGraphicFramePr>
            <a:graphicFrameLocks noGrp="1"/>
          </p:cNvGraphicFramePr>
          <p:nvPr>
            <p:extLst>
              <p:ext uri="{D42A27DB-BD31-4B8C-83A1-F6EECF244321}">
                <p14:modId xmlns:p14="http://schemas.microsoft.com/office/powerpoint/2010/main" val="368787150"/>
              </p:ext>
            </p:extLst>
          </p:nvPr>
        </p:nvGraphicFramePr>
        <p:xfrm>
          <a:off x="180621" y="1185333"/>
          <a:ext cx="11898489" cy="4792752"/>
        </p:xfrm>
        <a:graphic>
          <a:graphicData uri="http://schemas.openxmlformats.org/drawingml/2006/table">
            <a:tbl>
              <a:tblPr firstRow="1" firstCol="1" bandRow="1"/>
              <a:tblGrid>
                <a:gridCol w="2912535">
                  <a:extLst>
                    <a:ext uri="{9D8B030D-6E8A-4147-A177-3AD203B41FA5}">
                      <a16:colId xmlns:a16="http://schemas.microsoft.com/office/drawing/2014/main" xmlns="" val="141558431"/>
                    </a:ext>
                  </a:extLst>
                </a:gridCol>
                <a:gridCol w="3499555">
                  <a:extLst>
                    <a:ext uri="{9D8B030D-6E8A-4147-A177-3AD203B41FA5}">
                      <a16:colId xmlns:a16="http://schemas.microsoft.com/office/drawing/2014/main" xmlns="" val="263047732"/>
                    </a:ext>
                  </a:extLst>
                </a:gridCol>
                <a:gridCol w="5486399">
                  <a:extLst>
                    <a:ext uri="{9D8B030D-6E8A-4147-A177-3AD203B41FA5}">
                      <a16:colId xmlns:a16="http://schemas.microsoft.com/office/drawing/2014/main" xmlns="" val="2185728571"/>
                    </a:ext>
                  </a:extLst>
                </a:gridCol>
              </a:tblGrid>
              <a:tr h="525966">
                <a:tc>
                  <a:txBody>
                    <a:bodyPr/>
                    <a:lstStyle/>
                    <a:p>
                      <a:pPr algn="ctr">
                        <a:lnSpc>
                          <a:spcPct val="115000"/>
                        </a:lnSpc>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tc>
                  <a:txBody>
                    <a:bodyPr/>
                    <a:lstStyle/>
                    <a:p>
                      <a:pPr algn="ctr">
                        <a:lnSpc>
                          <a:spcPct val="115000"/>
                        </a:lnSpc>
                        <a:spcAft>
                          <a:spcPts val="0"/>
                        </a:spcAft>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Trước khi ra trận</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tc>
                  <a:txBody>
                    <a:bodyPr/>
                    <a:lstStyle/>
                    <a:p>
                      <a:pPr algn="ctr">
                        <a:lnSpc>
                          <a:spcPct val="115000"/>
                        </a:lnSpc>
                        <a:spcAft>
                          <a:spcPts val="0"/>
                        </a:spcAft>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 khi ra trận</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xmlns="" val="664450053"/>
                  </a:ext>
                </a:extLst>
              </a:tr>
              <a:tr h="598850">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200" b="1" dirty="0" err="1">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Gióng</a:t>
                      </a:r>
                      <a:r>
                        <a:rPr lang="en-US" sz="3200" b="1" dirty="0">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b="1" dirty="0">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endParaRPr lang="en-US" sz="3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200">
                        <a:solidFill>
                          <a:srgbClr val="00B050"/>
                        </a:solidFill>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200">
                        <a:solidFill>
                          <a:srgbClr val="7030A0"/>
                        </a:solidFill>
                        <a:effectLst/>
                        <a:latin typeface="Times New Roman" panose="02020603050405020304" pitchFamily="18" charset="0"/>
                        <a:cs typeface="Times New Roman" panose="02020603050405020304" pitchFamily="18" charset="0"/>
                      </a:endParaRPr>
                    </a:p>
                    <a:p>
                      <a:pPr>
                        <a:lnSpc>
                          <a:spcPct val="107000"/>
                        </a:lnSpc>
                      </a:pPr>
                      <a:endParaRPr lang="en-US" sz="3200" dirty="0">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45685172"/>
                  </a:ext>
                </a:extLst>
              </a:tr>
              <a:tr h="706036">
                <a:tc>
                  <a:txBody>
                    <a:bodyPr/>
                    <a:lstStyle/>
                    <a:p>
                      <a:pPr algn="just">
                        <a:lnSpc>
                          <a:spcPct val="115000"/>
                        </a:lnSpc>
                        <a:spcAft>
                          <a:spcPts val="0"/>
                        </a:spcAft>
                      </a:pPr>
                      <a:r>
                        <a:rPr lang="en-US" sz="3200" b="1">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rPr>
                        <a:t>Tình cảm, cảm xúc được thể hiện</a:t>
                      </a:r>
                      <a:endParaRPr lang="en-US" sz="3200" b="1" dirty="0">
                        <a:solidFill>
                          <a:srgbClr val="2603B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200" dirty="0">
                        <a:solidFill>
                          <a:schemeClr val="tx1"/>
                        </a:solidFill>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endParaRPr lang="en-US" sz="3200">
                        <a:effectLst/>
                        <a:latin typeface="Times New Roman" panose="02020603050405020304" pitchFamily="18" charset="0"/>
                        <a:cs typeface="Times New Roman" panose="02020603050405020304" pitchFamily="18" charset="0"/>
                      </a:endParaRPr>
                    </a:p>
                  </a:txBody>
                  <a:tcPr marL="51016" marR="51016" marT="51016" marB="51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33400942"/>
                  </a:ext>
                </a:extLst>
              </a:tr>
            </a:tbl>
          </a:graphicData>
        </a:graphic>
      </p:graphicFrame>
      <p:sp>
        <p:nvSpPr>
          <p:cNvPr id="3" name="TextBox 15">
            <a:extLst>
              <a:ext uri="{FF2B5EF4-FFF2-40B4-BE49-F238E27FC236}">
                <a16:creationId xmlns:a16="http://schemas.microsoft.com/office/drawing/2014/main" xmlns="" id="{032D8EDB-BE0F-4594-BB11-870C390098CA}"/>
              </a:ext>
            </a:extLst>
          </p:cNvPr>
          <p:cNvSpPr txBox="1">
            <a:spLocks noChangeArrowheads="1"/>
          </p:cNvSpPr>
          <p:nvPr/>
        </p:nvSpPr>
        <p:spPr bwMode="auto">
          <a:xfrm>
            <a:off x="3093157" y="4145147"/>
            <a:ext cx="3285066" cy="111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 thân mật, trìu mến</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4" name="TextBox 15">
            <a:extLst>
              <a:ext uri="{FF2B5EF4-FFF2-40B4-BE49-F238E27FC236}">
                <a16:creationId xmlns:a16="http://schemas.microsoft.com/office/drawing/2014/main" xmlns="" id="{1BFC0E8C-951F-40FC-B6DB-0B9AE4FF19E4}"/>
              </a:ext>
            </a:extLst>
          </p:cNvPr>
          <p:cNvSpPr txBox="1">
            <a:spLocks noChangeArrowheads="1"/>
          </p:cNvSpPr>
          <p:nvPr/>
        </p:nvSpPr>
        <p:spPr bwMode="auto">
          <a:xfrm>
            <a:off x="6694312" y="4145147"/>
            <a:ext cx="4436532" cy="61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spcAft>
                <a:spcPts val="0"/>
              </a:spcAft>
            </a:pPr>
            <a:r>
              <a:rPr lang="pt-BR" sz="3200">
                <a:solidFill>
                  <a:srgbClr val="C00000"/>
                </a:solidFill>
                <a:latin typeface="Times New Roman" panose="02020603050405020304" pitchFamily="18" charset="0"/>
                <a:ea typeface="Times New Roman" panose="02020603050405020304" pitchFamily="18" charset="0"/>
                <a:sym typeface="Wingdings" panose="05000000000000000000" pitchFamily="2" charset="2"/>
              </a:rPr>
              <a:t></a:t>
            </a:r>
            <a:r>
              <a:rPr lang="pt-BR" sz="3200">
                <a:solidFill>
                  <a:srgbClr val="C00000"/>
                </a:solidFill>
                <a:latin typeface="Times New Roman" panose="02020603050405020304" pitchFamily="18" charset="0"/>
                <a:ea typeface="Times New Roman" panose="02020603050405020304" pitchFamily="18" charset="0"/>
              </a:rPr>
              <a:t> </a:t>
            </a:r>
            <a:r>
              <a:rPr lang="en-US" sz="3200">
                <a:solidFill>
                  <a:srgbClr val="C00000"/>
                </a:solidFill>
                <a:latin typeface="Times New Roman" panose="02020603050405020304" pitchFamily="18" charset="0"/>
                <a:ea typeface="Times New Roman" panose="02020603050405020304" pitchFamily="18" charset="0"/>
              </a:rPr>
              <a:t>Niềm tôn quý, ngợi ca</a:t>
            </a:r>
            <a:endParaRPr lang="en-US" sz="3200">
              <a:solidFill>
                <a:srgbClr val="C00000"/>
              </a:solidFill>
              <a:latin typeface="Times New Roman" panose="02020603050405020304" pitchFamily="18" charset="0"/>
              <a:cs typeface="Times New Roman" panose="02020603050405020304" pitchFamily="18" charset="0"/>
            </a:endParaRPr>
          </a:p>
        </p:txBody>
      </p:sp>
      <p:sp>
        <p:nvSpPr>
          <p:cNvPr id="6" name="TextBox 15">
            <a:extLst>
              <a:ext uri="{FF2B5EF4-FFF2-40B4-BE49-F238E27FC236}">
                <a16:creationId xmlns:a16="http://schemas.microsoft.com/office/drawing/2014/main" xmlns="" id="{147B02D5-F69B-4CB7-8FD8-36C21CB17643}"/>
              </a:ext>
            </a:extLst>
          </p:cNvPr>
          <p:cNvSpPr txBox="1">
            <a:spLocks noChangeArrowheads="1"/>
          </p:cNvSpPr>
          <p:nvPr/>
        </p:nvSpPr>
        <p:spPr bwMode="auto">
          <a:xfrm>
            <a:off x="3093157" y="1861134"/>
            <a:ext cx="3413660" cy="216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3200" dirty="0">
                <a:solidFill>
                  <a:srgbClr val="00B050"/>
                </a:solidFill>
                <a:latin typeface="Times New Roman" panose="02020603050405020304" pitchFamily="18" charset="0"/>
                <a:cs typeface="Times New Roman" panose="02020603050405020304" pitchFamily="18" charset="0"/>
              </a:rPr>
              <a:t>-</a:t>
            </a:r>
            <a:r>
              <a:rPr lang="en-US" sz="3200" dirty="0" err="1">
                <a:solidFill>
                  <a:srgbClr val="00B050"/>
                </a:solidFill>
                <a:latin typeface="Times New Roman" panose="02020603050405020304" pitchFamily="18" charset="0"/>
                <a:cs typeface="Times New Roman" panose="02020603050405020304" pitchFamily="18" charset="0"/>
              </a:rPr>
              <a:t>Cậu</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bé</a:t>
            </a:r>
            <a:r>
              <a:rPr lang="en-US" sz="3200" dirty="0">
                <a:solidFill>
                  <a:srgbClr val="00B050"/>
                </a:solidFill>
                <a:latin typeface="Times New Roman" panose="02020603050405020304" pitchFamily="18" charset="0"/>
                <a:cs typeface="Times New Roman" panose="02020603050405020304" pitchFamily="18" charset="0"/>
              </a:rPr>
              <a:t> (1 </a:t>
            </a:r>
            <a:r>
              <a:rPr lang="en-US" sz="3200" dirty="0" err="1">
                <a:solidFill>
                  <a:srgbClr val="00B050"/>
                </a:solidFill>
                <a:latin typeface="Times New Roman" panose="02020603050405020304" pitchFamily="18" charset="0"/>
                <a:cs typeface="Times New Roman" panose="02020603050405020304" pitchFamily="18" charset="0"/>
              </a:rPr>
              <a:t>lần</a:t>
            </a:r>
            <a:r>
              <a:rPr lang="en-US" sz="3200" dirty="0">
                <a:solidFill>
                  <a:srgbClr val="00B050"/>
                </a:solidFill>
                <a:latin typeface="Times New Roman" panose="02020603050405020304" pitchFamily="18" charset="0"/>
                <a:cs typeface="Times New Roman" panose="02020603050405020304" pitchFamily="18" charset="0"/>
              </a:rPr>
              <a:t>)</a:t>
            </a:r>
          </a:p>
          <a:p>
            <a:pPr>
              <a:lnSpc>
                <a:spcPct val="107000"/>
              </a:lnSpc>
            </a:pPr>
            <a:r>
              <a:rPr lang="en-US" sz="3200" dirty="0">
                <a:solidFill>
                  <a:srgbClr val="00B050"/>
                </a:solidFill>
                <a:latin typeface="Times New Roman" panose="02020603050405020304" pitchFamily="18" charset="0"/>
                <a:cs typeface="Times New Roman" panose="02020603050405020304" pitchFamily="18" charset="0"/>
              </a:rPr>
              <a:t>-</a:t>
            </a:r>
            <a:r>
              <a:rPr lang="en-US" sz="3200" dirty="0" err="1">
                <a:solidFill>
                  <a:srgbClr val="00B050"/>
                </a:solidFill>
                <a:latin typeface="Times New Roman" panose="02020603050405020304" pitchFamily="18" charset="0"/>
                <a:cs typeface="Times New Roman" panose="02020603050405020304" pitchFamily="18" charset="0"/>
              </a:rPr>
              <a:t>Đứa</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bé</a:t>
            </a:r>
            <a:r>
              <a:rPr lang="en-US" sz="3200" dirty="0">
                <a:solidFill>
                  <a:srgbClr val="00B050"/>
                </a:solidFill>
                <a:latin typeface="Times New Roman" panose="02020603050405020304" pitchFamily="18" charset="0"/>
                <a:cs typeface="Times New Roman" panose="02020603050405020304" pitchFamily="18" charset="0"/>
              </a:rPr>
              <a:t> (1 </a:t>
            </a:r>
            <a:r>
              <a:rPr lang="en-US" sz="3200" dirty="0" err="1">
                <a:solidFill>
                  <a:srgbClr val="00B050"/>
                </a:solidFill>
                <a:latin typeface="Times New Roman" panose="02020603050405020304" pitchFamily="18" charset="0"/>
                <a:cs typeface="Times New Roman" panose="02020603050405020304" pitchFamily="18" charset="0"/>
              </a:rPr>
              <a:t>lần</a:t>
            </a:r>
            <a:r>
              <a:rPr lang="en-US" sz="3200" dirty="0">
                <a:solidFill>
                  <a:srgbClr val="00B050"/>
                </a:solidFill>
                <a:latin typeface="Times New Roman" panose="02020603050405020304" pitchFamily="18" charset="0"/>
                <a:cs typeface="Times New Roman" panose="02020603050405020304" pitchFamily="18" charset="0"/>
              </a:rPr>
              <a:t>)</a:t>
            </a:r>
          </a:p>
          <a:p>
            <a:pPr>
              <a:lnSpc>
                <a:spcPct val="107000"/>
              </a:lnSpc>
            </a:pPr>
            <a:r>
              <a:rPr lang="en-US" sz="3200" dirty="0">
                <a:solidFill>
                  <a:srgbClr val="00B050"/>
                </a:solidFill>
                <a:latin typeface="Times New Roman" panose="02020603050405020304" pitchFamily="18" charset="0"/>
                <a:cs typeface="Times New Roman" panose="02020603050405020304" pitchFamily="18" charset="0"/>
              </a:rPr>
              <a:t>-</a:t>
            </a:r>
            <a:r>
              <a:rPr lang="en-US" sz="3200" dirty="0" err="1">
                <a:solidFill>
                  <a:srgbClr val="00B050"/>
                </a:solidFill>
                <a:latin typeface="Times New Roman" panose="02020603050405020304" pitchFamily="18" charset="0"/>
                <a:cs typeface="Times New Roman" panose="02020603050405020304" pitchFamily="18" charset="0"/>
              </a:rPr>
              <a:t>Đứa</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trẻ</a:t>
            </a:r>
            <a:r>
              <a:rPr lang="en-US" sz="3200" dirty="0">
                <a:solidFill>
                  <a:srgbClr val="00B050"/>
                </a:solidFill>
                <a:latin typeface="Times New Roman" panose="02020603050405020304" pitchFamily="18" charset="0"/>
                <a:cs typeface="Times New Roman" panose="02020603050405020304" pitchFamily="18" charset="0"/>
              </a:rPr>
              <a:t> (1 </a:t>
            </a:r>
            <a:r>
              <a:rPr lang="en-US" sz="3200" dirty="0" err="1">
                <a:solidFill>
                  <a:srgbClr val="00B050"/>
                </a:solidFill>
                <a:latin typeface="Times New Roman" panose="02020603050405020304" pitchFamily="18" charset="0"/>
                <a:cs typeface="Times New Roman" panose="02020603050405020304" pitchFamily="18" charset="0"/>
              </a:rPr>
              <a:t>lần</a:t>
            </a:r>
            <a:r>
              <a:rPr lang="en-US" sz="3200" dirty="0">
                <a:solidFill>
                  <a:srgbClr val="00B050"/>
                </a:solidFill>
                <a:latin typeface="Times New Roman" panose="02020603050405020304" pitchFamily="18" charset="0"/>
                <a:cs typeface="Times New Roman" panose="02020603050405020304" pitchFamily="18" charset="0"/>
              </a:rPr>
              <a:t>)</a:t>
            </a:r>
          </a:p>
          <a:p>
            <a:pPr lvl="0">
              <a:lnSpc>
                <a:spcPct val="107000"/>
              </a:lnSpc>
              <a:defRPr/>
            </a:pPr>
            <a:r>
              <a:rPr lang="en-US" sz="3200" dirty="0">
                <a:solidFill>
                  <a:srgbClr val="00B050"/>
                </a:solidFill>
                <a:latin typeface="Times New Roman" panose="02020603050405020304" pitchFamily="18" charset="0"/>
                <a:cs typeface="Times New Roman" panose="02020603050405020304" pitchFamily="18" charset="0"/>
              </a:rPr>
              <a:t>-</a:t>
            </a:r>
            <a:r>
              <a:rPr lang="en-US" sz="3200" dirty="0" err="1">
                <a:solidFill>
                  <a:srgbClr val="00B050"/>
                </a:solidFill>
                <a:latin typeface="Times New Roman" panose="02020603050405020304" pitchFamily="18" charset="0"/>
                <a:cs typeface="Times New Roman" panose="02020603050405020304" pitchFamily="18" charset="0"/>
              </a:rPr>
              <a:t>Chú</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bé</a:t>
            </a:r>
            <a:r>
              <a:rPr lang="en-US" sz="3200" dirty="0">
                <a:solidFill>
                  <a:srgbClr val="00B050"/>
                </a:solidFill>
                <a:latin typeface="Times New Roman" panose="02020603050405020304" pitchFamily="18" charset="0"/>
                <a:cs typeface="Times New Roman" panose="02020603050405020304" pitchFamily="18" charset="0"/>
              </a:rPr>
              <a:t> (4 </a:t>
            </a:r>
            <a:r>
              <a:rPr lang="en-US" sz="3200" dirty="0" err="1">
                <a:solidFill>
                  <a:srgbClr val="00B050"/>
                </a:solidFill>
                <a:latin typeface="Times New Roman" panose="02020603050405020304" pitchFamily="18" charset="0"/>
                <a:cs typeface="Times New Roman" panose="02020603050405020304" pitchFamily="18" charset="0"/>
              </a:rPr>
              <a:t>lần</a:t>
            </a:r>
            <a:r>
              <a:rPr lang="en-US" sz="3200" dirty="0">
                <a:solidFill>
                  <a:srgbClr val="00B050"/>
                </a:solidFill>
                <a:latin typeface="Times New Roman" panose="02020603050405020304" pitchFamily="18" charset="0"/>
                <a:cs typeface="Times New Roman" panose="02020603050405020304" pitchFamily="18" charset="0"/>
              </a:rPr>
              <a:t>)</a:t>
            </a:r>
          </a:p>
        </p:txBody>
      </p:sp>
      <p:sp>
        <p:nvSpPr>
          <p:cNvPr id="7" name="TextBox 15">
            <a:extLst>
              <a:ext uri="{FF2B5EF4-FFF2-40B4-BE49-F238E27FC236}">
                <a16:creationId xmlns:a16="http://schemas.microsoft.com/office/drawing/2014/main" xmlns="" id="{28429AAC-87FA-4FD7-9160-87941EBDC2D4}"/>
              </a:ext>
            </a:extLst>
          </p:cNvPr>
          <p:cNvSpPr txBox="1">
            <a:spLocks noChangeArrowheads="1"/>
          </p:cNvSpPr>
          <p:nvPr/>
        </p:nvSpPr>
        <p:spPr bwMode="auto">
          <a:xfrm>
            <a:off x="6644494" y="1791372"/>
            <a:ext cx="5547506" cy="163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07000"/>
              </a:lnSpc>
            </a:pPr>
            <a:r>
              <a:rPr lang="en-US" sz="3200">
                <a:solidFill>
                  <a:srgbClr val="7030A0"/>
                </a:solidFill>
                <a:latin typeface="Times New Roman" panose="02020603050405020304" pitchFamily="18" charset="0"/>
                <a:cs typeface="Times New Roman" panose="02020603050405020304" pitchFamily="18" charset="0"/>
              </a:rPr>
              <a:t>-Tráng sĩ (7 lần)</a:t>
            </a:r>
          </a:p>
          <a:p>
            <a:pPr>
              <a:lnSpc>
                <a:spcPct val="107000"/>
              </a:lnSpc>
            </a:pPr>
            <a:r>
              <a:rPr lang="en-US" sz="3200">
                <a:solidFill>
                  <a:srgbClr val="7030A0"/>
                </a:solidFill>
                <a:latin typeface="Times New Roman" panose="02020603050405020304" pitchFamily="18" charset="0"/>
                <a:cs typeface="Times New Roman" panose="02020603050405020304" pitchFamily="18" charset="0"/>
              </a:rPr>
              <a:t>-Phù Đổng Thiên Vương (1 lần)</a:t>
            </a:r>
          </a:p>
          <a:p>
            <a:pPr>
              <a:lnSpc>
                <a:spcPct val="107000"/>
              </a:lnSpc>
            </a:pPr>
            <a:r>
              <a:rPr lang="en-US" sz="3200">
                <a:solidFill>
                  <a:srgbClr val="7030A0"/>
                </a:solidFill>
                <a:latin typeface="Times New Roman" panose="02020603050405020304" pitchFamily="18" charset="0"/>
                <a:cs typeface="Times New Roman" panose="02020603050405020304" pitchFamily="18" charset="0"/>
              </a:rPr>
              <a:t>-Thánh Gióng (1 lần)</a:t>
            </a:r>
            <a:endParaRPr lang="en-US" sz="320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39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Callout 2">
            <a:extLst>
              <a:ext uri="{FF2B5EF4-FFF2-40B4-BE49-F238E27FC236}">
                <a16:creationId xmlns:a16="http://schemas.microsoft.com/office/drawing/2014/main" xmlns="" id="{F200F1D4-81FB-45D8-8133-1929969C0A60}"/>
              </a:ext>
            </a:extLst>
          </p:cNvPr>
          <p:cNvSpPr/>
          <p:nvPr/>
        </p:nvSpPr>
        <p:spPr>
          <a:xfrm>
            <a:off x="2212622" y="1468551"/>
            <a:ext cx="7123289" cy="4774206"/>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en-US" sz="3200" b="1" dirty="0">
                <a:solidFill>
                  <a:prstClr val="white"/>
                </a:solidFill>
                <a:latin typeface="Times New Roman" panose="02020603050405020304" pitchFamily="18" charset="0"/>
                <a:ea typeface="Times New Roman" panose="02020603050405020304" pitchFamily="18" charset="0"/>
              </a:rPr>
              <a:t>N</a:t>
            </a:r>
            <a:r>
              <a:rPr lang="vi-VN" sz="3200" b="1" dirty="0">
                <a:solidFill>
                  <a:prstClr val="white"/>
                </a:solidFill>
                <a:latin typeface="Times New Roman" panose="02020603050405020304" pitchFamily="18" charset="0"/>
                <a:ea typeface="Times New Roman" panose="02020603050405020304" pitchFamily="18" charset="0"/>
              </a:rPr>
              <a:t>hân vật truyền thuyết thường xuất hiện nhằm thực hiện một nhiệm vụ lớn lao</a:t>
            </a:r>
            <a:r>
              <a:rPr lang="en-US" sz="3200" b="1" dirty="0">
                <a:solidFill>
                  <a:prstClr val="white"/>
                </a:solidFill>
                <a:latin typeface="Times New Roman" panose="02020603050405020304" pitchFamily="18" charset="0"/>
                <a:ea typeface="Times New Roman" panose="02020603050405020304" pitchFamily="18" charset="0"/>
              </a:rPr>
              <a:t>.</a:t>
            </a:r>
            <a:r>
              <a:rPr lang="vi-VN" sz="3200" b="1" dirty="0">
                <a:solidFill>
                  <a:prstClr val="white"/>
                </a:solidFill>
                <a:latin typeface="Times New Roman" panose="02020603050405020304" pitchFamily="18" charset="0"/>
                <a:ea typeface="Times New Roman" panose="02020603050405020304" pitchFamily="18" charset="0"/>
              </a:rPr>
              <a:t> </a:t>
            </a:r>
            <a:r>
              <a:rPr lang="en-US" sz="3200" b="1" dirty="0">
                <a:solidFill>
                  <a:prstClr val="white"/>
                </a:solidFill>
                <a:latin typeface="Times New Roman" panose="02020603050405020304" pitchFamily="18" charset="0"/>
                <a:ea typeface="Times New Roman" panose="02020603050405020304" pitchFamily="18" charset="0"/>
              </a:rPr>
              <a:t>N</a:t>
            </a:r>
            <a:r>
              <a:rPr lang="vi-VN" sz="3200" b="1" dirty="0">
                <a:solidFill>
                  <a:prstClr val="white"/>
                </a:solidFill>
                <a:latin typeface="Times New Roman" panose="02020603050405020304" pitchFamily="18" charset="0"/>
                <a:ea typeface="Times New Roman" panose="02020603050405020304" pitchFamily="18" charset="0"/>
              </a:rPr>
              <a:t>hiệm vụ của </a:t>
            </a:r>
            <a:r>
              <a:rPr lang="en-US" sz="3200" b="1" dirty="0" err="1">
                <a:solidFill>
                  <a:prstClr val="white"/>
                </a:solidFill>
                <a:latin typeface="Times New Roman" panose="02020603050405020304" pitchFamily="18" charset="0"/>
                <a:ea typeface="Times New Roman" panose="02020603050405020304" pitchFamily="18" charset="0"/>
              </a:rPr>
              <a:t>Gi</a:t>
            </a:r>
            <a:r>
              <a:rPr lang="vi-VN" sz="3200" b="1" dirty="0">
                <a:solidFill>
                  <a:prstClr val="white"/>
                </a:solidFill>
                <a:latin typeface="Times New Roman" panose="02020603050405020304" pitchFamily="18" charset="0"/>
                <a:ea typeface="Times New Roman" panose="02020603050405020304" pitchFamily="18" charset="0"/>
              </a:rPr>
              <a:t>óng là gì và quan trọng như thế nào</a:t>
            </a:r>
            <a:r>
              <a:rPr lang="en-US" sz="3200" b="1" dirty="0">
                <a:solidFill>
                  <a:prstClr val="white"/>
                </a:solidFill>
                <a:latin typeface="Times New Roman" panose="02020603050405020304" pitchFamily="18" charset="0"/>
                <a:ea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9" name="TextBox 15">
            <a:extLst>
              <a:ext uri="{FF2B5EF4-FFF2-40B4-BE49-F238E27FC236}">
                <a16:creationId xmlns:a16="http://schemas.microsoft.com/office/drawing/2014/main" xmlns="" id="{B3EEBF61-B2A3-4883-8F44-34F980D2127C}"/>
              </a:ext>
            </a:extLst>
          </p:cNvPr>
          <p:cNvSpPr txBox="1">
            <a:spLocks noChangeArrowheads="1"/>
          </p:cNvSpPr>
          <p:nvPr/>
        </p:nvSpPr>
        <p:spPr bwMode="auto">
          <a:xfrm>
            <a:off x="191910" y="410652"/>
            <a:ext cx="5610577"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i="1">
                <a:solidFill>
                  <a:srgbClr val="FF0000"/>
                </a:solidFill>
                <a:latin typeface="Times New Roman" panose="02020603050405020304" pitchFamily="18" charset="0"/>
                <a:ea typeface="Times New Roman" panose="02020603050405020304" pitchFamily="18" charset="0"/>
              </a:rPr>
              <a:t>Bước 3: Suy ngẫm và phản hồi</a:t>
            </a:r>
            <a:endParaRPr lang="en-US" altLang="en-US" sz="36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59152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a:extLst>
              <a:ext uri="{FF2B5EF4-FFF2-40B4-BE49-F238E27FC236}">
                <a16:creationId xmlns:a16="http://schemas.microsoft.com/office/drawing/2014/main" xmlns="" id="{3972A0A6-19A7-4890-8A32-F6208A8DC447}"/>
              </a:ext>
            </a:extLst>
          </p:cNvPr>
          <p:cNvSpPr txBox="1">
            <a:spLocks noChangeArrowheads="1"/>
          </p:cNvSpPr>
          <p:nvPr/>
        </p:nvSpPr>
        <p:spPr bwMode="auto">
          <a:xfrm>
            <a:off x="7296548" y="423116"/>
            <a:ext cx="4436532" cy="231217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spcAft>
                <a:spcPts val="0"/>
              </a:spcAft>
            </a:pPr>
            <a:r>
              <a:rPr lang="pt-BR" sz="3200" b="1" dirty="0">
                <a:latin typeface="Times New Roman" panose="02020603050405020304" pitchFamily="18" charset="0"/>
                <a:sym typeface="Wingdings" panose="05000000000000000000" pitchFamily="2" charset="2"/>
              </a:rPr>
              <a:t>Thánh Gióng là hình tượng tiêu biểu, rực rỡ của người anh hùng đánh giặc giữ nước</a:t>
            </a:r>
            <a:endParaRPr lang="en-US" sz="3200" b="1" dirty="0">
              <a:latin typeface="Times New Roman" panose="02020603050405020304" pitchFamily="18" charset="0"/>
              <a:cs typeface="Times New Roman" panose="02020603050405020304" pitchFamily="18" charset="0"/>
            </a:endParaRPr>
          </a:p>
        </p:txBody>
      </p:sp>
      <p:sp>
        <p:nvSpPr>
          <p:cNvPr id="3" name="Plaque 2">
            <a:extLst>
              <a:ext uri="{FF2B5EF4-FFF2-40B4-BE49-F238E27FC236}">
                <a16:creationId xmlns:a16="http://schemas.microsoft.com/office/drawing/2014/main" xmlns="" id="{13779228-3B86-40A9-A591-037501CC94CD}"/>
              </a:ext>
            </a:extLst>
          </p:cNvPr>
          <p:cNvSpPr/>
          <p:nvPr/>
        </p:nvSpPr>
        <p:spPr>
          <a:xfrm>
            <a:off x="1344851" y="1572688"/>
            <a:ext cx="5093744" cy="767511"/>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a:solidFill>
                  <a:srgbClr val="C00000"/>
                </a:solidFill>
                <a:latin typeface="Times New Roman" panose="02020603050405020304" pitchFamily="18" charset="0"/>
                <a:ea typeface="Times New Roman" panose="02020603050405020304" pitchFamily="18" charset="0"/>
              </a:rPr>
              <a:t>Hình tượng Thánh Gióng</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endParaRPr>
          </a:p>
        </p:txBody>
      </p:sp>
      <p:cxnSp>
        <p:nvCxnSpPr>
          <p:cNvPr id="4" name="Straight Arrow Connector 3">
            <a:extLst>
              <a:ext uri="{FF2B5EF4-FFF2-40B4-BE49-F238E27FC236}">
                <a16:creationId xmlns:a16="http://schemas.microsoft.com/office/drawing/2014/main" xmlns="" id="{BFCA6FC5-B175-4F80-A319-0E7A7BBE44EA}"/>
              </a:ext>
            </a:extLst>
          </p:cNvPr>
          <p:cNvCxnSpPr>
            <a:cxnSpLocks/>
            <a:endCxn id="17" idx="1"/>
          </p:cNvCxnSpPr>
          <p:nvPr/>
        </p:nvCxnSpPr>
        <p:spPr>
          <a:xfrm>
            <a:off x="6438595" y="1942553"/>
            <a:ext cx="857954" cy="16539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CBC683F3-2B95-4E50-BCC1-920171FEC91D}"/>
              </a:ext>
            </a:extLst>
          </p:cNvPr>
          <p:cNvCxnSpPr>
            <a:cxnSpLocks/>
          </p:cNvCxnSpPr>
          <p:nvPr/>
        </p:nvCxnSpPr>
        <p:spPr>
          <a:xfrm>
            <a:off x="6438595" y="1942553"/>
            <a:ext cx="85795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5">
            <a:extLst>
              <a:ext uri="{FF2B5EF4-FFF2-40B4-BE49-F238E27FC236}">
                <a16:creationId xmlns:a16="http://schemas.microsoft.com/office/drawing/2014/main" xmlns="" id="{DC66281E-0FA6-4DE3-A0AD-455BDEEB37A1}"/>
              </a:ext>
            </a:extLst>
          </p:cNvPr>
          <p:cNvSpPr txBox="1">
            <a:spLocks noChangeArrowheads="1"/>
          </p:cNvSpPr>
          <p:nvPr/>
        </p:nvSpPr>
        <p:spPr bwMode="auto">
          <a:xfrm>
            <a:off x="7296549" y="3006707"/>
            <a:ext cx="4436531" cy="117955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spcAft>
                <a:spcPts val="0"/>
              </a:spcAft>
            </a:pPr>
            <a:r>
              <a:rPr lang="pt-BR" sz="3200" b="1">
                <a:latin typeface="Times New Roman" panose="02020603050405020304" pitchFamily="18" charset="0"/>
                <a:sym typeface="Wingdings" panose="05000000000000000000" pitchFamily="2" charset="2"/>
              </a:rPr>
              <a:t>Gióng là tiêu biểu của sức mạnh dân tộc</a:t>
            </a:r>
            <a:endParaRPr lang="en-US" sz="3200" b="1">
              <a:latin typeface="Times New Roman" panose="02020603050405020304" pitchFamily="18" charset="0"/>
              <a:cs typeface="Times New Roman" panose="02020603050405020304" pitchFamily="18" charset="0"/>
            </a:endParaRPr>
          </a:p>
        </p:txBody>
      </p:sp>
      <p:sp>
        <p:nvSpPr>
          <p:cNvPr id="18" name="TextBox 15">
            <a:extLst>
              <a:ext uri="{FF2B5EF4-FFF2-40B4-BE49-F238E27FC236}">
                <a16:creationId xmlns:a16="http://schemas.microsoft.com/office/drawing/2014/main" xmlns="" id="{6865173B-9D57-4861-B461-DF1E250360D6}"/>
              </a:ext>
            </a:extLst>
          </p:cNvPr>
          <p:cNvSpPr txBox="1">
            <a:spLocks noChangeArrowheads="1"/>
          </p:cNvSpPr>
          <p:nvPr/>
        </p:nvSpPr>
        <p:spPr bwMode="auto">
          <a:xfrm>
            <a:off x="7296550" y="4306687"/>
            <a:ext cx="4436532" cy="231217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spcAft>
                <a:spcPts val="0"/>
              </a:spcAft>
            </a:pPr>
            <a:r>
              <a:rPr lang="pt-BR" sz="3200" b="1">
                <a:latin typeface="Times New Roman" panose="02020603050405020304" pitchFamily="18" charset="0"/>
                <a:sym typeface="Wingdings" panose="05000000000000000000" pitchFamily="2" charset="2"/>
              </a:rPr>
              <a:t>Thánh Gióng là biểu tượng của lòng yêu nước, tinh thần quật khởi của dân tộc.</a:t>
            </a:r>
            <a:endParaRPr lang="en-US" sz="3200" b="1">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xmlns="" id="{971534E6-EF73-4097-971C-CE85A0A28D2E}"/>
              </a:ext>
            </a:extLst>
          </p:cNvPr>
          <p:cNvCxnSpPr>
            <a:cxnSpLocks/>
          </p:cNvCxnSpPr>
          <p:nvPr/>
        </p:nvCxnSpPr>
        <p:spPr>
          <a:xfrm>
            <a:off x="6438594" y="1970334"/>
            <a:ext cx="857954" cy="36009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15">
            <a:extLst>
              <a:ext uri="{FF2B5EF4-FFF2-40B4-BE49-F238E27FC236}">
                <a16:creationId xmlns:a16="http://schemas.microsoft.com/office/drawing/2014/main" xmlns="" id="{8A79D0B5-80A3-4AC2-8D07-0D2A5DC7EE2A}"/>
              </a:ext>
            </a:extLst>
          </p:cNvPr>
          <p:cNvSpPr txBox="1">
            <a:spLocks noChangeArrowheads="1"/>
          </p:cNvSpPr>
          <p:nvPr/>
        </p:nvSpPr>
        <p:spPr bwMode="auto">
          <a:xfrm>
            <a:off x="191911" y="459317"/>
            <a:ext cx="5610577"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i="1">
                <a:solidFill>
                  <a:srgbClr val="FF0000"/>
                </a:solidFill>
                <a:latin typeface="Times New Roman" panose="02020603050405020304" pitchFamily="18" charset="0"/>
                <a:ea typeface="Times New Roman" panose="02020603050405020304" pitchFamily="18" charset="0"/>
              </a:rPr>
              <a:t>Bước 3: Suy ngẫm và phản hồi</a:t>
            </a:r>
            <a:endParaRPr lang="en-US" altLang="en-US" sz="36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42648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Right)">
                                      <p:cBhvr>
                                        <p:cTn id="19" dur="500"/>
                                        <p:tgtEl>
                                          <p:spTgt spid="5"/>
                                        </p:tgtEl>
                                      </p:cBhvr>
                                    </p:animEffect>
                                  </p:childTnLst>
                                </p:cTn>
                              </p:par>
                              <p:par>
                                <p:cTn id="20" presetID="2" presetClass="entr" presetSubtype="8"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strips(downRight)">
                                      <p:cBhvr>
                                        <p:cTn id="28" dur="500"/>
                                        <p:tgtEl>
                                          <p:spTgt spid="4"/>
                                        </p:tgtEl>
                                      </p:cBhvr>
                                    </p:animEffect>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18" presetClass="entr" presetSubtype="6"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trips(downRigh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8"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099256" y="218941"/>
            <a:ext cx="8139448" cy="875763"/>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fr-FR" sz="36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HOẠT ĐỘNG KHỞI ĐỘNG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818474" y="1208745"/>
            <a:ext cx="6889899" cy="923330"/>
          </a:xfrm>
          <a:prstGeom prst="rect">
            <a:avLst/>
          </a:prstGeom>
          <a:solidFill>
            <a:schemeClr val="bg2">
              <a:lumMod val="90000"/>
            </a:schemeClr>
          </a:solidFill>
          <a:ln w="38100">
            <a:solidFill>
              <a:srgbClr val="FFFFFF"/>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chơi</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Ai </a:t>
            </a:r>
            <a:r>
              <a:rPr kumimoji="0" lang="en-US" sz="5400" b="1" i="1"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nhanh</a:t>
            </a:r>
            <a:r>
              <a:rPr kumimoji="0" lang="en-US" sz="5400" b="1" i="1"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hơn</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1" name="Right Arrow Callout 10"/>
          <p:cNvSpPr/>
          <p:nvPr/>
        </p:nvSpPr>
        <p:spPr>
          <a:xfrm>
            <a:off x="771139" y="2762516"/>
            <a:ext cx="3271234" cy="3284113"/>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80563" y="3675738"/>
            <a:ext cx="1367682" cy="1323439"/>
          </a:xfrm>
          <a:prstGeom prst="rect">
            <a:avLst/>
          </a:prstGeom>
          <a:solidFill>
            <a:schemeClr val="accent2">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solidFill>
                  <a:srgbClr val="FF0000"/>
                </a:solid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a:ln w="12700">
                  <a:solidFill>
                    <a:srgbClr val="5B9BD5"/>
                  </a:solidFill>
                  <a:prstDash val="solid"/>
                </a:ln>
                <a:solidFill>
                  <a:srgbClr val="FF0000"/>
                </a:solid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solidFill>
                  <a:srgbClr val="FF0000"/>
                </a:solid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solidFill>
                <a:srgbClr val="FF0000"/>
              </a:solid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16" name="Pentagon 15"/>
          <p:cNvSpPr/>
          <p:nvPr/>
        </p:nvSpPr>
        <p:spPr>
          <a:xfrm>
            <a:off x="4157178" y="4778339"/>
            <a:ext cx="7984901" cy="1635524"/>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200" b="1" dirty="0" err="1">
                <a:solidFill>
                  <a:prstClr val="black"/>
                </a:solidFill>
                <a:latin typeface="Times New Roman" panose="02020603050405020304" pitchFamily="18" charset="0"/>
                <a:ea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gian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phút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bạn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trả</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nhiều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đáp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sẽ</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cuộc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17" name="Pentagon 16"/>
          <p:cNvSpPr/>
          <p:nvPr/>
        </p:nvSpPr>
        <p:spPr>
          <a:xfrm>
            <a:off x="4157178" y="2717752"/>
            <a:ext cx="7984901" cy="1686819"/>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Mỗi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h</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sinh</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sẽ</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lần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lượt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truyện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truyền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thuyết</a:t>
            </a:r>
            <a:r>
              <a:rPr lang="en-US" sz="3200" b="1" dirty="0">
                <a:solidFill>
                  <a:prstClr val="black"/>
                </a:solidFill>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nghe</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đọc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30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a:extLst>
              <a:ext uri="{FF2B5EF4-FFF2-40B4-BE49-F238E27FC236}">
                <a16:creationId xmlns:a16="http://schemas.microsoft.com/office/drawing/2014/main" xmlns="" id="{75868891-54D7-4182-962A-1B8B9E5C1606}"/>
              </a:ext>
            </a:extLst>
          </p:cNvPr>
          <p:cNvSpPr txBox="1">
            <a:spLocks noChangeArrowheads="1"/>
          </p:cNvSpPr>
          <p:nvPr/>
        </p:nvSpPr>
        <p:spPr bwMode="auto">
          <a:xfrm>
            <a:off x="191911" y="459317"/>
            <a:ext cx="56105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i="1" dirty="0" err="1">
                <a:solidFill>
                  <a:srgbClr val="FF0000"/>
                </a:solidFill>
                <a:latin typeface="Times New Roman" panose="02020603050405020304" pitchFamily="18" charset="0"/>
                <a:ea typeface="Times New Roman" panose="02020603050405020304" pitchFamily="18" charset="0"/>
              </a:rPr>
              <a:t>Bước</a:t>
            </a:r>
            <a:r>
              <a:rPr lang="en-US" sz="3200" b="1" i="1" dirty="0">
                <a:solidFill>
                  <a:srgbClr val="FF0000"/>
                </a:solidFill>
                <a:latin typeface="Times New Roman" panose="02020603050405020304" pitchFamily="18" charset="0"/>
                <a:ea typeface="Times New Roman" panose="02020603050405020304" pitchFamily="18" charset="0"/>
              </a:rPr>
              <a:t> 3: </a:t>
            </a:r>
            <a:r>
              <a:rPr lang="en-US" sz="3200" b="1" i="1" dirty="0" err="1">
                <a:solidFill>
                  <a:srgbClr val="FF0000"/>
                </a:solidFill>
                <a:latin typeface="Times New Roman" panose="02020603050405020304" pitchFamily="18" charset="0"/>
                <a:ea typeface="Times New Roman" panose="02020603050405020304" pitchFamily="18" charset="0"/>
              </a:rPr>
              <a:t>Suy</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ngẫm</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và</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phản</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hồi</a:t>
            </a:r>
            <a:endParaRPr lang="en-US" altLang="en-US" sz="3600" b="1" i="1" dirty="0">
              <a:solidFill>
                <a:srgbClr val="FF0000"/>
              </a:solidFill>
              <a:latin typeface="Times New Roman" panose="02020603050405020304" pitchFamily="18" charset="0"/>
            </a:endParaRPr>
          </a:p>
        </p:txBody>
      </p:sp>
      <p:sp>
        <p:nvSpPr>
          <p:cNvPr id="3" name="Oval Callout 2">
            <a:extLst>
              <a:ext uri="{FF2B5EF4-FFF2-40B4-BE49-F238E27FC236}">
                <a16:creationId xmlns:a16="http://schemas.microsoft.com/office/drawing/2014/main" xmlns="" id="{1979F165-47F8-492A-B4C7-1F7CDE4DA6E5}"/>
              </a:ext>
            </a:extLst>
          </p:cNvPr>
          <p:cNvSpPr/>
          <p:nvPr/>
        </p:nvSpPr>
        <p:spPr>
          <a:xfrm>
            <a:off x="2223910" y="776893"/>
            <a:ext cx="9776179" cy="5702284"/>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pt-BR" sz="3200" b="1" noProof="0" dirty="0">
                <a:solidFill>
                  <a:prstClr val="white"/>
                </a:solidFill>
                <a:latin typeface="Times New Roman" panose="02020603050405020304" pitchFamily="18" charset="0"/>
                <a:ea typeface="Times New Roman" panose="02020603050405020304" pitchFamily="18" charset="0"/>
              </a:rPr>
              <a:t>Theo một số bạn, truyện Thánh Gióng lẽ ra nên kết thúc ở câu “ Đến đấy, một mình, một ngựa, tráng sĩ lên đỉnh núi, cởi bỏ áo giáp sắt bỏ lại, rồi cả người lẫn ngựa từ từ bay lên trời”. Các bạn ấy cho rằng: phần văn bản sau câu văn này là không cần thiết, vì không còn gì hấp dẫn nữa. Em có đồng ý như vậy không? Vì sao?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20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AutoShape 6"/>
          <p:cNvSpPr>
            <a:spLocks noChangeArrowheads="1"/>
          </p:cNvSpPr>
          <p:nvPr/>
        </p:nvSpPr>
        <p:spPr bwMode="auto">
          <a:xfrm>
            <a:off x="5424293" y="578479"/>
            <a:ext cx="5986423" cy="3488553"/>
          </a:xfrm>
          <a:prstGeom prst="cloudCallout">
            <a:avLst>
              <a:gd name="adj1" fmla="val -34375"/>
              <a:gd name="adj2" fmla="val 71782"/>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nSpc>
                <a:spcPct val="115000"/>
              </a:lnSpc>
              <a:defRPr/>
            </a:pPr>
            <a:r>
              <a:rPr lang="en-US" sz="3200" b="1" i="1" dirty="0" err="1">
                <a:solidFill>
                  <a:srgbClr val="172103"/>
                </a:solidFill>
                <a:latin typeface="Times New Roman" panose="02020603050405020304" pitchFamily="18" charset="0"/>
                <a:ea typeface="Times New Roman" panose="02020603050405020304" pitchFamily="18" charset="0"/>
              </a:rPr>
              <a:t>Câu</a:t>
            </a:r>
            <a:r>
              <a:rPr lang="en-US" sz="3200" b="1" i="1" dirty="0">
                <a:solidFill>
                  <a:srgbClr val="172103"/>
                </a:solidFill>
                <a:latin typeface="Times New Roman" panose="02020603050405020304" pitchFamily="18" charset="0"/>
                <a:ea typeface="Times New Roman" panose="02020603050405020304" pitchFamily="18" charset="0"/>
              </a:rPr>
              <a:t> 1. </a:t>
            </a:r>
            <a:r>
              <a:rPr lang="en-US" sz="3200" b="1" i="1" dirty="0" err="1">
                <a:solidFill>
                  <a:srgbClr val="172103"/>
                </a:solidFill>
                <a:latin typeface="Times New Roman" panose="02020603050405020304" pitchFamily="18" charset="0"/>
                <a:ea typeface="Times New Roman" panose="02020603050405020304" pitchFamily="18" charset="0"/>
              </a:rPr>
              <a:t>Thông</a:t>
            </a:r>
            <a:r>
              <a:rPr lang="en-US" sz="3200" b="1" i="1" dirty="0">
                <a:solidFill>
                  <a:srgbClr val="172103"/>
                </a:solidFill>
                <a:latin typeface="Times New Roman" panose="02020603050405020304" pitchFamily="18" charset="0"/>
                <a:ea typeface="Times New Roman" panose="02020603050405020304" pitchFamily="18" charset="0"/>
              </a:rPr>
              <a:t> qua </a:t>
            </a:r>
            <a:r>
              <a:rPr lang="en-US" sz="3200" b="1" i="1" dirty="0" err="1">
                <a:solidFill>
                  <a:srgbClr val="172103"/>
                </a:solidFill>
                <a:latin typeface="Times New Roman" panose="02020603050405020304" pitchFamily="18" charset="0"/>
                <a:ea typeface="Times New Roman" panose="02020603050405020304" pitchFamily="18" charset="0"/>
              </a:rPr>
              <a:t>hình</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tượng</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Thánh</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Gióng</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truyện</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phản</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ánh</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hiện</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thực</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và</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ước</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mơ</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gì</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của</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nhân</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dân</a:t>
            </a:r>
            <a:r>
              <a:rPr lang="en-US" sz="3200" b="1" i="1" dirty="0">
                <a:solidFill>
                  <a:srgbClr val="172103"/>
                </a:solidFill>
                <a:latin typeface="Times New Roman" panose="02020603050405020304" pitchFamily="18" charset="0"/>
                <a:ea typeface="Times New Roman" panose="02020603050405020304" pitchFamily="18" charset="0"/>
              </a:rPr>
              <a:t>?</a:t>
            </a:r>
            <a:endParaRPr lang="en-US" sz="3200" b="1" dirty="0">
              <a:solidFill>
                <a:prstClr val="white"/>
              </a:solidFill>
              <a:latin typeface="Times New Roman" panose="02020603050405020304" pitchFamily="18" charset="0"/>
              <a:ea typeface="Times New Roman" panose="02020603050405020304" pitchFamily="18" charset="0"/>
            </a:endParaRPr>
          </a:p>
        </p:txBody>
      </p:sp>
      <p:sp>
        <p:nvSpPr>
          <p:cNvPr id="4" name="AutoShape 6">
            <a:extLst>
              <a:ext uri="{FF2B5EF4-FFF2-40B4-BE49-F238E27FC236}">
                <a16:creationId xmlns:a16="http://schemas.microsoft.com/office/drawing/2014/main" xmlns="" id="{1E6101A3-7E8C-4686-989D-71482B21B4A0}"/>
              </a:ext>
            </a:extLst>
          </p:cNvPr>
          <p:cNvSpPr>
            <a:spLocks noChangeArrowheads="1"/>
          </p:cNvSpPr>
          <p:nvPr/>
        </p:nvSpPr>
        <p:spPr bwMode="auto">
          <a:xfrm>
            <a:off x="623643" y="2515737"/>
            <a:ext cx="4800650" cy="3488552"/>
          </a:xfrm>
          <a:prstGeom prst="cloudCallout">
            <a:avLst>
              <a:gd name="adj1" fmla="val -34375"/>
              <a:gd name="adj2" fmla="val 71782"/>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nSpc>
                <a:spcPct val="115000"/>
              </a:lnSpc>
              <a:defRPr/>
            </a:pPr>
            <a:r>
              <a:rPr lang="en-US" sz="3200" b="1" i="1" dirty="0" err="1">
                <a:solidFill>
                  <a:srgbClr val="172103"/>
                </a:solidFill>
                <a:latin typeface="Times New Roman" panose="02020603050405020304" pitchFamily="18" charset="0"/>
                <a:ea typeface="Times New Roman" panose="02020603050405020304" pitchFamily="18" charset="0"/>
              </a:rPr>
              <a:t>Câu</a:t>
            </a:r>
            <a:r>
              <a:rPr lang="en-US" sz="3200" b="1" i="1" dirty="0">
                <a:solidFill>
                  <a:srgbClr val="172103"/>
                </a:solidFill>
                <a:latin typeface="Times New Roman" panose="02020603050405020304" pitchFamily="18" charset="0"/>
                <a:ea typeface="Times New Roman" panose="02020603050405020304" pitchFamily="18" charset="0"/>
              </a:rPr>
              <a:t> 2. </a:t>
            </a:r>
            <a:r>
              <a:rPr lang="en-US" sz="3200" b="1" i="1" dirty="0" err="1">
                <a:solidFill>
                  <a:srgbClr val="172103"/>
                </a:solidFill>
                <a:latin typeface="Times New Roman" panose="02020603050405020304" pitchFamily="18" charset="0"/>
                <a:ea typeface="Times New Roman" panose="02020603050405020304" pitchFamily="18" charset="0"/>
              </a:rPr>
              <a:t>Vai</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trò</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của</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các</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yếu</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tố</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hoang</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đường</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kì</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ảo</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trong</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việc</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thể</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hiện</a:t>
            </a:r>
            <a:r>
              <a:rPr lang="en-US" sz="3200" b="1" i="1" dirty="0">
                <a:solidFill>
                  <a:srgbClr val="172103"/>
                </a:solidFill>
                <a:latin typeface="Times New Roman" panose="02020603050405020304" pitchFamily="18" charset="0"/>
                <a:ea typeface="Times New Roman" panose="02020603050405020304" pitchFamily="18" charset="0"/>
              </a:rPr>
              <a:t> </a:t>
            </a:r>
            <a:r>
              <a:rPr lang="en-US" sz="3200" b="1" i="1" dirty="0" err="1">
                <a:solidFill>
                  <a:srgbClr val="172103"/>
                </a:solidFill>
                <a:latin typeface="Times New Roman" panose="02020603050405020304" pitchFamily="18" charset="0"/>
                <a:ea typeface="Times New Roman" panose="02020603050405020304" pitchFamily="18" charset="0"/>
              </a:rPr>
              <a:t>nội</a:t>
            </a:r>
            <a:r>
              <a:rPr lang="en-US" sz="3200" b="1" i="1" dirty="0">
                <a:solidFill>
                  <a:srgbClr val="172103"/>
                </a:solidFill>
                <a:latin typeface="Times New Roman" panose="02020603050405020304" pitchFamily="18" charset="0"/>
                <a:ea typeface="Times New Roman" panose="02020603050405020304" pitchFamily="18" charset="0"/>
              </a:rPr>
              <a:t> dung?</a:t>
            </a:r>
            <a:endParaRPr lang="en-US" sz="3200" b="1" dirty="0">
              <a:solidFill>
                <a:prstClr val="white"/>
              </a:solidFill>
              <a:latin typeface="Times New Roman" panose="02020603050405020304" pitchFamily="18" charset="0"/>
              <a:ea typeface="Times New Roman" panose="02020603050405020304" pitchFamily="18" charset="0"/>
            </a:endParaRPr>
          </a:p>
        </p:txBody>
      </p:sp>
      <p:sp>
        <p:nvSpPr>
          <p:cNvPr id="5" name="TextBox 15">
            <a:extLst>
              <a:ext uri="{FF2B5EF4-FFF2-40B4-BE49-F238E27FC236}">
                <a16:creationId xmlns:a16="http://schemas.microsoft.com/office/drawing/2014/main" xmlns="" id="{E323C4DB-C3E8-4D1B-AC99-8A7A388510C5}"/>
              </a:ext>
            </a:extLst>
          </p:cNvPr>
          <p:cNvSpPr txBox="1">
            <a:spLocks noChangeArrowheads="1"/>
          </p:cNvSpPr>
          <p:nvPr/>
        </p:nvSpPr>
        <p:spPr bwMode="auto">
          <a:xfrm>
            <a:off x="1191634" y="268936"/>
            <a:ext cx="33019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i="1">
                <a:solidFill>
                  <a:srgbClr val="FF0000"/>
                </a:solidFill>
                <a:latin typeface="Times New Roman" panose="02020603050405020304" pitchFamily="18" charset="0"/>
                <a:ea typeface="Times New Roman" panose="02020603050405020304" pitchFamily="18" charset="0"/>
              </a:rPr>
              <a:t>Bước 4: Tổng kết</a:t>
            </a:r>
            <a:endParaRPr lang="en-US" altLang="en-US" sz="36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79754619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9222"/>
                                        </p:tgtEl>
                                        <p:attrNameLst>
                                          <p:attrName>style.visibility</p:attrName>
                                        </p:attrNameLst>
                                      </p:cBhvr>
                                      <p:to>
                                        <p:strVal val="visible"/>
                                      </p:to>
                                    </p:set>
                                    <p:animEffect transition="in" filter="fade">
                                      <p:cBhvr>
                                        <p:cTn id="13" dur="800" decel="100000"/>
                                        <p:tgtEl>
                                          <p:spTgt spid="9222"/>
                                        </p:tgtEl>
                                      </p:cBhvr>
                                    </p:animEffect>
                                    <p:anim calcmode="lin" valueType="num">
                                      <p:cBhvr>
                                        <p:cTn id="14" dur="800" decel="100000" fill="hold"/>
                                        <p:tgtEl>
                                          <p:spTgt spid="9222"/>
                                        </p:tgtEl>
                                        <p:attrNameLst>
                                          <p:attrName>style.rotation</p:attrName>
                                        </p:attrNameLst>
                                      </p:cBhvr>
                                      <p:tavLst>
                                        <p:tav tm="0">
                                          <p:val>
                                            <p:fltVal val="-90"/>
                                          </p:val>
                                        </p:tav>
                                        <p:tav tm="100000">
                                          <p:val>
                                            <p:fltVal val="0"/>
                                          </p:val>
                                        </p:tav>
                                      </p:tavLst>
                                    </p:anim>
                                    <p:anim calcmode="lin" valueType="num">
                                      <p:cBhvr>
                                        <p:cTn id="15" dur="800" decel="100000" fill="hold"/>
                                        <p:tgtEl>
                                          <p:spTgt spid="9222"/>
                                        </p:tgtEl>
                                        <p:attrNameLst>
                                          <p:attrName>ppt_x</p:attrName>
                                        </p:attrNameLst>
                                      </p:cBhvr>
                                      <p:tavLst>
                                        <p:tav tm="0">
                                          <p:val>
                                            <p:strVal val="#ppt_x+0.4"/>
                                          </p:val>
                                        </p:tav>
                                        <p:tav tm="100000">
                                          <p:val>
                                            <p:strVal val="#ppt_x-0.05"/>
                                          </p:val>
                                        </p:tav>
                                      </p:tavLst>
                                    </p:anim>
                                    <p:anim calcmode="lin" valueType="num">
                                      <p:cBhvr>
                                        <p:cTn id="16" dur="800" decel="100000" fill="hold"/>
                                        <p:tgtEl>
                                          <p:spTgt spid="922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922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9222"/>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nimBg="1"/>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3935760" y="0"/>
            <a:ext cx="4028258" cy="835378"/>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Tổng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kết</a:t>
            </a:r>
            <a:endParaRPr lang="en-US" sz="3200" b="1" dirty="0">
              <a:solidFill>
                <a:srgbClr val="FF0000"/>
              </a:solidFill>
              <a:latin typeface="Times New Roman" panose="02020603050405020304" pitchFamily="18" charset="0"/>
              <a:ea typeface="Times New Roman" panose="02020603050405020304" pitchFamily="18" charset="0"/>
            </a:endParaRPr>
          </a:p>
        </p:txBody>
      </p:sp>
      <p:sp>
        <p:nvSpPr>
          <p:cNvPr id="4" name="Rounded Rectangle 3"/>
          <p:cNvSpPr/>
          <p:nvPr/>
        </p:nvSpPr>
        <p:spPr>
          <a:xfrm>
            <a:off x="1463040" y="1311722"/>
            <a:ext cx="3912879" cy="53143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Sử</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dụng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yếu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tố</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hoang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đường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kì</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ảo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lí</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tưởng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hoá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anh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hùng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lịch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sử</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hiện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quan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niệm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cách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đánh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về</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anh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hùng</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solidFill>
                <a:schemeClr val="tx1">
                  <a:lumMod val="95000"/>
                  <a:lumOff val="5000"/>
                </a:schemeClr>
              </a:solidFill>
              <a:latin typeface="Times New Roman" panose="02020603050405020304" pitchFamily="18" charset="0"/>
              <a:ea typeface="Times New Roman" panose="02020603050405020304" pitchFamily="18" charset="0"/>
            </a:endParaRPr>
          </a:p>
        </p:txBody>
      </p:sp>
      <p:sp>
        <p:nvSpPr>
          <p:cNvPr id="5" name="Rounded Rectangle 4"/>
          <p:cNvSpPr/>
          <p:nvPr/>
        </p:nvSpPr>
        <p:spPr>
          <a:xfrm>
            <a:off x="6294784" y="1345596"/>
            <a:ext cx="4560450" cy="528049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Ca</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ngợi</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người</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anh</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hùng</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có</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công</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đánh</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giặc</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cứu</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nước</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nhưng</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không</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màng</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danh</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lợi</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a:t>
            </a:r>
          </a:p>
          <a:p>
            <a:pPr algn="just">
              <a:lnSpc>
                <a:spcPct val="115000"/>
              </a:lnSpc>
              <a:defRPr/>
            </a:pP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Thể</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hiện</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ước</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mơ</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khát</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vọng</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sức</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mạnh</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đánh</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đuổi</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giặc</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ngoại</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xâm</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của</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nhân</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ea typeface="Times New Roman" panose="02020603050405020304" pitchFamily="18" charset="0"/>
              </a:rPr>
              <a:t>dân</a:t>
            </a:r>
            <a:r>
              <a:rPr lang="en-US" sz="3200" b="1" dirty="0">
                <a:solidFill>
                  <a:schemeClr val="tx1">
                    <a:lumMod val="95000"/>
                    <a:lumOff val="5000"/>
                  </a:schemeClr>
                </a:solidFill>
                <a:latin typeface="Times New Roman" panose="02020603050405020304" pitchFamily="18" charset="0"/>
                <a:ea typeface="Times New Roman" panose="02020603050405020304" pitchFamily="18" charset="0"/>
              </a:rPr>
              <a:t> ta.</a:t>
            </a:r>
          </a:p>
        </p:txBody>
      </p:sp>
      <p:cxnSp>
        <p:nvCxnSpPr>
          <p:cNvPr id="9" name="Straight Arrow Connector 8"/>
          <p:cNvCxnSpPr/>
          <p:nvPr/>
        </p:nvCxnSpPr>
        <p:spPr>
          <a:xfrm flipH="1">
            <a:off x="3119439" y="835378"/>
            <a:ext cx="2830451" cy="476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949890" y="835378"/>
            <a:ext cx="2810407" cy="476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Left-Right Arrow 5">
            <a:extLst>
              <a:ext uri="{FF2B5EF4-FFF2-40B4-BE49-F238E27FC236}">
                <a16:creationId xmlns:a16="http://schemas.microsoft.com/office/drawing/2014/main" xmlns="" id="{406F7EEF-E975-409E-B28A-6BA008A664BE}"/>
              </a:ext>
            </a:extLst>
          </p:cNvPr>
          <p:cNvSpPr/>
          <p:nvPr/>
        </p:nvSpPr>
        <p:spPr>
          <a:xfrm>
            <a:off x="5499100" y="3213100"/>
            <a:ext cx="660400" cy="508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47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5705" y="1155200"/>
            <a:ext cx="10840866" cy="3539430"/>
          </a:xfrm>
          <a:prstGeom prst="rect">
            <a:avLst/>
          </a:prstGeom>
          <a:noFill/>
        </p:spPr>
        <p:txBody>
          <a:bodyPr wrap="square" rtlCol="0">
            <a:spAutoFit/>
          </a:bodyPr>
          <a:lstStyle/>
          <a:p>
            <a:pPr marL="285750" indent="-285750">
              <a:buFontTx/>
              <a:buChar char="-"/>
            </a:pPr>
            <a:r>
              <a:rPr lang="en-US" sz="3200" b="1" dirty="0" err="1">
                <a:latin typeface="Times New Roman" pitchFamily="18" charset="0"/>
                <a:cs typeface="Times New Roman" pitchFamily="18" charset="0"/>
              </a:rPr>
              <a:t>Bà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thấy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chân</a:t>
            </a:r>
            <a:r>
              <a:rPr lang="en-US" sz="3200" b="1" dirty="0">
                <a:latin typeface="Times New Roman" pitchFamily="18" charset="0"/>
                <a:cs typeface="Times New Roman" pitchFamily="18" charset="0"/>
              </a:rPr>
              <a:t> to </a:t>
            </a:r>
            <a:r>
              <a:rPr lang="en-US" sz="3200" b="1" dirty="0" err="1">
                <a:latin typeface="Times New Roman" pitchFamily="18" charset="0"/>
                <a:cs typeface="Times New Roman" pitchFamily="18" charset="0"/>
              </a:rPr>
              <a:t>ướm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thai</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Sự</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ra</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đời</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thần</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kì</a:t>
            </a:r>
            <a:r>
              <a:rPr lang="en-US" sz="3200" b="1" dirty="0">
                <a:latin typeface="Times New Roman" pitchFamily="18" charset="0"/>
                <a:cs typeface="Times New Roman" pitchFamily="18" charset="0"/>
                <a:sym typeface="Wingdings" pitchFamily="2" charset="2"/>
              </a:rPr>
              <a:t>.</a:t>
            </a:r>
          </a:p>
          <a:p>
            <a:pPr marL="285750" indent="-285750">
              <a:buFontTx/>
              <a:buChar char="-"/>
            </a:pPr>
            <a:r>
              <a:rPr lang="en-US" sz="3200" b="1" dirty="0" err="1">
                <a:latin typeface="Times New Roman" pitchFamily="18" charset="0"/>
                <a:cs typeface="Times New Roman" pitchFamily="18" charset="0"/>
                <a:sym typeface="Wingdings" pitchFamily="2" charset="2"/>
              </a:rPr>
              <a:t>Vươn</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vai</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một</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cái</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bỗng</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biến</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thành</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tráng</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sĩSự</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trưởng</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thành</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vượt</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bâc</a:t>
            </a:r>
            <a:r>
              <a:rPr lang="en-US" sz="3200" b="1" dirty="0">
                <a:latin typeface="Times New Roman" pitchFamily="18" charset="0"/>
                <a:cs typeface="Times New Roman" pitchFamily="18" charset="0"/>
                <a:sym typeface="Wingdings" pitchFamily="2" charset="2"/>
              </a:rPr>
              <a:t>.</a:t>
            </a:r>
          </a:p>
          <a:p>
            <a:pPr marL="285750" indent="-285750">
              <a:buFontTx/>
              <a:buChar char="-"/>
            </a:pPr>
            <a:r>
              <a:rPr lang="en-US" sz="3200" b="1" dirty="0" err="1">
                <a:latin typeface="Times New Roman" pitchFamily="18" charset="0"/>
                <a:cs typeface="Times New Roman" pitchFamily="18" charset="0"/>
                <a:sym typeface="Wingdings" pitchFamily="2" charset="2"/>
              </a:rPr>
              <a:t>Gióng</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nhổ</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tre</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bên</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đường</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đánh</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giặc</a:t>
            </a:r>
            <a:r>
              <a:rPr lang="en-US" sz="3200" b="1" dirty="0">
                <a:latin typeface="Times New Roman" pitchFamily="18" charset="0"/>
                <a:cs typeface="Times New Roman" pitchFamily="18" charset="0"/>
                <a:sym typeface="Wingdings" pitchFamily="2" charset="2"/>
              </a:rPr>
              <a:t>  </a:t>
            </a:r>
            <a:r>
              <a:rPr lang="en-US" sz="3200" b="1" dirty="0" err="1">
                <a:latin typeface="Times New Roman" pitchFamily="18" charset="0"/>
                <a:cs typeface="Times New Roman" pitchFamily="18" charset="0"/>
                <a:sym typeface="Wingdings" pitchFamily="2" charset="2"/>
              </a:rPr>
              <a:t>Vũ</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khí</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thô</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sơ</a:t>
            </a:r>
            <a:r>
              <a:rPr lang="en-US" sz="3200" b="1" dirty="0">
                <a:latin typeface="Times New Roman" pitchFamily="18" charset="0"/>
                <a:cs typeface="Times New Roman" pitchFamily="18" charset="0"/>
                <a:sym typeface="Wingdings" pitchFamily="2" charset="2"/>
              </a:rPr>
              <a:t>.</a:t>
            </a:r>
          </a:p>
          <a:p>
            <a:pPr marL="285750" indent="-285750">
              <a:buFontTx/>
              <a:buChar char="-"/>
            </a:pPr>
            <a:r>
              <a:rPr lang="en-US" sz="3200" b="1" dirty="0" err="1">
                <a:latin typeface="Times New Roman" pitchFamily="18" charset="0"/>
                <a:cs typeface="Times New Roman" pitchFamily="18" charset="0"/>
                <a:sym typeface="Wingdings" pitchFamily="2" charset="2"/>
              </a:rPr>
              <a:t>Giặc</a:t>
            </a:r>
            <a:r>
              <a:rPr lang="en-US" sz="3200" b="1" dirty="0">
                <a:latin typeface="Times New Roman" pitchFamily="18" charset="0"/>
                <a:cs typeface="Times New Roman" pitchFamily="18" charset="0"/>
                <a:sym typeface="Wingdings" pitchFamily="2" charset="2"/>
              </a:rPr>
              <a:t> tan, </a:t>
            </a:r>
            <a:r>
              <a:rPr lang="en-US" sz="3200" b="1" dirty="0" err="1">
                <a:latin typeface="Times New Roman" pitchFamily="18" charset="0"/>
                <a:cs typeface="Times New Roman" pitchFamily="18" charset="0"/>
                <a:sym typeface="Wingdings" pitchFamily="2" charset="2"/>
              </a:rPr>
              <a:t>Gióng</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cởi</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giáp</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sắt</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rồi</a:t>
            </a:r>
            <a:r>
              <a:rPr lang="en-US" sz="3200" b="1" dirty="0">
                <a:latin typeface="Times New Roman" pitchFamily="18" charset="0"/>
                <a:cs typeface="Times New Roman" pitchFamily="18" charset="0"/>
                <a:sym typeface="Wingdings" pitchFamily="2" charset="2"/>
              </a:rPr>
              <a:t> bay </a:t>
            </a:r>
            <a:r>
              <a:rPr lang="en-US" sz="3200" b="1" dirty="0" err="1">
                <a:latin typeface="Times New Roman" pitchFamily="18" charset="0"/>
                <a:cs typeface="Times New Roman" pitchFamily="18" charset="0"/>
                <a:sym typeface="Wingdings" pitchFamily="2" charset="2"/>
              </a:rPr>
              <a:t>về</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trời</a:t>
            </a:r>
            <a:r>
              <a:rPr lang="en-US" sz="3200" b="1" dirty="0">
                <a:latin typeface="Times New Roman" pitchFamily="18" charset="0"/>
                <a:cs typeface="Times New Roman" pitchFamily="18" charset="0"/>
                <a:sym typeface="Wingdings" pitchFamily="2" charset="2"/>
              </a:rPr>
              <a:t>  </a:t>
            </a:r>
            <a:r>
              <a:rPr lang="en-US" sz="3200" b="1" dirty="0" err="1">
                <a:latin typeface="Times New Roman" pitchFamily="18" charset="0"/>
                <a:cs typeface="Times New Roman" pitchFamily="18" charset="0"/>
                <a:sym typeface="Wingdings" pitchFamily="2" charset="2"/>
              </a:rPr>
              <a:t>Người</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anh</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hùng</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không</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màng</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danh</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lợi</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và</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bất</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tử</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hóa</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Thánh</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Gióng</a:t>
            </a:r>
            <a:r>
              <a:rPr lang="en-US" sz="3200" b="1" dirty="0">
                <a:latin typeface="Times New Roman" pitchFamily="18" charset="0"/>
                <a:cs typeface="Times New Roman" pitchFamily="18" charset="0"/>
                <a:sym typeface="Wingdings" pitchFamily="2" charset="2"/>
              </a:rPr>
              <a:t>.</a:t>
            </a:r>
            <a:endParaRPr lang="en-US" sz="3200" b="1" dirty="0">
              <a:latin typeface="Times New Roman" pitchFamily="18" charset="0"/>
              <a:cs typeface="Times New Roman" pitchFamily="18" charset="0"/>
            </a:endParaRPr>
          </a:p>
        </p:txBody>
      </p:sp>
      <p:sp>
        <p:nvSpPr>
          <p:cNvPr id="11" name="Rectangle 10"/>
          <p:cNvSpPr/>
          <p:nvPr/>
        </p:nvSpPr>
        <p:spPr>
          <a:xfrm>
            <a:off x="1052281" y="4722075"/>
            <a:ext cx="8856984" cy="1671996"/>
          </a:xfrm>
          <a:prstGeom prst="rect">
            <a:avLst/>
          </a:prstGeom>
        </p:spPr>
        <p:txBody>
          <a:bodyPr wrap="square">
            <a:spAutoFit/>
          </a:bodyPr>
          <a:lstStyle/>
          <a:p>
            <a:r>
              <a:rPr lang="en-US" sz="3200" dirty="0">
                <a:solidFill>
                  <a:srgbClr val="FF0000"/>
                </a:solidFill>
                <a:latin typeface="Times New Roman" panose="02020603050405020304" pitchFamily="18" charset="0"/>
                <a:ea typeface="Times New Roman" panose="02020603050405020304" pitchFamily="18" charset="0"/>
                <a:sym typeface="Wingdings" pitchFamily="2" charset="2"/>
              </a:rPr>
              <a:t></a:t>
            </a:r>
            <a:r>
              <a:rPr lang="en-US" sz="3200" dirty="0" err="1">
                <a:solidFill>
                  <a:srgbClr val="FF0000"/>
                </a:solidFill>
                <a:latin typeface="Times New Roman" panose="02020603050405020304" pitchFamily="18" charset="0"/>
                <a:ea typeface="Times New Roman" panose="02020603050405020304" pitchFamily="18" charset="0"/>
              </a:rPr>
              <a:t>Sử</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dụng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nhiều</a:t>
            </a:r>
            <a:r>
              <a:rPr lang="en-US" sz="3200" dirty="0">
                <a:solidFill>
                  <a:srgbClr val="FF0000"/>
                </a:solidFill>
                <a:latin typeface="Times New Roman" panose="02020603050405020304" pitchFamily="18" charset="0"/>
                <a:ea typeface="Times New Roman" panose="02020603050405020304" pitchFamily="18" charset="0"/>
              </a:rPr>
              <a:t> chi </a:t>
            </a:r>
            <a:r>
              <a:rPr lang="en-US" sz="3200" dirty="0" err="1">
                <a:solidFill>
                  <a:srgbClr val="FF0000"/>
                </a:solidFill>
                <a:latin typeface="Times New Roman" panose="02020603050405020304" pitchFamily="18" charset="0"/>
                <a:ea typeface="Times New Roman" panose="02020603050405020304" pitchFamily="18" charset="0"/>
              </a:rPr>
              <a:t>tiết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tưởng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tượng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kì</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ảo</a:t>
            </a:r>
            <a:r>
              <a:rPr lang="en-US" sz="3200" dirty="0">
                <a:solidFill>
                  <a:srgbClr val="FF0000"/>
                </a:solidFill>
                <a:latin typeface="Times New Roman" panose="02020603050405020304" pitchFamily="18" charset="0"/>
                <a:ea typeface="Times New Roman" panose="02020603050405020304" pitchFamily="18" charset="0"/>
              </a:rPr>
              <a:t>.</a:t>
            </a:r>
          </a:p>
          <a:p>
            <a:pPr algn="just">
              <a:lnSpc>
                <a:spcPct val="115000"/>
              </a:lnSpc>
              <a:defRPr/>
            </a:pPr>
            <a:r>
              <a:rPr lang="en-US" sz="3200" dirty="0">
                <a:solidFill>
                  <a:srgbClr val="FF0000"/>
                </a:solidFill>
                <a:latin typeface="Times New Roman" panose="02020603050405020304" pitchFamily="18" charset="0"/>
                <a:ea typeface="Times New Roman" panose="02020603050405020304" pitchFamily="18" charset="0"/>
                <a:sym typeface="Wingdings" pitchFamily="2" charset="2"/>
              </a:rPr>
              <a:t></a:t>
            </a:r>
            <a:r>
              <a:rPr lang="en-US" sz="3200" dirty="0" err="1">
                <a:solidFill>
                  <a:srgbClr val="FF0000"/>
                </a:solidFill>
                <a:latin typeface="Times New Roman" panose="02020603050405020304" pitchFamily="18" charset="0"/>
                <a:ea typeface="Times New Roman" panose="02020603050405020304" pitchFamily="18" charset="0"/>
              </a:rPr>
              <a:t>Thể</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hiện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ước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mơ</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khát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vọng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sức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mạnh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đánh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đuổi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giặc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ngoại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xâm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của</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dân</a:t>
            </a:r>
            <a:r>
              <a:rPr lang="en-US" sz="3200" dirty="0">
                <a:solidFill>
                  <a:srgbClr val="FF0000"/>
                </a:solidFill>
                <a:latin typeface="Times New Roman" panose="02020603050405020304" pitchFamily="18" charset="0"/>
                <a:ea typeface="Times New Roman" panose="02020603050405020304" pitchFamily="18" charset="0"/>
              </a:rPr>
              <a:t> ta.</a:t>
            </a:r>
          </a:p>
        </p:txBody>
      </p:sp>
      <p:pic>
        <p:nvPicPr>
          <p:cNvPr id="9" name="Picture 8"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9490945" y="-4020"/>
            <a:ext cx="836641" cy="104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 Same Side Corner Rectangle 4">
            <a:extLst>
              <a:ext uri="{FF2B5EF4-FFF2-40B4-BE49-F238E27FC236}">
                <a16:creationId xmlns:a16="http://schemas.microsoft.com/office/drawing/2014/main" xmlns="" id="{306C8D20-2FDE-4DCE-A696-B91807694169}"/>
              </a:ext>
            </a:extLst>
          </p:cNvPr>
          <p:cNvSpPr/>
          <p:nvPr/>
        </p:nvSpPr>
        <p:spPr>
          <a:xfrm>
            <a:off x="2269085" y="1"/>
            <a:ext cx="6423378" cy="613246"/>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lang="fr-FR" sz="3200" b="1" dirty="0">
                <a:solidFill>
                  <a:srgbClr val="0D0D0D"/>
                </a:solidFill>
                <a:latin typeface="Times New Roman" panose="02020603050405020304" pitchFamily="18" charset="0"/>
                <a:ea typeface="Calibri" panose="020F0502020204030204" pitchFamily="34" charset="0"/>
              </a:rPr>
              <a:t>V</a:t>
            </a:r>
            <a:r>
              <a:rPr kumimoji="0" lang="fr-FR" sz="32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rPr>
              <a:t>ăn</a:t>
            </a:r>
            <a:r>
              <a:rPr kumimoji="0" lang="fr-FR" sz="32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rPr>
              <a:t> </a:t>
            </a:r>
            <a:r>
              <a:rPr kumimoji="0" lang="fr-FR" sz="32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rPr>
              <a:t>bản</a:t>
            </a:r>
            <a:r>
              <a:rPr kumimoji="0" lang="fr-FR" sz="32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rPr>
              <a:t>: THÁNH GIÓNG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7" name="TextBox 15">
            <a:extLst>
              <a:ext uri="{FF2B5EF4-FFF2-40B4-BE49-F238E27FC236}">
                <a16:creationId xmlns:a16="http://schemas.microsoft.com/office/drawing/2014/main" xmlns="" id="{75868891-54D7-4182-962A-1B8B9E5C1606}"/>
              </a:ext>
            </a:extLst>
          </p:cNvPr>
          <p:cNvSpPr txBox="1">
            <a:spLocks noChangeArrowheads="1"/>
          </p:cNvSpPr>
          <p:nvPr/>
        </p:nvSpPr>
        <p:spPr bwMode="auto">
          <a:xfrm>
            <a:off x="373015" y="645950"/>
            <a:ext cx="56105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dirty="0" smtClean="0">
                <a:solidFill>
                  <a:srgbClr val="FF0000"/>
                </a:solidFill>
                <a:latin typeface="Times New Roman" panose="02020603050405020304" pitchFamily="18" charset="0"/>
                <a:ea typeface="Times New Roman" panose="02020603050405020304" pitchFamily="18" charset="0"/>
              </a:rPr>
              <a:t>III.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Suy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ngẫm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phản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hồi</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2831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xmlns="" id="{39BD3EB5-B3BC-C54A-B024-EF0A784D80D1}"/>
              </a:ext>
            </a:extLst>
          </p:cNvPr>
          <p:cNvPicPr>
            <a:picLocks noChangeAspect="1"/>
          </p:cNvPicPr>
          <p:nvPr/>
        </p:nvPicPr>
        <p:blipFill>
          <a:blip r:embed="rId3"/>
          <a:stretch>
            <a:fillRect/>
          </a:stretch>
        </p:blipFill>
        <p:spPr>
          <a:xfrm>
            <a:off x="1103243" y="-850470"/>
            <a:ext cx="11305256" cy="8139640"/>
          </a:xfrm>
          <a:prstGeom prst="rect">
            <a:avLst/>
          </a:prstGeom>
          <a:noFill/>
          <a:ln w="9525">
            <a:noFill/>
          </a:ln>
        </p:spPr>
      </p:pic>
      <p:pic>
        <p:nvPicPr>
          <p:cNvPr id="3" name="图片 73734" descr="PPT素材-18">
            <a:extLst>
              <a:ext uri="{FF2B5EF4-FFF2-40B4-BE49-F238E27FC236}">
                <a16:creationId xmlns:a16="http://schemas.microsoft.com/office/drawing/2014/main" xmlns="" id="{F196716F-2CE9-184C-97D2-73FED49FF852}"/>
              </a:ext>
            </a:extLst>
          </p:cNvPr>
          <p:cNvPicPr>
            <a:picLocks noChangeAspect="1"/>
          </p:cNvPicPr>
          <p:nvPr/>
        </p:nvPicPr>
        <p:blipFill>
          <a:blip r:embed="rId4"/>
          <a:stretch>
            <a:fillRect/>
          </a:stretch>
        </p:blipFill>
        <p:spPr>
          <a:xfrm>
            <a:off x="9048328" y="3819064"/>
            <a:ext cx="2794500" cy="3205532"/>
          </a:xfrm>
          <a:prstGeom prst="rect">
            <a:avLst/>
          </a:prstGeom>
          <a:noFill/>
          <a:ln w="9525">
            <a:noFill/>
          </a:ln>
        </p:spPr>
      </p:pic>
      <p:sp>
        <p:nvSpPr>
          <p:cNvPr id="5" name="Rectangle 4">
            <a:extLst>
              <a:ext uri="{FF2B5EF4-FFF2-40B4-BE49-F238E27FC236}">
                <a16:creationId xmlns:a16="http://schemas.microsoft.com/office/drawing/2014/main" xmlns="" id="{A26D8950-2639-2B45-AD06-60304CCA56D2}"/>
              </a:ext>
            </a:extLst>
          </p:cNvPr>
          <p:cNvSpPr/>
          <p:nvPr/>
        </p:nvSpPr>
        <p:spPr>
          <a:xfrm>
            <a:off x="3060400" y="2436646"/>
            <a:ext cx="7390941" cy="2308324"/>
          </a:xfrm>
          <a:prstGeom prst="rect">
            <a:avLst/>
          </a:prstGeom>
        </p:spPr>
        <p:txBody>
          <a:bodyPr wrap="square">
            <a:spAutoFit/>
          </a:bodyPr>
          <a:lstStyle/>
          <a:p>
            <a:pPr algn="ctr">
              <a:lnSpc>
                <a:spcPct val="150000"/>
              </a:lnSpc>
            </a:pPr>
            <a:r>
              <a:rPr lang="en-US" sz="3200" b="1" i="1" kern="100" dirty="0">
                <a:solidFill>
                  <a:srgbClr val="000000"/>
                </a:solidFill>
                <a:latin typeface="Times New Roman" panose="02020603050405020304" pitchFamily="18" charset="0"/>
                <a:ea typeface="SimSun" panose="02010600030101010101" pitchFamily="2" charset="-122"/>
              </a:rPr>
              <a:t>Sau </a:t>
            </a:r>
            <a:r>
              <a:rPr lang="en-US" sz="3200" b="1" i="1" kern="100" dirty="0" err="1">
                <a:solidFill>
                  <a:srgbClr val="000000"/>
                </a:solidFill>
                <a:latin typeface="Times New Roman" panose="02020603050405020304" pitchFamily="18" charset="0"/>
                <a:ea typeface="SimSun" panose="02010600030101010101" pitchFamily="2" charset="-122"/>
              </a:rPr>
              <a:t>khi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học</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văn</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bản</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Thánh</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Gióng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em</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có</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suy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nghĩ</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về</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truyền</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thống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yêu</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nước</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chống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giặc</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ngoại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xâm</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của</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dân</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tộc</a:t>
            </a:r>
            <a:r>
              <a:rPr lang="en-US" sz="3200" b="1" i="1" kern="100" dirty="0">
                <a:solidFill>
                  <a:srgbClr val="000000"/>
                </a:solidFill>
                <a:latin typeface="Times New Roman" panose="02020603050405020304" pitchFamily="18" charset="0"/>
                <a:ea typeface="SimSun" panose="02010600030101010101" pitchFamily="2" charset="-122"/>
              </a:rPr>
              <a:t> ta?</a:t>
            </a:r>
            <a:endParaRPr lang="x-none" sz="3200" b="1" kern="100" dirty="0">
              <a:latin typeface="Times New Roman" panose="02020603050405020304" pitchFamily="18" charset="0"/>
              <a:ea typeface="SimSun" panose="02010600030101010101" pitchFamily="2" charset="-122"/>
            </a:endParaRPr>
          </a:p>
        </p:txBody>
      </p:sp>
      <p:sp>
        <p:nvSpPr>
          <p:cNvPr id="6" name="TextBox 15">
            <a:extLst>
              <a:ext uri="{FF2B5EF4-FFF2-40B4-BE49-F238E27FC236}">
                <a16:creationId xmlns:a16="http://schemas.microsoft.com/office/drawing/2014/main" xmlns="" id="{1027A5EC-9DE3-4094-84FD-5253F9A29C32}"/>
              </a:ext>
            </a:extLst>
          </p:cNvPr>
          <p:cNvSpPr txBox="1">
            <a:spLocks noChangeArrowheads="1"/>
          </p:cNvSpPr>
          <p:nvPr/>
        </p:nvSpPr>
        <p:spPr bwMode="auto">
          <a:xfrm>
            <a:off x="5354200" y="441918"/>
            <a:ext cx="34349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i="1" dirty="0" err="1">
                <a:solidFill>
                  <a:srgbClr val="FF0000"/>
                </a:solidFill>
                <a:latin typeface="Times New Roman" panose="02020603050405020304" pitchFamily="18" charset="0"/>
                <a:ea typeface="Times New Roman" panose="02020603050405020304" pitchFamily="18" charset="0"/>
              </a:rPr>
              <a:t>Bước</a:t>
            </a:r>
            <a:r>
              <a:rPr lang="en-US" sz="3200" b="1" i="1" dirty="0">
                <a:solidFill>
                  <a:srgbClr val="FF0000"/>
                </a:solidFill>
                <a:latin typeface="Times New Roman" panose="02020603050405020304" pitchFamily="18" charset="0"/>
                <a:ea typeface="Times New Roman" panose="02020603050405020304" pitchFamily="18" charset="0"/>
              </a:rPr>
              <a:t> 5: </a:t>
            </a:r>
            <a:r>
              <a:rPr lang="en-US" sz="3200" b="1" i="1" dirty="0" err="1">
                <a:solidFill>
                  <a:srgbClr val="FF0000"/>
                </a:solidFill>
                <a:latin typeface="Times New Roman" panose="02020603050405020304" pitchFamily="18" charset="0"/>
                <a:ea typeface="Times New Roman" panose="02020603050405020304" pitchFamily="18" charset="0"/>
              </a:rPr>
              <a:t>Luyện</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tập</a:t>
            </a:r>
            <a:endParaRPr lang="en-US" altLang="en-US" sz="3600" b="1"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6170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style.rotation</p:attrName>
                                        </p:attrNameLst>
                                      </p:cBhvr>
                                      <p:tavLst>
                                        <p:tav tm="0">
                                          <p:val>
                                            <p:fltVal val="720"/>
                                          </p:val>
                                        </p:tav>
                                        <p:tav tm="100000">
                                          <p:val>
                                            <p:fltVal val="0"/>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heel(1)">
                                      <p:cBhvr>
                                        <p:cTn id="21" dur="2000"/>
                                        <p:tgtEl>
                                          <p:spTgt spid="5">
                                            <p:txEl>
                                              <p:pRg st="0" end="0"/>
                                            </p:txEl>
                                          </p:spTgt>
                                        </p:tgtEl>
                                      </p:cBhvr>
                                    </p:animEffect>
                                  </p:childTnLst>
                                </p:cTn>
                              </p:par>
                              <p:par>
                                <p:cTn id="22" presetID="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115" y="77795"/>
            <a:ext cx="3456725" cy="797416"/>
          </a:xfrm>
          <a:ln w="38100">
            <a:solidFill>
              <a:schemeClr val="tx1"/>
            </a:solidFill>
          </a:ln>
        </p:spPr>
        <p:txBody>
          <a:bodyPr>
            <a:normAutofit/>
          </a:bodyPr>
          <a:lstStyle/>
          <a:p>
            <a:pPr algn="ctr"/>
            <a:r>
              <a:rPr lang="en-US" sz="3200" b="1" u="sng" dirty="0" err="1">
                <a:solidFill>
                  <a:srgbClr val="FF0000"/>
                </a:solidFill>
                <a:latin typeface="Times New Roman" pitchFamily="18" charset="0"/>
                <a:cs typeface="Times New Roman" pitchFamily="18" charset="0"/>
              </a:rPr>
              <a:t>Gợi</a:t>
            </a:r>
            <a:r>
              <a:rPr lang="en-US" sz="3200" b="1" u="sng" dirty="0">
                <a:solidFill>
                  <a:srgbClr val="FF0000"/>
                </a:solidFill>
                <a:latin typeface="Times New Roman" pitchFamily="18" charset="0"/>
                <a:cs typeface="Times New Roman" pitchFamily="18" charset="0"/>
              </a:rPr>
              <a:t> ý </a:t>
            </a:r>
            <a:r>
              <a:rPr lang="en-US" sz="3200" b="1" u="sng" dirty="0" err="1">
                <a:solidFill>
                  <a:srgbClr val="FF0000"/>
                </a:solidFill>
                <a:latin typeface="Times New Roman" pitchFamily="18" charset="0"/>
                <a:cs typeface="Times New Roman" pitchFamily="18" charset="0"/>
              </a:rPr>
              <a:t>trả</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lời</a:t>
            </a:r>
            <a:endParaRPr lang="en-US" sz="3200" b="1" u="sng" dirty="0">
              <a:solidFill>
                <a:srgbClr val="FF0000"/>
              </a:solidFill>
              <a:latin typeface="Times New Roman" pitchFamily="18" charset="0"/>
              <a:cs typeface="Times New Roman" pitchFamily="18" charset="0"/>
            </a:endParaRPr>
          </a:p>
        </p:txBody>
      </p:sp>
      <p:sp>
        <p:nvSpPr>
          <p:cNvPr id="4" name="Rectangle 3"/>
          <p:cNvSpPr/>
          <p:nvPr/>
        </p:nvSpPr>
        <p:spPr>
          <a:xfrm>
            <a:off x="326571" y="1181991"/>
            <a:ext cx="11599818" cy="4524315"/>
          </a:xfrm>
          <a:prstGeom prst="rect">
            <a:avLst/>
          </a:prstGeom>
        </p:spPr>
        <p:txBody>
          <a:bodyPr wrap="square">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nan, </a:t>
            </a:r>
            <a:r>
              <a:rPr lang="en-US" sz="3200" dirty="0" err="1">
                <a:latin typeface="Times New Roman" pitchFamily="18" charset="0"/>
                <a:cs typeface="Times New Roman" pitchFamily="18" charset="0"/>
              </a:rPr>
              <a:t>họ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sẵn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góp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thù</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góp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a:t>
            </a:r>
          </a:p>
        </p:txBody>
      </p:sp>
      <p:pic>
        <p:nvPicPr>
          <p:cNvPr id="5" name="Picture 4"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
            <a:ext cx="990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554164" y="5380038"/>
            <a:ext cx="1447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120188" y="-265113"/>
            <a:ext cx="12827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9601200" y="5377268"/>
            <a:ext cx="1066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6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5682BAE-9FBE-E241-9C16-9F94D27765B6}"/>
              </a:ext>
            </a:extLst>
          </p:cNvPr>
          <p:cNvSpPr/>
          <p:nvPr/>
        </p:nvSpPr>
        <p:spPr>
          <a:xfrm>
            <a:off x="1861158" y="923584"/>
            <a:ext cx="8806842" cy="1479096"/>
          </a:xfrm>
          <a:prstGeom prst="rect">
            <a:avLst/>
          </a:prstGeom>
        </p:spPr>
        <p:txBody>
          <a:bodyPr vert="horz" lIns="91440" tIns="45720" rIns="91440" bIns="45720" rtlCol="0">
            <a:noAutofit/>
          </a:bodyPr>
          <a:lstStyle/>
          <a:p>
            <a:pPr algn="just">
              <a:lnSpc>
                <a:spcPct val="150000"/>
              </a:lnSpc>
            </a:pPr>
            <a:r>
              <a:rPr lang="en-US" sz="3200" i="1" dirty="0">
                <a:latin typeface="Times New Roman" panose="02020603050405020304" pitchFamily="18" charset="0"/>
                <a:cs typeface="Times New Roman" panose="02020603050405020304" pitchFamily="18" charset="0"/>
              </a:rPr>
              <a:t>1.Tại </a:t>
            </a:r>
            <a:r>
              <a:rPr lang="en-US" sz="3200" i="1" dirty="0" err="1">
                <a:latin typeface="Times New Roman" panose="02020603050405020304" pitchFamily="18" charset="0"/>
                <a:cs typeface="Times New Roman" panose="02020603050405020304" pitchFamily="18" charset="0"/>
              </a:rPr>
              <a:t>sao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hội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phổ</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mang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hội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khỏe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Phù</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Đổng</a:t>
            </a:r>
            <a:r>
              <a:rPr lang="en-US" sz="3200" i="1" kern="100" dirty="0">
                <a:solidFill>
                  <a:srgbClr val="000000"/>
                </a:solidFill>
                <a:latin typeface="Times New Roman" panose="02020603050405020304" pitchFamily="18" charset="0"/>
                <a:ea typeface="SimSun" panose="02010600030101010101" pitchFamily="2" charset="-122"/>
              </a:rPr>
              <a:t>?</a:t>
            </a:r>
          </a:p>
          <a:p>
            <a:pPr algn="just">
              <a:lnSpc>
                <a:spcPct val="150000"/>
              </a:lnSpc>
            </a:pPr>
            <a:r>
              <a:rPr lang="en-US" sz="3200" i="1" kern="100" dirty="0">
                <a:solidFill>
                  <a:srgbClr val="000000"/>
                </a:solidFill>
                <a:latin typeface="Times New Roman" panose="02020603050405020304" pitchFamily="18" charset="0"/>
                <a:ea typeface="SimSun" panose="02010600030101010101" pitchFamily="2" charset="-122"/>
              </a:rPr>
              <a:t>2.Theo </a:t>
            </a:r>
            <a:r>
              <a:rPr lang="en-US" sz="3200" i="1" kern="100" dirty="0" err="1">
                <a:solidFill>
                  <a:srgbClr val="000000"/>
                </a:solidFill>
                <a:latin typeface="Times New Roman" panose="02020603050405020304" pitchFamily="18" charset="0"/>
                <a:ea typeface="SimSun" panose="02010600030101010101" pitchFamily="2" charset="-122"/>
              </a:rPr>
              <a:t>em</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thế</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hệ</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thiếu</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niên</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Việt</a:t>
            </a:r>
            <a:r>
              <a:rPr lang="en-US" sz="3200" i="1" kern="100" dirty="0">
                <a:solidFill>
                  <a:srgbClr val="000000"/>
                </a:solidFill>
                <a:latin typeface="Times New Roman" panose="02020603050405020304" pitchFamily="18" charset="0"/>
                <a:ea typeface="SimSun" panose="02010600030101010101" pitchFamily="2" charset="-122"/>
              </a:rPr>
              <a:t> Nam </a:t>
            </a:r>
            <a:r>
              <a:rPr lang="en-US" sz="3200" i="1" kern="100" dirty="0" err="1">
                <a:solidFill>
                  <a:srgbClr val="000000"/>
                </a:solidFill>
                <a:latin typeface="Times New Roman" panose="02020603050405020304" pitchFamily="18" charset="0"/>
                <a:ea typeface="SimSun" panose="02010600030101010101" pitchFamily="2" charset="-122"/>
              </a:rPr>
              <a:t>sẽ</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làm</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gì</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để</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thể</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hiện</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tinh</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thần</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yêu</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nước</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như</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vị</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anh</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hùng</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Thánh</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Gióng</a:t>
            </a:r>
            <a:r>
              <a:rPr lang="en-US" sz="3200" i="1" kern="100" dirty="0">
                <a:solidFill>
                  <a:srgbClr val="000000"/>
                </a:solidFill>
                <a:latin typeface="Times New Roman" panose="02020603050405020304" pitchFamily="18" charset="0"/>
                <a:ea typeface="SimSun" panose="02010600030101010101" pitchFamily="2" charset="-122"/>
              </a:rPr>
              <a:t>?</a:t>
            </a:r>
            <a:endParaRPr lang="en-US" sz="32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2007" y="3875654"/>
            <a:ext cx="4692573" cy="298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ACER\Desktop\z2719466834374_880914a166d22e056503f0a5d17864b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4580" y="3875654"/>
            <a:ext cx="4409117" cy="2982346"/>
          </a:xfrm>
          <a:prstGeom prst="rect">
            <a:avLst/>
          </a:prstGeom>
          <a:noFill/>
          <a:extLst>
            <a:ext uri="{909E8E84-426E-40DD-AFC4-6F175D3DCCD1}">
              <a14:hiddenFill xmlns:a14="http://schemas.microsoft.com/office/drawing/2010/main">
                <a:solidFill>
                  <a:srgbClr val="FFFFFF"/>
                </a:solidFill>
              </a14:hiddenFill>
            </a:ext>
          </a:extLst>
        </p:spPr>
      </p:pic>
      <p:sp>
        <p:nvSpPr>
          <p:cNvPr id="13" name="Plaque 12"/>
          <p:cNvSpPr/>
          <p:nvPr/>
        </p:nvSpPr>
        <p:spPr>
          <a:xfrm>
            <a:off x="1572006" y="73342"/>
            <a:ext cx="2507770" cy="835378"/>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80713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par>
                                <p:cTn id="13" presetID="21" presetClass="entr" presetSubtype="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heel(1)">
                                      <p:cBhvr>
                                        <p:cTn id="15" dur="20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3074" y="1734537"/>
            <a:ext cx="7912780" cy="4524315"/>
          </a:xfrm>
          <a:prstGeom prst="rect">
            <a:avLst/>
          </a:prstGeom>
        </p:spPr>
        <p:txBody>
          <a:bodyPr wrap="square">
            <a:spAutoFit/>
          </a:bodyPr>
          <a:lstStyle/>
          <a:p>
            <a:pPr algn="just"/>
            <a:r>
              <a:rPr lang="en-US" sz="3200" dirty="0">
                <a:latin typeface="Times New Roman" pitchFamily="18" charset="0"/>
                <a:cs typeface="Times New Roman" pitchFamily="18" charset="0"/>
              </a:rPr>
              <a:t>1.</a:t>
            </a:r>
            <a:r>
              <a:rPr lang="vi-VN" sz="3200" dirty="0">
                <a:latin typeface="Times New Roman" pitchFamily="18" charset="0"/>
                <a:cs typeface="Times New Roman" pitchFamily="18" charset="0"/>
              </a:rPr>
              <a:t>Vì đây là hội thi dành cho lứa tuổi thiếu niên, những người cùng lứa tuổi với Gióng. Hội thi muốn nhắc nhở thiếu niên theo gương Gióng có sức khỏe để học tập và lao động tốt, </a:t>
            </a:r>
            <a:r>
              <a:rPr lang="en-US" sz="3200" dirty="0" err="1">
                <a:latin typeface="Times New Roman" pitchFamily="18" charset="0"/>
                <a:cs typeface="Times New Roman" pitchFamily="18" charset="0"/>
              </a:rPr>
              <a:t>góp</a:t>
            </a:r>
            <a:r>
              <a:rPr lang="vi-VN" sz="3200" dirty="0">
                <a:latin typeface="Times New Roman" pitchFamily="18" charset="0"/>
                <a:cs typeface="Times New Roman" pitchFamily="18" charset="0"/>
              </a:rPr>
              <a:t> phần bảo vệ T</a:t>
            </a:r>
            <a:r>
              <a:rPr lang="en-US" sz="3200" dirty="0">
                <a:latin typeface="Times New Roman" pitchFamily="18" charset="0"/>
                <a:cs typeface="Times New Roman" pitchFamily="18" charset="0"/>
              </a:rPr>
              <a:t>ổ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vượt</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mọi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a:t>
            </a:r>
          </a:p>
        </p:txBody>
      </p:sp>
      <p:pic>
        <p:nvPicPr>
          <p:cNvPr id="5" name="Picture 4"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8750" y="461675"/>
            <a:ext cx="990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08913" y="5341835"/>
            <a:ext cx="1447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052072" y="151741"/>
            <a:ext cx="12827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9570280" y="5341835"/>
            <a:ext cx="1066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439816" y="923351"/>
            <a:ext cx="3528392" cy="584775"/>
          </a:xfrm>
          <a:prstGeom prst="rect">
            <a:avLst/>
          </a:prstGeom>
          <a:ln w="28575">
            <a:solidFill>
              <a:schemeClr val="tx1"/>
            </a:solidFill>
          </a:ln>
        </p:spPr>
        <p:txBody>
          <a:bodyPr wrap="square">
            <a:spAutoFit/>
          </a:bodyPr>
          <a:lstStyle/>
          <a:p>
            <a:pPr algn="ctr"/>
            <a:r>
              <a:rPr lang="en-US" sz="3200" b="1" u="sng" dirty="0" err="1">
                <a:solidFill>
                  <a:srgbClr val="FF0000"/>
                </a:solidFill>
                <a:latin typeface="Times New Roman" pitchFamily="18" charset="0"/>
                <a:cs typeface="Times New Roman" pitchFamily="18" charset="0"/>
              </a:rPr>
              <a:t>Gợi</a:t>
            </a:r>
            <a:r>
              <a:rPr lang="en-US" sz="3200" b="1" u="sng" dirty="0">
                <a:solidFill>
                  <a:srgbClr val="FF0000"/>
                </a:solidFill>
                <a:latin typeface="Times New Roman" pitchFamily="18" charset="0"/>
                <a:cs typeface="Times New Roman" pitchFamily="18" charset="0"/>
              </a:rPr>
              <a:t> ý </a:t>
            </a:r>
            <a:r>
              <a:rPr lang="en-US" sz="3200" b="1" u="sng" dirty="0" err="1">
                <a:solidFill>
                  <a:srgbClr val="FF0000"/>
                </a:solidFill>
                <a:latin typeface="Times New Roman" pitchFamily="18" charset="0"/>
                <a:cs typeface="Times New Roman" pitchFamily="18" charset="0"/>
              </a:rPr>
              <a:t>trả</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lời</a:t>
            </a:r>
            <a:endParaRPr lang="en-US" sz="3200" b="1" dirty="0">
              <a:solidFill>
                <a:srgbClr val="FF0000"/>
              </a:solidFill>
            </a:endParaRPr>
          </a:p>
        </p:txBody>
      </p:sp>
    </p:spTree>
    <p:extLst>
      <p:ext uri="{BB962C8B-B14F-4D97-AF65-F5344CB8AC3E}">
        <p14:creationId xmlns:p14="http://schemas.microsoft.com/office/powerpoint/2010/main" val="144911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4B0F01-2C77-4109-96BE-47B566AB9267}"/>
              </a:ext>
            </a:extLst>
          </p:cNvPr>
          <p:cNvSpPr>
            <a:spLocks noGrp="1"/>
          </p:cNvSpPr>
          <p:nvPr>
            <p:ph type="title"/>
          </p:nvPr>
        </p:nvSpPr>
        <p:spPr>
          <a:xfrm>
            <a:off x="139175" y="0"/>
            <a:ext cx="2065866" cy="741186"/>
          </a:xfrm>
        </p:spPr>
        <p:txBody>
          <a:bodyPr>
            <a:normAutofit/>
          </a:bodyPr>
          <a:lstStyle/>
          <a:p>
            <a:r>
              <a:rPr lang="en-US" sz="3200" b="1" dirty="0" err="1">
                <a:solidFill>
                  <a:srgbClr val="FF0000"/>
                </a:solidFill>
                <a:latin typeface="Times New Roman" panose="02020603050405020304" pitchFamily="18" charset="0"/>
                <a:cs typeface="Times New Roman" panose="02020603050405020304" pitchFamily="18" charset="0"/>
              </a:rPr>
              <a:t>Củng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cố</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xmlns="" id="{B886919E-E68C-4546-8992-CF794C332672}"/>
              </a:ext>
            </a:extLst>
          </p:cNvPr>
          <p:cNvPicPr>
            <a:picLocks noGrp="1" noChangeAspect="1"/>
          </p:cNvPicPr>
          <p:nvPr>
            <p:ph idx="1"/>
          </p:nvPr>
        </p:nvPicPr>
        <p:blipFill>
          <a:blip r:embed="rId2"/>
          <a:stretch>
            <a:fillRect/>
          </a:stretch>
        </p:blipFill>
        <p:spPr>
          <a:xfrm>
            <a:off x="1554824" y="653143"/>
            <a:ext cx="9561667" cy="5839098"/>
          </a:xfrm>
          <a:prstGeom prst="rect">
            <a:avLst/>
          </a:prstGeom>
        </p:spPr>
      </p:pic>
      <p:sp>
        <p:nvSpPr>
          <p:cNvPr id="5" name="Rectangle 4">
            <a:extLst>
              <a:ext uri="{FF2B5EF4-FFF2-40B4-BE49-F238E27FC236}">
                <a16:creationId xmlns:a16="http://schemas.microsoft.com/office/drawing/2014/main" xmlns="" id="{E7D41392-01D2-4CEB-9737-9EBB206D71AF}"/>
              </a:ext>
            </a:extLst>
          </p:cNvPr>
          <p:cNvSpPr/>
          <p:nvPr/>
        </p:nvSpPr>
        <p:spPr>
          <a:xfrm>
            <a:off x="2354215" y="1799430"/>
            <a:ext cx="8037689" cy="3444789"/>
          </a:xfrm>
          <a:prstGeom prst="rect">
            <a:avLst/>
          </a:prstGeom>
        </p:spPr>
        <p:txBody>
          <a:bodyPr wrap="square">
            <a:spAutoFit/>
          </a:bodyPr>
          <a:lstStyle/>
          <a:p>
            <a:pPr>
              <a:lnSpc>
                <a:spcPct val="115000"/>
              </a:lnSpc>
              <a:spcAft>
                <a:spcPts val="0"/>
              </a:spcAft>
            </a:pPr>
            <a:r>
              <a:rPr lang="en-US" sz="3200" b="1" i="1" u="sng" dirty="0">
                <a:solidFill>
                  <a:srgbClr val="0D0D0D"/>
                </a:solidFill>
                <a:latin typeface="Times New Roman" panose="02020603050405020304" pitchFamily="18" charset="0"/>
                <a:ea typeface="Times New Roman" panose="02020603050405020304" pitchFamily="18" charset="0"/>
              </a:rPr>
              <a:t>*V</a:t>
            </a:r>
            <a:r>
              <a:rPr lang="vi-VN" sz="3200" b="1" i="1" u="sng" dirty="0">
                <a:solidFill>
                  <a:srgbClr val="0D0D0D"/>
                </a:solidFill>
                <a:latin typeface="Times New Roman" panose="02020603050405020304" pitchFamily="18" charset="0"/>
                <a:ea typeface="Times New Roman" panose="02020603050405020304" pitchFamily="18" charset="0"/>
              </a:rPr>
              <a:t>ề thể loại</a:t>
            </a:r>
            <a:r>
              <a:rPr lang="en-US" sz="3200" b="1" i="1" u="sng" dirty="0">
                <a:solidFill>
                  <a:srgbClr val="0D0D0D"/>
                </a:solidFill>
                <a:latin typeface="Times New Roman" panose="02020603050405020304" pitchFamily="18" charset="0"/>
                <a:ea typeface="Times New Roman" panose="02020603050405020304" pitchFamily="18" charset="0"/>
              </a:rPr>
              <a:t>:</a:t>
            </a:r>
          </a:p>
          <a:p>
            <a:pPr>
              <a:lnSpc>
                <a:spcPct val="115000"/>
              </a:lnSpc>
              <a:spcAft>
                <a:spcPts val="0"/>
              </a:spcAft>
            </a:pPr>
            <a:r>
              <a:rPr lang="en-US" sz="3200" dirty="0">
                <a:solidFill>
                  <a:srgbClr val="0D0D0D"/>
                </a:solidFill>
                <a:latin typeface="Times New Roman" panose="02020603050405020304" pitchFamily="18" charset="0"/>
                <a:ea typeface="Times New Roman" panose="02020603050405020304" pitchFamily="18" charset="0"/>
              </a:rPr>
              <a:t>-</a:t>
            </a:r>
            <a:r>
              <a:rPr lang="en-US" sz="3200" dirty="0" err="1">
                <a:solidFill>
                  <a:srgbClr val="0D0D0D"/>
                </a:solidFill>
                <a:latin typeface="Times New Roman" panose="02020603050405020304" pitchFamily="18" charset="0"/>
                <a:ea typeface="Times New Roman" panose="02020603050405020304" pitchFamily="18" charset="0"/>
              </a:rPr>
              <a:t>Nắ</a:t>
            </a:r>
            <a:r>
              <a:rPr lang="vi-VN" sz="3200" dirty="0">
                <a:solidFill>
                  <a:srgbClr val="0D0D0D"/>
                </a:solidFill>
                <a:latin typeface="Times New Roman" panose="02020603050405020304" pitchFamily="18" charset="0"/>
                <a:ea typeface="Times New Roman" panose="02020603050405020304" pitchFamily="18" charset="0"/>
              </a:rPr>
              <a:t>m được định nghĩa </a:t>
            </a:r>
            <a:r>
              <a:rPr lang="en-US" sz="3200" dirty="0">
                <a:solidFill>
                  <a:srgbClr val="0D0D0D"/>
                </a:solidFill>
                <a:latin typeface="Times New Roman" panose="02020603050405020304" pitchFamily="18" charset="0"/>
                <a:ea typeface="Times New Roman" panose="02020603050405020304" pitchFamily="18" charset="0"/>
              </a:rPr>
              <a:t>v</a:t>
            </a:r>
            <a:r>
              <a:rPr lang="vi-VN" sz="3200" dirty="0">
                <a:solidFill>
                  <a:srgbClr val="0D0D0D"/>
                </a:solidFill>
                <a:latin typeface="Times New Roman" panose="02020603050405020304" pitchFamily="18" charset="0"/>
                <a:ea typeface="Times New Roman" panose="02020603050405020304" pitchFamily="18" charset="0"/>
              </a:rPr>
              <a:t>à nhận biết được một số yếu tố của truyền thuyết</a:t>
            </a:r>
            <a:r>
              <a:rPr lang="en-US" sz="3200" dirty="0">
                <a:solidFill>
                  <a:srgbClr val="0D0D0D"/>
                </a:solidFill>
                <a:latin typeface="Times New Roman" panose="02020603050405020304" pitchFamily="18" charset="0"/>
                <a:ea typeface="Times New Roman" panose="02020603050405020304" pitchFamily="18" charset="0"/>
              </a:rPr>
              <a:t>.</a:t>
            </a:r>
          </a:p>
          <a:p>
            <a:pPr>
              <a:lnSpc>
                <a:spcPct val="115000"/>
              </a:lnSpc>
              <a:spcAft>
                <a:spcPts val="0"/>
              </a:spcAft>
            </a:pPr>
            <a:r>
              <a:rPr lang="en-US" sz="3200" dirty="0">
                <a:solidFill>
                  <a:srgbClr val="0D0D0D"/>
                </a:solidFill>
                <a:latin typeface="Times New Roman" panose="02020603050405020304" pitchFamily="18" charset="0"/>
                <a:ea typeface="Times New Roman" panose="02020603050405020304" pitchFamily="18" charset="0"/>
              </a:rPr>
              <a:t>-N</a:t>
            </a:r>
            <a:r>
              <a:rPr lang="vi-VN" sz="3200" dirty="0">
                <a:solidFill>
                  <a:srgbClr val="0D0D0D"/>
                </a:solidFill>
                <a:latin typeface="Times New Roman" panose="02020603050405020304" pitchFamily="18" charset="0"/>
                <a:ea typeface="Times New Roman" panose="02020603050405020304" pitchFamily="18" charset="0"/>
              </a:rPr>
              <a:t>hận biết được nhân vật</a:t>
            </a:r>
            <a:r>
              <a:rPr lang="en-US" sz="3200"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các chi tiết tiêu biểu trong tác phẩm và tình cảm</a:t>
            </a:r>
            <a:r>
              <a:rPr lang="en-US" sz="3200"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thái độ của người viết thể hiện qua ngôn ngữ</a:t>
            </a:r>
            <a:r>
              <a:rPr lang="en-US" sz="3200" dirty="0" smtClean="0">
                <a:solidFill>
                  <a:srgbClr val="0D0D0D"/>
                </a:solidFill>
                <a:latin typeface="Times New Roman" panose="02020603050405020304" pitchFamily="18" charset="0"/>
                <a:ea typeface="Times New Roman" panose="02020603050405020304" pitchFamily="18" charset="0"/>
              </a:rPr>
              <a:t>.</a:t>
            </a:r>
            <a:endParaRPr lang="en-US" sz="3200" dirty="0">
              <a:solidFill>
                <a:srgbClr val="0D0D0D"/>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63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4B0F01-2C77-4109-96BE-47B566AB9267}"/>
              </a:ext>
            </a:extLst>
          </p:cNvPr>
          <p:cNvSpPr>
            <a:spLocks noGrp="1"/>
          </p:cNvSpPr>
          <p:nvPr>
            <p:ph type="title"/>
          </p:nvPr>
        </p:nvSpPr>
        <p:spPr>
          <a:xfrm>
            <a:off x="139175" y="0"/>
            <a:ext cx="2065866" cy="741186"/>
          </a:xfrm>
        </p:spPr>
        <p:txBody>
          <a:bodyPr>
            <a:normAutofit/>
          </a:bodyPr>
          <a:lstStyle/>
          <a:p>
            <a:r>
              <a:rPr lang="en-US" sz="3200" b="1" dirty="0" err="1">
                <a:solidFill>
                  <a:srgbClr val="FF0000"/>
                </a:solidFill>
                <a:latin typeface="Times New Roman" panose="02020603050405020304" pitchFamily="18" charset="0"/>
                <a:cs typeface="Times New Roman" panose="02020603050405020304" pitchFamily="18" charset="0"/>
              </a:rPr>
              <a:t>Củng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cố</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xmlns="" id="{B886919E-E68C-4546-8992-CF794C332672}"/>
              </a:ext>
            </a:extLst>
          </p:cNvPr>
          <p:cNvPicPr>
            <a:picLocks noGrp="1" noChangeAspect="1"/>
          </p:cNvPicPr>
          <p:nvPr>
            <p:ph idx="1"/>
          </p:nvPr>
        </p:nvPicPr>
        <p:blipFill>
          <a:blip r:embed="rId2"/>
          <a:stretch>
            <a:fillRect/>
          </a:stretch>
        </p:blipFill>
        <p:spPr>
          <a:xfrm>
            <a:off x="948266" y="552765"/>
            <a:ext cx="10324979" cy="6305236"/>
          </a:xfrm>
          <a:prstGeom prst="rect">
            <a:avLst/>
          </a:prstGeom>
        </p:spPr>
      </p:pic>
      <p:sp>
        <p:nvSpPr>
          <p:cNvPr id="5" name="Rectangle 4">
            <a:extLst>
              <a:ext uri="{FF2B5EF4-FFF2-40B4-BE49-F238E27FC236}">
                <a16:creationId xmlns:a16="http://schemas.microsoft.com/office/drawing/2014/main" xmlns="" id="{E7D41392-01D2-4CEB-9737-9EBB206D71AF}"/>
              </a:ext>
            </a:extLst>
          </p:cNvPr>
          <p:cNvSpPr/>
          <p:nvPr/>
        </p:nvSpPr>
        <p:spPr>
          <a:xfrm>
            <a:off x="1988456" y="1172412"/>
            <a:ext cx="8037689" cy="4577407"/>
          </a:xfrm>
          <a:prstGeom prst="rect">
            <a:avLst/>
          </a:prstGeom>
        </p:spPr>
        <p:txBody>
          <a:bodyPr wrap="square">
            <a:spAutoFit/>
          </a:bodyPr>
          <a:lstStyle/>
          <a:p>
            <a:pPr>
              <a:lnSpc>
                <a:spcPct val="115000"/>
              </a:lnSpc>
              <a:spcAft>
                <a:spcPts val="0"/>
              </a:spcAft>
            </a:pPr>
            <a:endParaRPr lang="en-US" sz="3200" b="1" dirty="0">
              <a:solidFill>
                <a:srgbClr val="0D0D0D"/>
              </a:solidFill>
              <a:latin typeface="Times New Roman" panose="02020603050405020304" pitchFamily="18" charset="0"/>
              <a:ea typeface="Times New Roman" panose="02020603050405020304" pitchFamily="18" charset="0"/>
            </a:endParaRPr>
          </a:p>
          <a:p>
            <a:pPr>
              <a:lnSpc>
                <a:spcPct val="115000"/>
              </a:lnSpc>
              <a:spcAft>
                <a:spcPts val="0"/>
              </a:spcAft>
            </a:pPr>
            <a:r>
              <a:rPr lang="en-US" sz="3200" b="1" i="1" u="sng" dirty="0">
                <a:solidFill>
                  <a:srgbClr val="0D0D0D"/>
                </a:solidFill>
                <a:latin typeface="Times New Roman" panose="02020603050405020304" pitchFamily="18" charset="0"/>
                <a:ea typeface="Times New Roman" panose="02020603050405020304" pitchFamily="18" charset="0"/>
              </a:rPr>
              <a:t>*V</a:t>
            </a:r>
            <a:r>
              <a:rPr lang="vi-VN" sz="3200" b="1" i="1" u="sng" dirty="0">
                <a:solidFill>
                  <a:srgbClr val="0D0D0D"/>
                </a:solidFill>
                <a:latin typeface="Times New Roman" panose="02020603050405020304" pitchFamily="18" charset="0"/>
                <a:ea typeface="Times New Roman" panose="02020603050405020304" pitchFamily="18" charset="0"/>
              </a:rPr>
              <a:t>ề cách đọc</a:t>
            </a:r>
            <a:r>
              <a:rPr lang="en-US" sz="3200" b="1" i="1" u="sng" dirty="0">
                <a:solidFill>
                  <a:srgbClr val="0D0D0D"/>
                </a:solidFill>
                <a:latin typeface="Times New Roman" panose="02020603050405020304" pitchFamily="18" charset="0"/>
                <a:ea typeface="Times New Roman" panose="02020603050405020304" pitchFamily="18" charset="0"/>
              </a:rPr>
              <a:t>:</a:t>
            </a:r>
          </a:p>
          <a:p>
            <a:pPr>
              <a:lnSpc>
                <a:spcPct val="115000"/>
              </a:lnSpc>
              <a:spcAft>
                <a:spcPts val="0"/>
              </a:spcAft>
            </a:pPr>
            <a:r>
              <a:rPr lang="en-US" sz="3200" b="1" dirty="0">
                <a:solidFill>
                  <a:srgbClr val="0D0D0D"/>
                </a:solidFill>
                <a:latin typeface="Times New Roman" panose="02020603050405020304" pitchFamily="18" charset="0"/>
                <a:ea typeface="Times New Roman" panose="02020603050405020304" pitchFamily="18" charset="0"/>
              </a:rPr>
              <a:t>-N</a:t>
            </a:r>
            <a:r>
              <a:rPr lang="vi-VN" sz="3200" b="1" dirty="0">
                <a:solidFill>
                  <a:srgbClr val="0D0D0D"/>
                </a:solidFill>
                <a:latin typeface="Times New Roman" panose="02020603050405020304" pitchFamily="18" charset="0"/>
                <a:ea typeface="Times New Roman" panose="02020603050405020304" pitchFamily="18" charset="0"/>
              </a:rPr>
              <a:t>ắm được tiến trình đọc hiểu một văn bản</a:t>
            </a:r>
            <a:r>
              <a:rPr lang="en-US" sz="3200" b="1" dirty="0">
                <a:solidFill>
                  <a:srgbClr val="0D0D0D"/>
                </a:solidFill>
                <a:latin typeface="Times New Roman" panose="02020603050405020304" pitchFamily="18" charset="0"/>
                <a:ea typeface="Times New Roman" panose="02020603050405020304" pitchFamily="18" charset="0"/>
              </a:rPr>
              <a:t> </a:t>
            </a:r>
            <a:r>
              <a:rPr lang="vi-VN" sz="3200" b="1" dirty="0">
                <a:solidFill>
                  <a:srgbClr val="0D0D0D"/>
                </a:solidFill>
                <a:latin typeface="Times New Roman" panose="02020603050405020304" pitchFamily="18" charset="0"/>
                <a:ea typeface="Times New Roman" panose="02020603050405020304" pitchFamily="18" charset="0"/>
              </a:rPr>
              <a:t>truyền thuyết</a:t>
            </a:r>
            <a:r>
              <a:rPr lang="en-US" sz="3200" b="1" dirty="0">
                <a:solidFill>
                  <a:srgbClr val="0D0D0D"/>
                </a:solidFill>
                <a:latin typeface="Times New Roman" panose="02020603050405020304" pitchFamily="18" charset="0"/>
                <a:ea typeface="Times New Roman" panose="02020603050405020304" pitchFamily="18" charset="0"/>
              </a:rPr>
              <a:t>.</a:t>
            </a:r>
          </a:p>
          <a:p>
            <a:pPr>
              <a:lnSpc>
                <a:spcPct val="115000"/>
              </a:lnSpc>
              <a:spcAft>
                <a:spcPts val="0"/>
              </a:spcAft>
            </a:pPr>
            <a:r>
              <a:rPr lang="en-US" sz="3200" b="1" dirty="0">
                <a:solidFill>
                  <a:srgbClr val="0D0D0D"/>
                </a:solidFill>
                <a:latin typeface="Times New Roman" panose="02020603050405020304" pitchFamily="18" charset="0"/>
                <a:ea typeface="Times New Roman" panose="02020603050405020304" pitchFamily="18" charset="0"/>
              </a:rPr>
              <a:t>-K</a:t>
            </a:r>
            <a:r>
              <a:rPr lang="vi-VN" sz="3200" b="1" dirty="0">
                <a:solidFill>
                  <a:srgbClr val="0D0D0D"/>
                </a:solidFill>
                <a:latin typeface="Times New Roman" panose="02020603050405020304" pitchFamily="18" charset="0"/>
                <a:ea typeface="Times New Roman" panose="02020603050405020304" pitchFamily="18" charset="0"/>
              </a:rPr>
              <a:t>hi đọc truyền thuyết cần chú ý các yếu tố kì ảo và các yếu tố ha</a:t>
            </a:r>
            <a:r>
              <a:rPr lang="en-US" sz="3200" b="1" dirty="0">
                <a:solidFill>
                  <a:srgbClr val="0D0D0D"/>
                </a:solidFill>
                <a:latin typeface="Times New Roman" panose="02020603050405020304" pitchFamily="18" charset="0"/>
                <a:ea typeface="Times New Roman" panose="02020603050405020304" pitchFamily="18" charset="0"/>
              </a:rPr>
              <a:t>y</a:t>
            </a:r>
            <a:r>
              <a:rPr lang="vi-VN" sz="3200" b="1" dirty="0">
                <a:solidFill>
                  <a:srgbClr val="0D0D0D"/>
                </a:solidFill>
                <a:latin typeface="Times New Roman" panose="02020603050405020304" pitchFamily="18" charset="0"/>
                <a:ea typeface="Times New Roman" panose="02020603050405020304" pitchFamily="18" charset="0"/>
              </a:rPr>
              <a:t> dấu tích lịch sử được nhắc </a:t>
            </a:r>
            <a:r>
              <a:rPr lang="en-US" sz="3200" b="1" dirty="0" err="1">
                <a:solidFill>
                  <a:srgbClr val="0D0D0D"/>
                </a:solidFill>
                <a:latin typeface="Times New Roman" panose="02020603050405020304" pitchFamily="18" charset="0"/>
                <a:ea typeface="Times New Roman" panose="02020603050405020304" pitchFamily="18" charset="0"/>
              </a:rPr>
              <a:t>đến</a:t>
            </a:r>
            <a:r>
              <a:rPr lang="en-US" sz="3200" b="1" dirty="0">
                <a:solidFill>
                  <a:srgbClr val="0D0D0D"/>
                </a:solidFill>
                <a:latin typeface="Times New Roman" panose="02020603050405020304" pitchFamily="18" charset="0"/>
                <a:ea typeface="Times New Roman" panose="02020603050405020304" pitchFamily="18" charset="0"/>
              </a:rPr>
              <a:t>.</a:t>
            </a:r>
          </a:p>
          <a:p>
            <a:pPr>
              <a:lnSpc>
                <a:spcPct val="115000"/>
              </a:lnSpc>
              <a:spcAft>
                <a:spcPts val="0"/>
              </a:spcAft>
            </a:pPr>
            <a:r>
              <a:rPr lang="en-US" sz="3200" b="1" dirty="0">
                <a:solidFill>
                  <a:srgbClr val="0D0D0D"/>
                </a:solidFill>
                <a:latin typeface="Times New Roman" panose="02020603050405020304" pitchFamily="18" charset="0"/>
                <a:ea typeface="Times New Roman" panose="02020603050405020304" pitchFamily="18" charset="0"/>
              </a:rPr>
              <a:t>-B</a:t>
            </a:r>
            <a:r>
              <a:rPr lang="vi-VN" sz="3200" b="1" dirty="0">
                <a:solidFill>
                  <a:srgbClr val="0D0D0D"/>
                </a:solidFill>
                <a:latin typeface="Times New Roman" panose="02020603050405020304" pitchFamily="18" charset="0"/>
                <a:ea typeface="Times New Roman" panose="02020603050405020304" pitchFamily="18" charset="0"/>
              </a:rPr>
              <a:t>iết cách tóm tắt một văn bản tự sự</a:t>
            </a:r>
            <a:r>
              <a:rPr lang="en-US" sz="3200" b="1" dirty="0">
                <a:solidFill>
                  <a:srgbClr val="0D0D0D"/>
                </a:solidFill>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30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309093" y="193183"/>
            <a:ext cx="11539471" cy="1210614"/>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MỘT SỐ HÌNH ẢNH VỀ TRUYỆN TRUYỀN THUYẾT VIỆT NAM </a:t>
            </a:r>
          </a:p>
        </p:txBody>
      </p:sp>
      <p:pic>
        <p:nvPicPr>
          <p:cNvPr id="6" name="Picture 5"/>
          <p:cNvPicPr>
            <a:picLocks noChangeAspect="1"/>
          </p:cNvPicPr>
          <p:nvPr/>
        </p:nvPicPr>
        <p:blipFill>
          <a:blip r:embed="rId2"/>
          <a:stretch>
            <a:fillRect/>
          </a:stretch>
        </p:blipFill>
        <p:spPr>
          <a:xfrm>
            <a:off x="-92097" y="1403797"/>
            <a:ext cx="6273956" cy="4971245"/>
          </a:xfrm>
          <a:prstGeom prst="rect">
            <a:avLst/>
          </a:prstGeom>
        </p:spPr>
      </p:pic>
      <p:pic>
        <p:nvPicPr>
          <p:cNvPr id="7" name="Picture 6"/>
          <p:cNvPicPr>
            <a:picLocks noChangeAspect="1"/>
          </p:cNvPicPr>
          <p:nvPr/>
        </p:nvPicPr>
        <p:blipFill>
          <a:blip r:embed="rId3"/>
          <a:stretch>
            <a:fillRect/>
          </a:stretch>
        </p:blipFill>
        <p:spPr>
          <a:xfrm>
            <a:off x="5858572" y="1402036"/>
            <a:ext cx="6273328" cy="4974767"/>
          </a:xfrm>
          <a:prstGeom prst="rect">
            <a:avLst/>
          </a:prstGeom>
        </p:spPr>
      </p:pic>
      <p:pic>
        <p:nvPicPr>
          <p:cNvPr id="8" name="Picture 7"/>
          <p:cNvPicPr>
            <a:picLocks noChangeAspect="1"/>
          </p:cNvPicPr>
          <p:nvPr/>
        </p:nvPicPr>
        <p:blipFill>
          <a:blip r:embed="rId4"/>
          <a:stretch>
            <a:fillRect/>
          </a:stretch>
        </p:blipFill>
        <p:spPr>
          <a:xfrm>
            <a:off x="759854" y="2253803"/>
            <a:ext cx="4507605" cy="3296991"/>
          </a:xfrm>
          <a:prstGeom prst="rect">
            <a:avLst/>
          </a:prstGeom>
        </p:spPr>
      </p:pic>
      <p:pic>
        <p:nvPicPr>
          <p:cNvPr id="9" name="Picture 8"/>
          <p:cNvPicPr>
            <a:picLocks noChangeAspect="1"/>
          </p:cNvPicPr>
          <p:nvPr/>
        </p:nvPicPr>
        <p:blipFill>
          <a:blip r:embed="rId5"/>
          <a:stretch>
            <a:fillRect/>
          </a:stretch>
        </p:blipFill>
        <p:spPr>
          <a:xfrm>
            <a:off x="6735652" y="2253803"/>
            <a:ext cx="4480532" cy="3296991"/>
          </a:xfrm>
          <a:prstGeom prst="rect">
            <a:avLst/>
          </a:prstGeom>
        </p:spPr>
      </p:pic>
      <p:sp>
        <p:nvSpPr>
          <p:cNvPr id="11" name="Rectangle 10"/>
          <p:cNvSpPr/>
          <p:nvPr/>
        </p:nvSpPr>
        <p:spPr>
          <a:xfrm>
            <a:off x="1008579" y="6052467"/>
            <a:ext cx="371364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Con </a:t>
            </a:r>
            <a:r>
              <a:rPr kumimoji="0" lang="en-US" sz="3200" b="1" i="1"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Rồng</a:t>
            </a: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cháu</a:t>
            </a: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Tiên</a:t>
            </a:r>
            <a:endParaRPr kumimoji="0" lang="en-US" sz="3200" b="0" i="0" u="none" strike="noStrike" kern="1200" cap="none" spc="0" normalizeH="0" baseline="0" noProof="0" dirty="0">
              <a:ln>
                <a:noFill/>
              </a:ln>
              <a:solidFill>
                <a:srgbClr val="C00000"/>
              </a:solidFill>
              <a:effectLst/>
              <a:uLnTx/>
              <a:uFillTx/>
              <a:latin typeface="Calibri" panose="020F0502020204030204"/>
              <a:cs typeface="+mn-cs"/>
            </a:endParaRPr>
          </a:p>
        </p:txBody>
      </p:sp>
      <p:sp>
        <p:nvSpPr>
          <p:cNvPr id="12" name="Rectangle 11"/>
          <p:cNvSpPr/>
          <p:nvPr/>
        </p:nvSpPr>
        <p:spPr>
          <a:xfrm>
            <a:off x="7251439" y="6052467"/>
            <a:ext cx="390196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Sơn</a:t>
            </a: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Tinh</a:t>
            </a: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 </a:t>
            </a:r>
            <a:r>
              <a:rPr kumimoji="0" lang="en-US" sz="3200" b="1" i="1"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Thuỷ</a:t>
            </a: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Tinh</a:t>
            </a:r>
            <a:endParaRPr kumimoji="0" lang="en-US" sz="3200" b="0" i="0" u="none" strike="noStrike" kern="1200" cap="none" spc="0" normalizeH="0" baseline="0" noProof="0" dirty="0">
              <a:ln>
                <a:noFill/>
              </a:ln>
              <a:solidFill>
                <a:srgbClr val="C00000"/>
              </a:solidFill>
              <a:effectLst/>
              <a:uLnTx/>
              <a:uFillTx/>
              <a:latin typeface="Calibri" panose="020F0502020204030204"/>
              <a:cs typeface="+mn-cs"/>
            </a:endParaRPr>
          </a:p>
        </p:txBody>
      </p:sp>
    </p:spTree>
    <p:extLst>
      <p:ext uri="{BB962C8B-B14F-4D97-AF65-F5344CB8AC3E}">
        <p14:creationId xmlns:p14="http://schemas.microsoft.com/office/powerpoint/2010/main" val="227168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ChangeArrowheads="1"/>
          </p:cNvSpPr>
          <p:nvPr/>
        </p:nvSpPr>
        <p:spPr bwMode="auto">
          <a:xfrm>
            <a:off x="2682873" y="794896"/>
            <a:ext cx="6477000" cy="838200"/>
          </a:xfrm>
          <a:prstGeom prst="rect">
            <a:avLst/>
          </a:prstGeom>
          <a:gradFill rotWithShape="1">
            <a:gsLst>
              <a:gs pos="0">
                <a:srgbClr val="CCFFFF"/>
              </a:gs>
              <a:gs pos="100000">
                <a:srgbClr val="66FF99"/>
              </a:gs>
            </a:gsLst>
            <a:path path="shape">
              <a:fillToRect l="50000" t="50000" r="50000" b="50000"/>
            </a:path>
          </a:gradFill>
          <a:ln w="9525">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solidFill>
                  <a:srgbClr val="FF00FF"/>
                </a:solidFill>
              </a:rPr>
              <a:t>HƯỚNG DẪN HỌC TẬP VỀ NHÀ</a:t>
            </a:r>
          </a:p>
        </p:txBody>
      </p:sp>
      <p:sp>
        <p:nvSpPr>
          <p:cNvPr id="26627" name="Rectangle 6"/>
          <p:cNvSpPr>
            <a:spLocks noChangeArrowheads="1"/>
          </p:cNvSpPr>
          <p:nvPr/>
        </p:nvSpPr>
        <p:spPr bwMode="auto">
          <a:xfrm>
            <a:off x="1524000" y="12954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solidFill>
                <a:srgbClr val="FF00FF"/>
              </a:solidFill>
            </a:endParaRPr>
          </a:p>
          <a:p>
            <a:endParaRPr lang="en-US" i="1">
              <a:solidFill>
                <a:schemeClr val="tx2"/>
              </a:solidFill>
            </a:endParaRPr>
          </a:p>
        </p:txBody>
      </p:sp>
      <p:sp>
        <p:nvSpPr>
          <p:cNvPr id="2" name="Rectangle 1"/>
          <p:cNvSpPr/>
          <p:nvPr/>
        </p:nvSpPr>
        <p:spPr>
          <a:xfrm>
            <a:off x="1821830" y="1742635"/>
            <a:ext cx="8731220" cy="4031873"/>
          </a:xfrm>
          <a:prstGeom prst="rect">
            <a:avLst/>
          </a:prstGeom>
        </p:spPr>
        <p:txBody>
          <a:bodyPr wrap="square">
            <a:spAutoFit/>
          </a:bodyPr>
          <a:lstStyle/>
          <a:p>
            <a:pPr>
              <a:defRPr/>
            </a:pPr>
            <a:r>
              <a:rPr lang="en-US" sz="3200" b="1" dirty="0">
                <a:solidFill>
                  <a:srgbClr val="FF0000"/>
                </a:solidFill>
                <a:effectLst>
                  <a:outerShdw blurRad="38100" dist="38100" dir="2700000" algn="tl">
                    <a:srgbClr val="FFFFFF"/>
                  </a:outerShdw>
                </a:effectLst>
              </a:rPr>
              <a:t>1)</a:t>
            </a:r>
            <a:r>
              <a:rPr lang="en-US" sz="3200" b="1" dirty="0" err="1">
                <a:solidFill>
                  <a:srgbClr val="FF0000"/>
                </a:solidFill>
                <a:effectLst>
                  <a:outerShdw blurRad="38100" dist="38100" dir="2700000" algn="tl">
                    <a:srgbClr val="FFFFFF"/>
                  </a:outerShdw>
                </a:effectLst>
              </a:rPr>
              <a:t>Học</a:t>
            </a:r>
            <a:r>
              <a:rPr lang="en-US" sz="3200" b="1" dirty="0">
                <a:solidFill>
                  <a:srgbClr val="FF0000"/>
                </a:solidFill>
                <a:effectLst>
                  <a:outerShdw blurRad="38100" dist="38100" dir="2700000" algn="tl">
                    <a:srgbClr val="FFFFFF"/>
                  </a:outerShdw>
                </a:effectLst>
              </a:rPr>
              <a:t> </a:t>
            </a:r>
            <a:r>
              <a:rPr lang="en-US" sz="3200" b="1" dirty="0" err="1">
                <a:solidFill>
                  <a:srgbClr val="FF0000"/>
                </a:solidFill>
                <a:effectLst>
                  <a:outerShdw blurRad="38100" dist="38100" dir="2700000" algn="tl">
                    <a:srgbClr val="FFFFFF"/>
                  </a:outerShdw>
                </a:effectLst>
              </a:rPr>
              <a:t>bài</a:t>
            </a:r>
            <a:r>
              <a:rPr lang="en-US" sz="3200" b="1" dirty="0">
                <a:solidFill>
                  <a:srgbClr val="FF0000"/>
                </a:solidFill>
                <a:effectLst>
                  <a:outerShdw blurRad="38100" dist="38100" dir="2700000" algn="tl">
                    <a:srgbClr val="FFFFFF"/>
                  </a:outerShdw>
                </a:effectLst>
              </a:rPr>
              <a:t> </a:t>
            </a:r>
            <a:r>
              <a:rPr lang="en-US" sz="3200" b="1" dirty="0" err="1">
                <a:solidFill>
                  <a:srgbClr val="FF0000"/>
                </a:solidFill>
                <a:effectLst>
                  <a:outerShdw blurRad="38100" dist="38100" dir="2700000" algn="tl">
                    <a:srgbClr val="FFFFFF"/>
                  </a:outerShdw>
                </a:effectLst>
              </a:rPr>
              <a:t>cũ</a:t>
            </a:r>
            <a:r>
              <a:rPr lang="en-US" sz="3200" b="1" dirty="0">
                <a:solidFill>
                  <a:srgbClr val="FF0000"/>
                </a:solidFill>
                <a:effectLst>
                  <a:outerShdw blurRad="38100" dist="38100" dir="2700000" algn="tl">
                    <a:srgbClr val="FFFFFF"/>
                  </a:outerShdw>
                </a:effectLst>
              </a:rPr>
              <a:t>:</a:t>
            </a:r>
          </a:p>
          <a:p>
            <a:pPr>
              <a:defRPr/>
            </a:pPr>
            <a:r>
              <a:rPr lang="en-US" sz="3200" b="1" dirty="0">
                <a:solidFill>
                  <a:srgbClr val="FF0000"/>
                </a:solidFill>
                <a:effectLst>
                  <a:outerShdw blurRad="38100" dist="38100" dir="2700000" algn="tl">
                    <a:srgbClr val="FFFFFF"/>
                  </a:outerShdw>
                </a:effectLst>
              </a:rPr>
              <a:t> </a:t>
            </a:r>
            <a:r>
              <a:rPr lang="en-US" sz="3200" b="1" dirty="0">
                <a:solidFill>
                  <a:srgbClr val="000000"/>
                </a:solidFill>
                <a:effectLst>
                  <a:outerShdw blurRad="38100" dist="38100" dir="2700000" algn="tl">
                    <a:srgbClr val="FFFFFF"/>
                  </a:outerShdw>
                </a:effectLst>
              </a:rPr>
              <a:t>-</a:t>
            </a:r>
            <a:r>
              <a:rPr lang="en-US" sz="3200" b="1" dirty="0" err="1">
                <a:solidFill>
                  <a:srgbClr val="000000"/>
                </a:solidFill>
                <a:effectLst>
                  <a:outerShdw blurRad="38100" dist="38100" dir="2700000" algn="tl">
                    <a:srgbClr val="FFFFFF"/>
                  </a:outerShdw>
                </a:effectLst>
              </a:rPr>
              <a:t>Tập</a:t>
            </a: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kể</a:t>
            </a: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lại</a:t>
            </a: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truyện</a:t>
            </a:r>
            <a:r>
              <a:rPr lang="en-US" sz="3200" b="1" dirty="0">
                <a:solidFill>
                  <a:srgbClr val="000000"/>
                </a:solidFill>
                <a:effectLst>
                  <a:outerShdw blurRad="38100" dist="38100" dir="2700000" algn="tl">
                    <a:srgbClr val="FFFFFF"/>
                  </a:outerShdw>
                </a:effectLst>
              </a:rPr>
              <a:t> : “ </a:t>
            </a:r>
            <a:r>
              <a:rPr lang="en-US" sz="3200" b="1" dirty="0" err="1">
                <a:solidFill>
                  <a:srgbClr val="000000"/>
                </a:solidFill>
                <a:effectLst>
                  <a:outerShdw blurRad="38100" dist="38100" dir="2700000" algn="tl">
                    <a:srgbClr val="FFFFFF"/>
                  </a:outerShdw>
                </a:effectLst>
              </a:rPr>
              <a:t>Thánh</a:t>
            </a: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Gióng</a:t>
            </a:r>
            <a:r>
              <a:rPr lang="en-US" sz="3200" b="1" dirty="0">
                <a:solidFill>
                  <a:srgbClr val="000000"/>
                </a:solidFill>
                <a:effectLst>
                  <a:outerShdw blurRad="38100" dist="38100" dir="2700000" algn="tl">
                    <a:srgbClr val="FFFFFF"/>
                  </a:outerShdw>
                </a:effectLst>
              </a:rPr>
              <a:t>”.</a:t>
            </a:r>
          </a:p>
          <a:p>
            <a:pPr>
              <a:defRPr/>
            </a:pP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Nắm</a:t>
            </a: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vững</a:t>
            </a: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các</a:t>
            </a:r>
            <a:r>
              <a:rPr lang="en-US" sz="3200" b="1" dirty="0">
                <a:solidFill>
                  <a:srgbClr val="000000"/>
                </a:solidFill>
                <a:effectLst>
                  <a:outerShdw blurRad="38100" dist="38100" dir="2700000" algn="tl">
                    <a:srgbClr val="FFFFFF"/>
                  </a:outerShdw>
                </a:effectLst>
              </a:rPr>
              <a:t> tri </a:t>
            </a:r>
            <a:r>
              <a:rPr lang="en-US" sz="3200" b="1" dirty="0" err="1">
                <a:solidFill>
                  <a:srgbClr val="000000"/>
                </a:solidFill>
                <a:effectLst>
                  <a:outerShdw blurRad="38100" dist="38100" dir="2700000" algn="tl">
                    <a:srgbClr val="FFFFFF"/>
                  </a:outerShdw>
                </a:effectLst>
              </a:rPr>
              <a:t>thức</a:t>
            </a: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đọc</a:t>
            </a: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hiểu</a:t>
            </a:r>
            <a:r>
              <a:rPr lang="en-US" sz="3200" b="1" dirty="0">
                <a:solidFill>
                  <a:srgbClr val="000000"/>
                </a:solidFill>
                <a:effectLst>
                  <a:outerShdw blurRad="38100" dist="38100" dir="2700000" algn="tl">
                    <a:srgbClr val="FFFFFF"/>
                  </a:outerShdw>
                </a:effectLst>
              </a:rPr>
              <a:t> </a:t>
            </a:r>
            <a:r>
              <a:rPr lang="en-US" sz="3200" b="1" dirty="0" err="1">
                <a:solidFill>
                  <a:srgbClr val="000000"/>
                </a:solidFill>
                <a:effectLst>
                  <a:outerShdw blurRad="38100" dist="38100" dir="2700000" algn="tl">
                    <a:srgbClr val="FFFFFF"/>
                  </a:outerShdw>
                </a:effectLst>
              </a:rPr>
              <a:t>trong</a:t>
            </a:r>
            <a:r>
              <a:rPr lang="en-US" sz="3200" b="1" dirty="0">
                <a:solidFill>
                  <a:srgbClr val="000000"/>
                </a:solidFill>
                <a:effectLst>
                  <a:outerShdw blurRad="38100" dist="38100" dir="2700000" algn="tl">
                    <a:srgbClr val="FFFFFF"/>
                  </a:outerShdw>
                </a:effectLst>
              </a:rPr>
              <a:t> SGK/</a:t>
            </a:r>
            <a:r>
              <a:rPr lang="en-US" sz="3200" b="1" dirty="0" err="1">
                <a:solidFill>
                  <a:srgbClr val="000000"/>
                </a:solidFill>
                <a:effectLst>
                  <a:outerShdw blurRad="38100" dist="38100" dir="2700000" algn="tl">
                    <a:srgbClr val="FFFFFF"/>
                  </a:outerShdw>
                </a:effectLst>
              </a:rPr>
              <a:t>tr</a:t>
            </a:r>
            <a:r>
              <a:rPr lang="en-US" sz="3200" b="1" dirty="0">
                <a:solidFill>
                  <a:srgbClr val="000000"/>
                </a:solidFill>
                <a:effectLst>
                  <a:outerShdw blurRad="38100" dist="38100" dir="2700000" algn="tl">
                    <a:srgbClr val="FFFFFF"/>
                  </a:outerShdw>
                </a:effectLst>
              </a:rPr>
              <a:t> </a:t>
            </a:r>
            <a:r>
              <a:rPr lang="en-US" sz="3200" b="1" dirty="0" smtClean="0">
                <a:solidFill>
                  <a:srgbClr val="000000"/>
                </a:solidFill>
                <a:effectLst>
                  <a:outerShdw blurRad="38100" dist="38100" dir="2700000" algn="tl">
                    <a:srgbClr val="FFFFFF"/>
                  </a:outerShdw>
                </a:effectLst>
              </a:rPr>
              <a:t>17.,18.</a:t>
            </a:r>
          </a:p>
          <a:p>
            <a:pPr>
              <a:defRPr/>
            </a:pPr>
            <a:r>
              <a:rPr lang="en-US" sz="3200" b="1" dirty="0" smtClean="0">
                <a:solidFill>
                  <a:srgbClr val="FF0000"/>
                </a:solidFill>
                <a:effectLst>
                  <a:outerShdw blurRad="38100" dist="38100" dir="2700000" algn="tl">
                    <a:srgbClr val="FFFFFF"/>
                  </a:outerShdw>
                </a:effectLst>
              </a:rPr>
              <a:t>2)</a:t>
            </a:r>
            <a:r>
              <a:rPr lang="en-US" sz="3200" b="1" dirty="0" err="1" smtClean="0">
                <a:solidFill>
                  <a:srgbClr val="FF0000"/>
                </a:solidFill>
                <a:effectLst>
                  <a:outerShdw blurRad="38100" dist="38100" dir="2700000" algn="tl">
                    <a:srgbClr val="FFFFFF"/>
                  </a:outerShdw>
                </a:effectLst>
              </a:rPr>
              <a:t>Chuẩn</a:t>
            </a:r>
            <a:r>
              <a:rPr lang="en-US" sz="3200" b="1" dirty="0" smtClean="0">
                <a:solidFill>
                  <a:srgbClr val="FF0000"/>
                </a:solidFill>
                <a:effectLst>
                  <a:outerShdw blurRad="38100" dist="38100" dir="2700000" algn="tl">
                    <a:srgbClr val="FFFFFF"/>
                  </a:outerShdw>
                </a:effectLst>
              </a:rPr>
              <a:t> </a:t>
            </a:r>
            <a:r>
              <a:rPr lang="en-US" sz="3200" b="1" dirty="0" err="1">
                <a:solidFill>
                  <a:srgbClr val="FF0000"/>
                </a:solidFill>
                <a:effectLst>
                  <a:outerShdw blurRad="38100" dist="38100" dir="2700000" algn="tl">
                    <a:srgbClr val="FFFFFF"/>
                  </a:outerShdw>
                </a:effectLst>
              </a:rPr>
              <a:t>bị</a:t>
            </a:r>
            <a:r>
              <a:rPr lang="en-US" sz="3200" b="1" dirty="0">
                <a:solidFill>
                  <a:srgbClr val="FF0000"/>
                </a:solidFill>
                <a:effectLst>
                  <a:outerShdw blurRad="38100" dist="38100" dir="2700000" algn="tl">
                    <a:srgbClr val="FFFFFF"/>
                  </a:outerShdw>
                </a:effectLst>
              </a:rPr>
              <a:t>: </a:t>
            </a:r>
            <a:r>
              <a:rPr lang="en-US" sz="3200" b="1" dirty="0" err="1">
                <a:solidFill>
                  <a:schemeClr val="tx1">
                    <a:lumMod val="95000"/>
                    <a:lumOff val="5000"/>
                  </a:schemeClr>
                </a:solidFill>
                <a:effectLst>
                  <a:outerShdw blurRad="38100" dist="38100" dir="2700000" algn="tl">
                    <a:srgbClr val="FFFFFF"/>
                  </a:outerShdw>
                </a:effectLst>
              </a:rPr>
              <a:t>Văn</a:t>
            </a:r>
            <a:r>
              <a:rPr lang="en-US" sz="3200" b="1" dirty="0">
                <a:solidFill>
                  <a:schemeClr val="tx1">
                    <a:lumMod val="95000"/>
                    <a:lumOff val="5000"/>
                  </a:schemeClr>
                </a:solidFill>
                <a:effectLst>
                  <a:outerShdw blurRad="38100" dist="38100" dir="2700000" algn="tl">
                    <a:srgbClr val="FFFFFF"/>
                  </a:outerShdw>
                </a:effectLst>
              </a:rPr>
              <a:t> </a:t>
            </a:r>
            <a:r>
              <a:rPr lang="en-US" sz="3200" b="1" dirty="0" err="1">
                <a:solidFill>
                  <a:schemeClr val="tx1">
                    <a:lumMod val="95000"/>
                    <a:lumOff val="5000"/>
                  </a:schemeClr>
                </a:solidFill>
                <a:effectLst>
                  <a:outerShdw blurRad="38100" dist="38100" dir="2700000" algn="tl">
                    <a:srgbClr val="FFFFFF"/>
                  </a:outerShdw>
                </a:effectLst>
              </a:rPr>
              <a:t>bản</a:t>
            </a:r>
            <a:r>
              <a:rPr lang="en-US" sz="3200" b="1" dirty="0">
                <a:solidFill>
                  <a:schemeClr val="tx1">
                    <a:lumMod val="95000"/>
                    <a:lumOff val="5000"/>
                  </a:schemeClr>
                </a:solidFill>
                <a:effectLst>
                  <a:outerShdw blurRad="38100" dist="38100" dir="2700000" algn="tl">
                    <a:srgbClr val="FFFFFF"/>
                  </a:outerShdw>
                </a:effectLst>
              </a:rPr>
              <a:t>: “</a:t>
            </a:r>
            <a:r>
              <a:rPr lang="en-US" sz="3200" b="1" dirty="0" err="1">
                <a:solidFill>
                  <a:schemeClr val="tx1">
                    <a:lumMod val="95000"/>
                    <a:lumOff val="5000"/>
                  </a:schemeClr>
                </a:solidFill>
                <a:effectLst>
                  <a:outerShdw blurRad="38100" dist="38100" dir="2700000" algn="tl">
                    <a:srgbClr val="FFFFFF"/>
                  </a:outerShdw>
                </a:effectLst>
              </a:rPr>
              <a:t>Sự</a:t>
            </a:r>
            <a:r>
              <a:rPr lang="en-US" sz="3200" b="1" dirty="0">
                <a:solidFill>
                  <a:schemeClr val="tx1">
                    <a:lumMod val="95000"/>
                    <a:lumOff val="5000"/>
                  </a:schemeClr>
                </a:solidFill>
                <a:effectLst>
                  <a:outerShdw blurRad="38100" dist="38100" dir="2700000" algn="tl">
                    <a:srgbClr val="FFFFFF"/>
                  </a:outerShdw>
                </a:effectLst>
              </a:rPr>
              <a:t> </a:t>
            </a:r>
            <a:r>
              <a:rPr lang="en-US" sz="3200" b="1" dirty="0" err="1">
                <a:solidFill>
                  <a:schemeClr val="tx1">
                    <a:lumMod val="95000"/>
                    <a:lumOff val="5000"/>
                  </a:schemeClr>
                </a:solidFill>
                <a:effectLst>
                  <a:outerShdw blurRad="38100" dist="38100" dir="2700000" algn="tl">
                    <a:srgbClr val="FFFFFF"/>
                  </a:outerShdw>
                </a:effectLst>
              </a:rPr>
              <a:t>tích</a:t>
            </a:r>
            <a:r>
              <a:rPr lang="en-US" sz="3200" b="1" dirty="0">
                <a:solidFill>
                  <a:schemeClr val="tx1">
                    <a:lumMod val="95000"/>
                    <a:lumOff val="5000"/>
                  </a:schemeClr>
                </a:solidFill>
                <a:effectLst>
                  <a:outerShdw blurRad="38100" dist="38100" dir="2700000" algn="tl">
                    <a:srgbClr val="FFFFFF"/>
                  </a:outerShdw>
                </a:effectLst>
              </a:rPr>
              <a:t> </a:t>
            </a:r>
            <a:r>
              <a:rPr lang="en-US" sz="3200" b="1" dirty="0" err="1">
                <a:solidFill>
                  <a:schemeClr val="tx1">
                    <a:lumMod val="95000"/>
                    <a:lumOff val="5000"/>
                  </a:schemeClr>
                </a:solidFill>
                <a:effectLst>
                  <a:outerShdw blurRad="38100" dist="38100" dir="2700000" algn="tl">
                    <a:srgbClr val="FFFFFF"/>
                  </a:outerShdw>
                </a:effectLst>
              </a:rPr>
              <a:t>hồ</a:t>
            </a:r>
            <a:r>
              <a:rPr lang="en-US" sz="3200" b="1" dirty="0">
                <a:solidFill>
                  <a:schemeClr val="tx1">
                    <a:lumMod val="95000"/>
                    <a:lumOff val="5000"/>
                  </a:schemeClr>
                </a:solidFill>
                <a:effectLst>
                  <a:outerShdw blurRad="38100" dist="38100" dir="2700000" algn="tl">
                    <a:srgbClr val="FFFFFF"/>
                  </a:outerShdw>
                </a:effectLst>
              </a:rPr>
              <a:t> </a:t>
            </a:r>
            <a:r>
              <a:rPr lang="en-US" sz="3200" b="1" dirty="0" err="1" smtClean="0">
                <a:solidFill>
                  <a:schemeClr val="tx1">
                    <a:lumMod val="95000"/>
                    <a:lumOff val="5000"/>
                  </a:schemeClr>
                </a:solidFill>
                <a:effectLst>
                  <a:outerShdw blurRad="38100" dist="38100" dir="2700000" algn="tl">
                    <a:srgbClr val="FFFFFF"/>
                  </a:outerShdw>
                </a:effectLst>
              </a:rPr>
              <a:t>Gươ</a:t>
            </a:r>
            <a:r>
              <a:rPr lang="vi-VN" sz="3200" b="1" dirty="0" smtClean="0">
                <a:solidFill>
                  <a:schemeClr val="tx1">
                    <a:lumMod val="95000"/>
                    <a:lumOff val="5000"/>
                  </a:schemeClr>
                </a:solidFill>
                <a:effectLst>
                  <a:outerShdw blurRad="38100" dist="38100" dir="2700000" algn="tl">
                    <a:srgbClr val="FFFFFF"/>
                  </a:outerShdw>
                </a:effectLst>
              </a:rPr>
              <a:t>m</a:t>
            </a:r>
            <a:r>
              <a:rPr lang="en-US" sz="3200" b="1" dirty="0" smtClean="0">
                <a:solidFill>
                  <a:srgbClr val="000000"/>
                </a:solidFill>
                <a:effectLst>
                  <a:outerShdw blurRad="38100" dist="38100" dir="2700000" algn="tl">
                    <a:srgbClr val="FFFFFF"/>
                  </a:outerShdw>
                </a:effectLst>
              </a:rPr>
              <a:t>”.</a:t>
            </a:r>
            <a:r>
              <a:rPr lang="vi-VN" sz="3200" b="1" dirty="0" smtClean="0">
                <a:solidFill>
                  <a:srgbClr val="000000"/>
                </a:solidFill>
                <a:effectLst>
                  <a:outerShdw blurRad="38100" dist="38100" dir="2700000" algn="tl">
                    <a:srgbClr val="FFFFFF"/>
                  </a:outerShdw>
                </a:effectLst>
              </a:rPr>
              <a:t> </a:t>
            </a:r>
            <a:r>
              <a:rPr lang="en-US" sz="3200" b="1" dirty="0" smtClean="0">
                <a:solidFill>
                  <a:srgbClr val="000000"/>
                </a:solidFill>
                <a:effectLst>
                  <a:outerShdw blurRad="38100" dist="38100" dir="2700000" algn="tl">
                    <a:srgbClr val="FFFFFF"/>
                  </a:outerShdw>
                </a:effectLst>
              </a:rPr>
              <a:t>SGK 24,25</a:t>
            </a:r>
            <a:r>
              <a:rPr lang="en-US" sz="3200" b="1" dirty="0" smtClean="0">
                <a:solidFill>
                  <a:srgbClr val="000000"/>
                </a:solidFill>
                <a:effectLst>
                  <a:outerShdw blurRad="38100" dist="38100" dir="2700000" algn="tl">
                    <a:srgbClr val="FFFFFF"/>
                  </a:outerShdw>
                </a:effectLst>
              </a:rPr>
              <a:t>. </a:t>
            </a:r>
            <a:r>
              <a:rPr lang="en-US" sz="3200" b="1" dirty="0" err="1" smtClean="0">
                <a:solidFill>
                  <a:srgbClr val="000000"/>
                </a:solidFill>
                <a:effectLst>
                  <a:outerShdw blurRad="38100" dist="38100" dir="2700000" algn="tl">
                    <a:srgbClr val="FFFFFF"/>
                  </a:outerShdw>
                </a:effectLst>
              </a:rPr>
              <a:t>Chú</a:t>
            </a:r>
            <a:r>
              <a:rPr lang="en-US" sz="3200" b="1" dirty="0" smtClean="0">
                <a:solidFill>
                  <a:srgbClr val="000000"/>
                </a:solidFill>
                <a:effectLst>
                  <a:outerShdw blurRad="38100" dist="38100" dir="2700000" algn="tl">
                    <a:srgbClr val="FFFFFF"/>
                  </a:outerShdw>
                </a:effectLst>
              </a:rPr>
              <a:t> ý </a:t>
            </a:r>
            <a:r>
              <a:rPr lang="en-US" sz="3200" b="1" dirty="0" err="1" smtClean="0">
                <a:solidFill>
                  <a:srgbClr val="000000"/>
                </a:solidFill>
                <a:effectLst>
                  <a:outerShdw blurRad="38100" dist="38100" dir="2700000" algn="tl">
                    <a:srgbClr val="FFFFFF"/>
                  </a:outerShdw>
                </a:effectLst>
              </a:rPr>
              <a:t>câu</a:t>
            </a:r>
            <a:r>
              <a:rPr lang="en-US" sz="3200" b="1" dirty="0" smtClean="0">
                <a:solidFill>
                  <a:srgbClr val="000000"/>
                </a:solidFill>
                <a:effectLst>
                  <a:outerShdw blurRad="38100" dist="38100" dir="2700000" algn="tl">
                    <a:srgbClr val="FFFFFF"/>
                  </a:outerShdw>
                </a:effectLst>
              </a:rPr>
              <a:t> 1,6 </a:t>
            </a:r>
            <a:r>
              <a:rPr lang="en-US" sz="3200" b="1" dirty="0" err="1" smtClean="0">
                <a:solidFill>
                  <a:srgbClr val="000000"/>
                </a:solidFill>
                <a:effectLst>
                  <a:outerShdw blurRad="38100" dist="38100" dir="2700000" algn="tl">
                    <a:srgbClr val="FFFFFF"/>
                  </a:outerShdw>
                </a:effectLst>
              </a:rPr>
              <a:t>thể</a:t>
            </a:r>
            <a:r>
              <a:rPr lang="en-US" sz="3200" b="1" dirty="0" smtClean="0">
                <a:solidFill>
                  <a:srgbClr val="000000"/>
                </a:solidFill>
                <a:effectLst>
                  <a:outerShdw blurRad="38100" dist="38100" dir="2700000" algn="tl">
                    <a:srgbClr val="FFFFFF"/>
                  </a:outerShdw>
                </a:effectLst>
              </a:rPr>
              <a:t> </a:t>
            </a:r>
            <a:r>
              <a:rPr lang="en-US" sz="3200" b="1" dirty="0" err="1" smtClean="0">
                <a:solidFill>
                  <a:srgbClr val="000000"/>
                </a:solidFill>
                <a:effectLst>
                  <a:outerShdw blurRad="38100" dist="38100" dir="2700000" algn="tl">
                    <a:srgbClr val="FFFFFF"/>
                  </a:outerShdw>
                </a:effectLst>
              </a:rPr>
              <a:t>hiện</a:t>
            </a:r>
            <a:r>
              <a:rPr lang="en-US" sz="3200" b="1" dirty="0" smtClean="0">
                <a:solidFill>
                  <a:srgbClr val="000000"/>
                </a:solidFill>
                <a:effectLst>
                  <a:outerShdw blurRad="38100" dist="38100" dir="2700000" algn="tl">
                    <a:srgbClr val="FFFFFF"/>
                  </a:outerShdw>
                </a:effectLst>
              </a:rPr>
              <a:t> </a:t>
            </a:r>
            <a:r>
              <a:rPr lang="en-US" sz="3200" b="1" dirty="0" err="1" smtClean="0">
                <a:solidFill>
                  <a:srgbClr val="000000"/>
                </a:solidFill>
                <a:effectLst>
                  <a:outerShdw blurRad="38100" dist="38100" dir="2700000" algn="tl">
                    <a:srgbClr val="FFFFFF"/>
                  </a:outerShdw>
                </a:effectLst>
              </a:rPr>
              <a:t>đặc</a:t>
            </a:r>
            <a:r>
              <a:rPr lang="en-US" sz="3200" b="1" dirty="0" smtClean="0">
                <a:solidFill>
                  <a:srgbClr val="000000"/>
                </a:solidFill>
                <a:effectLst>
                  <a:outerShdw blurRad="38100" dist="38100" dir="2700000" algn="tl">
                    <a:srgbClr val="FFFFFF"/>
                  </a:outerShdw>
                </a:effectLst>
              </a:rPr>
              <a:t> </a:t>
            </a:r>
            <a:r>
              <a:rPr lang="en-US" sz="3200" b="1" dirty="0" err="1" smtClean="0">
                <a:solidFill>
                  <a:srgbClr val="000000"/>
                </a:solidFill>
                <a:effectLst>
                  <a:outerShdw blurRad="38100" dist="38100" dir="2700000" algn="tl">
                    <a:srgbClr val="FFFFFF"/>
                  </a:outerShdw>
                </a:effectLst>
              </a:rPr>
              <a:t>điểm</a:t>
            </a:r>
            <a:r>
              <a:rPr lang="en-US" sz="3200" b="1" dirty="0" smtClean="0">
                <a:solidFill>
                  <a:srgbClr val="000000"/>
                </a:solidFill>
                <a:effectLst>
                  <a:outerShdw blurRad="38100" dist="38100" dir="2700000" algn="tl">
                    <a:srgbClr val="FFFFFF"/>
                  </a:outerShdw>
                </a:effectLst>
              </a:rPr>
              <a:t> </a:t>
            </a:r>
            <a:r>
              <a:rPr lang="en-US" sz="3200" b="1" dirty="0" err="1" smtClean="0">
                <a:solidFill>
                  <a:srgbClr val="000000"/>
                </a:solidFill>
                <a:effectLst>
                  <a:outerShdw blurRad="38100" dist="38100" dir="2700000" algn="tl">
                    <a:srgbClr val="FFFFFF"/>
                  </a:outerShdw>
                </a:effectLst>
              </a:rPr>
              <a:t>của</a:t>
            </a:r>
            <a:r>
              <a:rPr lang="en-US" sz="3200" b="1" dirty="0" smtClean="0">
                <a:solidFill>
                  <a:srgbClr val="000000"/>
                </a:solidFill>
                <a:effectLst>
                  <a:outerShdw blurRad="38100" dist="38100" dir="2700000" algn="tl">
                    <a:srgbClr val="FFFFFF"/>
                  </a:outerShdw>
                </a:effectLst>
              </a:rPr>
              <a:t> </a:t>
            </a:r>
            <a:r>
              <a:rPr lang="en-US" sz="3200" b="1" dirty="0" err="1" smtClean="0">
                <a:solidFill>
                  <a:srgbClr val="000000"/>
                </a:solidFill>
                <a:effectLst>
                  <a:outerShdw blurRad="38100" dist="38100" dir="2700000" algn="tl">
                    <a:srgbClr val="FFFFFF"/>
                  </a:outerShdw>
                </a:effectLst>
              </a:rPr>
              <a:t>truyện</a:t>
            </a:r>
            <a:r>
              <a:rPr lang="en-US" sz="3200" b="1" dirty="0" smtClean="0">
                <a:solidFill>
                  <a:srgbClr val="000000"/>
                </a:solidFill>
                <a:effectLst>
                  <a:outerShdw blurRad="38100" dist="38100" dir="2700000" algn="tl">
                    <a:srgbClr val="FFFFFF"/>
                  </a:outerShdw>
                </a:effectLst>
              </a:rPr>
              <a:t> </a:t>
            </a:r>
            <a:r>
              <a:rPr lang="en-US" sz="3200" b="1" dirty="0" err="1" smtClean="0">
                <a:solidFill>
                  <a:srgbClr val="000000"/>
                </a:solidFill>
                <a:effectLst>
                  <a:outerShdw blurRad="38100" dist="38100" dir="2700000" algn="tl">
                    <a:srgbClr val="FFFFFF"/>
                  </a:outerShdw>
                </a:effectLst>
              </a:rPr>
              <a:t>truyền</a:t>
            </a:r>
            <a:r>
              <a:rPr lang="en-US" sz="3200" b="1" dirty="0" smtClean="0">
                <a:solidFill>
                  <a:srgbClr val="000000"/>
                </a:solidFill>
                <a:effectLst>
                  <a:outerShdw blurRad="38100" dist="38100" dir="2700000" algn="tl">
                    <a:srgbClr val="FFFFFF"/>
                  </a:outerShdw>
                </a:effectLst>
              </a:rPr>
              <a:t> </a:t>
            </a:r>
            <a:r>
              <a:rPr lang="en-US" sz="3200" b="1" dirty="0" err="1" smtClean="0">
                <a:solidFill>
                  <a:srgbClr val="000000"/>
                </a:solidFill>
                <a:effectLst>
                  <a:outerShdw blurRad="38100" dist="38100" dir="2700000" algn="tl">
                    <a:srgbClr val="FFFFFF"/>
                  </a:outerShdw>
                </a:effectLst>
              </a:rPr>
              <a:t>thuyết</a:t>
            </a:r>
            <a:r>
              <a:rPr lang="en-US" sz="3200" b="1" dirty="0" smtClean="0">
                <a:solidFill>
                  <a:srgbClr val="000000"/>
                </a:solidFill>
                <a:effectLst>
                  <a:outerShdw blurRad="38100" dist="38100" dir="2700000" algn="tl">
                    <a:srgbClr val="FFFFFF"/>
                  </a:outerShdw>
                </a:effectLst>
              </a:rPr>
              <a:t>.</a:t>
            </a:r>
            <a:endParaRPr lang="en-US" sz="3200" b="1" dirty="0">
              <a:solidFill>
                <a:srgbClr val="000000"/>
              </a:solidFill>
              <a:effectLst>
                <a:outerShdw blurRad="38100" dist="38100" dir="2700000" algn="tl">
                  <a:srgbClr val="FFFFFF"/>
                </a:outerShdw>
              </a:effectLst>
            </a:endParaRPr>
          </a:p>
          <a:p>
            <a:pPr>
              <a:defRPr/>
            </a:pPr>
            <a:endParaRPr lang="en-US" sz="3200" b="1" dirty="0">
              <a:solidFill>
                <a:schemeClr val="tx1">
                  <a:lumMod val="95000"/>
                  <a:lumOff val="5000"/>
                </a:schemeClr>
              </a:solidFill>
              <a:effectLst>
                <a:outerShdw blurRad="38100" dist="38100" dir="2700000" algn="tl">
                  <a:srgbClr val="FFFFFF"/>
                </a:outerShdw>
              </a:effectLst>
            </a:endParaRPr>
          </a:p>
        </p:txBody>
      </p:sp>
      <p:pic>
        <p:nvPicPr>
          <p:cNvPr id="5" name="Picture 4"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7257" y="459934"/>
            <a:ext cx="1115616"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554164" y="4738686"/>
            <a:ext cx="1447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163444" y="194822"/>
            <a:ext cx="12827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9601199" y="4738685"/>
            <a:ext cx="1066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1418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800" decel="100000"/>
                                        <p:tgtEl>
                                          <p:spTgt spid="43013"/>
                                        </p:tgtEl>
                                      </p:cBhvr>
                                    </p:animEffect>
                                    <p:anim calcmode="lin" valueType="num">
                                      <p:cBhvr>
                                        <p:cTn id="8" dur="800" decel="100000" fill="hold"/>
                                        <p:tgtEl>
                                          <p:spTgt spid="43013"/>
                                        </p:tgtEl>
                                        <p:attrNameLst>
                                          <p:attrName>style.rotation</p:attrName>
                                        </p:attrNameLst>
                                      </p:cBhvr>
                                      <p:tavLst>
                                        <p:tav tm="0">
                                          <p:val>
                                            <p:fltVal val="-90"/>
                                          </p:val>
                                        </p:tav>
                                        <p:tav tm="100000">
                                          <p:val>
                                            <p:fltVal val="0"/>
                                          </p:val>
                                        </p:tav>
                                      </p:tavLst>
                                    </p:anim>
                                    <p:anim calcmode="lin" valueType="num">
                                      <p:cBhvr>
                                        <p:cTn id="9" dur="800" decel="100000" fill="hold"/>
                                        <p:tgtEl>
                                          <p:spTgt spid="43013"/>
                                        </p:tgtEl>
                                        <p:attrNameLst>
                                          <p:attrName>ppt_x</p:attrName>
                                        </p:attrNameLst>
                                      </p:cBhvr>
                                      <p:tavLst>
                                        <p:tav tm="0">
                                          <p:val>
                                            <p:strVal val="#ppt_x+0.4"/>
                                          </p:val>
                                        </p:tav>
                                        <p:tav tm="100000">
                                          <p:val>
                                            <p:strVal val="#ppt_x-0.05"/>
                                          </p:val>
                                        </p:tav>
                                      </p:tavLst>
                                    </p:anim>
                                    <p:anim calcmode="lin" valueType="num">
                                      <p:cBhvr>
                                        <p:cTn id="10" dur="800" decel="100000" fill="hold"/>
                                        <p:tgtEl>
                                          <p:spTgt spid="430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0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01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22909" t="20364" r="6455" b="9818"/>
          <a:stretch>
            <a:fillRect/>
          </a:stretch>
        </p:blipFill>
        <p:spPr bwMode="auto">
          <a:xfrm>
            <a:off x="-1" y="0"/>
            <a:ext cx="12334877" cy="6858000"/>
          </a:xfrm>
          <a:prstGeom prst="rect">
            <a:avLst/>
          </a:prstGeom>
          <a:noFill/>
          <a:ln w="9525">
            <a:noFill/>
            <a:miter lim="800000"/>
            <a:headEnd/>
            <a:tailEnd/>
          </a:ln>
          <a:effectLst/>
        </p:spPr>
      </p:pic>
      <p:sp>
        <p:nvSpPr>
          <p:cNvPr id="6" name="等腰三角形 27"/>
          <p:cNvSpPr/>
          <p:nvPr/>
        </p:nvSpPr>
        <p:spPr>
          <a:xfrm flipH="1" flipV="1">
            <a:off x="10443319" y="0"/>
            <a:ext cx="1785257" cy="1268413"/>
          </a:xfrm>
          <a:prstGeom prst="triangle">
            <a:avLst>
              <a:gd name="adj" fmla="val 0"/>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7" name="等腰三角形 28"/>
          <p:cNvSpPr/>
          <p:nvPr/>
        </p:nvSpPr>
        <p:spPr>
          <a:xfrm rot="10800000" flipH="1">
            <a:off x="0" y="-1"/>
            <a:ext cx="1864426" cy="1235034"/>
          </a:xfrm>
          <a:prstGeom prst="triangle">
            <a:avLst>
              <a:gd name="adj" fmla="val 0"/>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1" name="TextBox 10"/>
          <p:cNvSpPr txBox="1"/>
          <p:nvPr/>
        </p:nvSpPr>
        <p:spPr>
          <a:xfrm>
            <a:off x="1816850" y="1174827"/>
            <a:ext cx="9440958" cy="2123658"/>
          </a:xfrm>
          <a:prstGeom prst="rect">
            <a:avLst/>
          </a:prstGeom>
          <a:noFill/>
        </p:spPr>
        <p:txBody>
          <a:bodyPr wrap="square" rtlCol="0">
            <a:spAutoFit/>
          </a:bodyPr>
          <a:lstStyle/>
          <a:p>
            <a:pPr algn="ctr"/>
            <a:r>
              <a:rPr lang="en-US" sz="6600" i="1" dirty="0" err="1">
                <a:effectLst>
                  <a:glow rad="63500">
                    <a:schemeClr val="accent1">
                      <a:satMod val="175000"/>
                      <a:alpha val="40000"/>
                    </a:schemeClr>
                  </a:glow>
                </a:effectLst>
                <a:latin typeface="Times New Roman" pitchFamily="18" charset="0"/>
                <a:cs typeface="Times New Roman" pitchFamily="18" charset="0"/>
              </a:rPr>
              <a:t>Cảm</a:t>
            </a:r>
            <a:r>
              <a:rPr lang="en-US" sz="6600" i="1" dirty="0">
                <a:effectLst>
                  <a:glow rad="63500">
                    <a:schemeClr val="accent1">
                      <a:satMod val="175000"/>
                      <a:alpha val="40000"/>
                    </a:schemeClr>
                  </a:glow>
                </a:effectLst>
                <a:latin typeface="Times New Roman" pitchFamily="18" charset="0"/>
                <a:cs typeface="Times New Roman" pitchFamily="18" charset="0"/>
              </a:rPr>
              <a:t> </a:t>
            </a:r>
            <a:r>
              <a:rPr lang="en-US" sz="6600" i="1" dirty="0" err="1">
                <a:effectLst>
                  <a:glow rad="63500">
                    <a:schemeClr val="accent1">
                      <a:satMod val="175000"/>
                      <a:alpha val="40000"/>
                    </a:schemeClr>
                  </a:glow>
                </a:effectLst>
                <a:latin typeface="Times New Roman" pitchFamily="18" charset="0"/>
                <a:cs typeface="Times New Roman" pitchFamily="18" charset="0"/>
              </a:rPr>
              <a:t>ơn</a:t>
            </a:r>
            <a:r>
              <a:rPr lang="en-US" sz="6600" i="1" dirty="0">
                <a:effectLst>
                  <a:glow rad="63500">
                    <a:schemeClr val="accent1">
                      <a:satMod val="175000"/>
                      <a:alpha val="40000"/>
                    </a:schemeClr>
                  </a:glow>
                </a:effectLst>
                <a:latin typeface="Times New Roman" pitchFamily="18" charset="0"/>
                <a:cs typeface="Times New Roman" pitchFamily="18" charset="0"/>
              </a:rPr>
              <a:t> </a:t>
            </a:r>
            <a:r>
              <a:rPr lang="en-US" sz="6600" i="1" dirty="0" err="1">
                <a:effectLst>
                  <a:glow rad="63500">
                    <a:schemeClr val="accent1">
                      <a:satMod val="175000"/>
                      <a:alpha val="40000"/>
                    </a:schemeClr>
                  </a:glow>
                </a:effectLst>
                <a:latin typeface="Times New Roman" pitchFamily="18" charset="0"/>
                <a:cs typeface="Times New Roman" pitchFamily="18" charset="0"/>
              </a:rPr>
              <a:t>các</a:t>
            </a:r>
            <a:r>
              <a:rPr lang="en-US" sz="6600" i="1" dirty="0">
                <a:effectLst>
                  <a:glow rad="63500">
                    <a:schemeClr val="accent1">
                      <a:satMod val="175000"/>
                      <a:alpha val="40000"/>
                    </a:schemeClr>
                  </a:glow>
                </a:effectLst>
                <a:latin typeface="Times New Roman" pitchFamily="18" charset="0"/>
                <a:cs typeface="Times New Roman" pitchFamily="18" charset="0"/>
              </a:rPr>
              <a:t> </a:t>
            </a:r>
            <a:r>
              <a:rPr lang="en-US" sz="6600" i="1" dirty="0" err="1">
                <a:effectLst>
                  <a:glow rad="63500">
                    <a:schemeClr val="accent1">
                      <a:satMod val="175000"/>
                      <a:alpha val="40000"/>
                    </a:schemeClr>
                  </a:glow>
                </a:effectLst>
                <a:latin typeface="Times New Roman" pitchFamily="18" charset="0"/>
                <a:cs typeface="Times New Roman" pitchFamily="18" charset="0"/>
              </a:rPr>
              <a:t>em</a:t>
            </a:r>
            <a:r>
              <a:rPr lang="en-US" sz="6600" i="1" dirty="0">
                <a:effectLst>
                  <a:glow rad="63500">
                    <a:schemeClr val="accent1">
                      <a:satMod val="175000"/>
                      <a:alpha val="40000"/>
                    </a:schemeClr>
                  </a:glow>
                </a:effectLst>
                <a:latin typeface="Times New Roman" pitchFamily="18" charset="0"/>
                <a:cs typeface="Times New Roman" pitchFamily="18" charset="0"/>
              </a:rPr>
              <a:t>! </a:t>
            </a:r>
          </a:p>
          <a:p>
            <a:pPr algn="ctr"/>
            <a:r>
              <a:rPr lang="en-US" sz="6600" i="1" dirty="0" err="1">
                <a:effectLst>
                  <a:glow rad="63500">
                    <a:schemeClr val="accent1">
                      <a:satMod val="175000"/>
                      <a:alpha val="40000"/>
                    </a:schemeClr>
                  </a:glow>
                </a:effectLst>
                <a:latin typeface="Times New Roman" pitchFamily="18" charset="0"/>
                <a:cs typeface="Times New Roman" pitchFamily="18" charset="0"/>
              </a:rPr>
              <a:t>Chúc</a:t>
            </a:r>
            <a:r>
              <a:rPr lang="en-US" sz="6600" i="1" dirty="0">
                <a:effectLst>
                  <a:glow rad="63500">
                    <a:schemeClr val="accent1">
                      <a:satMod val="175000"/>
                      <a:alpha val="40000"/>
                    </a:schemeClr>
                  </a:glow>
                </a:effectLst>
                <a:latin typeface="Times New Roman" pitchFamily="18" charset="0"/>
                <a:cs typeface="Times New Roman" pitchFamily="18" charset="0"/>
              </a:rPr>
              <a:t> </a:t>
            </a:r>
            <a:r>
              <a:rPr lang="en-US" sz="6600" i="1" dirty="0" err="1">
                <a:effectLst>
                  <a:glow rad="63500">
                    <a:schemeClr val="accent1">
                      <a:satMod val="175000"/>
                      <a:alpha val="40000"/>
                    </a:schemeClr>
                  </a:glow>
                </a:effectLst>
                <a:latin typeface="Times New Roman" pitchFamily="18" charset="0"/>
                <a:cs typeface="Times New Roman" pitchFamily="18" charset="0"/>
              </a:rPr>
              <a:t>các</a:t>
            </a:r>
            <a:r>
              <a:rPr lang="en-US" sz="6600" i="1" dirty="0">
                <a:effectLst>
                  <a:glow rad="63500">
                    <a:schemeClr val="accent1">
                      <a:satMod val="175000"/>
                      <a:alpha val="40000"/>
                    </a:schemeClr>
                  </a:glow>
                </a:effectLst>
                <a:latin typeface="Times New Roman" pitchFamily="18" charset="0"/>
                <a:cs typeface="Times New Roman" pitchFamily="18" charset="0"/>
              </a:rPr>
              <a:t> </a:t>
            </a:r>
            <a:r>
              <a:rPr lang="en-US" sz="6600" i="1" dirty="0" err="1">
                <a:effectLst>
                  <a:glow rad="63500">
                    <a:schemeClr val="accent1">
                      <a:satMod val="175000"/>
                      <a:alpha val="40000"/>
                    </a:schemeClr>
                  </a:glow>
                </a:effectLst>
                <a:latin typeface="Times New Roman" pitchFamily="18" charset="0"/>
                <a:cs typeface="Times New Roman" pitchFamily="18" charset="0"/>
              </a:rPr>
              <a:t>em</a:t>
            </a:r>
            <a:r>
              <a:rPr lang="en-US" sz="6600" i="1" dirty="0">
                <a:effectLst>
                  <a:glow rad="63500">
                    <a:schemeClr val="accent1">
                      <a:satMod val="175000"/>
                      <a:alpha val="40000"/>
                    </a:schemeClr>
                  </a:glow>
                </a:effectLst>
                <a:latin typeface="Times New Roman" pitchFamily="18" charset="0"/>
                <a:cs typeface="Times New Roman" pitchFamily="18" charset="0"/>
              </a:rPr>
              <a:t> </a:t>
            </a:r>
            <a:r>
              <a:rPr lang="en-US" sz="6600" i="1" dirty="0" err="1">
                <a:effectLst>
                  <a:glow rad="63500">
                    <a:schemeClr val="accent1">
                      <a:satMod val="175000"/>
                      <a:alpha val="40000"/>
                    </a:schemeClr>
                  </a:glow>
                </a:effectLst>
                <a:latin typeface="Times New Roman" pitchFamily="18" charset="0"/>
                <a:cs typeface="Times New Roman" pitchFamily="18" charset="0"/>
              </a:rPr>
              <a:t>luôn</a:t>
            </a:r>
            <a:r>
              <a:rPr lang="en-US" sz="6600" i="1" dirty="0">
                <a:effectLst>
                  <a:glow rad="63500">
                    <a:schemeClr val="accent1">
                      <a:satMod val="175000"/>
                      <a:alpha val="40000"/>
                    </a:schemeClr>
                  </a:glow>
                </a:effectLst>
                <a:latin typeface="Times New Roman" pitchFamily="18" charset="0"/>
                <a:cs typeface="Times New Roman" pitchFamily="18" charset="0"/>
              </a:rPr>
              <a:t> </a:t>
            </a:r>
            <a:r>
              <a:rPr lang="en-US" sz="6600" i="1" dirty="0" err="1">
                <a:effectLst>
                  <a:glow rad="63500">
                    <a:schemeClr val="accent1">
                      <a:satMod val="175000"/>
                      <a:alpha val="40000"/>
                    </a:schemeClr>
                  </a:glow>
                </a:effectLst>
                <a:latin typeface="Times New Roman" pitchFamily="18" charset="0"/>
                <a:cs typeface="Times New Roman" pitchFamily="18" charset="0"/>
              </a:rPr>
              <a:t>học</a:t>
            </a:r>
            <a:r>
              <a:rPr lang="en-US" sz="6600" i="1" dirty="0">
                <a:effectLst>
                  <a:glow rad="63500">
                    <a:schemeClr val="accent1">
                      <a:satMod val="175000"/>
                      <a:alpha val="40000"/>
                    </a:schemeClr>
                  </a:glow>
                </a:effectLst>
                <a:latin typeface="Times New Roman" pitchFamily="18" charset="0"/>
                <a:cs typeface="Times New Roman" pitchFamily="18" charset="0"/>
              </a:rPr>
              <a:t> </a:t>
            </a:r>
            <a:r>
              <a:rPr lang="en-US" sz="6600" i="1" dirty="0" err="1">
                <a:effectLst>
                  <a:glow rad="63500">
                    <a:schemeClr val="accent1">
                      <a:satMod val="175000"/>
                      <a:alpha val="40000"/>
                    </a:schemeClr>
                  </a:glow>
                </a:effectLst>
                <a:latin typeface="Times New Roman" pitchFamily="18" charset="0"/>
                <a:cs typeface="Times New Roman" pitchFamily="18" charset="0"/>
              </a:rPr>
              <a:t>giỏi</a:t>
            </a:r>
            <a:endParaRPr lang="en-US" sz="6600" i="1" dirty="0">
              <a:effectLst>
                <a:glow rad="63500">
                  <a:schemeClr val="accent1">
                    <a:satMod val="175000"/>
                    <a:alpha val="40000"/>
                  </a:schemeClr>
                </a:glow>
              </a:effectLst>
              <a:latin typeface="Times New Roman" pitchFamily="18" charset="0"/>
              <a:cs typeface="Times New Roman" pitchFamily="18" charset="0"/>
            </a:endParaRPr>
          </a:p>
        </p:txBody>
      </p:sp>
      <p:pic>
        <p:nvPicPr>
          <p:cNvPr id="12" name="图片 22">
            <a:extLst>
              <a:ext uri="{FF2B5EF4-FFF2-40B4-BE49-F238E27FC236}">
                <a16:creationId xmlns:a16="http://schemas.microsoft.com/office/drawing/2014/main" xmlns="" id="{E7D8C99B-7D18-41CD-9458-644169AB2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98" y="2681092"/>
            <a:ext cx="4520386" cy="4520386"/>
          </a:xfrm>
          <a:prstGeom prst="rect">
            <a:avLst/>
          </a:prstGeom>
        </p:spPr>
      </p:pic>
      <p:pic>
        <p:nvPicPr>
          <p:cNvPr id="13" name="图片 22">
            <a:extLst>
              <a:ext uri="{FF2B5EF4-FFF2-40B4-BE49-F238E27FC236}">
                <a16:creationId xmlns:a16="http://schemas.microsoft.com/office/drawing/2014/main" xmlns="" id="{E7D8C99B-7D18-41CD-9458-644169AB2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086" y="2619736"/>
            <a:ext cx="4520386" cy="4520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309093" y="193183"/>
            <a:ext cx="11539471" cy="1210614"/>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MỘT SỐ HÌNH ẢNH VỀ TRUYỆN TRUYỀN THUYẾT VIỆT</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NAM</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2097" y="1403797"/>
            <a:ext cx="6273956" cy="4971245"/>
          </a:xfrm>
          <a:prstGeom prst="rect">
            <a:avLst/>
          </a:prstGeom>
        </p:spPr>
      </p:pic>
      <p:pic>
        <p:nvPicPr>
          <p:cNvPr id="7" name="Picture 6"/>
          <p:cNvPicPr>
            <a:picLocks noChangeAspect="1"/>
          </p:cNvPicPr>
          <p:nvPr/>
        </p:nvPicPr>
        <p:blipFill>
          <a:blip r:embed="rId3"/>
          <a:stretch>
            <a:fillRect/>
          </a:stretch>
        </p:blipFill>
        <p:spPr>
          <a:xfrm>
            <a:off x="5858572" y="1402036"/>
            <a:ext cx="6273328" cy="4974767"/>
          </a:xfrm>
          <a:prstGeom prst="rect">
            <a:avLst/>
          </a:prstGeom>
        </p:spPr>
      </p:pic>
      <p:pic>
        <p:nvPicPr>
          <p:cNvPr id="2" name="Picture 1"/>
          <p:cNvPicPr>
            <a:picLocks noChangeAspect="1"/>
          </p:cNvPicPr>
          <p:nvPr/>
        </p:nvPicPr>
        <p:blipFill>
          <a:blip r:embed="rId4"/>
          <a:stretch>
            <a:fillRect/>
          </a:stretch>
        </p:blipFill>
        <p:spPr>
          <a:xfrm>
            <a:off x="744584" y="2233749"/>
            <a:ext cx="4574758" cy="3317413"/>
          </a:xfrm>
          <a:prstGeom prst="rect">
            <a:avLst/>
          </a:prstGeom>
        </p:spPr>
      </p:pic>
      <p:sp>
        <p:nvSpPr>
          <p:cNvPr id="3" name="Rectangle 2"/>
          <p:cNvSpPr/>
          <p:nvPr/>
        </p:nvSpPr>
        <p:spPr>
          <a:xfrm>
            <a:off x="744584" y="5993555"/>
            <a:ext cx="408797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Bánh</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chưng</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bánh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giầy</a:t>
            </a:r>
            <a:endParaRPr kumimoji="0" lang="en-US" sz="3200" b="0" i="0" u="none" strike="noStrike" kern="1200" cap="none" spc="0" normalizeH="0" baseline="0" noProof="0" dirty="0">
              <a:ln>
                <a:noFill/>
              </a:ln>
              <a:solidFill>
                <a:srgbClr val="FF0000"/>
              </a:solidFill>
              <a:effectLst/>
              <a:uLnTx/>
              <a:uFillTx/>
              <a:latin typeface="Calibri" panose="020F0502020204030204"/>
              <a:cs typeface="+mn-cs"/>
            </a:endParaRPr>
          </a:p>
        </p:txBody>
      </p:sp>
      <p:pic>
        <p:nvPicPr>
          <p:cNvPr id="4" name="Picture 3"/>
          <p:cNvPicPr>
            <a:picLocks noChangeAspect="1"/>
          </p:cNvPicPr>
          <p:nvPr/>
        </p:nvPicPr>
        <p:blipFill>
          <a:blip r:embed="rId5"/>
          <a:stretch>
            <a:fillRect/>
          </a:stretch>
        </p:blipFill>
        <p:spPr>
          <a:xfrm>
            <a:off x="6747215" y="2318197"/>
            <a:ext cx="4496672" cy="3206840"/>
          </a:xfrm>
          <a:prstGeom prst="rect">
            <a:avLst/>
          </a:prstGeom>
        </p:spPr>
      </p:pic>
      <p:sp>
        <p:nvSpPr>
          <p:cNvPr id="10" name="Rectangle 9"/>
          <p:cNvSpPr/>
          <p:nvPr/>
        </p:nvSpPr>
        <p:spPr>
          <a:xfrm>
            <a:off x="8152012" y="5992952"/>
            <a:ext cx="247375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Thánh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Gióng</a:t>
            </a:r>
            <a:endParaRPr kumimoji="0" lang="en-US" sz="3200" b="1" i="0" u="none" strike="noStrike" kern="1200" cap="none" spc="0" normalizeH="0" baseline="0" noProof="0" dirty="0">
              <a:ln>
                <a:noFill/>
              </a:ln>
              <a:solidFill>
                <a:srgbClr val="FF0000"/>
              </a:solidFill>
              <a:effectLst/>
              <a:uLnTx/>
              <a:uFillTx/>
              <a:latin typeface="Calibri" panose="020F0502020204030204"/>
              <a:cs typeface="+mn-cs"/>
            </a:endParaRPr>
          </a:p>
        </p:txBody>
      </p:sp>
    </p:spTree>
    <p:extLst>
      <p:ext uri="{BB962C8B-B14F-4D97-AF65-F5344CB8AC3E}">
        <p14:creationId xmlns:p14="http://schemas.microsoft.com/office/powerpoint/2010/main" val="61349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Callout 1"/>
          <p:cNvSpPr/>
          <p:nvPr/>
        </p:nvSpPr>
        <p:spPr>
          <a:xfrm>
            <a:off x="411890" y="1061154"/>
            <a:ext cx="2173032" cy="4097867"/>
          </a:xfrm>
          <a:prstGeom prst="rightArrowCallou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ea typeface="Times New Roman" panose="02020603050405020304" pitchFamily="18" charset="0"/>
              </a:rPr>
              <a:t>Yêu</a:t>
            </a:r>
            <a:r>
              <a:rPr lang="en-US" sz="3200" dirty="0">
                <a:solidFill>
                  <a:prstClr val="white"/>
                </a:solidFill>
                <a:latin typeface="Times New Roman" panose="02020603050405020304" pitchFamily="18" charset="0"/>
                <a:ea typeface="Times New Roman" panose="02020603050405020304" pitchFamily="18" charset="0"/>
              </a:rPr>
              <a:t> </a:t>
            </a:r>
            <a:r>
              <a:rPr lang="en-US" sz="3200" dirty="0" err="1">
                <a:solidFill>
                  <a:prstClr val="white"/>
                </a:solidFill>
                <a:latin typeface="Times New Roman" panose="02020603050405020304" pitchFamily="18" charset="0"/>
                <a:ea typeface="Times New Roman" panose="02020603050405020304" pitchFamily="18" charset="0"/>
              </a:rPr>
              <a:t>cầu</a:t>
            </a:r>
            <a:r>
              <a:rPr lang="en-US" sz="3200" dirty="0">
                <a:solidFill>
                  <a:prstClr val="white"/>
                </a:solidFill>
                <a:latin typeface="Times New Roman" panose="02020603050405020304" pitchFamily="18" charset="0"/>
                <a:ea typeface="Times New Roman" panose="02020603050405020304" pitchFamily="18" charset="0"/>
              </a:rPr>
              <a:t> </a:t>
            </a:r>
            <a:r>
              <a:rPr lang="en-US" sz="3200" dirty="0" err="1">
                <a:solidFill>
                  <a:prstClr val="white"/>
                </a:solidFill>
                <a:latin typeface="Times New Roman" panose="02020603050405020304" pitchFamily="18" charset="0"/>
                <a:ea typeface="Times New Roman" panose="02020603050405020304" pitchFamily="18" charset="0"/>
              </a:rPr>
              <a:t>cần</a:t>
            </a:r>
            <a:r>
              <a:rPr lang="en-US" sz="3200" dirty="0">
                <a:solidFill>
                  <a:prstClr val="white"/>
                </a:solidFill>
                <a:latin typeface="Times New Roman" panose="02020603050405020304" pitchFamily="18" charset="0"/>
                <a:ea typeface="Times New Roman" panose="02020603050405020304" pitchFamily="18" charset="0"/>
              </a:rPr>
              <a:t> </a:t>
            </a:r>
            <a:r>
              <a:rPr lang="en-US" sz="3200" dirty="0" err="1">
                <a:solidFill>
                  <a:prstClr val="white"/>
                </a:solidFill>
                <a:latin typeface="Times New Roman" panose="02020603050405020304" pitchFamily="18" charset="0"/>
                <a:ea typeface="Times New Roman" panose="02020603050405020304" pitchFamily="18" charset="0"/>
              </a:rPr>
              <a:t>đạt</a:t>
            </a:r>
            <a:r>
              <a:rPr kumimoji="0" lang="en-US" sz="32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pic>
        <p:nvPicPr>
          <p:cNvPr id="3" name="Picture 2"/>
          <p:cNvPicPr>
            <a:picLocks noChangeAspect="1"/>
          </p:cNvPicPr>
          <p:nvPr/>
        </p:nvPicPr>
        <p:blipFill>
          <a:blip r:embed="rId2"/>
          <a:stretch>
            <a:fillRect/>
          </a:stretch>
        </p:blipFill>
        <p:spPr>
          <a:xfrm>
            <a:off x="2584923" y="-682894"/>
            <a:ext cx="9607078" cy="8277566"/>
          </a:xfrm>
          <a:prstGeom prst="rect">
            <a:avLst/>
          </a:prstGeom>
        </p:spPr>
      </p:pic>
      <p:sp>
        <p:nvSpPr>
          <p:cNvPr id="4" name="Rectangle 3"/>
          <p:cNvSpPr/>
          <p:nvPr/>
        </p:nvSpPr>
        <p:spPr>
          <a:xfrm>
            <a:off x="2584921" y="227809"/>
            <a:ext cx="8675261" cy="6321731"/>
          </a:xfrm>
          <a:prstGeom prst="rect">
            <a:avLst/>
          </a:prstGeom>
        </p:spPr>
        <p:txBody>
          <a:bodyPr wrap="square">
            <a:spAutoFit/>
          </a:bodyPr>
          <a:lstStyle/>
          <a:p>
            <a:pPr marL="1371600" lvl="0" indent="-457200" algn="just">
              <a:lnSpc>
                <a:spcPct val="115000"/>
              </a:lnSpc>
              <a:buAutoNum type="arabicPeriod"/>
              <a:defRPr/>
            </a:pPr>
            <a:r>
              <a:rPr lang="vi-VN" sz="3200" b="1" i="1" dirty="0">
                <a:solidFill>
                  <a:srgbClr val="0D0D0D"/>
                </a:solidFill>
                <a:latin typeface="Times New Roman" panose="02020603050405020304" pitchFamily="18" charset="0"/>
                <a:ea typeface="Times New Roman" panose="02020603050405020304" pitchFamily="18" charset="0"/>
              </a:rPr>
              <a:t>Nhận biết được một số yếu tố của truyền thuyết. </a:t>
            </a:r>
            <a:endParaRPr lang="en-US" sz="3200" b="1" i="1" dirty="0">
              <a:solidFill>
                <a:srgbClr val="0D0D0D"/>
              </a:solidFill>
              <a:latin typeface="Times New Roman" panose="02020603050405020304" pitchFamily="18" charset="0"/>
              <a:ea typeface="Times New Roman" panose="02020603050405020304" pitchFamily="18" charset="0"/>
            </a:endParaRPr>
          </a:p>
          <a:p>
            <a:pPr marL="1371600" lvl="0" indent="-457200" algn="just">
              <a:lnSpc>
                <a:spcPct val="115000"/>
              </a:lnSpc>
              <a:buAutoNum type="arabicPeriod"/>
              <a:defRPr/>
            </a:pPr>
            <a:r>
              <a:rPr lang="vi-VN" sz="3200" b="1" i="1" dirty="0">
                <a:solidFill>
                  <a:srgbClr val="0D0D0D"/>
                </a:solidFill>
                <a:latin typeface="Times New Roman" panose="02020603050405020304" pitchFamily="18" charset="0"/>
                <a:ea typeface="Times New Roman" panose="02020603050405020304" pitchFamily="18" charset="0"/>
              </a:rPr>
              <a:t>Nhận biết được nhân vật, các chi tiết tiêu biểu trong </a:t>
            </a:r>
            <a:r>
              <a:rPr lang="en-US" sz="3200" b="1" i="1" dirty="0" err="1">
                <a:solidFill>
                  <a:srgbClr val="0D0D0D"/>
                </a:solidFill>
                <a:latin typeface="Times New Roman" panose="02020603050405020304" pitchFamily="18" charset="0"/>
                <a:ea typeface="Times New Roman" panose="02020603050405020304" pitchFamily="18" charset="0"/>
              </a:rPr>
              <a:t>tính</a:t>
            </a:r>
            <a:r>
              <a:rPr lang="vi-VN" sz="3200" b="1" i="1" dirty="0">
                <a:solidFill>
                  <a:srgbClr val="0D0D0D"/>
                </a:solidFill>
                <a:latin typeface="Times New Roman" panose="02020603050405020304" pitchFamily="18" charset="0"/>
                <a:ea typeface="Times New Roman" panose="02020603050405020304" pitchFamily="18" charset="0"/>
              </a:rPr>
              <a:t> ch</a:t>
            </a:r>
            <a:r>
              <a:rPr lang="en-US" sz="3200" b="1" i="1" dirty="0">
                <a:solidFill>
                  <a:srgbClr val="0D0D0D"/>
                </a:solidFill>
                <a:latin typeface="Times New Roman" panose="02020603050405020304" pitchFamily="18" charset="0"/>
                <a:ea typeface="Times New Roman" panose="02020603050405020304" pitchFamily="18" charset="0"/>
              </a:rPr>
              <a:t>ỉ</a:t>
            </a:r>
            <a:r>
              <a:rPr lang="vi-VN" sz="3200" b="1" i="1" dirty="0">
                <a:solidFill>
                  <a:srgbClr val="0D0D0D"/>
                </a:solidFill>
                <a:latin typeface="Times New Roman" panose="02020603050405020304" pitchFamily="18" charset="0"/>
                <a:ea typeface="Times New Roman" panose="02020603050405020304" pitchFamily="18" charset="0"/>
              </a:rPr>
              <a:t>nh thể của</a:t>
            </a:r>
            <a:r>
              <a:rPr lang="en-US" sz="3200" b="1"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tác phẩm và </a:t>
            </a:r>
            <a:r>
              <a:rPr lang="en-US" sz="3200" b="1" i="1" dirty="0" err="1">
                <a:solidFill>
                  <a:srgbClr val="0D0D0D"/>
                </a:solidFill>
                <a:latin typeface="Times New Roman" panose="02020603050405020304" pitchFamily="18" charset="0"/>
                <a:ea typeface="Times New Roman" panose="02020603050405020304" pitchFamily="18" charset="0"/>
              </a:rPr>
              <a:t>tình</a:t>
            </a:r>
            <a:r>
              <a:rPr lang="vi-VN" sz="3200" b="1" i="1" dirty="0">
                <a:solidFill>
                  <a:srgbClr val="0D0D0D"/>
                </a:solidFill>
                <a:latin typeface="Times New Roman" panose="02020603050405020304" pitchFamily="18" charset="0"/>
                <a:ea typeface="Times New Roman" panose="02020603050405020304" pitchFamily="18" charset="0"/>
              </a:rPr>
              <a:t> cảm, cảm xúc của người viết thể hiện qua ngôn ngữ</a:t>
            </a:r>
            <a:r>
              <a:rPr lang="en-US" sz="3200" b="1"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của </a:t>
            </a:r>
            <a:r>
              <a:rPr lang="en-US" sz="3200" b="1" i="1" dirty="0">
                <a:solidFill>
                  <a:srgbClr val="0D0D0D"/>
                </a:solidFill>
                <a:latin typeface="Times New Roman" panose="02020603050405020304" pitchFamily="18" charset="0"/>
                <a:ea typeface="Times New Roman" panose="02020603050405020304" pitchFamily="18" charset="0"/>
              </a:rPr>
              <a:t>v</a:t>
            </a:r>
            <a:r>
              <a:rPr lang="vi-VN" sz="3200" b="1" i="1" dirty="0">
                <a:solidFill>
                  <a:srgbClr val="0D0D0D"/>
                </a:solidFill>
                <a:latin typeface="Times New Roman" panose="02020603050405020304" pitchFamily="18" charset="0"/>
                <a:ea typeface="Times New Roman" panose="02020603050405020304" pitchFamily="18" charset="0"/>
              </a:rPr>
              <a:t>ăn bản.</a:t>
            </a:r>
            <a:endParaRPr lang="en-US" sz="3200" b="1" i="1" dirty="0">
              <a:solidFill>
                <a:srgbClr val="0D0D0D"/>
              </a:solidFill>
              <a:latin typeface="Times New Roman" panose="02020603050405020304" pitchFamily="18" charset="0"/>
              <a:ea typeface="Times New Roman" panose="02020603050405020304" pitchFamily="18" charset="0"/>
            </a:endParaRPr>
          </a:p>
          <a:p>
            <a:pPr marL="1371600" lvl="0" indent="-457200" algn="just">
              <a:lnSpc>
                <a:spcPct val="115000"/>
              </a:lnSpc>
              <a:buAutoNum type="arabicPeriod"/>
              <a:defRPr/>
            </a:pPr>
            <a:r>
              <a:rPr lang="vi-VN"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Tó</a:t>
            </a:r>
            <a:r>
              <a:rPr lang="vi-VN" sz="3200" b="1" i="1" dirty="0">
                <a:solidFill>
                  <a:srgbClr val="0D0D0D"/>
                </a:solidFill>
                <a:latin typeface="Times New Roman" panose="02020603050405020304" pitchFamily="18" charset="0"/>
                <a:ea typeface="Times New Roman" panose="02020603050405020304" pitchFamily="18" charset="0"/>
              </a:rPr>
              <a:t>m tắt được nội dung chính của một số văn bản bằng sơ đề. </a:t>
            </a:r>
            <a:endParaRPr lang="en-US" sz="3200" b="1" i="1" dirty="0">
              <a:solidFill>
                <a:srgbClr val="0D0D0D"/>
              </a:solidFill>
              <a:latin typeface="Times New Roman" panose="02020603050405020304" pitchFamily="18" charset="0"/>
              <a:ea typeface="Times New Roman" panose="02020603050405020304" pitchFamily="18" charset="0"/>
            </a:endParaRPr>
          </a:p>
          <a:p>
            <a:pPr marL="1371600" lvl="0" indent="-457200" algn="just">
              <a:lnSpc>
                <a:spcPct val="115000"/>
              </a:lnSpc>
              <a:buAutoNum type="arabicPeriod"/>
              <a:defRPr/>
            </a:pPr>
            <a:r>
              <a:rPr lang="vi-VN" sz="3200" b="1" i="1" dirty="0">
                <a:solidFill>
                  <a:srgbClr val="0D0D0D"/>
                </a:solidFill>
                <a:latin typeface="Times New Roman" panose="02020603050405020304" pitchFamily="18" charset="0"/>
                <a:ea typeface="Times New Roman" panose="02020603050405020304" pitchFamily="18" charset="0"/>
              </a:rPr>
              <a:t>Biết giữ gìn, phát huy quyền thống </a:t>
            </a:r>
            <a:r>
              <a:rPr lang="en-US" sz="3200" b="1" i="1" dirty="0" err="1">
                <a:solidFill>
                  <a:srgbClr val="0D0D0D"/>
                </a:solidFill>
                <a:latin typeface="Times New Roman" panose="02020603050405020304" pitchFamily="18" charset="0"/>
                <a:ea typeface="Times New Roman" panose="02020603050405020304" pitchFamily="18" charset="0"/>
              </a:rPr>
              <a:t>dự</a:t>
            </a:r>
            <a:r>
              <a:rPr lang="vi-VN" sz="3200" b="1" i="1" dirty="0">
                <a:solidFill>
                  <a:srgbClr val="0D0D0D"/>
                </a:solidFill>
                <a:latin typeface="Times New Roman" panose="02020603050405020304" pitchFamily="18" charset="0"/>
                <a:ea typeface="Times New Roman" panose="02020603050405020304" pitchFamily="18" charset="0"/>
              </a:rPr>
              <a:t>ng nước, giữ nước: </a:t>
            </a:r>
            <a:r>
              <a:rPr lang="en-US" sz="3200" b="1" i="1" dirty="0" err="1">
                <a:solidFill>
                  <a:srgbClr val="0D0D0D"/>
                </a:solidFill>
                <a:latin typeface="Times New Roman" panose="02020603050405020304" pitchFamily="18" charset="0"/>
                <a:ea typeface="Times New Roman" panose="02020603050405020304" pitchFamily="18" charset="0"/>
              </a:rPr>
              <a:t>trân</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trọng</a:t>
            </a:r>
            <a:r>
              <a:rPr lang="en-US" sz="3200" b="1"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các</a:t>
            </a:r>
            <a:r>
              <a:rPr lang="en-US" sz="3200" b="1"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giá </a:t>
            </a:r>
            <a:r>
              <a:rPr lang="en-US" sz="3200" b="1" i="1" dirty="0" err="1">
                <a:solidFill>
                  <a:srgbClr val="0D0D0D"/>
                </a:solidFill>
                <a:latin typeface="Times New Roman" panose="02020603050405020304" pitchFamily="18" charset="0"/>
                <a:ea typeface="Times New Roman" panose="02020603050405020304" pitchFamily="18" charset="0"/>
              </a:rPr>
              <a:t>trị</a:t>
            </a:r>
            <a:r>
              <a:rPr lang="vi-VN" sz="3200" b="1" i="1" dirty="0">
                <a:solidFill>
                  <a:srgbClr val="0D0D0D"/>
                </a:solidFill>
                <a:latin typeface="Times New Roman" panose="02020603050405020304" pitchFamily="18" charset="0"/>
                <a:ea typeface="Times New Roman" panose="02020603050405020304" pitchFamily="18" charset="0"/>
              </a:rPr>
              <a:t> văn hóa của dân tộc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100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4">
            <a:extLst>
              <a:ext uri="{FF2B5EF4-FFF2-40B4-BE49-F238E27FC236}">
                <a16:creationId xmlns:a16="http://schemas.microsoft.com/office/drawing/2014/main" xmlns="" id="{F11BCC57-1B41-41A1-B239-A25FB0A39B09}"/>
              </a:ext>
            </a:extLst>
          </p:cNvPr>
          <p:cNvSpPr/>
          <p:nvPr/>
        </p:nvSpPr>
        <p:spPr>
          <a:xfrm>
            <a:off x="2099256" y="811173"/>
            <a:ext cx="8139448" cy="875763"/>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fr-FR" sz="36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HOẠT </a:t>
            </a:r>
            <a:r>
              <a:rPr kumimoji="0" lang="fr-FR" sz="3600" b="1" i="0" u="none" strike="noStrike" kern="120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mn-cs"/>
              </a:rPr>
              <a:t>ĐỘNG HỌC TẬP</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a:extLst>
              <a:ext uri="{FF2B5EF4-FFF2-40B4-BE49-F238E27FC236}">
                <a16:creationId xmlns:a16="http://schemas.microsoft.com/office/drawing/2014/main" xmlns="" id="{FA4DBC17-DD81-4A78-844B-A12E7AB8E621}"/>
              </a:ext>
            </a:extLst>
          </p:cNvPr>
          <p:cNvSpPr/>
          <p:nvPr/>
        </p:nvSpPr>
        <p:spPr>
          <a:xfrm>
            <a:off x="2099256" y="2455769"/>
            <a:ext cx="2493433" cy="875763"/>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Plaque 3">
            <a:extLst>
              <a:ext uri="{FF2B5EF4-FFF2-40B4-BE49-F238E27FC236}">
                <a16:creationId xmlns:a16="http://schemas.microsoft.com/office/drawing/2014/main" xmlns="" id="{0E359EF4-0751-4947-9F13-D5CBC08326DD}"/>
              </a:ext>
            </a:extLst>
          </p:cNvPr>
          <p:cNvSpPr/>
          <p:nvPr/>
        </p:nvSpPr>
        <p:spPr>
          <a:xfrm>
            <a:off x="2099256" y="4338506"/>
            <a:ext cx="2493433" cy="875763"/>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dirty="0">
                <a:solidFill>
                  <a:srgbClr val="000000"/>
                </a:solidFill>
                <a:latin typeface="Times New Roman" panose="02020603050405020304" pitchFamily="18" charset="0"/>
                <a:ea typeface="Times New Roman" panose="02020603050405020304" pitchFamily="18" charset="0"/>
              </a:rPr>
              <a:t>2</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Viết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a:extLst>
              <a:ext uri="{FF2B5EF4-FFF2-40B4-BE49-F238E27FC236}">
                <a16:creationId xmlns:a16="http://schemas.microsoft.com/office/drawing/2014/main" xmlns="" id="{E425FE75-48C8-4079-9A32-E2A47C7DED7D}"/>
              </a:ext>
            </a:extLst>
          </p:cNvPr>
          <p:cNvSpPr/>
          <p:nvPr/>
        </p:nvSpPr>
        <p:spPr>
          <a:xfrm>
            <a:off x="7582221" y="2455768"/>
            <a:ext cx="2810615" cy="875763"/>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a:solidFill>
                  <a:srgbClr val="000000"/>
                </a:solidFill>
                <a:latin typeface="Times New Roman" panose="02020603050405020304" pitchFamily="18" charset="0"/>
                <a:ea typeface="Times New Roman" panose="02020603050405020304" pitchFamily="18" charset="0"/>
              </a:rPr>
              <a:t>3</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.Nói và nghe</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a:extLst>
              <a:ext uri="{FF2B5EF4-FFF2-40B4-BE49-F238E27FC236}">
                <a16:creationId xmlns:a16="http://schemas.microsoft.com/office/drawing/2014/main" xmlns="" id="{B88BA231-C62F-4A4A-BA8B-56DAA75CC085}"/>
              </a:ext>
            </a:extLst>
          </p:cNvPr>
          <p:cNvSpPr/>
          <p:nvPr/>
        </p:nvSpPr>
        <p:spPr>
          <a:xfrm>
            <a:off x="7582222" y="4295301"/>
            <a:ext cx="2810614" cy="875763"/>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dirty="0">
                <a:solidFill>
                  <a:srgbClr val="000000"/>
                </a:solidFill>
                <a:latin typeface="Times New Roman" panose="02020603050405020304" pitchFamily="18" charset="0"/>
                <a:ea typeface="Times New Roman" panose="02020603050405020304" pitchFamily="18" charset="0"/>
              </a:rPr>
              <a:t>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Ôn tập</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5882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4">
            <a:extLst>
              <a:ext uri="{FF2B5EF4-FFF2-40B4-BE49-F238E27FC236}">
                <a16:creationId xmlns:a16="http://schemas.microsoft.com/office/drawing/2014/main" xmlns="" id="{F11BCC57-1B41-41A1-B239-A25FB0A39B09}"/>
              </a:ext>
            </a:extLst>
          </p:cNvPr>
          <p:cNvSpPr/>
          <p:nvPr/>
        </p:nvSpPr>
        <p:spPr>
          <a:xfrm>
            <a:off x="541866" y="184155"/>
            <a:ext cx="6423378" cy="875763"/>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fr-FR" sz="3600" b="1" i="0" u="none" strike="noStrike" kern="120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mn-cs"/>
              </a:rPr>
              <a:t>HOẠT ĐỘNG: ĐỌC</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Plaque 12">
            <a:extLst>
              <a:ext uri="{FF2B5EF4-FFF2-40B4-BE49-F238E27FC236}">
                <a16:creationId xmlns:a16="http://schemas.microsoft.com/office/drawing/2014/main" xmlns="" id="{5C1DAA14-4553-4071-95FC-967FEE05AF83}"/>
              </a:ext>
            </a:extLst>
          </p:cNvPr>
          <p:cNvSpPr/>
          <p:nvPr/>
        </p:nvSpPr>
        <p:spPr>
          <a:xfrm>
            <a:off x="2712154" y="1154240"/>
            <a:ext cx="5585177" cy="875763"/>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a:solidFill>
                  <a:srgbClr val="000000"/>
                </a:solidFill>
                <a:latin typeface="Times New Roman" panose="02020603050405020304" pitchFamily="18" charset="0"/>
                <a:ea typeface="Times New Roman" panose="02020603050405020304" pitchFamily="18" charset="0"/>
              </a:rPr>
              <a:t>Tri thức </a:t>
            </a:r>
            <a:r>
              <a:rPr lang="en-US" sz="3200" b="1">
                <a:solidFill>
                  <a:srgbClr val="000000"/>
                </a:solidFill>
                <a:latin typeface="Times New Roman" panose="02020603050405020304" pitchFamily="18" charset="0"/>
                <a:ea typeface="Times New Roman" panose="02020603050405020304" pitchFamily="18" charset="0"/>
              </a:rPr>
              <a:t>Ngữ Văn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4" name="Plaque 13">
            <a:extLst>
              <a:ext uri="{FF2B5EF4-FFF2-40B4-BE49-F238E27FC236}">
                <a16:creationId xmlns:a16="http://schemas.microsoft.com/office/drawing/2014/main" xmlns="" id="{30D2CDAD-6513-44B6-BA40-01C7FED6499B}"/>
              </a:ext>
            </a:extLst>
          </p:cNvPr>
          <p:cNvSpPr/>
          <p:nvPr/>
        </p:nvSpPr>
        <p:spPr>
          <a:xfrm>
            <a:off x="2712153" y="3029649"/>
            <a:ext cx="5585177" cy="744557"/>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a:solidFill>
                  <a:srgbClr val="000000"/>
                </a:solidFill>
                <a:latin typeface="Times New Roman" panose="02020603050405020304" pitchFamily="18" charset="0"/>
                <a:ea typeface="Times New Roman" panose="02020603050405020304" pitchFamily="18" charset="0"/>
              </a:rPr>
              <a:t>V</a:t>
            </a:r>
            <a:r>
              <a:rPr lang="en-US" sz="3200" b="1">
                <a:solidFill>
                  <a:srgbClr val="000000"/>
                </a:solidFill>
                <a:latin typeface="Times New Roman" panose="02020603050405020304" pitchFamily="18" charset="0"/>
                <a:ea typeface="Times New Roman" panose="02020603050405020304" pitchFamily="18" charset="0"/>
              </a:rPr>
              <a:t>ăn bản 2: Sự tích Hồ Gươm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6" name="Plaque 15">
            <a:extLst>
              <a:ext uri="{FF2B5EF4-FFF2-40B4-BE49-F238E27FC236}">
                <a16:creationId xmlns:a16="http://schemas.microsoft.com/office/drawing/2014/main" xmlns="" id="{5412CA2B-31D9-4F7C-96B4-BC756E9F4329}"/>
              </a:ext>
            </a:extLst>
          </p:cNvPr>
          <p:cNvSpPr/>
          <p:nvPr/>
        </p:nvSpPr>
        <p:spPr>
          <a:xfrm>
            <a:off x="2712154" y="2134112"/>
            <a:ext cx="5585177" cy="744556"/>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3200" b="1" noProof="0">
                <a:solidFill>
                  <a:srgbClr val="000000"/>
                </a:solidFill>
                <a:latin typeface="Times New Roman" panose="02020603050405020304" pitchFamily="18" charset="0"/>
                <a:ea typeface="Times New Roman" panose="02020603050405020304" pitchFamily="18" charset="0"/>
              </a:rPr>
              <a:t>V</a:t>
            </a:r>
            <a:r>
              <a:rPr lang="en-US" sz="3200" b="1">
                <a:solidFill>
                  <a:srgbClr val="000000"/>
                </a:solidFill>
                <a:latin typeface="Times New Roman" panose="02020603050405020304" pitchFamily="18" charset="0"/>
                <a:ea typeface="Times New Roman" panose="02020603050405020304" pitchFamily="18" charset="0"/>
              </a:rPr>
              <a:t>ăn bản 1:Thánh Gíong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7" name="Plaque 16">
            <a:extLst>
              <a:ext uri="{FF2B5EF4-FFF2-40B4-BE49-F238E27FC236}">
                <a16:creationId xmlns:a16="http://schemas.microsoft.com/office/drawing/2014/main" xmlns="" id="{DECDB5B9-AEDF-4154-BFF8-27946F849539}"/>
              </a:ext>
            </a:extLst>
          </p:cNvPr>
          <p:cNvSpPr/>
          <p:nvPr/>
        </p:nvSpPr>
        <p:spPr>
          <a:xfrm>
            <a:off x="2712154" y="3925186"/>
            <a:ext cx="5585176" cy="12451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nối</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chủ</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Hội</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thổi</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cơm</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3200"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Vân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8" name="Plaque 17">
            <a:extLst>
              <a:ext uri="{FF2B5EF4-FFF2-40B4-BE49-F238E27FC236}">
                <a16:creationId xmlns:a16="http://schemas.microsoft.com/office/drawing/2014/main" xmlns="" id="{713043EA-0DA7-4FB4-A338-D56EC408F8DC}"/>
              </a:ext>
            </a:extLst>
          </p:cNvPr>
          <p:cNvSpPr/>
          <p:nvPr/>
        </p:nvSpPr>
        <p:spPr>
          <a:xfrm>
            <a:off x="2712154" y="5321290"/>
            <a:ext cx="5585176" cy="12451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a:ln>
                  <a:noFill/>
                </a:ln>
                <a:solidFill>
                  <a:srgbClr val="000000"/>
                </a:solidFill>
                <a:effectLst/>
                <a:uLnTx/>
                <a:uFillTx/>
                <a:latin typeface="Times New Roman" panose="02020603050405020304" pitchFamily="18" charset="0"/>
                <a:ea typeface="Times New Roman" panose="02020603050405020304" pitchFamily="18" charset="0"/>
                <a:cs typeface="+mn-cs"/>
              </a:rPr>
              <a:t>Đọc mở rộng theo chủ đề </a:t>
            </a: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a:ln>
                  <a:noFill/>
                </a:ln>
                <a:solidFill>
                  <a:srgbClr val="000000"/>
                </a:solidFill>
                <a:effectLst/>
                <a:uLnTx/>
                <a:uFillTx/>
                <a:latin typeface="Times New Roman" panose="02020603050405020304" pitchFamily="18" charset="0"/>
                <a:ea typeface="Times New Roman" panose="02020603050405020304" pitchFamily="18" charset="0"/>
                <a:cs typeface="+mn-cs"/>
              </a:rPr>
              <a:t>Bánh chưng, bánh giầy</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16766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5">
            <a:extLst>
              <a:ext uri="{FF2B5EF4-FFF2-40B4-BE49-F238E27FC236}">
                <a16:creationId xmlns:a16="http://schemas.microsoft.com/office/drawing/2014/main" xmlns="" id="{62BE65CE-B6AC-45A1-9690-571D4ACA41AC}"/>
              </a:ext>
            </a:extLst>
          </p:cNvPr>
          <p:cNvSpPr txBox="1">
            <a:spLocks noChangeArrowheads="1"/>
          </p:cNvSpPr>
          <p:nvPr/>
        </p:nvSpPr>
        <p:spPr bwMode="auto">
          <a:xfrm>
            <a:off x="191912" y="656874"/>
            <a:ext cx="3872089"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kumimoji="0" lang="en-US" sz="3200" b="1"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Tri thức Ngữ Văn</a:t>
            </a:r>
            <a:endParaRPr lang="en-US" altLang="en-US" sz="3600" b="1" i="1">
              <a:solidFill>
                <a:srgbClr val="FF0000"/>
              </a:solidFill>
              <a:latin typeface="Times New Roman" panose="02020603050405020304" pitchFamily="18" charset="0"/>
            </a:endParaRPr>
          </a:p>
        </p:txBody>
      </p:sp>
      <p:sp>
        <p:nvSpPr>
          <p:cNvPr id="8" name="Right Arrow Callout 10">
            <a:extLst>
              <a:ext uri="{FF2B5EF4-FFF2-40B4-BE49-F238E27FC236}">
                <a16:creationId xmlns:a16="http://schemas.microsoft.com/office/drawing/2014/main" xmlns="" id="{F0847F81-DC03-4AAB-B83D-C31B88BF1A06}"/>
              </a:ext>
            </a:extLst>
          </p:cNvPr>
          <p:cNvSpPr/>
          <p:nvPr/>
        </p:nvSpPr>
        <p:spPr>
          <a:xfrm>
            <a:off x="1151228" y="2325511"/>
            <a:ext cx="5441721" cy="4233333"/>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defRPr/>
            </a:pPr>
            <a:r>
              <a:rPr lang="en-US" sz="3200" b="1">
                <a:solidFill>
                  <a:srgbClr val="000000"/>
                </a:solidFill>
                <a:latin typeface="Times New Roman" panose="02020603050405020304" pitchFamily="18" charset="0"/>
                <a:ea typeface="Times New Roman" panose="02020603050405020304" pitchFamily="18" charset="0"/>
              </a:rPr>
              <a:t>1.Tri thức đọc hiểu </a:t>
            </a:r>
          </a:p>
          <a:p>
            <a:pPr marR="30480" lvl="0" algn="just">
              <a:lnSpc>
                <a:spcPct val="115000"/>
              </a:lnSpc>
              <a:spcAft>
                <a:spcPts val="1200"/>
              </a:spcAft>
              <a:defRPr/>
            </a:pPr>
            <a:r>
              <a:rPr lang="en-US" sz="3200" b="1">
                <a:solidFill>
                  <a:srgbClr val="000000"/>
                </a:solidFill>
                <a:latin typeface="Times New Roman" panose="02020603050405020304" pitchFamily="18" charset="0"/>
                <a:ea typeface="Times New Roman" panose="02020603050405020304" pitchFamily="18" charset="0"/>
              </a:rPr>
              <a:t>(Trang17,18 sgk)</a:t>
            </a:r>
          </a:p>
        </p:txBody>
      </p:sp>
      <p:sp>
        <p:nvSpPr>
          <p:cNvPr id="9" name="Pentagon 12">
            <a:extLst>
              <a:ext uri="{FF2B5EF4-FFF2-40B4-BE49-F238E27FC236}">
                <a16:creationId xmlns:a16="http://schemas.microsoft.com/office/drawing/2014/main" xmlns="" id="{A60A9EA9-F067-4462-AD70-8A3F0C5B3E4B}"/>
              </a:ext>
            </a:extLst>
          </p:cNvPr>
          <p:cNvSpPr/>
          <p:nvPr/>
        </p:nvSpPr>
        <p:spPr>
          <a:xfrm>
            <a:off x="6874932" y="2205907"/>
            <a:ext cx="3375380" cy="895345"/>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Truyền</a:t>
            </a:r>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rPr>
              <a:t>thuyết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10" name="Pentagon 12">
            <a:extLst>
              <a:ext uri="{FF2B5EF4-FFF2-40B4-BE49-F238E27FC236}">
                <a16:creationId xmlns:a16="http://schemas.microsoft.com/office/drawing/2014/main" xmlns="" id="{63FCAE4D-A48B-4C80-BCD1-A96AA7C6E4CF}"/>
              </a:ext>
            </a:extLst>
          </p:cNvPr>
          <p:cNvSpPr/>
          <p:nvPr/>
        </p:nvSpPr>
        <p:spPr>
          <a:xfrm>
            <a:off x="6874932" y="3389172"/>
            <a:ext cx="3612447" cy="975745"/>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mn-cs"/>
              </a:rPr>
              <a:t> vật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Pentagon 12">
            <a:extLst>
              <a:ext uri="{FF2B5EF4-FFF2-40B4-BE49-F238E27FC236}">
                <a16:creationId xmlns:a16="http://schemas.microsoft.com/office/drawing/2014/main" xmlns="" id="{DF87DA38-669D-4534-A338-B9AB1C68885B}"/>
              </a:ext>
            </a:extLst>
          </p:cNvPr>
          <p:cNvSpPr/>
          <p:nvPr/>
        </p:nvSpPr>
        <p:spPr>
          <a:xfrm>
            <a:off x="6874932" y="4427684"/>
            <a:ext cx="3759202" cy="975745"/>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Cốt</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mn-cs"/>
              </a:rPr>
              <a:t> truyện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Pentagon 12">
            <a:extLst>
              <a:ext uri="{FF2B5EF4-FFF2-40B4-BE49-F238E27FC236}">
                <a16:creationId xmlns:a16="http://schemas.microsoft.com/office/drawing/2014/main" xmlns="" id="{B721989B-2F09-452C-948A-D40DDEB82E85}"/>
              </a:ext>
            </a:extLst>
          </p:cNvPr>
          <p:cNvSpPr/>
          <p:nvPr/>
        </p:nvSpPr>
        <p:spPr>
          <a:xfrm>
            <a:off x="6874932" y="5567171"/>
            <a:ext cx="3759202"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en-US" sz="3200" b="1">
                <a:solidFill>
                  <a:prstClr val="black"/>
                </a:solidFill>
                <a:latin typeface="Times New Roman" panose="02020603050405020304" pitchFamily="18" charset="0"/>
                <a:ea typeface="Times New Roman" panose="02020603050405020304" pitchFamily="18" charset="0"/>
              </a:rPr>
              <a:t>Yếu tố kì ảo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825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TotalTime>
  <Words>2379</Words>
  <Application>Microsoft Office PowerPoint</Application>
  <PresentationFormat>Custom</PresentationFormat>
  <Paragraphs>209</Paragraphs>
  <Slides>41</Slides>
  <Notes>4</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 trả lời</vt:lpstr>
      <vt:lpstr>PowerPoint Presentation</vt:lpstr>
      <vt:lpstr>PowerPoint Presentation</vt:lpstr>
      <vt:lpstr>Củng cố</vt:lpstr>
      <vt:lpstr>Củng cố</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92</cp:revision>
  <dcterms:created xsi:type="dcterms:W3CDTF">2021-08-28T03:58:12Z</dcterms:created>
  <dcterms:modified xsi:type="dcterms:W3CDTF">2023-10-15T22:38:50Z</dcterms:modified>
</cp:coreProperties>
</file>