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2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2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4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2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6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1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8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5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8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4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208C-ADC9-4EBA-BE2A-325F5C45C40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90741-91FF-4FD0-8D8A-86686E93D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4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OINSET2">
            <a:extLst>
              <a:ext uri="{FF2B5EF4-FFF2-40B4-BE49-F238E27FC236}">
                <a16:creationId xmlns:a16="http://schemas.microsoft.com/office/drawing/2014/main" id="{A8C350B8-A7BC-4DB4-A954-61682322B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0476" y="5761226"/>
            <a:ext cx="873944" cy="12838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ECAC2A50-47A7-4F84-9282-DC04B4F45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9976211"/>
              </p:ext>
            </p:extLst>
          </p:nvPr>
        </p:nvGraphicFramePr>
        <p:xfrm>
          <a:off x="0" y="17888"/>
          <a:ext cx="1229360" cy="986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6889075" imgH="29003625" progId="">
                  <p:embed/>
                </p:oleObj>
              </mc:Choice>
              <mc:Fallback>
                <p:oleObj r:id="rId3" imgW="26889075" imgH="29003625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7888"/>
                        <a:ext cx="1229360" cy="9869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D27A77FB-73D8-4E03-9266-33B63BE8CA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092297"/>
              </p:ext>
            </p:extLst>
          </p:nvPr>
        </p:nvGraphicFramePr>
        <p:xfrm>
          <a:off x="10649172" y="5533721"/>
          <a:ext cx="1597396" cy="130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1575375" imgH="29279850" progId="">
                  <p:embed/>
                </p:oleObj>
              </mc:Choice>
              <mc:Fallback>
                <p:oleObj r:id="rId5" imgW="31575375" imgH="2927985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49172" y="5533721"/>
                        <a:ext cx="1597396" cy="13063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 descr="POINSET2">
            <a:extLst>
              <a:ext uri="{FF2B5EF4-FFF2-40B4-BE49-F238E27FC236}">
                <a16:creationId xmlns:a16="http://schemas.microsoft.com/office/drawing/2014/main" id="{1598D224-5DC8-4CE8-8F91-4D60C983C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581768">
            <a:off x="10955612" y="-182543"/>
            <a:ext cx="984517" cy="14382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0002B37-AE40-49D6-9709-D416BB31D590}"/>
              </a:ext>
            </a:extLst>
          </p:cNvPr>
          <p:cNvSpPr txBox="1">
            <a:spLocks/>
          </p:cNvSpPr>
          <p:nvPr/>
        </p:nvSpPr>
        <p:spPr>
          <a:xfrm>
            <a:off x="2974079" y="110696"/>
            <a:ext cx="5711101" cy="1643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3200" b="1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Times New Roman" panose="02020603050405020304" pitchFamily="18" charset="0"/>
              </a:rPr>
              <a:t>HƯỚNG DẪN TÌM HIỂU BÀI</a:t>
            </a:r>
          </a:p>
        </p:txBody>
      </p:sp>
      <p:pic>
        <p:nvPicPr>
          <p:cNvPr id="1029" name="Picture 5" descr="Sự tích bánh chưng, bánh dà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2588620"/>
            <a:ext cx="9563100" cy="40855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1879603-D13A-4ACB-81A9-168789FC97EC}"/>
              </a:ext>
            </a:extLst>
          </p:cNvPr>
          <p:cNvSpPr txBox="1">
            <a:spLocks/>
          </p:cNvSpPr>
          <p:nvPr/>
        </p:nvSpPr>
        <p:spPr>
          <a:xfrm>
            <a:off x="1745760" y="945558"/>
            <a:ext cx="7924800" cy="1643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Times New Roman" panose="02020603050405020304" pitchFamily="18" charset="0"/>
              </a:rPr>
              <a:t>ĐỌC MỞ RỘNG THEO THỂ LOẠI</a:t>
            </a:r>
          </a:p>
          <a:p>
            <a:pPr algn="ctr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Times New Roman" panose="02020603050405020304" pitchFamily="18" charset="0"/>
              </a:rPr>
              <a:t>BÁNH CHƯNG, BÁNH GIẦY</a:t>
            </a:r>
          </a:p>
        </p:txBody>
      </p:sp>
    </p:spTree>
    <p:extLst>
      <p:ext uri="{BB962C8B-B14F-4D97-AF65-F5344CB8AC3E}">
        <p14:creationId xmlns:p14="http://schemas.microsoft.com/office/powerpoint/2010/main" val="96095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3">
            <a:extLst>
              <a:ext uri="{FF2B5EF4-FFF2-40B4-BE49-F238E27FC236}">
                <a16:creationId xmlns:a16="http://schemas.microsoft.com/office/drawing/2014/main" id="{D27A77FB-73D8-4E03-9266-33B63BE8CA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845219"/>
              </p:ext>
            </p:extLst>
          </p:nvPr>
        </p:nvGraphicFramePr>
        <p:xfrm>
          <a:off x="11205942" y="6021237"/>
          <a:ext cx="986058" cy="806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1575375" imgH="29279850" progId="">
                  <p:embed/>
                </p:oleObj>
              </mc:Choice>
              <mc:Fallback>
                <p:oleObj r:id="rId2" imgW="31575375" imgH="2927985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05942" y="6021237"/>
                        <a:ext cx="986058" cy="80642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 descr="POINSET2">
            <a:extLst>
              <a:ext uri="{FF2B5EF4-FFF2-40B4-BE49-F238E27FC236}">
                <a16:creationId xmlns:a16="http://schemas.microsoft.com/office/drawing/2014/main" id="{A8C350B8-A7BC-4DB4-A954-61682322BA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92540" y="6066230"/>
            <a:ext cx="626877" cy="920883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ECAC2A50-47A7-4F84-9282-DC04B4F45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333486"/>
              </p:ext>
            </p:extLst>
          </p:nvPr>
        </p:nvGraphicFramePr>
        <p:xfrm>
          <a:off x="1" y="17888"/>
          <a:ext cx="866417" cy="695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6889075" imgH="29003625" progId="">
                  <p:embed/>
                </p:oleObj>
              </mc:Choice>
              <mc:Fallback>
                <p:oleObj r:id="rId5" imgW="26889075" imgH="29003625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" y="17888"/>
                        <a:ext cx="866417" cy="69560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4" descr="POINSET2">
            <a:extLst>
              <a:ext uri="{FF2B5EF4-FFF2-40B4-BE49-F238E27FC236}">
                <a16:creationId xmlns:a16="http://schemas.microsoft.com/office/drawing/2014/main" id="{1598D224-5DC8-4CE8-8F91-4D60C983C1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581768">
            <a:off x="11269090" y="-115213"/>
            <a:ext cx="734899" cy="107358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004" y="299482"/>
            <a:ext cx="2200835" cy="695606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8343" y="915808"/>
            <a:ext cx="1039393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0004" y="2228454"/>
            <a:ext cx="2447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6418" y="2630204"/>
            <a:ext cx="10555861" cy="1820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ảo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SGK/19)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0004" y="4324146"/>
            <a:ext cx="10995212" cy="620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giầy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SGK/31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0004" y="5043689"/>
            <a:ext cx="10799071" cy="1220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giầy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919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4FD425-48EE-8F41-95F1-D94316098F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400429"/>
              </p:ext>
            </p:extLst>
          </p:nvPr>
        </p:nvGraphicFramePr>
        <p:xfrm>
          <a:off x="759868" y="1435902"/>
          <a:ext cx="10672264" cy="4866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6132">
                  <a:extLst>
                    <a:ext uri="{9D8B030D-6E8A-4147-A177-3AD203B41FA5}">
                      <a16:colId xmlns:a16="http://schemas.microsoft.com/office/drawing/2014/main" val="1632932585"/>
                    </a:ext>
                  </a:extLst>
                </a:gridCol>
                <a:gridCol w="5336132">
                  <a:extLst>
                    <a:ext uri="{9D8B030D-6E8A-4147-A177-3AD203B41FA5}">
                      <a16:colId xmlns:a16="http://schemas.microsoft.com/office/drawing/2014/main" val="2258416486"/>
                    </a:ext>
                  </a:extLst>
                </a:gridCol>
              </a:tblGrid>
              <a:tr h="751621">
                <a:tc>
                  <a:txBody>
                    <a:bodyPr/>
                    <a:lstStyle/>
                    <a:p>
                      <a:pPr algn="ctr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tiết biểu hiện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375902"/>
                  </a:ext>
                </a:extLst>
              </a:tr>
              <a:tr h="1244787">
                <a:tc>
                  <a:txBody>
                    <a:bodyPr/>
                    <a:lstStyle/>
                    <a:p>
                      <a:pPr algn="just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Thường xoay quanh công trạng, kì tích của nhân vật mà cộng đồng truyền tụng, tôn thờ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170233"/>
                  </a:ext>
                </a:extLst>
              </a:tr>
              <a:tr h="1244787">
                <a:tc>
                  <a:txBody>
                    <a:bodyPr/>
                    <a:lstStyle/>
                    <a:p>
                      <a:pPr algn="just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Thường sử dụng yếu tố kì ảo nhằm thể hiện tài năng, sức mạnh khác thường của nhân vật.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69083"/>
                  </a:ext>
                </a:extLst>
              </a:tr>
              <a:tr h="1244787">
                <a:tc>
                  <a:txBody>
                    <a:bodyPr/>
                    <a:lstStyle/>
                    <a:p>
                      <a:pPr algn="just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Cuối truyện thường gợi nhắc các dấu tích xưa còn lưu lại đến ngày nay.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40246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633727D-B523-7746-A213-CED01FAF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375" y="147919"/>
            <a:ext cx="10134600" cy="1288489"/>
          </a:xfrm>
        </p:spPr>
        <p:txBody>
          <a:bodyPr>
            <a:normAutofit/>
          </a:bodyPr>
          <a:lstStyle/>
          <a:p>
            <a:pPr algn="ctr"/>
            <a:r>
              <a:rPr lang="x-none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cốt truyện truyền thuyết qua truyện </a:t>
            </a:r>
            <a:br>
              <a:rPr lang="x-none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“Bánh chưng, bánh giầy”</a:t>
            </a:r>
          </a:p>
        </p:txBody>
      </p:sp>
      <p:pic>
        <p:nvPicPr>
          <p:cNvPr id="5" name="Picture 4" descr="POINSET2">
            <a:extLst>
              <a:ext uri="{FF2B5EF4-FFF2-40B4-BE49-F238E27FC236}">
                <a16:creationId xmlns:a16="http://schemas.microsoft.com/office/drawing/2014/main" id="{A8C350B8-A7BC-4DB4-A954-61682322B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0478" y="5761226"/>
            <a:ext cx="873944" cy="12838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ECAC2A50-47A7-4F84-9282-DC04B4F45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08564"/>
              </p:ext>
            </p:extLst>
          </p:nvPr>
        </p:nvGraphicFramePr>
        <p:xfrm>
          <a:off x="2" y="17888"/>
          <a:ext cx="1229360" cy="986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6889075" imgH="29003625" progId="">
                  <p:embed/>
                </p:oleObj>
              </mc:Choice>
              <mc:Fallback>
                <p:oleObj r:id="rId3" imgW="26889075" imgH="29003625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" y="17888"/>
                        <a:ext cx="1229360" cy="9869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D27A77FB-73D8-4E03-9266-33B63BE8CA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029325"/>
              </p:ext>
            </p:extLst>
          </p:nvPr>
        </p:nvGraphicFramePr>
        <p:xfrm>
          <a:off x="11081656" y="5887415"/>
          <a:ext cx="1164913" cy="952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1575375" imgH="29279850" progId="">
                  <p:embed/>
                </p:oleObj>
              </mc:Choice>
              <mc:Fallback>
                <p:oleObj r:id="rId5" imgW="31575375" imgH="2927985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081656" y="5887415"/>
                        <a:ext cx="1164913" cy="9526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 descr="POINSET2">
            <a:extLst>
              <a:ext uri="{FF2B5EF4-FFF2-40B4-BE49-F238E27FC236}">
                <a16:creationId xmlns:a16="http://schemas.microsoft.com/office/drawing/2014/main" id="{1598D224-5DC8-4CE8-8F91-4D60C983C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581768">
            <a:off x="10955614" y="-182543"/>
            <a:ext cx="984517" cy="1438238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4235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4FD425-48EE-8F41-95F1-D94316098F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499362"/>
              </p:ext>
            </p:extLst>
          </p:nvPr>
        </p:nvGraphicFramePr>
        <p:xfrm>
          <a:off x="410817" y="1553721"/>
          <a:ext cx="11370366" cy="45157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5183">
                  <a:extLst>
                    <a:ext uri="{9D8B030D-6E8A-4147-A177-3AD203B41FA5}">
                      <a16:colId xmlns:a16="http://schemas.microsoft.com/office/drawing/2014/main" val="1632932585"/>
                    </a:ext>
                  </a:extLst>
                </a:gridCol>
                <a:gridCol w="5685183">
                  <a:extLst>
                    <a:ext uri="{9D8B030D-6E8A-4147-A177-3AD203B41FA5}">
                      <a16:colId xmlns:a16="http://schemas.microsoft.com/office/drawing/2014/main" val="2258416486"/>
                    </a:ext>
                  </a:extLst>
                </a:gridCol>
              </a:tblGrid>
              <a:tr h="721345">
                <a:tc>
                  <a:txBody>
                    <a:bodyPr/>
                    <a:lstStyle/>
                    <a:p>
                      <a:pPr algn="ctr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 điểm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tiết biểu hiện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375902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Thường có những điểm khác lạ về lai lịch, phẩm chất, tài năng, sức mạnh,…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170233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Thường gắn với sự kiện lịch sử và có công lớn đối với cộng đồng.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69083"/>
                  </a:ext>
                </a:extLst>
              </a:tr>
              <a:tr h="1211403">
                <a:tc>
                  <a:txBody>
                    <a:bodyPr/>
                    <a:lstStyle/>
                    <a:p>
                      <a:pPr algn="just"/>
                      <a:r>
                        <a:rPr lang="x-none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Được cộng đồng truyền tụng, tôn thờ.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x-none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40246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633727D-B523-7746-A213-CED01FAF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228600"/>
            <a:ext cx="10134600" cy="1288489"/>
          </a:xfrm>
        </p:spPr>
        <p:txBody>
          <a:bodyPr>
            <a:normAutofit/>
          </a:bodyPr>
          <a:lstStyle/>
          <a:p>
            <a:pPr algn="ctr"/>
            <a:r>
              <a:rPr lang="x-none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 điểm nhân vật truyền thuyết qua truyện </a:t>
            </a:r>
            <a:br>
              <a:rPr lang="x-none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“Bánh chưng, bánh giầy”</a:t>
            </a:r>
          </a:p>
        </p:txBody>
      </p:sp>
      <p:pic>
        <p:nvPicPr>
          <p:cNvPr id="5" name="Picture 4" descr="POINSET2">
            <a:extLst>
              <a:ext uri="{FF2B5EF4-FFF2-40B4-BE49-F238E27FC236}">
                <a16:creationId xmlns:a16="http://schemas.microsoft.com/office/drawing/2014/main" id="{A8C350B8-A7BC-4DB4-A954-61682322B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0478" y="5761226"/>
            <a:ext cx="873944" cy="12838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ECAC2A50-47A7-4F84-9282-DC04B4F45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08564"/>
              </p:ext>
            </p:extLst>
          </p:nvPr>
        </p:nvGraphicFramePr>
        <p:xfrm>
          <a:off x="2" y="17888"/>
          <a:ext cx="1229360" cy="986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6889075" imgH="29003625" progId="">
                  <p:embed/>
                </p:oleObj>
              </mc:Choice>
              <mc:Fallback>
                <p:oleObj r:id="rId3" imgW="26889075" imgH="29003625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" y="17888"/>
                        <a:ext cx="1229360" cy="986996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D27A77FB-73D8-4E03-9266-33B63BE8CA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024661"/>
              </p:ext>
            </p:extLst>
          </p:nvPr>
        </p:nvGraphicFramePr>
        <p:xfrm>
          <a:off x="11177948" y="5966165"/>
          <a:ext cx="1068621" cy="873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1575375" imgH="29279850" progId="">
                  <p:embed/>
                </p:oleObj>
              </mc:Choice>
              <mc:Fallback>
                <p:oleObj r:id="rId5" imgW="31575375" imgH="2927985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77948" y="5966165"/>
                        <a:ext cx="1068621" cy="8739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4" descr="POINSET2">
            <a:extLst>
              <a:ext uri="{FF2B5EF4-FFF2-40B4-BE49-F238E27FC236}">
                <a16:creationId xmlns:a16="http://schemas.microsoft.com/office/drawing/2014/main" id="{1598D224-5DC8-4CE8-8F91-4D60C983C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581768">
            <a:off x="10955614" y="-182543"/>
            <a:ext cx="984517" cy="1438238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75531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325</Words>
  <Application>Microsoft Office PowerPoint</Application>
  <PresentationFormat>Màn hình rộng</PresentationFormat>
  <Paragraphs>21</Paragraphs>
  <Slides>4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0</vt:i4>
      </vt:variant>
      <vt:variant>
        <vt:lpstr>Tiêu đề Bản chiếu</vt:lpstr>
      </vt:variant>
      <vt:variant>
        <vt:i4>4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Times New Roman</vt:lpstr>
      <vt:lpstr>Office Theme</vt:lpstr>
      <vt:lpstr>Bản trình bày PowerPoint</vt:lpstr>
      <vt:lpstr>MỤC TIÊU</vt:lpstr>
      <vt:lpstr>Đặc điểm cốt truyện truyền thuyết qua truyện  “Bánh chưng, bánh giầy”</vt:lpstr>
      <vt:lpstr>Đặc điểm nhân vật truyền thuyết qua truyện  “Bánh chưng, bánh giầy”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hoa</cp:lastModifiedBy>
  <cp:revision>16</cp:revision>
  <dcterms:created xsi:type="dcterms:W3CDTF">2021-08-31T12:44:29Z</dcterms:created>
  <dcterms:modified xsi:type="dcterms:W3CDTF">2021-09-01T09:45:32Z</dcterms:modified>
</cp:coreProperties>
</file>