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57" r:id="rId4"/>
    <p:sldId id="288" r:id="rId5"/>
    <p:sldId id="290" r:id="rId6"/>
    <p:sldId id="289" r:id="rId7"/>
    <p:sldId id="293" r:id="rId8"/>
    <p:sldId id="260" r:id="rId9"/>
    <p:sldId id="292" r:id="rId10"/>
    <p:sldId id="294" r:id="rId11"/>
    <p:sldId id="295" r:id="rId12"/>
    <p:sldId id="296" r:id="rId13"/>
    <p:sldId id="297" r:id="rId14"/>
    <p:sldId id="268" r:id="rId15"/>
    <p:sldId id="269" r:id="rId16"/>
  </p:sldIdLst>
  <p:sldSz cx="18288000" cy="10287000"/>
  <p:notesSz cx="6858000" cy="9144000"/>
  <p:embeddedFontLst>
    <p:embeddedFont>
      <p:font typeface="Bebas Neue" panose="020B0606020202050201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39" d="100"/>
          <a:sy n="39" d="100"/>
        </p:scale>
        <p:origin x="216" y="84"/>
      </p:cViewPr>
      <p:guideLst>
        <p:guide orient="horz" pos="2160"/>
        <p:guide pos="28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A4D68-E32C-48FA-8F1E-FDAE1EEAE81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6E489-BD5D-4EC7-83E0-21588858899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3411676" y="6336250"/>
            <a:ext cx="41550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arriecito" panose="00000500000000000000"/>
                <a:ea typeface="Barriecito" panose="00000500000000000000"/>
                <a:cs typeface="Barriecito" panose="00000500000000000000"/>
                <a:sym typeface="Barriecito" panose="00000500000000000000"/>
              </a:defRPr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10721326" y="6336250"/>
            <a:ext cx="4155000" cy="10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arriecito" panose="00000500000000000000"/>
                <a:ea typeface="Barriecito" panose="00000500000000000000"/>
                <a:cs typeface="Barriecito" panose="00000500000000000000"/>
                <a:sym typeface="Barriecito" panose="00000500000000000000"/>
              </a:defRPr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 panose="020B0606020202050201"/>
              <a:buNone/>
              <a:defRPr sz="5000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3411676" y="7179750"/>
            <a:ext cx="41550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10721326" y="7179750"/>
            <a:ext cx="41550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ct val="100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/>
          <a:srcRect l="29463"/>
          <a:stretch>
            <a:fillRect/>
          </a:stretch>
        </p:blipFill>
        <p:spPr>
          <a:xfrm rot="-5400000">
            <a:off x="-38876" y="-2586174"/>
            <a:ext cx="3393200" cy="495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-1594271" flipH="1">
            <a:off x="15171756" y="6097800"/>
            <a:ext cx="4612606" cy="4754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68159" y="2601758"/>
            <a:ext cx="1282893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ĐÓN CÁC EM TỚI BÀI HỌC NGÀY HÔM NAY!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76200" y="190500"/>
            <a:ext cx="821436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2 trang 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409700"/>
            <a:ext cx="11276965" cy="523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b="67296"/>
          <a:stretch>
            <a:fillRect/>
          </a:stretch>
        </p:blipFill>
        <p:spPr>
          <a:xfrm>
            <a:off x="1600200" y="495300"/>
            <a:ext cx="12016105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t="33962" b="37107"/>
          <a:stretch>
            <a:fillRect/>
          </a:stretch>
        </p:blipFill>
        <p:spPr>
          <a:xfrm>
            <a:off x="1600200" y="2476500"/>
            <a:ext cx="12016105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t="65409"/>
          <a:stretch>
            <a:fillRect/>
          </a:stretch>
        </p:blipFill>
        <p:spPr>
          <a:xfrm>
            <a:off x="1600200" y="4198620"/>
            <a:ext cx="12016105" cy="209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 b="83429"/>
          <a:stretch>
            <a:fillRect/>
          </a:stretch>
        </p:blipFill>
        <p:spPr>
          <a:xfrm>
            <a:off x="3962400" y="266700"/>
            <a:ext cx="8206740" cy="152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t="16571" b="68515"/>
          <a:stretch>
            <a:fillRect/>
          </a:stretch>
        </p:blipFill>
        <p:spPr>
          <a:xfrm>
            <a:off x="3962400" y="1790700"/>
            <a:ext cx="820674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t="31775" b="49168"/>
          <a:stretch>
            <a:fillRect/>
          </a:stretch>
        </p:blipFill>
        <p:spPr>
          <a:xfrm>
            <a:off x="3886200" y="3162300"/>
            <a:ext cx="8206740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t="51371" b="31230"/>
          <a:stretch>
            <a:fillRect/>
          </a:stretch>
        </p:blipFill>
        <p:spPr>
          <a:xfrm>
            <a:off x="3886200" y="4762500"/>
            <a:ext cx="820674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t="68770" b="15487"/>
          <a:stretch>
            <a:fillRect/>
          </a:stretch>
        </p:blipFill>
        <p:spPr>
          <a:xfrm>
            <a:off x="3962400" y="6286500"/>
            <a:ext cx="8206740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t="83684"/>
          <a:stretch>
            <a:fillRect/>
          </a:stretch>
        </p:blipFill>
        <p:spPr>
          <a:xfrm>
            <a:off x="4038600" y="7734300"/>
            <a:ext cx="8206740" cy="1500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 b="69842"/>
          <a:stretch>
            <a:fillRect/>
          </a:stretch>
        </p:blipFill>
        <p:spPr>
          <a:xfrm>
            <a:off x="5334000" y="495300"/>
            <a:ext cx="8100060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t="31617" b="49899"/>
          <a:stretch>
            <a:fillRect/>
          </a:stretch>
        </p:blipFill>
        <p:spPr>
          <a:xfrm>
            <a:off x="5334000" y="2857500"/>
            <a:ext cx="810006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l="1881" t="49615" r="-1881" b="33652"/>
          <a:stretch>
            <a:fillRect/>
          </a:stretch>
        </p:blipFill>
        <p:spPr>
          <a:xfrm>
            <a:off x="5410200" y="4305300"/>
            <a:ext cx="8100060" cy="1310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t="68099" b="16336"/>
          <a:stretch>
            <a:fillRect/>
          </a:stretch>
        </p:blipFill>
        <p:spPr>
          <a:xfrm>
            <a:off x="5334000" y="5615940"/>
            <a:ext cx="810006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t="83664"/>
          <a:stretch>
            <a:fillRect/>
          </a:stretch>
        </p:blipFill>
        <p:spPr>
          <a:xfrm>
            <a:off x="5257800" y="6743700"/>
            <a:ext cx="8100060" cy="1279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800475" y="1714500"/>
            <a:ext cx="106870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spc="120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30400" y="3651482"/>
            <a:ext cx="3391779" cy="621826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66897" y="3079982"/>
            <a:ext cx="1143000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6250" y="3231707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66897" y="4663423"/>
            <a:ext cx="1143000" cy="1143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91000" y="4381184"/>
            <a:ext cx="935355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phần 3-4-5 bài CÁC PHÉP TÍNH VỚI SỐ HỮU TỈ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009900" y="2472763"/>
            <a:ext cx="12268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95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0780">
            <a:off x="9572994" y="650718"/>
            <a:ext cx="9111294" cy="1971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0600" y="5606258"/>
            <a:ext cx="15680289" cy="39831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15200" y="2460051"/>
            <a:ext cx="8839200" cy="2823149"/>
            <a:chOff x="0" y="0"/>
            <a:chExt cx="5490351" cy="2783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AE7CE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400800" y="852511"/>
            <a:ext cx="10797016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spc="120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13542" y="1258486"/>
            <a:ext cx="4002761" cy="40247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94478" y="2783109"/>
            <a:ext cx="788064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237" y="1842827"/>
            <a:ext cx="1676406" cy="16764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39898" y="5705029"/>
            <a:ext cx="144195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Ta có thể cộng trừ hai số hữu tỉ bằng cách viết chúng dưới dạng phân số, rồi áp dụng quy tắc cộng, trừ phân số.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Nếu hai số hữu tỉ đều được dưới dạng số thập phân thì ta áp dụng quy tắc cộng trừ số thập phân.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409700"/>
            <a:ext cx="15840835" cy="7848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3787" y="3549497"/>
            <a:ext cx="3009059" cy="572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2417" y="431281"/>
            <a:ext cx="1763166" cy="17728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41387" y="3305710"/>
            <a:ext cx="12115800" cy="1384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b="1" spc="1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7200" b="1" spc="1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85480" y="5561836"/>
            <a:ext cx="2984055" cy="369646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890444" y="1191802"/>
            <a:ext cx="3780890" cy="12329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Bài </a:t>
            </a:r>
            <a:r>
              <a:rPr lang="en-US" sz="4000" b="1" dirty="0">
                <a:solidFill>
                  <a:srgbClr val="002060"/>
                </a:solidFill>
              </a:rPr>
              <a:t>1: </a:t>
            </a:r>
            <a:r>
              <a:rPr lang="en-US" sz="4000" dirty="0" err="1">
                <a:solidFill>
                  <a:srgbClr val="002060"/>
                </a:solidFill>
              </a:rPr>
              <a:t>Tính</a:t>
            </a:r>
            <a:endParaRPr lang="en-US" sz="4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890444" y="2876764"/>
                <a:ext cx="5280918" cy="1319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444" y="2876764"/>
                <a:ext cx="5280918" cy="1319530"/>
              </a:xfrm>
              <a:prstGeom prst="rect">
                <a:avLst/>
              </a:prstGeom>
              <a:blipFill rotWithShape="1">
                <a:blip r:embed="rId3"/>
                <a:stretch>
                  <a:fillRect l="-1" t="-16" r="6" b="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23276360" y="7190716"/>
            <a:ext cx="909264" cy="1077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4"/>
          <a:srcRect t="12557" b="12564"/>
          <a:stretch>
            <a:fillRect/>
          </a:stretch>
        </p:blipFill>
        <p:spPr>
          <a:xfrm rot="191757">
            <a:off x="13757044" y="6221604"/>
            <a:ext cx="4684414" cy="361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270" y="7154"/>
            <a:ext cx="2106920" cy="2277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28749" y="4407642"/>
                <a:ext cx="4212406" cy="1319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49" y="4407642"/>
                <a:ext cx="4212406" cy="1319530"/>
              </a:xfrm>
              <a:prstGeom prst="rect">
                <a:avLst/>
              </a:prstGeom>
              <a:blipFill rotWithShape="1">
                <a:blip r:embed="rId6"/>
                <a:stretch>
                  <a:fillRect l="-14" t="-8" r="9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890444" y="1191802"/>
            <a:ext cx="3780890" cy="12329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Bài </a:t>
            </a:r>
            <a:r>
              <a:rPr lang="en-US" sz="4000" b="1" dirty="0">
                <a:solidFill>
                  <a:srgbClr val="002060"/>
                </a:solidFill>
              </a:rPr>
              <a:t>1: </a:t>
            </a:r>
            <a:r>
              <a:rPr lang="en-US" sz="4000" dirty="0" err="1">
                <a:solidFill>
                  <a:srgbClr val="002060"/>
                </a:solidFill>
              </a:rPr>
              <a:t>Tính</a:t>
            </a:r>
            <a:endParaRPr lang="en-US" sz="4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890444" y="2876764"/>
                <a:ext cx="5280918" cy="1319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444" y="2876764"/>
                <a:ext cx="5280918" cy="1319530"/>
              </a:xfrm>
              <a:prstGeom prst="rect">
                <a:avLst/>
              </a:prstGeom>
              <a:blipFill rotWithShape="1">
                <a:blip r:embed="rId3"/>
                <a:stretch>
                  <a:fillRect l="-1" t="-16" r="6" b="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811766" y="2876764"/>
                <a:ext cx="4520630" cy="1464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6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766" y="2876764"/>
                <a:ext cx="4520630" cy="1464310"/>
              </a:xfrm>
              <a:prstGeom prst="rect">
                <a:avLst/>
              </a:prstGeom>
              <a:blipFill rotWithShape="1">
                <a:blip r:embed="rId4"/>
                <a:stretch>
                  <a:fillRect l="-3" t="-15" r="4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890444" y="4736390"/>
                <a:ext cx="4869952" cy="1464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444" y="4736390"/>
                <a:ext cx="4869952" cy="1464310"/>
              </a:xfrm>
              <a:prstGeom prst="rect">
                <a:avLst/>
              </a:prstGeom>
              <a:blipFill rotWithShape="1">
                <a:blip r:embed="rId5"/>
                <a:stretch>
                  <a:fillRect l="-1" t="-38" r="4" b="3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890444" y="6349428"/>
                <a:ext cx="6262102" cy="1368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6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5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5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5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5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444" y="6349428"/>
                <a:ext cx="6262102" cy="1368425"/>
              </a:xfrm>
              <a:prstGeom prst="rect">
                <a:avLst/>
              </a:prstGeom>
              <a:blipFill rotWithShape="1">
                <a:blip r:embed="rId6"/>
                <a:stretch>
                  <a:fillRect l="-1" t="-5" r="7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724449" y="8061665"/>
                <a:ext cx="4458986" cy="1319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5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49" y="8061665"/>
                <a:ext cx="4458986" cy="1319530"/>
              </a:xfrm>
              <a:prstGeom prst="rect">
                <a:avLst/>
              </a:prstGeom>
              <a:blipFill rotWithShape="1">
                <a:blip r:embed="rId7"/>
                <a:stretch>
                  <a:fillRect l="-1" t="-26" r="1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2092684" y="2626526"/>
            <a:ext cx="5897368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23276360" y="7190716"/>
            <a:ext cx="909264" cy="1077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9144000" y="4886174"/>
            <a:ext cx="492034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8152546" y="5460112"/>
            <a:ext cx="919534" cy="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9144000" y="6445384"/>
            <a:ext cx="451590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8152546" y="7019322"/>
            <a:ext cx="919534" cy="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8"/>
          <a:srcRect t="12557" b="12564"/>
          <a:stretch>
            <a:fillRect/>
          </a:stretch>
        </p:blipFill>
        <p:spPr>
          <a:xfrm rot="191757">
            <a:off x="13757044" y="6221604"/>
            <a:ext cx="4684414" cy="361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270" y="7154"/>
            <a:ext cx="2106920" cy="2277044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4" grpId="0"/>
      <p:bldP spid="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626" y="4877832"/>
            <a:ext cx="5096698" cy="5791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67154" y="1438382"/>
                <a:ext cx="4212406" cy="1319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154" y="1438382"/>
                <a:ext cx="4212406" cy="1319530"/>
              </a:xfrm>
              <a:prstGeom prst="rect">
                <a:avLst/>
              </a:prstGeom>
              <a:blipFill rotWithShape="1">
                <a:blip r:embed="rId4"/>
                <a:stretch>
                  <a:fillRect l="-14" t="-8" r="9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60314" y="2845946"/>
                <a:ext cx="5157628" cy="4883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6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4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4000" dirty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5600" dirty="0"/>
                  <a:t> </a:t>
                </a:r>
                <a:r>
                  <a:rPr lang="en-US" sz="4000" dirty="0"/>
                  <a:t>=</a:t>
                </a:r>
                <a:r>
                  <a:rPr lang="en-US" sz="5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5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314" y="2845946"/>
                <a:ext cx="5157628" cy="4883150"/>
              </a:xfrm>
              <a:prstGeom prst="rect">
                <a:avLst/>
              </a:prstGeom>
              <a:blipFill rotWithShape="1">
                <a:blip r:embed="rId5"/>
                <a:stretch>
                  <a:fillRect l="-7" t="-10" r="10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8774128" y="3339798"/>
            <a:ext cx="79316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</a:rPr>
              <a:t>Viết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số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hữu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tỉ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dưới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dạng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phân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số</a:t>
            </a:r>
            <a:endParaRPr lang="en-US" sz="4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15041666" y="7387348"/>
            <a:ext cx="2506892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804774" y="4877832"/>
            <a:ext cx="79316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</a:rPr>
              <a:t>Tính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chất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giao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hoán</a:t>
            </a:r>
            <a:r>
              <a:rPr lang="en-US" sz="4000" dirty="0">
                <a:solidFill>
                  <a:srgbClr val="7030A0"/>
                </a:solidFill>
              </a:rPr>
              <a:t>, </a:t>
            </a:r>
            <a:r>
              <a:rPr lang="en-US" sz="4000" dirty="0" err="1">
                <a:solidFill>
                  <a:srgbClr val="7030A0"/>
                </a:solidFill>
              </a:rPr>
              <a:t>kết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hợp</a:t>
            </a:r>
            <a:endParaRPr lang="en-US" sz="4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15657772" y="10462534"/>
            <a:ext cx="1951912" cy="81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804774" y="6415046"/>
            <a:ext cx="43254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</a:rPr>
              <a:t>Cộng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với</a:t>
            </a:r>
            <a:r>
              <a:rPr lang="en-US" sz="4000" dirty="0">
                <a:solidFill>
                  <a:srgbClr val="7030A0"/>
                </a:solidFill>
              </a:rPr>
              <a:t> </a:t>
            </a:r>
            <a:r>
              <a:rPr lang="en-US" sz="4000" dirty="0" err="1">
                <a:solidFill>
                  <a:srgbClr val="7030A0"/>
                </a:solidFill>
              </a:rPr>
              <a:t>số</a:t>
            </a:r>
            <a:r>
              <a:rPr lang="en-US" sz="4000" dirty="0">
                <a:solidFill>
                  <a:srgbClr val="7030A0"/>
                </a:solidFill>
              </a:rPr>
              <a:t> 0</a:t>
            </a: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15236532" y="13537266"/>
            <a:ext cx="2373152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2" y="7215266"/>
            <a:ext cx="1112006" cy="2753542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7417942" y="476404"/>
            <a:ext cx="8907606" cy="2229496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</a:rPr>
              <a:t>Hai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số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đối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luôn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có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tổng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bằng</a:t>
            </a:r>
            <a:r>
              <a:rPr lang="en-US" sz="4000" dirty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</a:rPr>
              <a:t>a + (-a) = 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27" grpId="0"/>
      <p:bldP spid="31" grpId="0"/>
      <p:bldP spid="2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990600" y="342900"/>
            <a:ext cx="155587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3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giá trị của biểu thức sau một cách hợp lí: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257300"/>
            <a:ext cx="10699115" cy="1695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b="72209"/>
          <a:stretch>
            <a:fillRect/>
          </a:stretch>
        </p:blipFill>
        <p:spPr>
          <a:xfrm>
            <a:off x="1981200" y="2857500"/>
            <a:ext cx="10691495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t="28902" b="55535"/>
          <a:stretch>
            <a:fillRect/>
          </a:stretch>
        </p:blipFill>
        <p:spPr>
          <a:xfrm>
            <a:off x="1988820" y="4762500"/>
            <a:ext cx="10691495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t="61139"/>
          <a:stretch>
            <a:fillRect/>
          </a:stretch>
        </p:blipFill>
        <p:spPr>
          <a:xfrm>
            <a:off x="2133600" y="5829300"/>
            <a:ext cx="10691495" cy="2663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33400" y="419100"/>
            <a:ext cx="1626997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1 trang 12 :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cà phê nhập và xuất tại một công ty cà phê trong 6 tuần được ghi trong bảng dưới đây. Tính lượng cà phê tồn kho trong 6 tuần đó.</a:t>
            </a:r>
          </a:p>
        </p:txBody>
      </p:sp>
      <p:pic>
        <p:nvPicPr>
          <p:cNvPr id="100" name="Picture 99"/>
          <p:cNvPicPr/>
          <p:nvPr/>
        </p:nvPicPr>
        <p:blipFill>
          <a:blip r:embed="rId4"/>
          <a:stretch>
            <a:fillRect/>
          </a:stretch>
        </p:blipFill>
        <p:spPr>
          <a:xfrm>
            <a:off x="4724400" y="2541905"/>
            <a:ext cx="7991475" cy="7745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14300"/>
            <a:ext cx="10144125" cy="10092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319</Words>
  <Application>Microsoft Office PowerPoint</Application>
  <PresentationFormat>Custom</PresentationFormat>
  <Paragraphs>36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Wingdings</vt:lpstr>
      <vt:lpstr>Times New Roman</vt:lpstr>
      <vt:lpstr>Bebas Neue</vt:lpstr>
      <vt:lpstr>Barriecito</vt:lpstr>
      <vt:lpstr>Arial</vt:lpstr>
      <vt:lpstr>Cambria Math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class</dc:title>
  <dc:creator>User</dc:creator>
  <cp:lastModifiedBy>Văn Tân Lê</cp:lastModifiedBy>
  <cp:revision>40</cp:revision>
  <dcterms:created xsi:type="dcterms:W3CDTF">2006-08-16T00:00:00Z</dcterms:created>
  <dcterms:modified xsi:type="dcterms:W3CDTF">2023-10-16T16:06:40Z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0E71516A3DB742BFBFFE8CC59EF7E9DF_13</vt:lpwstr>
  </property>
  <property fmtid="{D5CDD505-2E9C-101B-9397-08002B2CF9AE}" pid="3" name="KSOProductBuildVer">
    <vt:lpwstr>1033-12.2.0.13266</vt:lpwstr>
  </property>
</Properties>
</file>