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  <p:sldMasterId id="2147483686" r:id="rId4"/>
    <p:sldMasterId id="2147483698" r:id="rId5"/>
    <p:sldMasterId id="2147483710" r:id="rId6"/>
  </p:sldMasterIdLst>
  <p:notesMasterIdLst>
    <p:notesMasterId r:id="rId46"/>
  </p:notesMasterIdLst>
  <p:sldIdLst>
    <p:sldId id="307" r:id="rId7"/>
    <p:sldId id="314" r:id="rId8"/>
    <p:sldId id="309" r:id="rId9"/>
    <p:sldId id="315" r:id="rId10"/>
    <p:sldId id="308" r:id="rId11"/>
    <p:sldId id="310" r:id="rId12"/>
    <p:sldId id="312" r:id="rId13"/>
    <p:sldId id="317" r:id="rId14"/>
    <p:sldId id="283" r:id="rId15"/>
    <p:sldId id="313" r:id="rId16"/>
    <p:sldId id="302" r:id="rId17"/>
    <p:sldId id="311" r:id="rId18"/>
    <p:sldId id="287" r:id="rId19"/>
    <p:sldId id="303" r:id="rId20"/>
    <p:sldId id="288" r:id="rId21"/>
    <p:sldId id="289" r:id="rId22"/>
    <p:sldId id="318" r:id="rId23"/>
    <p:sldId id="290" r:id="rId24"/>
    <p:sldId id="319" r:id="rId25"/>
    <p:sldId id="266" r:id="rId26"/>
    <p:sldId id="267" r:id="rId27"/>
    <p:sldId id="291" r:id="rId28"/>
    <p:sldId id="292" r:id="rId29"/>
    <p:sldId id="326" r:id="rId30"/>
    <p:sldId id="320" r:id="rId31"/>
    <p:sldId id="321" r:id="rId32"/>
    <p:sldId id="322" r:id="rId33"/>
    <p:sldId id="324" r:id="rId34"/>
    <p:sldId id="325" r:id="rId35"/>
    <p:sldId id="328" r:id="rId36"/>
    <p:sldId id="329" r:id="rId37"/>
    <p:sldId id="327" r:id="rId38"/>
    <p:sldId id="330" r:id="rId39"/>
    <p:sldId id="271" r:id="rId40"/>
    <p:sldId id="316" r:id="rId41"/>
    <p:sldId id="331" r:id="rId42"/>
    <p:sldId id="272" r:id="rId43"/>
    <p:sldId id="274" r:id="rId44"/>
    <p:sldId id="306" r:id="rId45"/>
  </p:sldIdLst>
  <p:sldSz cx="9144000" cy="6858000" type="screen4x3"/>
  <p:notesSz cx="6858000" cy="9144000"/>
  <p:embeddedFontLst>
    <p:embeddedFont>
      <p:font typeface=".VnArial Narrow" panose="020B7200000000000000"/>
      <p:regular r:id="rId47"/>
      <p:bold r:id="rId48"/>
      <p:italic r:id="rId49"/>
    </p:embeddedFont>
    <p:embeddedFont>
      <p:font typeface=".VnTime" panose="020B7200000000000000"/>
      <p:regular r:id="rId50"/>
      <p:bold r:id="rId51"/>
      <p:italic r:id="rId52"/>
      <p:boldItalic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VNI-Times" panose="020B0604020202020204" pitchFamily="2" charset="0"/>
      <p:regular r:id="rId58"/>
      <p:bold r:id="rId59"/>
      <p:italic r:id="rId60"/>
      <p:boldItalic r:id="rId6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800080"/>
    <a:srgbClr val="0000FF"/>
    <a:srgbClr val="006600"/>
    <a:srgbClr val="660033"/>
    <a:srgbClr val="FFFF00"/>
    <a:srgbClr val="339966"/>
    <a:srgbClr val="00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55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font" Target="fonts/font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font" Target="fonts/font7.fntdata"/><Relationship Id="rId58" Type="http://schemas.openxmlformats.org/officeDocument/2006/relationships/font" Target="fonts/font1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61" Type="http://schemas.openxmlformats.org/officeDocument/2006/relationships/font" Target="fonts/font15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font" Target="fonts/font6.fntdata"/><Relationship Id="rId60" Type="http://schemas.openxmlformats.org/officeDocument/2006/relationships/font" Target="fonts/font14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9D8F9-639E-4348-AE69-81F1ECB8B8EC}" type="datetimeFigureOut">
              <a:rPr lang="vi-VN" smtClean="0"/>
              <a:pPr/>
              <a:t>08/10/2021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5EA93-3A5A-4AA7-81F4-F51E4C5095C6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204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EA93-3A5A-4AA7-81F4-F51E4C5095C6}" type="slidenum">
              <a:rPr lang="vi-VN" smtClean="0"/>
              <a:pPr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550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90003D-4AC1-4F92-8348-ADDBC21334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BF0F4C-CC57-431A-88A8-6DAFD46182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B2A12B-4315-4DA4-8969-7FEFAF7BE3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25A0CF-2D37-46CC-B328-EB571E798E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50064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2F0656-6F52-4264-AE1E-6320E8B47C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05B74C-4C57-4C37-8E54-AEF8A728A9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9B89AF-C2ED-4B45-BF2E-A50A7BC42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0AD4AF-5904-4938-BE34-65B0CDE409B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305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D276EE-F6FE-4104-88D0-20039B031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BFAFDC-D418-43F1-874B-94F08BB2EE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89A51A7-0182-4116-83AA-4A8FEA4EE7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A77DC-2E88-4FEE-9C0E-75E4FFFFA1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5442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689D-5AFE-4667-9061-35E40FBD813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649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B00F-D6D3-40F1-BD6C-0DEE0E6CA850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8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031CA-ECF1-4FEA-9664-7C23B09898FA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62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E46D5-7587-4DC7-AE1D-D5D970F6F572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40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1F047-2490-4469-A86E-81DAA340A708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3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B26E0-65C0-4E84-BA8B-32AE1F4828FF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1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62E80-2978-4D6F-B4C7-5164AE3ACC43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06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BAD07-852B-4458-A63B-603BF7224603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9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87DF85-C7CE-47F4-8DF9-577D6D437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4BEE52-DFEF-4188-94DC-709768EBC2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44BEE0-990D-40FE-83A8-41EFA02372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762E8-E6C3-40B6-9F94-272FB57DC74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3915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48CD-B6D1-415F-860E-3C17AE539779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54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1B5E9-461D-48F4-9556-BFDF2DDEC04E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42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923C5-28F9-4D0F-9F7E-5DD709BECDB1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55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0263-0F3B-41DC-8C02-08C93FD3125F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47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43582-B979-4CF7-96DA-C8F7D07C40DD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66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50329-9455-4131-BD19-C889B7E71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241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4CBF5-ECE8-472F-9B6D-2602970EF6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3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A6D3F-B9C2-4F4E-9ACA-31229DFCF7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06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4142A-C464-4B0A-B4AF-8DB77B17A4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92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DA7F1-2AA0-4A3E-81C4-BD10F1B7D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102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6E75EB-984E-4917-8293-AB2272AB92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93F793-22E9-4584-A31E-9DAE8F9976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225F94-1DF1-4B5C-93B1-60C5C28F18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19A237-EA36-43A0-92D5-FB8D4240745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8888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5439D-CBEA-4053-BD4E-EA5EFA0A0A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64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4F785-8F9E-4145-9A61-C8CE468418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6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AFD0F-AB3D-4277-8C4C-31E8A02B23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636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E9947-CD4F-442D-A5C9-3C45CA1C3B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53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28E5A-DF0A-4394-B2AA-2834627241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507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91783-A828-4DC2-8BBD-43AAD10CE6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67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A50329-9455-4131-BD19-C889B7E71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978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4CBF5-ECE8-472F-9B6D-2602970EF6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20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A6D3F-B9C2-4F4E-9ACA-31229DFCF7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41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A4142A-C464-4B0A-B4AF-8DB77B17A4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78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DAB0D0-3C2F-4A77-877C-D25DA63A9C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85F827-B0CE-4946-9560-64ED34DA8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8BBC8D-E7BE-4BA8-BD29-4D384924EC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981FA-DA0C-4EC7-906B-12DB9916B0E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215744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DA7F1-2AA0-4A3E-81C4-BD10F1B7D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562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5439D-CBEA-4053-BD4E-EA5EFA0A0AF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657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84F785-8F9E-4145-9A61-C8CE468418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36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2AFD0F-AB3D-4277-8C4C-31E8A02B23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32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1E9947-CD4F-442D-A5C9-3C45CA1C3B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373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28E5A-DF0A-4394-B2AA-2834627241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53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91783-A828-4DC2-8BBD-43AAD10CE6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173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BA43F-6863-4C44-882D-2BB210C4F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120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5981E-16D4-4BAE-9E77-66A95437CD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480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1C703-1B4F-4999-98D5-C7BD93825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56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601CE5-185D-43B8-8891-E9A4179FA6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4BE875-0C2D-4060-B07F-3986285049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F04459-4CCC-45CF-BF2B-413CBE769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C47DF3-0D68-489A-B711-E5B23F3EF7C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518746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38A1D-FDA3-4564-922E-BB28C116BB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62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5CACD-3D2D-4369-9CBB-6D8CA59BFA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642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3F5AB-154E-49F1-949F-7E68001E37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304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A69DE-2BDB-4EB6-9E73-C25389ED6D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090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1F2AB-D526-4515-AC55-52A5E9F128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2843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26D94-B36F-4C3F-B610-333ED556E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5976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77A87-BFD4-4DD1-8923-0A0737BD1E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8091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49C17-29CE-480F-A9FC-2599CB26EC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91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2BA43F-6863-4C44-882D-2BB210C4F3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78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35981E-16D4-4BAE-9E77-66A95437CD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4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ED2D73-7F56-4526-B1CF-D963BC836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FA8E7B-7EF8-4ECD-A453-77B6F9596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319E983-C453-4EB9-B18C-42214029D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5DD5C-DFBF-4530-8506-6E4BD4C1B3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7447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1C703-1B4F-4999-98D5-C7BD938259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96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38A1D-FDA3-4564-922E-BB28C116BB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031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5CACD-3D2D-4369-9CBB-6D8CA59BFAA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286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F3F5AB-154E-49F1-949F-7E68001E37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835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A69DE-2BDB-4EB6-9E73-C25389ED6DB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394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1F2AB-D526-4515-AC55-52A5E9F128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182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626D94-B36F-4C3F-B610-333ED556E9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11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077A87-BFD4-4DD1-8923-0A0737BD1E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355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49C17-29CE-480F-A9FC-2599CB26EC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213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451C915-7189-47D1-8321-DB39632A9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99F186-9248-4B96-95CC-5C69FAD75C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A72BBA-D14B-4FB5-A76F-F4736F4D05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DA951-0671-4634-A9E8-CCAF7CF6F8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42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4E7682-5125-48A8-B418-3E0C447416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FC9558-B0EF-4F96-88C1-5AEBC46DBB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A0DB2D-D890-4D5B-8038-DEEF7D2A4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657F4B-01CE-49EC-BEF3-ED00B3872C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4470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C0A90-AA7C-49CB-BA2F-62C09E2A25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F7D4E8-E1CB-42A3-A3C4-F4C5DE668C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C675A6-EE85-4B39-AFA5-CC55BB903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1FB31-8E7F-42D7-8250-7B46BFEE1F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5258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A879A98-D171-47CF-BB6C-A99653CAB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5E3DD12-95FF-4915-99F3-4596AFE48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58B7819-2B24-4AEC-88EC-8260BDE2E21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C570BE-C287-4D8E-A7D2-38908707C48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7267F3E-2414-40DE-81F4-C24310782D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73BEF8-E905-46B0-B3A4-1A87C60F51B9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EDA2CE-1928-45EE-80DC-26AD035F09BE}" type="slidenum">
              <a:rPr lang="en-US" altLang="vi-V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vi-V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517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C31059-43A9-4601-B4D7-9A622CEEBA8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4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C31059-43A9-4601-B4D7-9A622CEEBA8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5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4DA0D5-38AB-4464-A070-A0F599C1853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83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4DA0D5-38AB-4464-A070-A0F599C1853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9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latin typeface=".VnArial Narrow" pitchFamily="34" charset="0"/>
            </a:endParaRPr>
          </a:p>
        </p:txBody>
      </p:sp>
      <p:pic>
        <p:nvPicPr>
          <p:cNvPr id="4100" name="Picture 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533400" y="36576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879771" y="3108099"/>
            <a:ext cx="2286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Buomba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6324600"/>
            <a:ext cx="609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0" y="228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– ĐÀO TẠO QUẬN GÒ VẤP</a:t>
            </a:r>
          </a:p>
        </p:txBody>
      </p:sp>
      <p:sp>
        <p:nvSpPr>
          <p:cNvPr id="4104" name="Title 1"/>
          <p:cNvSpPr>
            <a:spLocks/>
          </p:cNvSpPr>
          <p:nvPr/>
        </p:nvSpPr>
        <p:spPr bwMode="auto">
          <a:xfrm>
            <a:off x="2285999" y="1858056"/>
            <a:ext cx="480060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7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 học 9</a:t>
            </a:r>
          </a:p>
        </p:txBody>
      </p:sp>
    </p:spTree>
    <p:extLst>
      <p:ext uri="{BB962C8B-B14F-4D97-AF65-F5344CB8AC3E}">
        <p14:creationId xmlns:p14="http://schemas.microsoft.com/office/powerpoint/2010/main" val="25001939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8433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47" y="0"/>
            <a:ext cx="3343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12"/>
          <p:cNvSpPr>
            <a:spLocks noChangeArrowheads="1"/>
          </p:cNvSpPr>
          <p:nvPr/>
        </p:nvSpPr>
        <p:spPr bwMode="auto">
          <a:xfrm>
            <a:off x="56493" y="5155598"/>
            <a:ext cx="4572000" cy="10668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tồn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từng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cặp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bộ</a:t>
            </a:r>
            <a:r>
              <a:rPr lang="en-US" sz="2800" b="1" i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NST</a:t>
            </a:r>
          </a:p>
          <a:p>
            <a:pPr eaLnBrk="1" hangingPunct="1"/>
            <a:r>
              <a:rPr lang="en-US" sz="2800" b="1" i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lưỡng</a:t>
            </a:r>
            <a:r>
              <a:rPr lang="en-US" sz="2800" b="1" i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bội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 (2n)</a:t>
            </a:r>
          </a:p>
        </p:txBody>
      </p:sp>
      <p:sp>
        <p:nvSpPr>
          <p:cNvPr id="6154" name="Rectangle 12"/>
          <p:cNvSpPr>
            <a:spLocks noChangeArrowheads="1"/>
          </p:cNvSpPr>
          <p:nvPr/>
        </p:nvSpPr>
        <p:spPr bwMode="auto">
          <a:xfrm>
            <a:off x="5479374" y="5029200"/>
            <a:ext cx="3048000" cy="169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NST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giao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chứa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sz="28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 NST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cặp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tương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bộ</a:t>
            </a:r>
            <a:r>
              <a:rPr lang="en-US" sz="2800" b="1" i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NST </a:t>
            </a:r>
            <a:r>
              <a:rPr lang="en-US" sz="2800" b="1" i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đơn</a:t>
            </a:r>
            <a:r>
              <a:rPr lang="en-US" sz="2800" b="1" i="1" u="sng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bội</a:t>
            </a:r>
            <a:r>
              <a:rPr lang="en-US" sz="2800" b="1" i="1" dirty="0">
                <a:solidFill>
                  <a:srgbClr val="006600"/>
                </a:solidFill>
                <a:latin typeface="Times New Roman" panose="02020603050405020304" pitchFamily="18" charset="0"/>
              </a:rPr>
              <a:t> (n)</a:t>
            </a:r>
          </a:p>
        </p:txBody>
      </p:sp>
    </p:spTree>
    <p:extLst>
      <p:ext uri="{BB962C8B-B14F-4D97-AF65-F5344CB8AC3E}">
        <p14:creationId xmlns:p14="http://schemas.microsoft.com/office/powerpoint/2010/main" val="380572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2">
            <a:extLst>
              <a:ext uri="{FF2B5EF4-FFF2-40B4-BE49-F238E27FC236}">
                <a16:creationId xmlns:a16="http://schemas.microsoft.com/office/drawing/2014/main" id="{ABE48525-B702-476D-BA83-ED63D93CC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31250" r="63281" b="7292"/>
          <a:stretch>
            <a:fillRect/>
          </a:stretch>
        </p:blipFill>
        <p:spPr bwMode="auto">
          <a:xfrm>
            <a:off x="381000" y="0"/>
            <a:ext cx="2971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3">
            <a:extLst>
              <a:ext uri="{FF2B5EF4-FFF2-40B4-BE49-F238E27FC236}">
                <a16:creationId xmlns:a16="http://schemas.microsoft.com/office/drawing/2014/main" id="{AD7AB8F3-BF95-47F7-9A25-D7313B94D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3" t="29167" r="1563" b="7292"/>
          <a:stretch>
            <a:fillRect/>
          </a:stretch>
        </p:blipFill>
        <p:spPr bwMode="auto">
          <a:xfrm>
            <a:off x="3733800" y="-76200"/>
            <a:ext cx="5181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>
            <a:extLst>
              <a:ext uri="{FF2B5EF4-FFF2-40B4-BE49-F238E27FC236}">
                <a16:creationId xmlns:a16="http://schemas.microsoft.com/office/drawing/2014/main" id="{8D546130-E629-4617-8613-0FB0EFA1E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16" y="4495800"/>
            <a:ext cx="3886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</a:t>
            </a:r>
            <a:r>
              <a:rPr lang="vi-VN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tương đồng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:(2n)</a:t>
            </a:r>
            <a:r>
              <a:rPr lang="vi-VN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553F1FD1-F600-47F4-AA37-9CD928B91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495800"/>
            <a:ext cx="40386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vi-VN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 đồng.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(n)</a:t>
            </a:r>
            <a:endParaRPr lang="en-US" altLang="vi-VN" sz="3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302" name="TextBox 10">
            <a:extLst>
              <a:ext uri="{FF2B5EF4-FFF2-40B4-BE49-F238E27FC236}">
                <a16:creationId xmlns:a16="http://schemas.microsoft.com/office/drawing/2014/main" id="{52DC8772-492E-4E95-B738-89B9F05A5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46" y="1021866"/>
            <a:ext cx="795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69" y="1735773"/>
            <a:ext cx="88957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vi-VN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9" descr="book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8160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5146" y="2203459"/>
            <a:ext cx="8991600" cy="4059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0" fontAlgn="auto" latinLnBrk="0" hangingPunc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NST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32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32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2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kumimoji="0" lang="en-US" sz="32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0" fontAlgn="auto" latinLnBrk="0" hangingPunc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200" b="1" i="1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2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sz="32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NST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2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kumimoji="0" lang="en-US" sz="32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3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2" name="Picture 72" descr="Bo NST ruoi giam">
            <a:extLst>
              <a:ext uri="{FF2B5EF4-FFF2-40B4-BE49-F238E27FC236}">
                <a16:creationId xmlns:a16="http://schemas.microsoft.com/office/drawing/2014/main" id="{C4D9FA67-2715-4437-8BF4-0071A37A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495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11" name="Rectangle 47">
            <a:extLst>
              <a:ext uri="{FF2B5EF4-FFF2-40B4-BE49-F238E27FC236}">
                <a16:creationId xmlns:a16="http://schemas.microsoft.com/office/drawing/2014/main" id="{73AD525C-FBB5-46DA-8D1A-2280EECEE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295400"/>
            <a:ext cx="48006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Quan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sát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8.2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tả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NST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ruồi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giấm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dạng</a:t>
            </a:r>
            <a:r>
              <a:rPr lang="en-US" altLang="vi-VN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  <a:p>
            <a:pPr>
              <a:buFontTx/>
              <a:buChar char="-"/>
            </a:pPr>
            <a:endParaRPr lang="en-US" altLang="vi-VN" sz="40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12691" name="Rectangle 51">
            <a:extLst>
              <a:ext uri="{FF2B5EF4-FFF2-40B4-BE49-F238E27FC236}">
                <a16:creationId xmlns:a16="http://schemas.microsoft.com/office/drawing/2014/main" id="{6CC5EF87-5A32-4A63-8991-3808D285D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52400"/>
            <a:ext cx="5486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 err="1">
                <a:latin typeface="VNI-Times" pitchFamily="2" charset="0"/>
                <a:cs typeface="Arial" panose="020B0604020202020204" pitchFamily="34" charset="0"/>
              </a:rPr>
              <a:t>Bảng</a:t>
            </a:r>
            <a:r>
              <a:rPr lang="en-US" altLang="vi-VN" sz="2400" b="1" dirty="0">
                <a:latin typeface="VNI-Times" pitchFamily="2" charset="0"/>
                <a:cs typeface="Arial" panose="020B0604020202020204" pitchFamily="34" charset="0"/>
              </a:rPr>
              <a:t> 8. </a:t>
            </a:r>
            <a:r>
              <a:rPr lang="en-US" altLang="vi-VN" sz="2400" b="1" dirty="0" err="1">
                <a:latin typeface="VNI-Times" pitchFamily="2" charset="0"/>
                <a:cs typeface="Arial" panose="020B0604020202020204" pitchFamily="34" charset="0"/>
              </a:rPr>
              <a:t>Soá</a:t>
            </a:r>
            <a:r>
              <a:rPr lang="en-US" altLang="vi-VN" sz="2400" b="1" dirty="0"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VNI-Times" pitchFamily="2" charset="0"/>
                <a:cs typeface="Arial" panose="020B0604020202020204" pitchFamily="34" charset="0"/>
              </a:rPr>
              <a:t>löôïng</a:t>
            </a:r>
            <a:r>
              <a:rPr lang="en-US" altLang="vi-VN" sz="2400" b="1" dirty="0">
                <a:latin typeface="VNI-Times" pitchFamily="2" charset="0"/>
                <a:cs typeface="Arial" panose="020B0604020202020204" pitchFamily="34" charset="0"/>
              </a:rPr>
              <a:t> NST </a:t>
            </a:r>
            <a:r>
              <a:rPr lang="en-US" altLang="vi-VN" sz="2400" b="1" dirty="0" err="1">
                <a:latin typeface="VNI-Times" pitchFamily="2" charset="0"/>
                <a:cs typeface="Arial" panose="020B0604020202020204" pitchFamily="34" charset="0"/>
              </a:rPr>
              <a:t>cuûa</a:t>
            </a:r>
            <a:r>
              <a:rPr lang="en-US" altLang="vi-VN" sz="2400" b="1" dirty="0"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VNI-Times" pitchFamily="2" charset="0"/>
                <a:cs typeface="Arial" panose="020B0604020202020204" pitchFamily="34" charset="0"/>
              </a:rPr>
              <a:t>moät</a:t>
            </a:r>
            <a:r>
              <a:rPr lang="en-US" altLang="vi-VN" sz="2400" b="1" dirty="0"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VNI-Times" pitchFamily="2" charset="0"/>
                <a:cs typeface="Arial" panose="020B0604020202020204" pitchFamily="34" charset="0"/>
              </a:rPr>
              <a:t>soá</a:t>
            </a:r>
            <a:r>
              <a:rPr lang="en-US" altLang="vi-VN" sz="2400" b="1" dirty="0"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latin typeface="VNI-Times" pitchFamily="2" charset="0"/>
                <a:cs typeface="Arial" panose="020B0604020202020204" pitchFamily="34" charset="0"/>
              </a:rPr>
              <a:t>loaøi</a:t>
            </a:r>
            <a:endParaRPr lang="en-US" altLang="vi-VN" sz="2400" b="1" dirty="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36914" name="Rectangle 50">
            <a:extLst>
              <a:ext uri="{FF2B5EF4-FFF2-40B4-BE49-F238E27FC236}">
                <a16:creationId xmlns:a16="http://schemas.microsoft.com/office/drawing/2014/main" id="{40F4FD42-1C3D-4C00-AA3E-F7632DBF0E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924300"/>
            <a:ext cx="4572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loài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đực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1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cặp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NST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giới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XX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XY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1" grpId="0"/>
      <p:bldP spid="369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2">
            <a:extLst>
              <a:ext uri="{FF2B5EF4-FFF2-40B4-BE49-F238E27FC236}">
                <a16:creationId xmlns:a16="http://schemas.microsoft.com/office/drawing/2014/main" id="{7353B072-6138-4B7B-AF16-E395DB6F8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85344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4000" b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altLang="vi-VN" sz="4000" b="1" i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NST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XO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chấu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rệp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…) hay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nhậy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( 2n)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altLang="vi-VN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62" name="Group 50">
            <a:extLst>
              <a:ext uri="{FF2B5EF4-FFF2-40B4-BE49-F238E27FC236}">
                <a16:creationId xmlns:a16="http://schemas.microsoft.com/office/drawing/2014/main" id="{F667039F-FF51-4FF8-BCF3-06D7F260220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28600" y="228600"/>
          <a:ext cx="8915400" cy="48006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48479862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8271212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39612384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329959535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143878525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549966708"/>
                    </a:ext>
                  </a:extLst>
                </a:gridCol>
              </a:tblGrid>
              <a:tr h="129551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839537"/>
                  </a:ext>
                </a:extLst>
              </a:tr>
              <a:tr h="8489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Đậu Hà Lan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703788"/>
                  </a:ext>
                </a:extLst>
              </a:tr>
              <a:tr h="92569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Tinh tinh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1958007"/>
                  </a:ext>
                </a:extLst>
              </a:tr>
              <a:tr h="8466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Lúa nước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847375"/>
                  </a:ext>
                </a:extLst>
              </a:tr>
              <a:tr h="88383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Ruồi giấm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 chép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0277150"/>
                  </a:ext>
                </a:extLst>
              </a:tr>
            </a:tbl>
          </a:graphicData>
        </a:graphic>
      </p:graphicFrame>
      <p:sp>
        <p:nvSpPr>
          <p:cNvPr id="112643" name="Text Box 3">
            <a:extLst>
              <a:ext uri="{FF2B5EF4-FFF2-40B4-BE49-F238E27FC236}">
                <a16:creationId xmlns:a16="http://schemas.microsoft.com/office/drawing/2014/main" id="{C1F9026B-6658-4C84-B537-3B7A9F7ED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3674"/>
            <a:ext cx="8915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50000">
                      <a:srgbClr val="FFFF00"/>
                    </a:gs>
                    <a:gs pos="100000">
                      <a:srgbClr val="FFFFFF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600" b="1" i="1" u="sng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Nghiên cứu bảng trên cho biết</a:t>
            </a:r>
            <a:r>
              <a:rPr lang="en-US" altLang="vi-VN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sz="3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Số lượng NST </a:t>
            </a:r>
            <a:r>
              <a:rPr lang="en-US" altLang="vi-VN" sz="36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altLang="vi-VN" sz="36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bội có phản ánh sự tiến hóa của loài không?</a:t>
            </a:r>
          </a:p>
        </p:txBody>
      </p:sp>
      <p:sp>
        <p:nvSpPr>
          <p:cNvPr id="112689" name="Rectangle 49">
            <a:extLst>
              <a:ext uri="{FF2B5EF4-FFF2-40B4-BE49-F238E27FC236}">
                <a16:creationId xmlns:a16="http://schemas.microsoft.com/office/drawing/2014/main" id="{6C2388F0-566B-4F0F-8DDE-2139BAA8D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4864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vi-VN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3500" y="5190148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Số lượng NST Lưỡng bội </a:t>
            </a:r>
            <a:r>
              <a:rPr lang="en-US" altLang="vi-VN" sz="3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phản ánh sự tiến hóa của loài.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8">
            <a:extLst>
              <a:ext uri="{FF2B5EF4-FFF2-40B4-BE49-F238E27FC236}">
                <a16:creationId xmlns:a16="http://schemas.microsoft.com/office/drawing/2014/main" id="{19EC68A3-999F-4CA0-8F94-A53FD9F5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304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39" name="Picture 19" descr="12">
            <a:extLst>
              <a:ext uri="{FF2B5EF4-FFF2-40B4-BE49-F238E27FC236}">
                <a16:creationId xmlns:a16="http://schemas.microsoft.com/office/drawing/2014/main" id="{785B7664-3C9B-4A2A-90F9-6C6F61998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100" y="0"/>
            <a:ext cx="60960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59CDC27-8323-424B-B06C-9B3C98A49190}"/>
              </a:ext>
            </a:extLst>
          </p:cNvPr>
          <p:cNvSpPr txBox="1"/>
          <p:nvPr/>
        </p:nvSpPr>
        <p:spPr>
          <a:xfrm>
            <a:off x="0" y="4968519"/>
            <a:ext cx="3733800" cy="1076325"/>
          </a:xfrm>
          <a:prstGeom prst="rect">
            <a:avLst/>
          </a:prstGeom>
          <a:noFill/>
          <a:ln>
            <a:solidFill>
              <a:schemeClr val="tx2">
                <a:lumMod val="90000"/>
              </a:schemeClr>
            </a:solidFill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</a:t>
            </a:r>
            <a:r>
              <a:rPr lang="en-US" altLang="vi-V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Hộp Văn bản 2">
            <a:extLst>
              <a:ext uri="{FF2B5EF4-FFF2-40B4-BE49-F238E27FC236}">
                <a16:creationId xmlns:a16="http://schemas.microsoft.com/office/drawing/2014/main" id="{443CA2B5-4784-454B-84D3-BD249D5E7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4968519"/>
            <a:ext cx="4953000" cy="1076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Tế bào người có bao nhiêu cặp NST?</a:t>
            </a:r>
            <a:r>
              <a:rPr lang="en-US" altLang="vi-VN" sz="3200" b="1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vi-VN" altLang="vi-VN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A29FEFBF-4E9B-40F1-8A17-4D210F0CA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087534"/>
            <a:ext cx="85217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NST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điểm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9E330EB8-0BD9-4BB9-9DF0-63D9097B9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993540"/>
            <a:ext cx="91439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bào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loài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NST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trưng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dạng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174" grpId="0" animBg="1"/>
      <p:bldP spid="39942" grpId="0"/>
      <p:bldP spid="39942" grpId="1"/>
      <p:bldP spid="399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46" y="1021866"/>
            <a:ext cx="795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69" y="1735773"/>
            <a:ext cx="88957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0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sz="20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sz="20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vi-VN" sz="20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20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0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sz="20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sz="20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vi-VN" sz="20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0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20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0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vi-VN" sz="20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0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vi-VN" sz="20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vi-VN" sz="20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9" descr="book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8160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75146" y="2203459"/>
            <a:ext cx="89916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auto" hangingPunc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NST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2n.</a:t>
            </a:r>
          </a:p>
          <a:p>
            <a:pPr algn="just" eaLnBrk="0" fontAlgn="auto" hangingPunc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NST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 sz="20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330EB8-0BD9-4BB9-9DF0-63D9097B9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6" y="4076232"/>
            <a:ext cx="91439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bào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loài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sinh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bộ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NST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trưng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dạng</a:t>
            </a:r>
            <a:r>
              <a:rPr lang="en-US" altLang="vi-VN" sz="40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62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22667D70-8A99-441E-AD36-8CE420AFBD1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8240" y="3810000"/>
            <a:ext cx="4684973" cy="2819399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vi-VN" sz="2800" b="1" i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Tại</a:t>
            </a:r>
            <a:r>
              <a:rPr lang="en-US" altLang="vi-VN" sz="2800" b="1" i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i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kì</a:t>
            </a:r>
            <a:r>
              <a:rPr lang="en-US" altLang="vi-VN" sz="2800" b="1" i="1" u="sng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i="1" u="sng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NST co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ngắn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cực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đại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chiều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0,5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50</a:t>
            </a:r>
            <a:r>
              <a:rPr lang="el-G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kính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0,2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đến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l-G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altLang="vi-VN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dạng</a:t>
            </a:r>
            <a:r>
              <a:rPr lang="en-US" altLang="vi-VN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đặc</a:t>
            </a:r>
            <a:r>
              <a:rPr lang="en-US" altLang="vi-VN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que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V.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l-GR" altLang="vi-VN" sz="2800" b="1" dirty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1269" name="Picture 5" descr="Hinh dang NST o ky giua">
            <a:extLst>
              <a:ext uri="{FF2B5EF4-FFF2-40B4-BE49-F238E27FC236}">
                <a16:creationId xmlns:a16="http://schemas.microsoft.com/office/drawing/2014/main" id="{134236BD-B5BA-42EF-A1F0-99564C2BF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4117454" cy="248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hu ki te bao">
            <a:extLst>
              <a:ext uri="{FF2B5EF4-FFF2-40B4-BE49-F238E27FC236}">
                <a16:creationId xmlns:a16="http://schemas.microsoft.com/office/drawing/2014/main" id="{41C53938-7F2F-4EA4-B1CC-53C50124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352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22667D70-8A99-441E-AD36-8CE420AFB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19600"/>
            <a:ext cx="3922973" cy="24383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Tùy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mức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đóng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duỗi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xoắn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mà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chiều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dài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NST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khác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kì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quá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trình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phân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chia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tế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2800" b="1" kern="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bào</a:t>
            </a:r>
            <a:r>
              <a:rPr lang="en-US" altLang="vi-VN" sz="2800" b="1" kern="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  <a:endParaRPr lang="el-GR" altLang="vi-VN" sz="2800" b="1" kern="0" dirty="0"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29862"/>
            <a:ext cx="795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3" y="1905000"/>
            <a:ext cx="6301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429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C:\Users\Ngoc Tu\Desktop\hinh-nen-powerpoint-thien-nhien-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3999" cy="6858000"/>
          </a:xfrm>
          <a:noFill/>
        </p:spPr>
      </p:pic>
      <p:sp>
        <p:nvSpPr>
          <p:cNvPr id="5" name="WordArt 5" descr="Narrow vertical">
            <a:extLst>
              <a:ext uri="{FF2B5EF4-FFF2-40B4-BE49-F238E27FC236}">
                <a16:creationId xmlns:a16="http://schemas.microsoft.com/office/drawing/2014/main" id="{C254C554-8A98-4223-969D-95FD8DE74D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1600200"/>
            <a:ext cx="3505200" cy="457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II</a:t>
            </a:r>
          </a:p>
        </p:txBody>
      </p:sp>
      <p:sp>
        <p:nvSpPr>
          <p:cNvPr id="6" name="WordArt 30">
            <a:extLst>
              <a:ext uri="{FF2B5EF4-FFF2-40B4-BE49-F238E27FC236}">
                <a16:creationId xmlns:a16="http://schemas.microsoft.com/office/drawing/2014/main" id="{DDAA364E-86AF-4E5B-AA49-F2E7E8D1D8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66800" y="2275219"/>
            <a:ext cx="449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gradFill rotWithShape="1">
                  <a:gsLst>
                    <a:gs pos="0">
                      <a:srgbClr val="FF00FF"/>
                    </a:gs>
                    <a:gs pos="50000">
                      <a:srgbClr val="0000FF"/>
                    </a:gs>
                    <a:gs pos="100000">
                      <a:srgbClr val="FF00FF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NHIỄM SẮC THỂ</a:t>
            </a:r>
          </a:p>
        </p:txBody>
      </p:sp>
      <p:sp>
        <p:nvSpPr>
          <p:cNvPr id="7" name="WordArt 25" descr="White marble">
            <a:extLst>
              <a:ext uri="{FF2B5EF4-FFF2-40B4-BE49-F238E27FC236}">
                <a16:creationId xmlns:a16="http://schemas.microsoft.com/office/drawing/2014/main" id="{752552AE-D834-4390-86F6-C4E13F948FC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" y="3619500"/>
            <a:ext cx="3886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 panose="02020603050405020304" pitchFamily="18" charset="0"/>
                <a:cs typeface="Times New Roman" panose="02020603050405020304" pitchFamily="18" charset="0"/>
              </a:rPr>
              <a:t>– Bài 8</a:t>
            </a:r>
          </a:p>
        </p:txBody>
      </p:sp>
      <p:sp>
        <p:nvSpPr>
          <p:cNvPr id="8" name="WordArt 22">
            <a:extLst>
              <a:ext uri="{FF2B5EF4-FFF2-40B4-BE49-F238E27FC236}">
                <a16:creationId xmlns:a16="http://schemas.microsoft.com/office/drawing/2014/main" id="{C14630B3-5125-4BE4-9941-A8596DF1FB4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2767" y="4710741"/>
            <a:ext cx="4953000" cy="1600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b="1" kern="10" dirty="0">
                <a:ln w="12700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NHIỄM SẮC THỂ</a:t>
            </a:r>
          </a:p>
        </p:txBody>
      </p:sp>
    </p:spTree>
    <p:extLst>
      <p:ext uri="{BB962C8B-B14F-4D97-AF65-F5344CB8AC3E}">
        <p14:creationId xmlns:p14="http://schemas.microsoft.com/office/powerpoint/2010/main" val="78204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il_fi" descr="Y-chromosome">
            <a:extLst>
              <a:ext uri="{FF2B5EF4-FFF2-40B4-BE49-F238E27FC236}">
                <a16:creationId xmlns:a16="http://schemas.microsoft.com/office/drawing/2014/main" id="{1048780B-4B79-4DC5-AFAA-05AD81C7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il_fi" descr="chromosome">
            <a:extLst>
              <a:ext uri="{FF2B5EF4-FFF2-40B4-BE49-F238E27FC236}">
                <a16:creationId xmlns:a16="http://schemas.microsoft.com/office/drawing/2014/main" id="{57F48089-85A0-4599-BB89-50AAF0DCF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4012"/>
            <a:ext cx="4203032" cy="442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12">
            <a:extLst>
              <a:ext uri="{FF2B5EF4-FFF2-40B4-BE49-F238E27FC236}">
                <a16:creationId xmlns:a16="http://schemas.microsoft.com/office/drawing/2014/main" id="{0E92DD7E-58DE-4A7B-ADC7-F2FB532B7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257800"/>
            <a:ext cx="7772400" cy="685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Nhiễm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sắc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quan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sát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dưới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kính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hiển</a:t>
            </a:r>
            <a:r>
              <a:rPr lang="en-US" altLang="vi-VN" sz="3600" b="1" dirty="0">
                <a:latin typeface="Times New Roman" panose="02020603050405020304" pitchFamily="18" charset="0"/>
              </a:rPr>
              <a:t> vi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28600" y="4792913"/>
            <a:ext cx="8763000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trúc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NST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rõ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kì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4723537"/>
            <a:ext cx="8686800" cy="175432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 err="1">
                <a:latin typeface="Times New Roman" panose="02020603050405020304" pitchFamily="18" charset="0"/>
              </a:rPr>
              <a:t>Cấu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trúc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điển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</a:rPr>
              <a:t> NST </a:t>
            </a:r>
            <a:r>
              <a:rPr lang="en-US" sz="3600" b="1" dirty="0" err="1">
                <a:latin typeface="Times New Roman" panose="02020603050405020304" pitchFamily="18" charset="0"/>
              </a:rPr>
              <a:t>biểu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rõ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</a:rPr>
              <a:t> ở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quá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trình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phân</a:t>
            </a:r>
            <a:r>
              <a:rPr lang="en-US" sz="3600" b="1" dirty="0">
                <a:latin typeface="Times New Roman" panose="02020603050405020304" pitchFamily="18" charset="0"/>
              </a:rPr>
              <a:t> chia </a:t>
            </a:r>
            <a:r>
              <a:rPr lang="en-US" sz="3600" b="1" dirty="0" err="1">
                <a:latin typeface="Times New Roman" panose="02020603050405020304" pitchFamily="18" charset="0"/>
              </a:rPr>
              <a:t>tế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bào</a:t>
            </a:r>
            <a:r>
              <a:rPr lang="en-US" sz="3600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9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5" descr="8">
            <a:extLst>
              <a:ext uri="{FF2B5EF4-FFF2-40B4-BE49-F238E27FC236}">
                <a16:creationId xmlns:a16="http://schemas.microsoft.com/office/drawing/2014/main" id="{049B87D3-C455-4D88-A283-49B40062A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r="9731"/>
          <a:stretch>
            <a:fillRect/>
          </a:stretch>
        </p:blipFill>
        <p:spPr bwMode="auto">
          <a:xfrm>
            <a:off x="0" y="0"/>
            <a:ext cx="480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1" name="Rectangle 9">
            <a:extLst>
              <a:ext uri="{FF2B5EF4-FFF2-40B4-BE49-F238E27FC236}">
                <a16:creationId xmlns:a16="http://schemas.microsoft.com/office/drawing/2014/main" id="{CBFA1149-B28A-49F5-BC25-E8EDF17CF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953000"/>
            <a:ext cx="16764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 dirty="0" err="1">
                <a:solidFill>
                  <a:srgbClr val="CC0099"/>
                </a:solidFill>
              </a:rPr>
              <a:t>Crômatit</a:t>
            </a:r>
            <a:endParaRPr lang="en-US" altLang="vi-VN" sz="2400" b="1" dirty="0">
              <a:solidFill>
                <a:srgbClr val="CC0099"/>
              </a:solidFill>
            </a:endParaRPr>
          </a:p>
        </p:txBody>
      </p:sp>
      <p:sp>
        <p:nvSpPr>
          <p:cNvPr id="13322" name="Rectangle 10">
            <a:extLst>
              <a:ext uri="{FF2B5EF4-FFF2-40B4-BE49-F238E27FC236}">
                <a16:creationId xmlns:a16="http://schemas.microsoft.com/office/drawing/2014/main" id="{274084A7-7C12-49AF-84FF-2A037415E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943100"/>
            <a:ext cx="17526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CC0099"/>
                </a:solidFill>
              </a:rPr>
              <a:t>Tâm Động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C7A5156B-379C-4423-A0DF-FE4036077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0"/>
            <a:ext cx="3733800" cy="3581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8.5 </a:t>
            </a: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kern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600" b="1" kern="0" dirty="0">
                <a:latin typeface="Times New Roman" pitchFamily="18" charset="0"/>
                <a:cs typeface="Times New Roman" pitchFamily="18" charset="0"/>
              </a:rPr>
              <a:t> NST?</a:t>
            </a:r>
          </a:p>
        </p:txBody>
      </p:sp>
      <p:grpSp>
        <p:nvGrpSpPr>
          <p:cNvPr id="11" name="Group 16">
            <a:extLst>
              <a:ext uri="{FF2B5EF4-FFF2-40B4-BE49-F238E27FC236}">
                <a16:creationId xmlns:a16="http://schemas.microsoft.com/office/drawing/2014/main" id="{FF841C48-3316-45EC-8A58-265659FCB892}"/>
              </a:ext>
            </a:extLst>
          </p:cNvPr>
          <p:cNvGrpSpPr>
            <a:grpSpLocks/>
          </p:cNvGrpSpPr>
          <p:nvPr/>
        </p:nvGrpSpPr>
        <p:grpSpPr bwMode="auto">
          <a:xfrm>
            <a:off x="461963" y="2903539"/>
            <a:ext cx="1295400" cy="830263"/>
            <a:chOff x="243" y="1685"/>
            <a:chExt cx="816" cy="523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BAA10BE-1F1C-48B7-AB6C-586BE620D9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1685"/>
              <a:ext cx="624" cy="52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Cánh dài</a:t>
              </a:r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6B4756FF-F7BF-4AE5-BE85-4EECF6D09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7" y="1717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7">
            <a:extLst>
              <a:ext uri="{FF2B5EF4-FFF2-40B4-BE49-F238E27FC236}">
                <a16:creationId xmlns:a16="http://schemas.microsoft.com/office/drawing/2014/main" id="{F64853D9-9052-47CE-BBD0-CEFECD92232A}"/>
              </a:ext>
            </a:extLst>
          </p:cNvPr>
          <p:cNvGrpSpPr>
            <a:grpSpLocks/>
          </p:cNvGrpSpPr>
          <p:nvPr/>
        </p:nvGrpSpPr>
        <p:grpSpPr bwMode="auto">
          <a:xfrm>
            <a:off x="386447" y="599885"/>
            <a:ext cx="1371600" cy="830263"/>
            <a:chOff x="2448" y="672"/>
            <a:chExt cx="864" cy="523"/>
          </a:xfrm>
        </p:grpSpPr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F486E179-BACD-485E-BB3D-8B937CE432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672"/>
              <a:ext cx="672" cy="523"/>
            </a:xfrm>
            <a:prstGeom prst="rect">
              <a:avLst/>
            </a:prstGeom>
            <a:solidFill>
              <a:srgbClr val="FFCCCC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Cánh ngắn</a:t>
              </a: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760A3BE9-E332-47E3-A840-CF37D6E666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0" y="81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24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E675342B-692F-4337-BA22-B93A22EDA5B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718" y="5185610"/>
            <a:ext cx="9058528" cy="1858484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NST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crômatit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đính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C7A5156B-379C-4423-A0DF-FE4036077D6B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5692" y="5232593"/>
            <a:ext cx="8397308" cy="956009"/>
          </a:xfrm>
          <a:noFill/>
        </p:spPr>
        <p:txBody>
          <a:bodyPr/>
          <a:lstStyle/>
          <a:p>
            <a:pPr marL="0" indent="0" eaLnBrk="1" hangingPunct="1">
              <a:buNone/>
            </a:pPr>
            <a:r>
              <a:rPr lang="en-US" altLang="vi-VN" sz="3600" b="1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 tả cấu trúc điển hình của NST?</a:t>
            </a:r>
          </a:p>
        </p:txBody>
      </p:sp>
      <p:grpSp>
        <p:nvGrpSpPr>
          <p:cNvPr id="2" name="Group 15">
            <a:extLst>
              <a:ext uri="{FF2B5EF4-FFF2-40B4-BE49-F238E27FC236}">
                <a16:creationId xmlns:a16="http://schemas.microsoft.com/office/drawing/2014/main" id="{19DD0C07-707B-4423-9DFF-406F65C74C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10246" cy="5185610"/>
            <a:chOff x="2736" y="384"/>
            <a:chExt cx="3024" cy="2160"/>
          </a:xfrm>
        </p:grpSpPr>
        <p:pic>
          <p:nvPicPr>
            <p:cNvPr id="43013" name="Picture 6" descr="Cau truc NST o ki giua cua qua trinh phan chia te bao">
              <a:extLst>
                <a:ext uri="{FF2B5EF4-FFF2-40B4-BE49-F238E27FC236}">
                  <a16:creationId xmlns:a16="http://schemas.microsoft.com/office/drawing/2014/main" id="{D1910BAE-6FAF-4031-AF9D-A8C5ACA4C8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384"/>
              <a:ext cx="1632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14" name="Picture 7" descr="Anh chup NST o ky giua cua qua trinh phan chia te bao duoi kinh hien vi dien tu">
              <a:extLst>
                <a:ext uri="{FF2B5EF4-FFF2-40B4-BE49-F238E27FC236}">
                  <a16:creationId xmlns:a16="http://schemas.microsoft.com/office/drawing/2014/main" id="{BB84C1E8-8662-412D-8828-4AF3A8F715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84"/>
              <a:ext cx="1536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6" name="Text Box 8">
            <a:extLst>
              <a:ext uri="{FF2B5EF4-FFF2-40B4-BE49-F238E27FC236}">
                <a16:creationId xmlns:a16="http://schemas.microsoft.com/office/drawing/2014/main" id="{B95B0DF4-8748-466D-9F00-7B5C3E1C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1292" y="1702506"/>
            <a:ext cx="182880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 động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881AA928-9035-460A-B22E-45BE57457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166" y="3984315"/>
            <a:ext cx="1371600" cy="461665"/>
          </a:xfrm>
          <a:prstGeom prst="rect">
            <a:avLst/>
          </a:prstGeom>
          <a:solidFill>
            <a:srgbClr val="FFCCCC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Crômatit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8">
            <a:extLst>
              <a:ext uri="{FF2B5EF4-FFF2-40B4-BE49-F238E27FC236}">
                <a16:creationId xmlns:a16="http://schemas.microsoft.com/office/drawing/2014/main" id="{6A0BD0CE-D65A-46BE-B548-A40097A42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9" r="9731"/>
          <a:stretch>
            <a:fillRect/>
          </a:stretch>
        </p:blipFill>
        <p:spPr bwMode="auto">
          <a:xfrm>
            <a:off x="76200" y="762000"/>
            <a:ext cx="48006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>
            <a:extLst>
              <a:ext uri="{FF2B5EF4-FFF2-40B4-BE49-F238E27FC236}">
                <a16:creationId xmlns:a16="http://schemas.microsoft.com/office/drawing/2014/main" id="{E56C3F91-F0A4-4607-A62B-AF5013B3D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715000"/>
            <a:ext cx="16764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 b="1" dirty="0" err="1">
                <a:solidFill>
                  <a:srgbClr val="CC0099"/>
                </a:solidFill>
                <a:cs typeface="Arial" panose="020B0604020202020204" pitchFamily="34" charset="0"/>
              </a:rPr>
              <a:t>Crômatit</a:t>
            </a:r>
            <a:endParaRPr lang="en-US" altLang="vi-VN" sz="2400" b="1" dirty="0">
              <a:solidFill>
                <a:srgbClr val="CC0099"/>
              </a:solidFill>
              <a:cs typeface="Arial" panose="020B0604020202020204" pitchFamily="34" charset="0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B9A3837B-E8AE-49D1-B18D-9F3E5722C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590800"/>
            <a:ext cx="17526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2400" b="1">
                <a:solidFill>
                  <a:srgbClr val="CC0099"/>
                </a:solidFill>
                <a:cs typeface="Arial" panose="020B0604020202020204" pitchFamily="34" charset="0"/>
              </a:rPr>
              <a:t>Tâm Động</a:t>
            </a:r>
          </a:p>
        </p:txBody>
      </p:sp>
      <p:sp>
        <p:nvSpPr>
          <p:cNvPr id="123919" name="AutoShape 15">
            <a:extLst>
              <a:ext uri="{FF2B5EF4-FFF2-40B4-BE49-F238E27FC236}">
                <a16:creationId xmlns:a16="http://schemas.microsoft.com/office/drawing/2014/main" id="{2B90C278-0064-45F8-8D0E-93495C846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5768" y="2269958"/>
            <a:ext cx="3886200" cy="3408947"/>
          </a:xfrm>
          <a:prstGeom prst="wedgeRoundRectCallout">
            <a:avLst>
              <a:gd name="adj1" fmla="val -48748"/>
              <a:gd name="adj2" fmla="val -1854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15000"/>
              </a:spcBef>
            </a:pP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040" name="AutoShape 8">
            <a:extLst>
              <a:ext uri="{FF2B5EF4-FFF2-40B4-BE49-F238E27FC236}">
                <a16:creationId xmlns:a16="http://schemas.microsoft.com/office/drawing/2014/main" id="{FEFAD3B5-C394-4D76-B0A2-53685AF2A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357" y="-27296"/>
            <a:ext cx="4038600" cy="2362200"/>
          </a:xfrm>
          <a:prstGeom prst="wedgeEllipseCallout">
            <a:avLst>
              <a:gd name="adj1" fmla="val -73713"/>
              <a:gd name="adj2" fmla="val 43352"/>
            </a:avLst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vi-VN" sz="36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 động giữ vai trò gì đối với NST?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9" grpId="0" animBg="1"/>
      <p:bldP spid="440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13"/>
          <p:cNvSpPr>
            <a:spLocks noChangeArrowheads="1"/>
          </p:cNvSpPr>
          <p:nvPr/>
        </p:nvSpPr>
        <p:spPr bwMode="auto">
          <a:xfrm rot="-1184162">
            <a:off x="6262688" y="1481138"/>
            <a:ext cx="609600" cy="1230312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15363" name="Oval 14"/>
          <p:cNvSpPr>
            <a:spLocks noChangeArrowheads="1"/>
          </p:cNvSpPr>
          <p:nvPr/>
        </p:nvSpPr>
        <p:spPr bwMode="auto">
          <a:xfrm rot="-1741360">
            <a:off x="2676525" y="1443038"/>
            <a:ext cx="762000" cy="29591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15364" name="Oval 17"/>
          <p:cNvSpPr>
            <a:spLocks noChangeArrowheads="1"/>
          </p:cNvSpPr>
          <p:nvPr/>
        </p:nvSpPr>
        <p:spPr bwMode="auto">
          <a:xfrm rot="1302230">
            <a:off x="4165600" y="1450975"/>
            <a:ext cx="733425" cy="29178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15365" name="Oval 18"/>
          <p:cNvSpPr>
            <a:spLocks noChangeArrowheads="1"/>
          </p:cNvSpPr>
          <p:nvPr/>
        </p:nvSpPr>
        <p:spPr bwMode="auto">
          <a:xfrm>
            <a:off x="3686175" y="3948113"/>
            <a:ext cx="428625" cy="3365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2743200" y="4692650"/>
            <a:ext cx="449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Eo thứ 1 ( tâm động )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6934200" y="1035050"/>
            <a:ext cx="2055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</a:rPr>
              <a:t>Eo thứ 2</a:t>
            </a: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 flipH="1">
            <a:off x="7010400" y="1524000"/>
            <a:ext cx="5334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 flipH="1">
            <a:off x="3429000" y="4267200"/>
            <a:ext cx="381000" cy="501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15370" name="Text Box 28"/>
          <p:cNvSpPr txBox="1">
            <a:spLocks noChangeArrowheads="1"/>
          </p:cNvSpPr>
          <p:nvPr/>
        </p:nvSpPr>
        <p:spPr bwMode="auto">
          <a:xfrm>
            <a:off x="1066800" y="6019800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 đồ hình dạng ngoài của vài loại NST</a:t>
            </a:r>
          </a:p>
        </p:txBody>
      </p:sp>
      <p:sp>
        <p:nvSpPr>
          <p:cNvPr id="15371" name="Oval 29"/>
          <p:cNvSpPr>
            <a:spLocks noChangeArrowheads="1"/>
          </p:cNvSpPr>
          <p:nvPr/>
        </p:nvSpPr>
        <p:spPr bwMode="auto">
          <a:xfrm rot="-1465258">
            <a:off x="6734175" y="2278063"/>
            <a:ext cx="762000" cy="22098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15372" name="Oval 30"/>
          <p:cNvSpPr>
            <a:spLocks noChangeArrowheads="1"/>
          </p:cNvSpPr>
          <p:nvPr/>
        </p:nvSpPr>
        <p:spPr bwMode="auto">
          <a:xfrm rot="1569073">
            <a:off x="7953375" y="2276475"/>
            <a:ext cx="733425" cy="22923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15373" name="Oval 31"/>
          <p:cNvSpPr>
            <a:spLocks noChangeArrowheads="1"/>
          </p:cNvSpPr>
          <p:nvPr/>
        </p:nvSpPr>
        <p:spPr bwMode="auto">
          <a:xfrm>
            <a:off x="7467600" y="4083050"/>
            <a:ext cx="457200" cy="40481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>
            <a:off x="4800600" y="4235450"/>
            <a:ext cx="2895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15375" name="Oval 40"/>
          <p:cNvSpPr>
            <a:spLocks noChangeArrowheads="1"/>
          </p:cNvSpPr>
          <p:nvPr/>
        </p:nvSpPr>
        <p:spPr bwMode="auto">
          <a:xfrm>
            <a:off x="409575" y="852488"/>
            <a:ext cx="609600" cy="2217737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15376" name="Oval 41"/>
          <p:cNvSpPr>
            <a:spLocks noChangeArrowheads="1"/>
          </p:cNvSpPr>
          <p:nvPr/>
        </p:nvSpPr>
        <p:spPr bwMode="auto">
          <a:xfrm>
            <a:off x="457200" y="2819400"/>
            <a:ext cx="533400" cy="4572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15377" name="Oval 42"/>
          <p:cNvSpPr>
            <a:spLocks noChangeArrowheads="1"/>
          </p:cNvSpPr>
          <p:nvPr/>
        </p:nvSpPr>
        <p:spPr bwMode="auto">
          <a:xfrm>
            <a:off x="376238" y="2895600"/>
            <a:ext cx="685800" cy="266700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15406" name="Line 46"/>
          <p:cNvSpPr>
            <a:spLocks noChangeShapeType="1"/>
          </p:cNvSpPr>
          <p:nvPr/>
        </p:nvSpPr>
        <p:spPr bwMode="auto">
          <a:xfrm>
            <a:off x="914400" y="3124200"/>
            <a:ext cx="22860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15407" name="Text Box 47"/>
          <p:cNvSpPr txBox="1">
            <a:spLocks noChangeArrowheads="1"/>
          </p:cNvSpPr>
          <p:nvPr/>
        </p:nvSpPr>
        <p:spPr bwMode="auto">
          <a:xfrm>
            <a:off x="76200" y="5562600"/>
            <a:ext cx="1271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00"/>
                </a:solidFill>
              </a:rPr>
              <a:t>Hình que</a:t>
            </a:r>
          </a:p>
        </p:txBody>
      </p:sp>
      <p:sp>
        <p:nvSpPr>
          <p:cNvPr id="15408" name="Text Box 48"/>
          <p:cNvSpPr txBox="1">
            <a:spLocks noChangeArrowheads="1"/>
          </p:cNvSpPr>
          <p:nvPr/>
        </p:nvSpPr>
        <p:spPr bwMode="auto">
          <a:xfrm>
            <a:off x="4479925" y="3870325"/>
            <a:ext cx="1539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00"/>
                </a:solidFill>
              </a:rPr>
              <a:t>Hình chữ V</a:t>
            </a:r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7162800" y="4648200"/>
            <a:ext cx="13532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 err="1">
                <a:solidFill>
                  <a:srgbClr val="000000"/>
                </a:solidFill>
              </a:rPr>
              <a:t>Hình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móc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57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1" grpId="0"/>
      <p:bldP spid="15382" grpId="0"/>
      <p:bldP spid="15385" grpId="0" animBg="1"/>
      <p:bldP spid="15386" grpId="0" animBg="1"/>
      <p:bldP spid="15393" grpId="0" animBg="1"/>
      <p:bldP spid="15406" grpId="0" animBg="1"/>
      <p:bldP spid="15407" grpId="0"/>
      <p:bldP spid="15408" grpId="0"/>
      <p:bldP spid="1540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29862"/>
            <a:ext cx="795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3" y="1905000"/>
            <a:ext cx="6301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69" y="2680083"/>
            <a:ext cx="889571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- Ở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quá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tế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bào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, NST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điển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crômatit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đính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tâm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9" descr="book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8160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2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281" y="2209800"/>
            <a:ext cx="88957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clip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hỏi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:</a:t>
            </a:r>
            <a:r>
              <a:rPr lang="en-US" altLang="vi-VN" sz="36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crômatic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gồm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en-US" altLang="vi-VN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1466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HIEM SAC THE_CAT PH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7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6200"/>
            <a:ext cx="4800600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45125" y="1600200"/>
            <a:ext cx="7620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Curved Connector 9"/>
          <p:cNvCxnSpPr>
            <a:stCxn id="6" idx="3"/>
          </p:cNvCxnSpPr>
          <p:nvPr/>
        </p:nvCxnSpPr>
        <p:spPr>
          <a:xfrm flipV="1">
            <a:off x="6207125" y="304800"/>
            <a:ext cx="1489075" cy="3429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1" name="TextBox 11"/>
          <p:cNvSpPr txBox="1">
            <a:spLocks noChangeArrowheads="1"/>
          </p:cNvSpPr>
          <p:nvPr/>
        </p:nvSpPr>
        <p:spPr bwMode="auto">
          <a:xfrm>
            <a:off x="7696200" y="0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</a:t>
            </a:r>
          </a:p>
        </p:txBody>
      </p:sp>
      <p:cxnSp>
        <p:nvCxnSpPr>
          <p:cNvPr id="13" name="Curved Connector 12"/>
          <p:cNvCxnSpPr/>
          <p:nvPr/>
        </p:nvCxnSpPr>
        <p:spPr>
          <a:xfrm flipV="1">
            <a:off x="914400" y="609600"/>
            <a:ext cx="1489075" cy="3429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3" name="TextBox 13"/>
          <p:cNvSpPr txBox="1">
            <a:spLocks noChangeArrowheads="1"/>
          </p:cNvSpPr>
          <p:nvPr/>
        </p:nvSpPr>
        <p:spPr bwMode="auto">
          <a:xfrm>
            <a:off x="152400" y="685800"/>
            <a:ext cx="846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ADN</a:t>
            </a:r>
          </a:p>
        </p:txBody>
      </p:sp>
      <p:cxnSp>
        <p:nvCxnSpPr>
          <p:cNvPr id="15" name="Curved Connector 14"/>
          <p:cNvCxnSpPr/>
          <p:nvPr/>
        </p:nvCxnSpPr>
        <p:spPr>
          <a:xfrm flipV="1">
            <a:off x="1295400" y="1905000"/>
            <a:ext cx="1489075" cy="3429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5" name="TextBox 15"/>
          <p:cNvSpPr txBox="1">
            <a:spLocks noChangeArrowheads="1"/>
          </p:cNvSpPr>
          <p:nvPr/>
        </p:nvSpPr>
        <p:spPr bwMode="auto">
          <a:xfrm>
            <a:off x="339725" y="1631950"/>
            <a:ext cx="1371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 loại histon </a:t>
            </a:r>
          </a:p>
        </p:txBody>
      </p:sp>
      <p:cxnSp>
        <p:nvCxnSpPr>
          <p:cNvPr id="17" name="Curved Connector 16"/>
          <p:cNvCxnSpPr/>
          <p:nvPr/>
        </p:nvCxnSpPr>
        <p:spPr>
          <a:xfrm flipV="1">
            <a:off x="6096000" y="3505200"/>
            <a:ext cx="1489075" cy="342900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7" name="TextBox 17"/>
          <p:cNvSpPr txBox="1">
            <a:spLocks noChangeArrowheads="1"/>
          </p:cNvSpPr>
          <p:nvPr/>
        </p:nvSpPr>
        <p:spPr bwMode="auto">
          <a:xfrm>
            <a:off x="7585075" y="3271838"/>
            <a:ext cx="1425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cromatit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5556250"/>
            <a:ext cx="8839200" cy="1219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5563" indent="-15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Crômatit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533399" y="5029200"/>
            <a:ext cx="80772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crômatit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gồm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803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4506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29862"/>
            <a:ext cx="795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3" y="1905000"/>
            <a:ext cx="6301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69" y="2680083"/>
            <a:ext cx="8895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- Ở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quá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tế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bào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, NST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điển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crômatit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đính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tâm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vi-VN" sz="24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9" descr="book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8160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2577" y="3657600"/>
            <a:ext cx="8839200" cy="1219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55563" indent="-1588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Crômatit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protein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histon</a:t>
            </a:r>
            <a:r>
              <a:rPr lang="en-US" sz="36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</p:txBody>
      </p:sp>
    </p:spTree>
    <p:extLst>
      <p:ext uri="{BB962C8B-B14F-4D97-AF65-F5344CB8AC3E}">
        <p14:creationId xmlns:p14="http://schemas.microsoft.com/office/powerpoint/2010/main" val="292902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ECF0AC87-C0FF-465D-B116-119E4EDEE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3"/>
          <a:stretch>
            <a:fillRect/>
          </a:stretch>
        </p:blipFill>
        <p:spPr bwMode="auto">
          <a:xfrm>
            <a:off x="4495800" y="201304"/>
            <a:ext cx="4348162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01305"/>
            <a:ext cx="4343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latin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Nhiễm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sắc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được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coi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latin typeface="Times New Roman" panose="02020603050405020304" pitchFamily="18" charset="0"/>
              </a:rPr>
              <a:t>cơ</a:t>
            </a:r>
            <a:r>
              <a:rPr lang="en-US" altLang="vi-VN" sz="36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latin typeface="Times New Roman" panose="02020603050405020304" pitchFamily="18" charset="0"/>
              </a:rPr>
              <a:t>sở</a:t>
            </a:r>
            <a:r>
              <a:rPr lang="en-US" altLang="vi-VN" sz="36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latin typeface="Times New Roman" panose="02020603050405020304" pitchFamily="18" charset="0"/>
              </a:rPr>
              <a:t>vật</a:t>
            </a:r>
            <a:r>
              <a:rPr lang="en-US" altLang="vi-VN" sz="36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latin typeface="Times New Roman" panose="02020603050405020304" pitchFamily="18" charset="0"/>
              </a:rPr>
              <a:t>chất</a:t>
            </a:r>
            <a:r>
              <a:rPr lang="en-US" altLang="vi-VN" sz="3600" b="1" i="1" dirty="0">
                <a:latin typeface="Times New Roman" panose="02020603050405020304" pitchFamily="18" charset="0"/>
              </a:rPr>
              <a:t> di </a:t>
            </a:r>
            <a:r>
              <a:rPr lang="en-US" altLang="vi-VN" sz="3600" b="1" i="1" dirty="0" err="1">
                <a:latin typeface="Times New Roman" panose="02020603050405020304" pitchFamily="18" charset="0"/>
              </a:rPr>
              <a:t>truyền</a:t>
            </a:r>
            <a:r>
              <a:rPr lang="en-US" altLang="vi-VN" sz="3600" b="1" dirty="0">
                <a:latin typeface="Times New Roman" panose="02020603050405020304" pitchFamily="18" charset="0"/>
              </a:rPr>
              <a:t> ở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r>
              <a:rPr lang="en-US" altLang="vi-VN" sz="36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8045" y="3233290"/>
            <a:ext cx="461635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Nhiễm sắc thể tồn tại  trong </a:t>
            </a:r>
            <a:r>
              <a:rPr lang="vi-VN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vi-VN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tế bào. Mỗi nhiễm sắc thể chứa hàng ngàn gen.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29862"/>
            <a:ext cx="795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3" y="1905000"/>
            <a:ext cx="6301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463" y="2912222"/>
            <a:ext cx="68868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356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927225" y="4495800"/>
            <a:ext cx="66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5847" name="Picture 7" descr="Image-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12"/>
            <a:ext cx="9144000" cy="518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5867400"/>
            <a:ext cx="9296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NST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ADN</a:t>
            </a:r>
          </a:p>
        </p:txBody>
      </p:sp>
    </p:spTree>
    <p:extLst>
      <p:ext uri="{BB962C8B-B14F-4D97-AF65-F5344CB8AC3E}">
        <p14:creationId xmlns:p14="http://schemas.microsoft.com/office/powerpoint/2010/main" val="397794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927225" y="4495800"/>
            <a:ext cx="663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2400">
              <a:solidFill>
                <a:srgbClr val="000000"/>
              </a:solidFill>
              <a:latin typeface=".VnTime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5848" name="Picture 8" descr="16-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716" y="213961"/>
            <a:ext cx="441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63512" y="4075837"/>
            <a:ext cx="871980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2032" y="168555"/>
            <a:ext cx="4178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đâu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gen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quy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trạng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di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truyền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qua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tế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bào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cơ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59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929862"/>
            <a:ext cx="44985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2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2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2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2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2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2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21" y="1401097"/>
            <a:ext cx="35798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II. </a:t>
            </a:r>
            <a:r>
              <a:rPr lang="en-US" altLang="vi-VN" sz="2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Cấu</a:t>
            </a:r>
            <a:r>
              <a:rPr lang="en-US" altLang="vi-VN" sz="2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vi-VN" sz="2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2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20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421" y="1871390"/>
            <a:ext cx="68868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III.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Chức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52400" y="2587904"/>
            <a:ext cx="871980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NST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AND.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Picture 9" descr="book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562600"/>
            <a:ext cx="1752600" cy="12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 descr="Hinh hoa 2">
            <a:hlinkClick r:id="rId2" action="ppaction://hlinksldjump"/>
            <a:extLst>
              <a:ext uri="{FF2B5EF4-FFF2-40B4-BE49-F238E27FC236}">
                <a16:creationId xmlns:a16="http://schemas.microsoft.com/office/drawing/2014/main" id="{4CB492AC-66D1-477B-B285-1706E4B8E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69749"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WordArt 6">
            <a:extLst>
              <a:ext uri="{FF2B5EF4-FFF2-40B4-BE49-F238E27FC236}">
                <a16:creationId xmlns:a16="http://schemas.microsoft.com/office/drawing/2014/main" id="{E95D7D77-19BF-43D2-AD43-E33FFF796F8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22521" y="20053"/>
            <a:ext cx="6096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 cap="rnd">
                  <a:solidFill>
                    <a:srgbClr val="008000"/>
                  </a:solidFill>
                  <a:prstDash val="sysDot"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ĐÁNH GIÁ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>
            <a:extLst>
              <a:ext uri="{FF2B5EF4-FFF2-40B4-BE49-F238E27FC236}">
                <a16:creationId xmlns:a16="http://schemas.microsoft.com/office/drawing/2014/main" id="{7388E659-D964-4ABD-BB21-CE6F38BAF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34" y="107230"/>
            <a:ext cx="897553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điền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chỗ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trống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171" name="Rectangle 15">
            <a:extLst>
              <a:ext uri="{FF2B5EF4-FFF2-40B4-BE49-F238E27FC236}">
                <a16:creationId xmlns:a16="http://schemas.microsoft.com/office/drawing/2014/main" id="{296CF53F-96DB-4A78-B7D1-BF781B09C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5" y="1017511"/>
            <a:ext cx="8763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tế bào sinh dưỡng:</a:t>
            </a:r>
            <a:r>
              <a:rPr lang="nl-NL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FontTx/>
              <a:buChar char="-"/>
            </a:pPr>
            <a:r>
              <a:rPr lang="nl-NL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NST tồn tại thành từng cặp tương đồng gọi là bộ NST ........................................, ký hiệu </a:t>
            </a:r>
            <a:r>
              <a:rPr lang="nl-NL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(2n)</a:t>
            </a:r>
          </a:p>
          <a:p>
            <a:pPr eaLnBrk="1" hangingPunct="1"/>
            <a:r>
              <a:rPr lang="nl-NL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Cặp NST tương đồng gồm 2 NST giống nhau về ......................................, trong đó có 1NST có nguồn gốc từ ........, 1 NST có nguồn gốc từ.......</a:t>
            </a:r>
          </a:p>
          <a:p>
            <a:pPr eaLnBrk="1" hangingPunct="1"/>
            <a:r>
              <a:rPr lang="nl-NL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nl-NL" alt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tế bào giao tử: </a:t>
            </a:r>
          </a:p>
          <a:p>
            <a:pPr eaLnBrk="1" hangingPunct="1"/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NST chỉ chứa một NST của mỗi cặp tương đồng, gọi là bộ NST …………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hiệu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nl-NL" alt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Rectangle 17">
            <a:extLst>
              <a:ext uri="{FF2B5EF4-FFF2-40B4-BE49-F238E27FC236}">
                <a16:creationId xmlns:a16="http://schemas.microsoft.com/office/drawing/2014/main" id="{0D902866-5CCE-48A1-B49A-52BF0067B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716" y="3205604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altLang="vi-VN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2" name="Rectangle 18">
            <a:extLst>
              <a:ext uri="{FF2B5EF4-FFF2-40B4-BE49-F238E27FC236}">
                <a16:creationId xmlns:a16="http://schemas.microsoft.com/office/drawing/2014/main" id="{7DD1BBE4-9386-4F23-8626-4B75DDA4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6669" y="3752953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endParaRPr lang="en-US" altLang="vi-VN" sz="3600" b="1" i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3" name="Rectangle 19">
            <a:extLst>
              <a:ext uri="{FF2B5EF4-FFF2-40B4-BE49-F238E27FC236}">
                <a16:creationId xmlns:a16="http://schemas.microsoft.com/office/drawing/2014/main" id="{BE0EFDCC-134C-4E42-87E3-D731AE3F2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343400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i="1" dirty="0" err="1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altLang="vi-VN" sz="3600" b="1" i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6" name="Rectangle 20">
            <a:extLst>
              <a:ext uri="{FF2B5EF4-FFF2-40B4-BE49-F238E27FC236}">
                <a16:creationId xmlns:a16="http://schemas.microsoft.com/office/drawing/2014/main" id="{6E68FBEA-A346-46DF-88F3-FE9567FAE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3769" y="5952604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endParaRPr lang="en-US" altLang="vi-VN" sz="36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7" name="Rectangle 21">
            <a:extLst>
              <a:ext uri="{FF2B5EF4-FFF2-40B4-BE49-F238E27FC236}">
                <a16:creationId xmlns:a16="http://schemas.microsoft.com/office/drawing/2014/main" id="{FB758C97-24F4-4F1A-90F0-3EE8FDBFF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6003649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7388E659-D964-4ABD-BB21-CE6F38BAF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5344" y="2049042"/>
            <a:ext cx="20313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lưỡng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bội</a:t>
            </a:r>
            <a:endParaRPr lang="en-US" altLang="vi-VN" sz="36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21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6152" grpId="0"/>
      <p:bldP spid="6153" grpId="0"/>
      <p:bldP spid="9236" grpId="0"/>
      <p:bldP spid="9237" grpId="0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6CE3E12-5369-4019-A015-6E80631817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8534400" cy="5257800"/>
          </a:xfrm>
        </p:spPr>
        <p:txBody>
          <a:bodyPr/>
          <a:lstStyle/>
          <a:p>
            <a:pPr algn="l" eaLnBrk="1" hangingPunct="1">
              <a:lnSpc>
                <a:spcPct val="125000"/>
              </a:lnSpc>
            </a:pPr>
            <a:br>
              <a:rPr lang="en-US" alt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b.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b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196" name="Oval 4">
            <a:extLst>
              <a:ext uri="{FF2B5EF4-FFF2-40B4-BE49-F238E27FC236}">
                <a16:creationId xmlns:a16="http://schemas.microsoft.com/office/drawing/2014/main" id="{762FDBF1-AD7F-4441-B236-B2CF099B5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191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 b="1" dirty="0">
              <a:solidFill>
                <a:srgbClr val="000000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33993034-B531-46C0-9B22-F661E84A31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066800"/>
            <a:ext cx="8610600" cy="1524000"/>
          </a:xfrm>
        </p:spPr>
        <p:txBody>
          <a:bodyPr/>
          <a:lstStyle/>
          <a:p>
            <a:pPr algn="l" eaLnBrk="1" hangingPunct="1"/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7221" name="Rectangle 5">
            <a:extLst>
              <a:ext uri="{FF2B5EF4-FFF2-40B4-BE49-F238E27FC236}">
                <a16:creationId xmlns:a16="http://schemas.microsoft.com/office/drawing/2014/main" id="{515663C2-391F-4920-80EA-4A61473ED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737" y="2352675"/>
            <a:ext cx="8540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crômatit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crômatit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/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+1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ADN</a:t>
            </a:r>
          </a:p>
          <a:p>
            <a:pPr eaLnBrk="1" hangingPunct="1"/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+Protein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Histon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5" descr="Hinh hoa 2">
            <a:hlinkClick r:id="rId2" action="ppaction://hlinksldjump"/>
            <a:extLst>
              <a:ext uri="{FF2B5EF4-FFF2-40B4-BE49-F238E27FC236}">
                <a16:creationId xmlns:a16="http://schemas.microsoft.com/office/drawing/2014/main" id="{B0651AF7-5CF3-4549-96B9-E3421237A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69749"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04EB61A-5A30-4F8C-9336-7364D434261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143000"/>
            <a:ext cx="8001000" cy="2590800"/>
          </a:xfrm>
        </p:spPr>
        <p:txBody>
          <a:bodyPr/>
          <a:lstStyle/>
          <a:p>
            <a:pPr algn="l" eaLnBrk="1" hangingPunct="1"/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Ở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2n = 50.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3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8244" name="Oval 4">
            <a:extLst>
              <a:ext uri="{FF2B5EF4-FFF2-40B4-BE49-F238E27FC236}">
                <a16:creationId xmlns:a16="http://schemas.microsoft.com/office/drawing/2014/main" id="{AF2B6882-9B58-4027-8DB2-68F46DBFA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886200"/>
            <a:ext cx="358140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25</a:t>
            </a:r>
          </a:p>
        </p:txBody>
      </p:sp>
      <p:pic>
        <p:nvPicPr>
          <p:cNvPr id="19460" name="Picture 5" descr="Hinh hoa 2">
            <a:hlinkClick r:id="rId2" action="ppaction://hlinksldjump"/>
            <a:extLst>
              <a:ext uri="{FF2B5EF4-FFF2-40B4-BE49-F238E27FC236}">
                <a16:creationId xmlns:a16="http://schemas.microsoft.com/office/drawing/2014/main" id="{D0EAEF2A-6A83-4DF5-A8A3-EB44B04C7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49" t="69749"/>
          <a:stretch>
            <a:fillRect/>
          </a:stretch>
        </p:blipFill>
        <p:spPr bwMode="auto">
          <a:xfrm>
            <a:off x="6477000" y="4857750"/>
            <a:ext cx="2667000" cy="200025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82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228600" y="1676400"/>
            <a:ext cx="8915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</a:rPr>
              <a:t>Học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</a:rPr>
              <a:t> , </a:t>
            </a:r>
            <a:r>
              <a:rPr lang="en-US" sz="3600" b="1" dirty="0" err="1">
                <a:latin typeface="Times New Roman" pitchFamily="18" charset="0"/>
              </a:rPr>
              <a:t>trả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lời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câu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hỏi</a:t>
            </a:r>
            <a:r>
              <a:rPr lang="en-US" sz="3600" b="1" dirty="0">
                <a:latin typeface="Times New Roman" pitchFamily="18" charset="0"/>
              </a:rPr>
              <a:t> ở SGK.</a:t>
            </a:r>
          </a:p>
          <a:p>
            <a:r>
              <a:rPr lang="en-US" sz="3600" b="1" dirty="0">
                <a:latin typeface="Times New Roman" pitchFamily="18" charset="0"/>
              </a:rPr>
              <a:t>- </a:t>
            </a:r>
            <a:r>
              <a:rPr lang="en-US" sz="3600" b="1" dirty="0" err="1">
                <a:latin typeface="Times New Roman" pitchFamily="18" charset="0"/>
              </a:rPr>
              <a:t>Đọc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</a:rPr>
              <a:t>  9 </a:t>
            </a:r>
            <a:r>
              <a:rPr lang="en-US" sz="3600" b="1" dirty="0" err="1">
                <a:latin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tìm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hiểu</a:t>
            </a:r>
            <a:r>
              <a:rPr lang="en-US" sz="3600" b="1" dirty="0">
                <a:latin typeface="Times New Roman" pitchFamily="18" charset="0"/>
              </a:rPr>
              <a:t>:</a:t>
            </a:r>
          </a:p>
          <a:p>
            <a:r>
              <a:rPr lang="en-US" sz="3600" b="1" dirty="0">
                <a:latin typeface="Times New Roman" pitchFamily="18" charset="0"/>
              </a:rPr>
              <a:t>+ </a:t>
            </a:r>
            <a:r>
              <a:rPr lang="en-US" sz="3600" b="1" dirty="0" err="1">
                <a:latin typeface="Times New Roman" pitchFamily="18" charset="0"/>
              </a:rPr>
              <a:t>Vì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sao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thể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sinh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lớn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lên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được</a:t>
            </a:r>
            <a:r>
              <a:rPr lang="en-US" sz="3600" b="1" dirty="0">
                <a:latin typeface="Times New Roman" pitchFamily="18" charset="0"/>
              </a:rPr>
              <a:t>?</a:t>
            </a:r>
          </a:p>
        </p:txBody>
      </p:sp>
      <p:pic>
        <p:nvPicPr>
          <p:cNvPr id="16388" name="Picture 6" descr="soft100_20_10_0776486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96240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 descr="Bouquet">
            <a:extLst>
              <a:ext uri="{FF2B5EF4-FFF2-40B4-BE49-F238E27FC236}">
                <a16:creationId xmlns:a16="http://schemas.microsoft.com/office/drawing/2014/main" id="{7B84E1DF-50DA-491D-8CF9-5F5D06D86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62803"/>
            <a:ext cx="9144000" cy="609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400" b="1" i="0" u="none" strike="noStrike" kern="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HƯỚNG DẪN HỌC TẬP</a:t>
            </a:r>
            <a:endParaRPr kumimoji="0" lang="en-US" altLang="vi-VN" sz="5400" b="1" i="0" u="none" strike="noStrike" kern="0" cap="none" spc="0" normalizeH="0" baseline="0" noProof="0" dirty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oc Tu\Desktop\15435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57361E8D-FE08-48FE-89D4-2B06EE265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685800"/>
            <a:ext cx="5791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1257DBC-2B11-41F4-9669-CBD6F41AA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362200"/>
            <a:ext cx="697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I. TÍNH ĐẶC TRƯNG CỦA BỘ NHIỄM SẮC THỂ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8355AAE-DFAD-482A-B325-1FB948F48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124200"/>
            <a:ext cx="554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II. CẤU TRÚC CỦA NHIỄM SẮC THỂ 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4AE8899-0752-4291-A34D-817ABCA9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3886200"/>
            <a:ext cx="5953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solidFill>
                  <a:srgbClr val="0000CC"/>
                </a:solidFill>
                <a:latin typeface="Times New Roman" panose="02020603050405020304" pitchFamily="18" charset="0"/>
              </a:rPr>
              <a:t>III. CHỨC NĂNG CỦA NHIỄM SẮC THỂ </a:t>
            </a:r>
          </a:p>
        </p:txBody>
      </p:sp>
    </p:spTree>
    <p:extLst>
      <p:ext uri="{BB962C8B-B14F-4D97-AF65-F5344CB8AC3E}">
        <p14:creationId xmlns:p14="http://schemas.microsoft.com/office/powerpoint/2010/main" val="3896707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86" y="1371600"/>
            <a:ext cx="795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323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3505200" y="1828800"/>
            <a:ext cx="47244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altLang="vi-VN" sz="40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4000" b="1" dirty="0">
              <a:solidFill>
                <a:srgbClr val="990000"/>
              </a:solidFill>
              <a:latin typeface="VNI-Times" pitchFamily="2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229100" y="533400"/>
            <a:ext cx="3276600" cy="228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altLang="vi-VN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vi-VN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vi-VN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40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76600"/>
            <a:ext cx="548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altLang="vi-VN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cặp</a:t>
            </a:r>
            <a:r>
              <a:rPr lang="en-US" altLang="vi-VN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NST </a:t>
            </a:r>
            <a:r>
              <a:rPr lang="en-US" alt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giống</a:t>
            </a:r>
            <a:r>
              <a:rPr lang="en-US" altLang="vi-VN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altLang="vi-VN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altLang="vi-VN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thái</a:t>
            </a:r>
            <a:r>
              <a:rPr lang="en-US" altLang="vi-VN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kích</a:t>
            </a:r>
            <a:r>
              <a:rPr lang="en-US" altLang="vi-VN" sz="36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thước</a:t>
            </a:r>
            <a:endParaRPr lang="en-US" altLang="vi-VN" sz="36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74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animBg="1"/>
      <p:bldP spid="101381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 descr="Kết quả hình ảnh cho cặp nhiễm sắc thể tương đ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55588"/>
            <a:ext cx="4332287" cy="399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6" descr="Kết quả hình ảnh cho cặp nhiễm sắc thể tương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487680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04800" y="4549676"/>
            <a:ext cx="8305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04800" y="4921250"/>
            <a:ext cx="90521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NST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7406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/>
      <p:bldP spid="75781" grpId="0"/>
      <p:bldP spid="7578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F464F5C-AED1-4ABC-A915-3BC6814A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2400"/>
            <a:ext cx="82690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Tiết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 – </a:t>
            </a:r>
            <a:r>
              <a:rPr lang="en-US" altLang="vi-VN" sz="44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vi-VN" sz="4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8: 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NHIỄM SẮC THỂ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46" y="1021866"/>
            <a:ext cx="7955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nhiễm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vi-VN" sz="36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0AB57-18F3-4168-9356-495AC087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107" y="1768222"/>
            <a:ext cx="88957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2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sz="32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sz="32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vi-VN" sz="32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32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32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2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sz="32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NST </a:t>
            </a:r>
            <a:r>
              <a:rPr lang="en-US" altLang="vi-VN" sz="32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giống</a:t>
            </a:r>
            <a:r>
              <a:rPr lang="en-US" altLang="vi-VN" sz="32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32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về</a:t>
            </a:r>
            <a:r>
              <a:rPr lang="en-US" altLang="vi-VN" sz="32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thái</a:t>
            </a:r>
            <a:r>
              <a:rPr lang="en-US" altLang="vi-VN" sz="32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2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vi-VN" sz="32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vi-VN" sz="3200" b="1" dirty="0">
                <a:solidFill>
                  <a:srgbClr val="000000">
                    <a:lumMod val="10000"/>
                  </a:srgbClr>
                </a:solidFill>
                <a:latin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9" descr="book9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953000"/>
            <a:ext cx="1981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7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8">
            <a:extLst>
              <a:ext uri="{FF2B5EF4-FFF2-40B4-BE49-F238E27FC236}">
                <a16:creationId xmlns:a16="http://schemas.microsoft.com/office/drawing/2014/main" id="{5EDB086C-3CF4-4859-8735-90D3FEA35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3048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2">
            <a:extLst>
              <a:ext uri="{FF2B5EF4-FFF2-40B4-BE49-F238E27FC236}">
                <a16:creationId xmlns:a16="http://schemas.microsoft.com/office/drawing/2014/main" id="{3306FAB0-D025-4D78-90F4-2B6B1609A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6172200"/>
            <a:ext cx="21558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Bộ NST trong giao tử</a:t>
            </a:r>
          </a:p>
        </p:txBody>
      </p:sp>
      <p:pic>
        <p:nvPicPr>
          <p:cNvPr id="6150" name="Picture 23">
            <a:extLst>
              <a:ext uri="{FF2B5EF4-FFF2-40B4-BE49-F238E27FC236}">
                <a16:creationId xmlns:a16="http://schemas.microsoft.com/office/drawing/2014/main" id="{BBDDB0BA-A491-4F36-A756-CC8A200A5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43000"/>
            <a:ext cx="33432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12">
            <a:extLst>
              <a:ext uri="{FF2B5EF4-FFF2-40B4-BE49-F238E27FC236}">
                <a16:creationId xmlns:a16="http://schemas.microsoft.com/office/drawing/2014/main" id="{7616352C-3A73-44B5-94EB-F0C5BE73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638800"/>
            <a:ext cx="3048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Bộ NST trong </a:t>
            </a:r>
          </a:p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tế bào sinh dưỡng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424765" y="-80909"/>
            <a:ext cx="4073857" cy="135112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 algn="ctr" eaLnBrk="1" hangingPunct="1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dưỡng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NST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1773</Words>
  <Application>Microsoft Office PowerPoint</Application>
  <PresentationFormat>On-screen Show (4:3)</PresentationFormat>
  <Paragraphs>178</Paragraphs>
  <Slides>39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Times New Roman</vt:lpstr>
      <vt:lpstr>.VnArial Narrow</vt:lpstr>
      <vt:lpstr>Calibri</vt:lpstr>
      <vt:lpstr>.VnTime</vt:lpstr>
      <vt:lpstr>Wingdings</vt:lpstr>
      <vt:lpstr>Arial</vt:lpstr>
      <vt:lpstr>VNI-Times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 Chọn câu trả lời đúng nhất:  Cấu trúc điển hình của NST được thể hiện rõ nhất ở kì nào của quá trình phân chia tế bào?   a. Kì đầu   b. Kì giữa    c. Kì sau  d. Kì trung gian</vt:lpstr>
      <vt:lpstr>3. Mô tả cấu trúc của nhiễm sắc thể ở kì giữa của quá trình phân chia tế bào?</vt:lpstr>
      <vt:lpstr>4. Ở trâu có bộ nhiễm sắc thể 2n = 50. Vậy bộ nhiễm sắc thể đơn bội của trâu là bao nhiêu?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Surface</cp:lastModifiedBy>
  <cp:revision>93</cp:revision>
  <dcterms:created xsi:type="dcterms:W3CDTF">2016-09-18T02:10:30Z</dcterms:created>
  <dcterms:modified xsi:type="dcterms:W3CDTF">2021-10-08T23:54:58Z</dcterms:modified>
</cp:coreProperties>
</file>