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3" r:id="rId2"/>
    <p:sldId id="292" r:id="rId3"/>
    <p:sldId id="295" r:id="rId4"/>
    <p:sldId id="296" r:id="rId5"/>
    <p:sldId id="297" r:id="rId6"/>
    <p:sldId id="274" r:id="rId7"/>
    <p:sldId id="298" r:id="rId8"/>
    <p:sldId id="275" r:id="rId9"/>
    <p:sldId id="299" r:id="rId10"/>
    <p:sldId id="276" r:id="rId11"/>
    <p:sldId id="300" r:id="rId12"/>
    <p:sldId id="277" r:id="rId13"/>
    <p:sldId id="301" r:id="rId14"/>
    <p:sldId id="279" r:id="rId15"/>
    <p:sldId id="302" r:id="rId16"/>
    <p:sldId id="281" r:id="rId17"/>
    <p:sldId id="282" r:id="rId18"/>
    <p:sldId id="303"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4" d="100"/>
          <a:sy n="94" d="100"/>
        </p:scale>
        <p:origin x="-882"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3F4DD9-8CAE-4C94-B1F7-8BBE5D30905A}" type="datetimeFigureOut">
              <a:rPr lang="en-US" smtClean="0"/>
              <a:t>3/20/2022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ABBE3C-CE4A-4880-B8CE-B420EFFC167A}" type="slidenum">
              <a:rPr lang="en-US" smtClean="0"/>
              <a:t>‹#›</a:t>
            </a:fld>
            <a:endParaRPr lang="en-US"/>
          </a:p>
        </p:txBody>
      </p:sp>
    </p:spTree>
    <p:extLst>
      <p:ext uri="{BB962C8B-B14F-4D97-AF65-F5344CB8AC3E}">
        <p14:creationId xmlns:p14="http://schemas.microsoft.com/office/powerpoint/2010/main" val="1548612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3F4DD9-8CAE-4C94-B1F7-8BBE5D30905A}" type="datetimeFigureOut">
              <a:rPr lang="en-US" smtClean="0"/>
              <a:t>3/20/2022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ABBE3C-CE4A-4880-B8CE-B420EFFC167A}" type="slidenum">
              <a:rPr lang="en-US" smtClean="0"/>
              <a:t>‹#›</a:t>
            </a:fld>
            <a:endParaRPr lang="en-US"/>
          </a:p>
        </p:txBody>
      </p:sp>
    </p:spTree>
    <p:extLst>
      <p:ext uri="{BB962C8B-B14F-4D97-AF65-F5344CB8AC3E}">
        <p14:creationId xmlns:p14="http://schemas.microsoft.com/office/powerpoint/2010/main" val="2665920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3F4DD9-8CAE-4C94-B1F7-8BBE5D30905A}" type="datetimeFigureOut">
              <a:rPr lang="en-US" smtClean="0"/>
              <a:t>3/20/2022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ABBE3C-CE4A-4880-B8CE-B420EFFC167A}" type="slidenum">
              <a:rPr lang="en-US" smtClean="0"/>
              <a:t>‹#›</a:t>
            </a:fld>
            <a:endParaRPr lang="en-US"/>
          </a:p>
        </p:txBody>
      </p:sp>
    </p:spTree>
    <p:extLst>
      <p:ext uri="{BB962C8B-B14F-4D97-AF65-F5344CB8AC3E}">
        <p14:creationId xmlns:p14="http://schemas.microsoft.com/office/powerpoint/2010/main" val="772207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3F4DD9-8CAE-4C94-B1F7-8BBE5D30905A}" type="datetimeFigureOut">
              <a:rPr lang="en-US" smtClean="0"/>
              <a:t>3/20/2022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ABBE3C-CE4A-4880-B8CE-B420EFFC167A}" type="slidenum">
              <a:rPr lang="en-US" smtClean="0"/>
              <a:t>‹#›</a:t>
            </a:fld>
            <a:endParaRPr lang="en-US"/>
          </a:p>
        </p:txBody>
      </p:sp>
    </p:spTree>
    <p:extLst>
      <p:ext uri="{BB962C8B-B14F-4D97-AF65-F5344CB8AC3E}">
        <p14:creationId xmlns:p14="http://schemas.microsoft.com/office/powerpoint/2010/main" val="4096864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3F4DD9-8CAE-4C94-B1F7-8BBE5D30905A}" type="datetimeFigureOut">
              <a:rPr lang="en-US" smtClean="0"/>
              <a:t>3/20/2022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ABBE3C-CE4A-4880-B8CE-B420EFFC167A}" type="slidenum">
              <a:rPr lang="en-US" smtClean="0"/>
              <a:t>‹#›</a:t>
            </a:fld>
            <a:endParaRPr lang="en-US"/>
          </a:p>
        </p:txBody>
      </p:sp>
    </p:spTree>
    <p:extLst>
      <p:ext uri="{BB962C8B-B14F-4D97-AF65-F5344CB8AC3E}">
        <p14:creationId xmlns:p14="http://schemas.microsoft.com/office/powerpoint/2010/main" val="4008613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3F4DD9-8CAE-4C94-B1F7-8BBE5D30905A}" type="datetimeFigureOut">
              <a:rPr lang="en-US" smtClean="0"/>
              <a:t>3/20/2022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ABBE3C-CE4A-4880-B8CE-B420EFFC167A}" type="slidenum">
              <a:rPr lang="en-US" smtClean="0"/>
              <a:t>‹#›</a:t>
            </a:fld>
            <a:endParaRPr lang="en-US"/>
          </a:p>
        </p:txBody>
      </p:sp>
    </p:spTree>
    <p:extLst>
      <p:ext uri="{BB962C8B-B14F-4D97-AF65-F5344CB8AC3E}">
        <p14:creationId xmlns:p14="http://schemas.microsoft.com/office/powerpoint/2010/main" val="3835238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3F4DD9-8CAE-4C94-B1F7-8BBE5D30905A}" type="datetimeFigureOut">
              <a:rPr lang="en-US" smtClean="0"/>
              <a:t>3/20/2022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ABBE3C-CE4A-4880-B8CE-B420EFFC167A}" type="slidenum">
              <a:rPr lang="en-US" smtClean="0"/>
              <a:t>‹#›</a:t>
            </a:fld>
            <a:endParaRPr lang="en-US"/>
          </a:p>
        </p:txBody>
      </p:sp>
    </p:spTree>
    <p:extLst>
      <p:ext uri="{BB962C8B-B14F-4D97-AF65-F5344CB8AC3E}">
        <p14:creationId xmlns:p14="http://schemas.microsoft.com/office/powerpoint/2010/main" val="2572801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3F4DD9-8CAE-4C94-B1F7-8BBE5D30905A}" type="datetimeFigureOut">
              <a:rPr lang="en-US" smtClean="0"/>
              <a:t>3/20/2022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ABBE3C-CE4A-4880-B8CE-B420EFFC167A}" type="slidenum">
              <a:rPr lang="en-US" smtClean="0"/>
              <a:t>‹#›</a:t>
            </a:fld>
            <a:endParaRPr lang="en-US"/>
          </a:p>
        </p:txBody>
      </p:sp>
    </p:spTree>
    <p:extLst>
      <p:ext uri="{BB962C8B-B14F-4D97-AF65-F5344CB8AC3E}">
        <p14:creationId xmlns:p14="http://schemas.microsoft.com/office/powerpoint/2010/main" val="1462087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F4DD9-8CAE-4C94-B1F7-8BBE5D30905A}" type="datetimeFigureOut">
              <a:rPr lang="en-US" smtClean="0"/>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ABBE3C-CE4A-4880-B8CE-B420EFFC167A}" type="slidenum">
              <a:rPr lang="en-US" smtClean="0"/>
              <a:t>‹#›</a:t>
            </a:fld>
            <a:endParaRPr lang="en-US"/>
          </a:p>
        </p:txBody>
      </p:sp>
    </p:spTree>
    <p:extLst>
      <p:ext uri="{BB962C8B-B14F-4D97-AF65-F5344CB8AC3E}">
        <p14:creationId xmlns:p14="http://schemas.microsoft.com/office/powerpoint/2010/main" val="2188038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3F4DD9-8CAE-4C94-B1F7-8BBE5D30905A}" type="datetimeFigureOut">
              <a:rPr lang="en-US" smtClean="0"/>
              <a:t>3/20/2022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ABBE3C-CE4A-4880-B8CE-B420EFFC167A}" type="slidenum">
              <a:rPr lang="en-US" smtClean="0"/>
              <a:t>‹#›</a:t>
            </a:fld>
            <a:endParaRPr lang="en-US"/>
          </a:p>
        </p:txBody>
      </p:sp>
    </p:spTree>
    <p:extLst>
      <p:ext uri="{BB962C8B-B14F-4D97-AF65-F5344CB8AC3E}">
        <p14:creationId xmlns:p14="http://schemas.microsoft.com/office/powerpoint/2010/main" val="1139977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3F4DD9-8CAE-4C94-B1F7-8BBE5D30905A}" type="datetimeFigureOut">
              <a:rPr lang="en-US" smtClean="0"/>
              <a:t>3/20/2022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ABBE3C-CE4A-4880-B8CE-B420EFFC167A}" type="slidenum">
              <a:rPr lang="en-US" smtClean="0"/>
              <a:t>‹#›</a:t>
            </a:fld>
            <a:endParaRPr lang="en-US"/>
          </a:p>
        </p:txBody>
      </p:sp>
    </p:spTree>
    <p:extLst>
      <p:ext uri="{BB962C8B-B14F-4D97-AF65-F5344CB8AC3E}">
        <p14:creationId xmlns:p14="http://schemas.microsoft.com/office/powerpoint/2010/main" val="2986475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3F4DD9-8CAE-4C94-B1F7-8BBE5D30905A}" type="datetimeFigureOut">
              <a:rPr lang="en-US" smtClean="0"/>
              <a:t>3/20/2022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ABBE3C-CE4A-4880-B8CE-B420EFFC167A}" type="slidenum">
              <a:rPr lang="en-US" smtClean="0"/>
              <a:t>‹#›</a:t>
            </a:fld>
            <a:endParaRPr lang="en-US"/>
          </a:p>
        </p:txBody>
      </p:sp>
    </p:spTree>
    <p:extLst>
      <p:ext uri="{BB962C8B-B14F-4D97-AF65-F5344CB8AC3E}">
        <p14:creationId xmlns:p14="http://schemas.microsoft.com/office/powerpoint/2010/main" val="7815284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10665" y="48006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anchor="ctr"/>
          <a:lstStyle/>
          <a:p>
            <a:pPr algn="ctr">
              <a:defRPr/>
            </a:pPr>
            <a:endParaRPr lang="en-US"/>
          </a:p>
        </p:txBody>
      </p:sp>
      <p:sp>
        <p:nvSpPr>
          <p:cNvPr id="32" name="Rectangle 31"/>
          <p:cNvSpPr/>
          <p:nvPr/>
        </p:nvSpPr>
        <p:spPr>
          <a:xfrm>
            <a:off x="228600" y="3810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anchor="ctr"/>
          <a:lstStyle/>
          <a:p>
            <a:pPr algn="ctr">
              <a:defRPr/>
            </a:pPr>
            <a:endParaRPr lang="en-US"/>
          </a:p>
        </p:txBody>
      </p:sp>
      <p:sp>
        <p:nvSpPr>
          <p:cNvPr id="30" name="Rectangle 29"/>
          <p:cNvSpPr/>
          <p:nvPr/>
        </p:nvSpPr>
        <p:spPr>
          <a:xfrm>
            <a:off x="255299" y="2819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anchor="ctr"/>
          <a:lstStyle/>
          <a:p>
            <a:pPr algn="ctr">
              <a:defRPr/>
            </a:pPr>
            <a:endParaRPr lang="en-US"/>
          </a:p>
        </p:txBody>
      </p:sp>
      <p:sp>
        <p:nvSpPr>
          <p:cNvPr id="6" name="Rectangle 5"/>
          <p:cNvSpPr/>
          <p:nvPr/>
        </p:nvSpPr>
        <p:spPr>
          <a:xfrm>
            <a:off x="1676400" y="2057400"/>
            <a:ext cx="5943600" cy="285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anchor="ctr"/>
          <a:lstStyle/>
          <a:p>
            <a:pPr algn="ctr">
              <a:defRPr/>
            </a:pPr>
            <a:endParaRPr lang="en-US"/>
          </a:p>
        </p:txBody>
      </p:sp>
      <p:sp>
        <p:nvSpPr>
          <p:cNvPr id="4" name="Rounded Rectangle 3"/>
          <p:cNvSpPr/>
          <p:nvPr/>
        </p:nvSpPr>
        <p:spPr>
          <a:xfrm>
            <a:off x="3921125"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anchor="ctr"/>
          <a:lstStyle/>
          <a:p>
            <a:pPr algn="ctr">
              <a:defRPr/>
            </a:pPr>
            <a:endParaRPr lang="en-US"/>
          </a:p>
        </p:txBody>
      </p:sp>
      <p:pic>
        <p:nvPicPr>
          <p:cNvPr id="5127" name="Picture 7" descr="http://www.perceptions.couk.com/imgs/Earth_Rotates_200_x_200.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124326" y="227013"/>
            <a:ext cx="468313"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a:xfrm>
            <a:off x="4457701" y="168276"/>
            <a:ext cx="1260475" cy="898525"/>
          </a:xfrm>
          <a:prstGeom prst="rect">
            <a:avLst/>
          </a:prstGeom>
        </p:spPr>
        <p:txBody>
          <a:bodyPr lIns="91439" tIns="45720" rIns="91439" bIns="45720"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1700" b="1" dirty="0">
                <a:solidFill>
                  <a:srgbClr val="00B0F0"/>
                </a:solidFill>
                <a:effectLst>
                  <a:outerShdw blurRad="38100" dist="38100" dir="2700000" algn="tl">
                    <a:srgbClr val="000000">
                      <a:alpha val="43137"/>
                    </a:srgbClr>
                  </a:outerShdw>
                </a:effectLst>
                <a:cs typeface="Arial" pitchFamily="34" charset="0"/>
              </a:rPr>
              <a:t>LỚP</a:t>
            </a:r>
          </a:p>
          <a:p>
            <a:pPr>
              <a:defRPr/>
            </a:pPr>
            <a:r>
              <a:rPr lang="en-US" sz="3500" b="1" dirty="0">
                <a:solidFill>
                  <a:srgbClr val="00B0F0"/>
                </a:solidFill>
                <a:effectLst>
                  <a:outerShdw blurRad="38100" dist="38100" dir="2700000" algn="tl">
                    <a:srgbClr val="000000">
                      <a:alpha val="43137"/>
                    </a:srgbClr>
                  </a:outerShdw>
                </a:effectLst>
                <a:cs typeface="Arial" pitchFamily="34" charset="0"/>
              </a:rPr>
              <a:t>9</a:t>
            </a:r>
          </a:p>
        </p:txBody>
      </p:sp>
      <p:sp>
        <p:nvSpPr>
          <p:cNvPr id="12" name="Title 1"/>
          <p:cNvSpPr txBox="1">
            <a:spLocks/>
          </p:cNvSpPr>
          <p:nvPr/>
        </p:nvSpPr>
        <p:spPr>
          <a:xfrm>
            <a:off x="3543300" y="571500"/>
            <a:ext cx="1676400" cy="571500"/>
          </a:xfrm>
          <a:prstGeom prst="rect">
            <a:avLst/>
          </a:prstGeom>
        </p:spPr>
        <p:txBody>
          <a:bodyPr lIns="91439" tIns="45720" rIns="91439" bIns="4572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1400" b="1">
                <a:solidFill>
                  <a:schemeClr val="bg1"/>
                </a:solidFill>
                <a:effectLst>
                  <a:outerShdw blurRad="38100" dist="38100" dir="2700000" algn="tl">
                    <a:srgbClr val="000000">
                      <a:alpha val="43137"/>
                    </a:srgbClr>
                  </a:outerShdw>
                </a:effectLst>
                <a:latin typeface="Cambria" pitchFamily="18" charset="0"/>
              </a:rPr>
              <a:t>ĐỊA LÍ</a:t>
            </a:r>
            <a:endParaRPr lang="en-US" sz="1400" b="1" dirty="0">
              <a:solidFill>
                <a:schemeClr val="bg1"/>
              </a:solidFill>
              <a:effectLst>
                <a:outerShdw blurRad="38100" dist="38100" dir="2700000" algn="tl">
                  <a:srgbClr val="000000">
                    <a:alpha val="43137"/>
                  </a:srgbClr>
                </a:outerShdw>
              </a:effectLst>
              <a:latin typeface="Cambria" pitchFamily="18" charset="0"/>
            </a:endParaRPr>
          </a:p>
        </p:txBody>
      </p:sp>
      <p:sp>
        <p:nvSpPr>
          <p:cNvPr id="20" name="Title 1"/>
          <p:cNvSpPr txBox="1">
            <a:spLocks/>
          </p:cNvSpPr>
          <p:nvPr/>
        </p:nvSpPr>
        <p:spPr>
          <a:xfrm>
            <a:off x="93664" y="1141414"/>
            <a:ext cx="9012237" cy="1058861"/>
          </a:xfrm>
          <a:prstGeom prst="rect">
            <a:avLst/>
          </a:prstGeom>
        </p:spPr>
        <p:txBody>
          <a:bodyPr lIns="91439" tIns="45720" rIns="91439" bIns="45720"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2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35: VÙNG ĐỒNG BẰNG SÔNG CỬU LONG </a:t>
            </a:r>
            <a:r>
              <a:rPr lang="vi-VN" sz="32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6" name="Title 1"/>
          <p:cNvSpPr txBox="1">
            <a:spLocks/>
          </p:cNvSpPr>
          <p:nvPr/>
        </p:nvSpPr>
        <p:spPr>
          <a:xfrm>
            <a:off x="1062038" y="3027363"/>
            <a:ext cx="7378700" cy="571500"/>
          </a:xfrm>
          <a:prstGeom prst="rect">
            <a:avLst/>
          </a:prstGeom>
        </p:spPr>
        <p:txBody>
          <a:bodyPr lIns="91439" tIns="45720" rIns="91439" bIns="45720"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defRPr/>
            </a:pPr>
            <a:r>
              <a:rPr lang="en-US" sz="2400" b="1" dirty="0" smtClean="0">
                <a:solidFill>
                  <a:srgbClr val="FF0000"/>
                </a:solidFill>
                <a:effectLst>
                  <a:outerShdw blurRad="38100" dist="38100" dir="2700000" algn="tl">
                    <a:srgbClr val="000000">
                      <a:alpha val="43137"/>
                    </a:srgbClr>
                  </a:outerShdw>
                </a:effectLst>
                <a:latin typeface="Cambria" pitchFamily="18" charset="0"/>
              </a:rPr>
              <a:t>VỊ TRÍ ĐỊA LÍ, GIỚI HẠN LÃNH THỔ</a:t>
            </a:r>
            <a:r>
              <a:rPr lang="vi-VN" sz="2400" b="1" dirty="0" smtClean="0">
                <a:solidFill>
                  <a:srgbClr val="FF0000"/>
                </a:solidFill>
                <a:effectLst>
                  <a:outerShdw blurRad="38100" dist="38100" dir="2700000" algn="tl">
                    <a:srgbClr val="000000">
                      <a:alpha val="43137"/>
                    </a:srgbClr>
                  </a:outerShdw>
                </a:effectLst>
                <a:latin typeface="Cambria" pitchFamily="18" charset="0"/>
              </a:rPr>
              <a:t> </a:t>
            </a:r>
            <a:endParaRPr lang="en-US" sz="2400" b="1" dirty="0">
              <a:solidFill>
                <a:srgbClr val="FF0000"/>
              </a:solidFill>
              <a:effectLst>
                <a:outerShdw blurRad="38100" dist="38100" dir="2700000" algn="tl">
                  <a:srgbClr val="000000">
                    <a:alpha val="43137"/>
                  </a:srgbClr>
                </a:outerShdw>
              </a:effectLst>
              <a:latin typeface="Cambria" pitchFamily="18" charset="0"/>
            </a:endParaRPr>
          </a:p>
        </p:txBody>
      </p:sp>
      <p:sp>
        <p:nvSpPr>
          <p:cNvPr id="27" name="Title 1"/>
          <p:cNvSpPr txBox="1">
            <a:spLocks/>
          </p:cNvSpPr>
          <p:nvPr/>
        </p:nvSpPr>
        <p:spPr>
          <a:xfrm>
            <a:off x="1035050" y="4000500"/>
            <a:ext cx="7405688" cy="571500"/>
          </a:xfrm>
          <a:prstGeom prst="rect">
            <a:avLst/>
          </a:prstGeom>
        </p:spPr>
        <p:txBody>
          <a:bodyPr lIns="91439" tIns="45720" rIns="91439" bIns="45720"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defRPr/>
            </a:pPr>
            <a:r>
              <a:rPr lang="en-US" sz="2400" b="1" dirty="0" smtClean="0">
                <a:solidFill>
                  <a:srgbClr val="FF0000"/>
                </a:solidFill>
                <a:effectLst>
                  <a:outerShdw blurRad="38100" dist="38100" dir="2700000" algn="tl">
                    <a:srgbClr val="000000">
                      <a:alpha val="43137"/>
                    </a:srgbClr>
                  </a:outerShdw>
                </a:effectLst>
                <a:latin typeface="Cambria" pitchFamily="18" charset="0"/>
              </a:rPr>
              <a:t>ĐIỀU KIỆN TỰ NHIÊN VÀ TÀI NGUYÊN THIÊN NHIÊN</a:t>
            </a:r>
            <a:endParaRPr lang="vi-VN" sz="2400" b="1" dirty="0">
              <a:solidFill>
                <a:srgbClr val="FF0000"/>
              </a:solidFill>
              <a:effectLst>
                <a:outerShdw blurRad="38100" dist="38100" dir="2700000" algn="tl">
                  <a:srgbClr val="000000">
                    <a:alpha val="43137"/>
                  </a:srgbClr>
                </a:outerShdw>
              </a:effectLst>
              <a:latin typeface="Cambria" pitchFamily="18" charset="0"/>
            </a:endParaRPr>
          </a:p>
        </p:txBody>
      </p:sp>
      <p:sp>
        <p:nvSpPr>
          <p:cNvPr id="21" name="Title 1"/>
          <p:cNvSpPr txBox="1">
            <a:spLocks/>
          </p:cNvSpPr>
          <p:nvPr/>
        </p:nvSpPr>
        <p:spPr>
          <a:xfrm>
            <a:off x="1017588" y="4991100"/>
            <a:ext cx="7404100" cy="571500"/>
          </a:xfrm>
          <a:prstGeom prst="rect">
            <a:avLst/>
          </a:prstGeom>
        </p:spPr>
        <p:txBody>
          <a:bodyPr lIns="91439" tIns="45720" rIns="91439" bIns="45720"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defRPr/>
            </a:pPr>
            <a:r>
              <a:rPr lang="en-US" sz="2400" b="1" dirty="0" smtClean="0">
                <a:solidFill>
                  <a:srgbClr val="FF0000"/>
                </a:solidFill>
                <a:effectLst>
                  <a:outerShdw blurRad="38100" dist="38100" dir="2700000" algn="tl">
                    <a:srgbClr val="000000">
                      <a:alpha val="43137"/>
                    </a:srgbClr>
                  </a:outerShdw>
                </a:effectLst>
                <a:latin typeface="Cambria" pitchFamily="18" charset="0"/>
              </a:rPr>
              <a:t>ĐẶC ĐIỂM DÂN CƯ </a:t>
            </a:r>
            <a:r>
              <a:rPr lang="en-US" sz="2400" b="1" dirty="0" smtClean="0">
                <a:solidFill>
                  <a:srgbClr val="FF0000"/>
                </a:solidFill>
                <a:effectLst>
                  <a:outerShdw blurRad="38100" dist="38100" dir="2700000" algn="tl">
                    <a:srgbClr val="000000">
                      <a:alpha val="43137"/>
                    </a:srgbClr>
                  </a:outerShdw>
                </a:effectLst>
                <a:latin typeface="Cambria" pitchFamily="18" charset="0"/>
              </a:rPr>
              <a:t>(PHẦN XÃ </a:t>
            </a:r>
            <a:r>
              <a:rPr lang="en-US" sz="2400" b="1" dirty="0" smtClean="0">
                <a:solidFill>
                  <a:srgbClr val="FF0000"/>
                </a:solidFill>
                <a:effectLst>
                  <a:outerShdw blurRad="38100" dist="38100" dir="2700000" algn="tl">
                    <a:srgbClr val="000000">
                      <a:alpha val="43137"/>
                    </a:srgbClr>
                  </a:outerShdw>
                </a:effectLst>
                <a:latin typeface="Cambria" pitchFamily="18" charset="0"/>
              </a:rPr>
              <a:t>HỘI </a:t>
            </a:r>
            <a:r>
              <a:rPr lang="en-US" sz="1800" b="1" dirty="0" smtClean="0">
                <a:effectLst>
                  <a:outerShdw blurRad="38100" dist="38100" dir="2700000" algn="tl">
                    <a:srgbClr val="000000">
                      <a:alpha val="43137"/>
                    </a:srgbClr>
                  </a:outerShdw>
                </a:effectLst>
                <a:latin typeface="Cambria" pitchFamily="18" charset="0"/>
              </a:rPr>
              <a:t>:HỌC </a:t>
            </a:r>
            <a:r>
              <a:rPr lang="en-US" sz="1800" b="1" dirty="0" smtClean="0">
                <a:effectLst>
                  <a:outerShdw blurRad="38100" dist="38100" dir="2700000" algn="tl">
                    <a:srgbClr val="000000">
                      <a:alpha val="43137"/>
                    </a:srgbClr>
                  </a:outerShdw>
                </a:effectLst>
                <a:latin typeface="Cambria" pitchFamily="18" charset="0"/>
              </a:rPr>
              <a:t>SINH TỰ HỌC)  </a:t>
            </a:r>
            <a:endParaRPr lang="en-US" sz="1800" b="1" dirty="0">
              <a:effectLst>
                <a:outerShdw blurRad="38100" dist="38100" dir="2700000" algn="tl">
                  <a:srgbClr val="000000">
                    <a:alpha val="43137"/>
                  </a:srgbClr>
                </a:outerShdw>
              </a:effectLst>
              <a:latin typeface="Cambria" pitchFamily="18" charset="0"/>
            </a:endParaRPr>
          </a:p>
        </p:txBody>
      </p:sp>
      <p:sp>
        <p:nvSpPr>
          <p:cNvPr id="37" name="Rounded Rectangle 36"/>
          <p:cNvSpPr/>
          <p:nvPr/>
        </p:nvSpPr>
        <p:spPr>
          <a:xfrm>
            <a:off x="508000" y="2343150"/>
            <a:ext cx="8102600"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anchor="ctr"/>
          <a:lstStyle/>
          <a:p>
            <a:pPr algn="ctr">
              <a:defRPr/>
            </a:pPr>
            <a:endParaRPr lang="en-US"/>
          </a:p>
        </p:txBody>
      </p:sp>
      <p:sp>
        <p:nvSpPr>
          <p:cNvPr id="42" name="Round Same Side Corner Rectangle 41"/>
          <p:cNvSpPr/>
          <p:nvPr/>
        </p:nvSpPr>
        <p:spPr>
          <a:xfrm rot="5400000">
            <a:off x="365126" y="2919413"/>
            <a:ext cx="631825" cy="762000"/>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lIns="91439" tIns="45720" rIns="91439" bIns="45720" anchor="ctr"/>
          <a:lstStyle/>
          <a:p>
            <a:pPr algn="ctr">
              <a:defRPr/>
            </a:pPr>
            <a:endParaRPr lang="en-US"/>
          </a:p>
        </p:txBody>
      </p:sp>
      <p:sp>
        <p:nvSpPr>
          <p:cNvPr id="43" name="Round Same Side Corner Rectangle 42"/>
          <p:cNvSpPr/>
          <p:nvPr/>
        </p:nvSpPr>
        <p:spPr>
          <a:xfrm rot="5400000">
            <a:off x="338138" y="3910013"/>
            <a:ext cx="631825" cy="762000"/>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lIns="91439" tIns="45720" rIns="91439" bIns="45720" anchor="ctr"/>
          <a:lstStyle/>
          <a:p>
            <a:pPr algn="ctr">
              <a:defRPr/>
            </a:pPr>
            <a:endParaRPr lang="en-US"/>
          </a:p>
        </p:txBody>
      </p:sp>
      <p:sp>
        <p:nvSpPr>
          <p:cNvPr id="44" name="Title 1"/>
          <p:cNvSpPr txBox="1">
            <a:spLocks/>
          </p:cNvSpPr>
          <p:nvPr/>
        </p:nvSpPr>
        <p:spPr>
          <a:xfrm>
            <a:off x="93664" y="3022600"/>
            <a:ext cx="1125537" cy="571500"/>
          </a:xfrm>
          <a:prstGeom prst="rect">
            <a:avLst/>
          </a:prstGeom>
        </p:spPr>
        <p:txBody>
          <a:bodyPr lIns="91439" tIns="45720" rIns="91439" bIns="45720"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4000" b="1" dirty="0">
                <a:solidFill>
                  <a:schemeClr val="bg1"/>
                </a:solidFill>
                <a:effectLst>
                  <a:outerShdw blurRad="38100" dist="38100" dir="2700000" algn="tl">
                    <a:srgbClr val="000000">
                      <a:alpha val="43137"/>
                    </a:srgbClr>
                  </a:outerShdw>
                </a:effectLst>
                <a:latin typeface="Cambria" pitchFamily="18" charset="0"/>
              </a:rPr>
              <a:t>I</a:t>
            </a:r>
          </a:p>
        </p:txBody>
      </p:sp>
      <p:sp>
        <p:nvSpPr>
          <p:cNvPr id="45" name="Title 1"/>
          <p:cNvSpPr txBox="1">
            <a:spLocks/>
          </p:cNvSpPr>
          <p:nvPr/>
        </p:nvSpPr>
        <p:spPr>
          <a:xfrm>
            <a:off x="93664" y="4000500"/>
            <a:ext cx="1125537" cy="571500"/>
          </a:xfrm>
          <a:prstGeom prst="rect">
            <a:avLst/>
          </a:prstGeom>
        </p:spPr>
        <p:txBody>
          <a:bodyPr lIns="91439" tIns="45720" rIns="91439" bIns="45720"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4000" b="1" dirty="0">
                <a:solidFill>
                  <a:schemeClr val="bg1"/>
                </a:solidFill>
                <a:effectLst>
                  <a:outerShdw blurRad="38100" dist="38100" dir="2700000" algn="tl">
                    <a:srgbClr val="000000">
                      <a:alpha val="43137"/>
                    </a:srgbClr>
                  </a:outerShdw>
                </a:effectLst>
                <a:latin typeface="Cambria" pitchFamily="18" charset="0"/>
              </a:rPr>
              <a:t>II</a:t>
            </a:r>
          </a:p>
        </p:txBody>
      </p:sp>
      <p:sp>
        <p:nvSpPr>
          <p:cNvPr id="46" name="Round Same Side Corner Rectangle 45"/>
          <p:cNvSpPr/>
          <p:nvPr/>
        </p:nvSpPr>
        <p:spPr>
          <a:xfrm rot="5400000">
            <a:off x="320676" y="4900613"/>
            <a:ext cx="631825" cy="762000"/>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lIns="91439" tIns="45720" rIns="91439" bIns="45720" anchor="ctr"/>
          <a:lstStyle/>
          <a:p>
            <a:pPr algn="ctr">
              <a:defRPr/>
            </a:pPr>
            <a:endParaRPr lang="en-US"/>
          </a:p>
        </p:txBody>
      </p:sp>
      <p:sp>
        <p:nvSpPr>
          <p:cNvPr id="47" name="Title 1"/>
          <p:cNvSpPr txBox="1">
            <a:spLocks/>
          </p:cNvSpPr>
          <p:nvPr/>
        </p:nvSpPr>
        <p:spPr>
          <a:xfrm>
            <a:off x="76200" y="4991100"/>
            <a:ext cx="1125538" cy="571500"/>
          </a:xfrm>
          <a:prstGeom prst="rect">
            <a:avLst/>
          </a:prstGeom>
        </p:spPr>
        <p:txBody>
          <a:bodyPr lIns="91439" tIns="45720" rIns="91439" bIns="45720"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4000" b="1" dirty="0">
                <a:solidFill>
                  <a:schemeClr val="bg1"/>
                </a:solidFill>
                <a:effectLst>
                  <a:outerShdw blurRad="38100" dist="38100" dir="2700000" algn="tl">
                    <a:srgbClr val="000000">
                      <a:alpha val="43137"/>
                    </a:srgbClr>
                  </a:outerShdw>
                </a:effectLst>
                <a:latin typeface="Cambria" pitchFamily="18" charset="0"/>
              </a:rPr>
              <a:t>III</a:t>
            </a:r>
          </a:p>
        </p:txBody>
      </p:sp>
    </p:spTree>
    <p:extLst>
      <p:ext uri="{BB962C8B-B14F-4D97-AF65-F5344CB8AC3E}">
        <p14:creationId xmlns:p14="http://schemas.microsoft.com/office/powerpoint/2010/main" val="2355131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up)">
                                      <p:cBhvr>
                                        <p:cTn id="12" dur="100"/>
                                        <p:tgtEl>
                                          <p:spTgt spid="30"/>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up)">
                                      <p:cBhvr>
                                        <p:cTn id="15" dur="500"/>
                                        <p:tgtEl>
                                          <p:spTgt spid="37"/>
                                        </p:tgtEl>
                                      </p:cBhvr>
                                    </p:animEffect>
                                  </p:childTnLst>
                                </p:cTn>
                              </p:par>
                            </p:childTnLst>
                          </p:cTn>
                        </p:par>
                        <p:par>
                          <p:cTn id="16" fill="hold" nodeType="afterGroup">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childTnLst>
                          </p:cTn>
                        </p:par>
                        <p:par>
                          <p:cTn id="20" fill="hold" nodeType="afterGroup">
                            <p:stCondLst>
                              <p:cond delay="1000"/>
                            </p:stCondLst>
                            <p:childTnLst>
                              <p:par>
                                <p:cTn id="21" presetID="22" presetClass="entr" presetSubtype="8"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left)">
                                      <p:cBhvr>
                                        <p:cTn id="23" dur="250"/>
                                        <p:tgtEl>
                                          <p:spTgt spid="4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ipe(left)">
                                      <p:cBhvr>
                                        <p:cTn id="26" dur="250"/>
                                        <p:tgtEl>
                                          <p:spTgt spid="4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up)">
                                      <p:cBhvr>
                                        <p:cTn id="31" dur="100"/>
                                        <p:tgtEl>
                                          <p:spTgt spid="32"/>
                                        </p:tgtEl>
                                      </p:cBhvr>
                                    </p:animEffect>
                                  </p:childTnLst>
                                </p:cTn>
                              </p:par>
                            </p:childTnLst>
                          </p:cTn>
                        </p:par>
                        <p:par>
                          <p:cTn id="32" fill="hold" nodeType="afterGroup">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childTnLst>
                          </p:cTn>
                        </p:par>
                        <p:par>
                          <p:cTn id="36" fill="hold" nodeType="afterGroup">
                            <p:stCondLst>
                              <p:cond delay="600"/>
                            </p:stCondLst>
                            <p:childTnLst>
                              <p:par>
                                <p:cTn id="37" presetID="22" presetClass="entr" presetSubtype="8" fill="hold" nodeType="after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left)">
                                      <p:cBhvr>
                                        <p:cTn id="39" dur="250"/>
                                        <p:tgtEl>
                                          <p:spTgt spid="43"/>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left)">
                                      <p:cBhvr>
                                        <p:cTn id="42" dur="250"/>
                                        <p:tgtEl>
                                          <p:spTgt spid="4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up)">
                                      <p:cBhvr>
                                        <p:cTn id="47" dur="100"/>
                                        <p:tgtEl>
                                          <p:spTgt spid="19"/>
                                        </p:tgtEl>
                                      </p:cBhvr>
                                    </p:animEffect>
                                  </p:childTnLst>
                                </p:cTn>
                              </p:par>
                            </p:childTnLst>
                          </p:cTn>
                        </p:par>
                        <p:par>
                          <p:cTn id="48" fill="hold" nodeType="afterGroup">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left)">
                                      <p:cBhvr>
                                        <p:cTn id="51" dur="500"/>
                                        <p:tgtEl>
                                          <p:spTgt spid="21"/>
                                        </p:tgtEl>
                                      </p:cBhvr>
                                    </p:animEffect>
                                  </p:childTnLst>
                                </p:cTn>
                              </p:par>
                            </p:childTnLst>
                          </p:cTn>
                        </p:par>
                        <p:par>
                          <p:cTn id="52" fill="hold" nodeType="afterGroup">
                            <p:stCondLst>
                              <p:cond delay="600"/>
                            </p:stCondLst>
                            <p:childTnLst>
                              <p:par>
                                <p:cTn id="53" presetID="22" presetClass="entr" presetSubtype="8" fill="hold" nodeType="after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wipe(left)">
                                      <p:cBhvr>
                                        <p:cTn id="55" dur="250"/>
                                        <p:tgtEl>
                                          <p:spTgt spid="46"/>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wipe(left)">
                                      <p:cBhvr>
                                        <p:cTn id="58" dur="2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6" grpId="0"/>
      <p:bldP spid="27" grpId="0"/>
      <p:bldP spid="21" grpId="0"/>
      <p:bldP spid="37" grpId="0" animBg="1"/>
      <p:bldP spid="44" grpId="0"/>
      <p:bldP spid="45" grpId="0"/>
      <p:bldP spid="4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10"/>
          <p:cNvSpPr>
            <a:spLocks noChangeArrowheads="1"/>
          </p:cNvSpPr>
          <p:nvPr/>
        </p:nvSpPr>
        <p:spPr bwMode="auto">
          <a:xfrm>
            <a:off x="0" y="0"/>
            <a:ext cx="9144000" cy="6858000"/>
          </a:xfrm>
          <a:prstGeom prst="rect">
            <a:avLst/>
          </a:prstGeom>
          <a:noFill/>
          <a:ln w="76200" cmpd="tri" algn="ctr">
            <a:pattFill prst="solidDmnd">
              <a:fgClr>
                <a:srgbClr val="993366"/>
              </a:fgClr>
              <a:bgClr>
                <a:srgbClr val="FFFFFF"/>
              </a:bgClr>
            </a:pattFill>
            <a:miter lim="800000"/>
            <a:headEnd/>
            <a:tailEnd/>
          </a:ln>
          <a:effectLst>
            <a:prstShdw prst="shdw17" dist="17961" dir="13500000">
              <a:srgbClr val="5C1F3D"/>
            </a:prst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98" name="Text Box 6"/>
          <p:cNvSpPr txBox="1">
            <a:spLocks noChangeArrowheads="1"/>
          </p:cNvSpPr>
          <p:nvPr/>
        </p:nvSpPr>
        <p:spPr bwMode="auto">
          <a:xfrm>
            <a:off x="0" y="838200"/>
            <a:ext cx="4572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dirty="0">
                <a:solidFill>
                  <a:srgbClr val="FF0000"/>
                </a:solidFill>
                <a:latin typeface="Times New Roman" pitchFamily="18" charset="0"/>
              </a:rPr>
              <a:t>II. ĐIỀU KIỆN TỰ NHIÊN VÀ TÀI  NGUYÊN THIÊN NHIÊN:</a:t>
            </a:r>
          </a:p>
        </p:txBody>
      </p:sp>
      <p:sp>
        <p:nvSpPr>
          <p:cNvPr id="8201" name="Line 9"/>
          <p:cNvSpPr>
            <a:spLocks noChangeShapeType="1"/>
          </p:cNvSpPr>
          <p:nvPr/>
        </p:nvSpPr>
        <p:spPr bwMode="auto">
          <a:xfrm>
            <a:off x="4572000" y="1066800"/>
            <a:ext cx="0" cy="548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Title 4"/>
          <p:cNvSpPr txBox="1">
            <a:spLocks/>
          </p:cNvSpPr>
          <p:nvPr/>
        </p:nvSpPr>
        <p:spPr>
          <a:xfrm>
            <a:off x="395536" y="0"/>
            <a:ext cx="8229600" cy="6206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800" b="1" dirty="0" smtClean="0">
                <a:solidFill>
                  <a:srgbClr val="FF0000"/>
                </a:solidFill>
                <a:latin typeface="Times New Roman" pitchFamily="18" charset="0"/>
                <a:cs typeface="Times New Roman" pitchFamily="18" charset="0"/>
              </a:rPr>
              <a:t>VÙNG ĐỒNG BẰNG SÔNG CỬU LONG</a:t>
            </a:r>
            <a:endParaRPr lang="en-US" sz="2800" b="1" dirty="0">
              <a:solidFill>
                <a:srgbClr val="FF0000"/>
              </a:solidFill>
              <a:latin typeface="Times New Roman"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231951422"/>
              </p:ext>
            </p:extLst>
          </p:nvPr>
        </p:nvGraphicFramePr>
        <p:xfrm>
          <a:off x="30801" y="1700808"/>
          <a:ext cx="4479534" cy="5157192"/>
        </p:xfrm>
        <a:graphic>
          <a:graphicData uri="http://schemas.openxmlformats.org/drawingml/2006/table">
            <a:tbl>
              <a:tblPr firstRow="1" bandRow="1">
                <a:tableStyleId>{5C22544A-7EE6-4342-B048-85BDC9FD1C3A}</a:tableStyleId>
              </a:tblPr>
              <a:tblGrid>
                <a:gridCol w="1493178"/>
                <a:gridCol w="1493178"/>
                <a:gridCol w="1493178"/>
              </a:tblGrid>
              <a:tr h="1322358">
                <a:tc>
                  <a:txBody>
                    <a:bodyPr/>
                    <a:lstStyle/>
                    <a:p>
                      <a:pPr algn="ctr"/>
                      <a:r>
                        <a:rPr lang="en-US" sz="2000" dirty="0" err="1" smtClean="0">
                          <a:latin typeface="Times New Roman" pitchFamily="18" charset="0"/>
                          <a:cs typeface="Times New Roman" pitchFamily="18" charset="0"/>
                        </a:rPr>
                        <a:t>Điều</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kiện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tự</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nhiên</a:t>
                      </a:r>
                      <a:endParaRPr lang="en-US" sz="2000" dirty="0">
                        <a:latin typeface="Times New Roman" pitchFamily="18" charset="0"/>
                        <a:cs typeface="Times New Roman" pitchFamily="18" charset="0"/>
                      </a:endParaRPr>
                    </a:p>
                  </a:txBody>
                  <a:tcPr/>
                </a:tc>
                <a:tc>
                  <a:txBody>
                    <a:bodyPr/>
                    <a:lstStyle/>
                    <a:p>
                      <a:pPr algn="ctr"/>
                      <a:r>
                        <a:rPr lang="en-US" sz="2000" dirty="0" err="1" smtClean="0">
                          <a:latin typeface="Times New Roman" pitchFamily="18" charset="0"/>
                          <a:cs typeface="Times New Roman" pitchFamily="18" charset="0"/>
                        </a:rPr>
                        <a:t>Đặc</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điểm</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nổi</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bật</a:t>
                      </a:r>
                      <a:r>
                        <a:rPr lang="en-US" sz="2000" baseline="0" dirty="0" smtClean="0">
                          <a:latin typeface="Times New Roman" pitchFamily="18" charset="0"/>
                          <a:cs typeface="Times New Roman" pitchFamily="18" charset="0"/>
                        </a:rPr>
                        <a:t> </a:t>
                      </a:r>
                      <a:endParaRPr lang="en-US" sz="2000" dirty="0">
                        <a:latin typeface="Times New Roman" pitchFamily="18" charset="0"/>
                        <a:cs typeface="Times New Roman" pitchFamily="18" charset="0"/>
                      </a:endParaRPr>
                    </a:p>
                  </a:txBody>
                  <a:tcPr/>
                </a:tc>
                <a:tc>
                  <a:txBody>
                    <a:bodyPr/>
                    <a:lstStyle/>
                    <a:p>
                      <a:pPr algn="ctr"/>
                      <a:r>
                        <a:rPr lang="en-US" sz="2000" dirty="0" err="1" smtClean="0">
                          <a:latin typeface="Times New Roman" pitchFamily="18" charset="0"/>
                          <a:cs typeface="Times New Roman" pitchFamily="18" charset="0"/>
                        </a:rPr>
                        <a:t>Thế</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mạnh</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kinh</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tế</a:t>
                      </a:r>
                      <a:r>
                        <a:rPr lang="en-US" sz="2000" baseline="0" dirty="0" smtClean="0">
                          <a:latin typeface="Times New Roman" pitchFamily="18" charset="0"/>
                          <a:cs typeface="Times New Roman" pitchFamily="18" charset="0"/>
                        </a:rPr>
                        <a:t> </a:t>
                      </a:r>
                      <a:endParaRPr lang="en-US" sz="2000" dirty="0">
                        <a:latin typeface="Times New Roman" pitchFamily="18" charset="0"/>
                        <a:cs typeface="Times New Roman" pitchFamily="18" charset="0"/>
                      </a:endParaRPr>
                    </a:p>
                  </a:txBody>
                  <a:tcPr/>
                </a:tc>
              </a:tr>
              <a:tr h="3834834">
                <a:tc>
                  <a:txBody>
                    <a:bodyPr/>
                    <a:lstStyle/>
                    <a:p>
                      <a:r>
                        <a:rPr lang="en-US" sz="2000" dirty="0" err="1" smtClean="0">
                          <a:latin typeface="Times New Roman" pitchFamily="18" charset="0"/>
                          <a:cs typeface="Times New Roman" pitchFamily="18" charset="0"/>
                        </a:rPr>
                        <a:t>Rừng</a:t>
                      </a:r>
                      <a:endParaRPr lang="en-US" sz="2000" dirty="0">
                        <a:latin typeface="Times New Roman" pitchFamily="18" charset="0"/>
                        <a:cs typeface="Times New Roman" pitchFamily="18" charset="0"/>
                      </a:endParaRPr>
                    </a:p>
                  </a:txBody>
                  <a:tcPr/>
                </a:tc>
                <a:tc>
                  <a:txBody>
                    <a:bodyPr/>
                    <a:lstStyle/>
                    <a:p>
                      <a:endParaRPr lang="en-US" sz="2000" dirty="0">
                        <a:latin typeface="Times New Roman" pitchFamily="18" charset="0"/>
                        <a:cs typeface="Times New Roman" pitchFamily="18" charset="0"/>
                      </a:endParaRPr>
                    </a:p>
                  </a:txBody>
                  <a:tcPr/>
                </a:tc>
                <a:tc>
                  <a:txBody>
                    <a:bodyPr/>
                    <a:lstStyle/>
                    <a:p>
                      <a:endParaRPr lang="en-US" sz="2000" dirty="0">
                        <a:latin typeface="Times New Roman" pitchFamily="18" charset="0"/>
                        <a:cs typeface="Times New Roman" pitchFamily="18" charset="0"/>
                      </a:endParaRPr>
                    </a:p>
                  </a:txBody>
                  <a:tcPr/>
                </a:tc>
              </a:tr>
            </a:tbl>
          </a:graphicData>
        </a:graphic>
      </p:graphicFrame>
      <p:sp>
        <p:nvSpPr>
          <p:cNvPr id="3" name="TextBox 2"/>
          <p:cNvSpPr txBox="1"/>
          <p:nvPr/>
        </p:nvSpPr>
        <p:spPr>
          <a:xfrm>
            <a:off x="1475656" y="2960687"/>
            <a:ext cx="1656184" cy="3754874"/>
          </a:xfrm>
          <a:prstGeom prst="rect">
            <a:avLst/>
          </a:prstGeom>
          <a:noFill/>
        </p:spPr>
        <p:txBody>
          <a:bodyPr wrap="square" rtlCol="0">
            <a:spAutoFit/>
          </a:bodyPr>
          <a:lstStyle/>
          <a:p>
            <a:r>
              <a:rPr lang="en-US" sz="2000" dirty="0" smtClean="0">
                <a:latin typeface="Times New Roman" pitchFamily="18" charset="0"/>
                <a:cs typeface="Times New Roman" pitchFamily="18" charset="0"/>
              </a:rPr>
              <a:t>- </a:t>
            </a:r>
            <a:r>
              <a:rPr lang="en-US" sz="2000" dirty="0" err="1">
                <a:latin typeface="Times New Roman" pitchFamily="18" charset="0"/>
                <a:cs typeface="Times New Roman" pitchFamily="18" charset="0"/>
              </a:rPr>
              <a:t>Rừng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ngập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mặn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bán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đảo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Cà</a:t>
            </a:r>
            <a:r>
              <a:rPr lang="en-US" sz="2000" dirty="0">
                <a:latin typeface="Times New Roman" pitchFamily="18" charset="0"/>
                <a:cs typeface="Times New Roman" pitchFamily="18" charset="0"/>
              </a:rPr>
              <a:t> Mau </a:t>
            </a:r>
            <a:r>
              <a:rPr lang="en-US" sz="2000" dirty="0" err="1">
                <a:latin typeface="Times New Roman" pitchFamily="18" charset="0"/>
                <a:cs typeface="Times New Roman" pitchFamily="18" charset="0"/>
              </a:rPr>
              <a:t>chiếm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diện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tích</a:t>
            </a:r>
            <a:r>
              <a:rPr lang="en-US" sz="2000" dirty="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lớn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nhất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nước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Rừng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tràm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phong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phú</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trong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rừng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có</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nhiều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nguồn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lợi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động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thực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vật</a:t>
            </a:r>
            <a:endParaRPr lang="en-US" sz="2000" dirty="0">
              <a:latin typeface="Times New Roman" pitchFamily="18" charset="0"/>
              <a:cs typeface="Times New Roman" pitchFamily="18" charset="0"/>
            </a:endParaRPr>
          </a:p>
          <a:p>
            <a:endParaRPr lang="en-US"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8275" y="1035583"/>
            <a:ext cx="2195973" cy="167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4248" y="1048535"/>
            <a:ext cx="2339752" cy="166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947" y="2708920"/>
            <a:ext cx="2380309" cy="180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6256" y="2679576"/>
            <a:ext cx="2229440" cy="1779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
          <p:cNvSpPr>
            <a:spLocks noChangeArrowheads="1"/>
          </p:cNvSpPr>
          <p:nvPr/>
        </p:nvSpPr>
        <p:spPr bwMode="auto">
          <a:xfrm>
            <a:off x="4539177" y="4713109"/>
            <a:ext cx="4554651"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nl-NL" sz="2200" dirty="0" smtClean="0">
                <a:solidFill>
                  <a:srgbClr val="FF0000"/>
                </a:solidFill>
                <a:latin typeface="Times New Roman" pitchFamily="18" charset="0"/>
                <a:ea typeface="Calibri" pitchFamily="34" charset="0"/>
                <a:cs typeface="Times New Roman" pitchFamily="18" charset="0"/>
              </a:rPr>
              <a:t>   </a:t>
            </a:r>
            <a:r>
              <a:rPr lang="nl-NL" sz="2000" dirty="0" smtClean="0">
                <a:latin typeface="Times New Roman" pitchFamily="18" charset="0"/>
                <a:ea typeface="Calibri" pitchFamily="34" charset="0"/>
                <a:cs typeface="Times New Roman" pitchFamily="18" charset="0"/>
              </a:rPr>
              <a:t>Theo số liệu của ngành lâm nghiệp thì ĐBSCL có 98 loài cây rừng ngập mặn, có 36 loài thú, 182 loài chim, 34 loài bò sát, vùng biển và ven biển có đến 260 loài cá và thủy sản</a:t>
            </a:r>
            <a:endParaRPr lang="en-US" sz="2400" dirty="0">
              <a:latin typeface="Times New Roman" pitchFamily="18" charset="0"/>
              <a:cs typeface="Times New Roman" pitchFamily="18" charset="0"/>
            </a:endParaRPr>
          </a:p>
        </p:txBody>
      </p:sp>
      <p:sp>
        <p:nvSpPr>
          <p:cNvPr id="19" name="TextBox 18"/>
          <p:cNvSpPr txBox="1"/>
          <p:nvPr/>
        </p:nvSpPr>
        <p:spPr>
          <a:xfrm>
            <a:off x="2960944" y="3577127"/>
            <a:ext cx="1535003" cy="3170099"/>
          </a:xfrm>
          <a:prstGeom prst="rect">
            <a:avLst/>
          </a:prstGeom>
          <a:noFill/>
        </p:spPr>
        <p:txBody>
          <a:bodyPr wrap="square" rtlCol="0">
            <a:spAutoFit/>
          </a:bodyPr>
          <a:lstStyle/>
          <a:p>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Bảo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vệ</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môi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trường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sinh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thái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dạng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sinh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học</a:t>
            </a:r>
            <a:endParaRPr lang="en-US"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Phát</a:t>
            </a:r>
            <a:r>
              <a:rPr lang="en-US" sz="2000" dirty="0" smtClean="0">
                <a:latin typeface="Times New Roman" pitchFamily="18" charset="0"/>
                <a:cs typeface="Times New Roman" pitchFamily="18" charset="0"/>
              </a:rPr>
              <a:t> </a:t>
            </a:r>
            <a:r>
              <a:rPr lang="en-US" sz="2000" dirty="0" err="1">
                <a:latin typeface="Times New Roman" pitchFamily="18" charset="0"/>
                <a:cs typeface="Times New Roman" pitchFamily="18" charset="0"/>
              </a:rPr>
              <a:t>triển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nuôi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trồng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đánh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bắt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thủy</a:t>
            </a:r>
            <a:r>
              <a:rPr lang="en-US" sz="2000" dirty="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sản</a:t>
            </a:r>
            <a:endParaRPr lang="en-US" sz="2000" dirty="0" smtClean="0">
              <a:latin typeface="Times New Roman" pitchFamily="18" charset="0"/>
              <a:cs typeface="Times New Roman" pitchFamily="18" charset="0"/>
            </a:endParaRPr>
          </a:p>
          <a:p>
            <a:r>
              <a:rPr lang="en-US" sz="2000" dirty="0">
                <a:latin typeface="Times New Roman" pitchFamily="18" charset="0"/>
                <a:cs typeface="Times New Roman" pitchFamily="18" charset="0"/>
              </a:rPr>
              <a:t> </a:t>
            </a:r>
            <a:r>
              <a:rPr lang="en-US" sz="2000" dirty="0" smtClean="0">
                <a:latin typeface="Times New Roman" pitchFamily="18" charset="0"/>
                <a:cs typeface="Times New Roman" pitchFamily="18" charset="0"/>
              </a:rPr>
              <a:t>- </a:t>
            </a:r>
            <a:r>
              <a:rPr lang="en-US" sz="2000" dirty="0" err="1">
                <a:latin typeface="Times New Roman" pitchFamily="18" charset="0"/>
                <a:cs typeface="Times New Roman" pitchFamily="18" charset="0"/>
              </a:rPr>
              <a:t>P</a:t>
            </a:r>
            <a:r>
              <a:rPr lang="en-US" sz="2000" dirty="0" err="1" smtClean="0">
                <a:latin typeface="Times New Roman" pitchFamily="18" charset="0"/>
                <a:cs typeface="Times New Roman" pitchFamily="18" charset="0"/>
              </a:rPr>
              <a:t>hát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triển</a:t>
            </a:r>
            <a:r>
              <a:rPr lang="en-US" sz="2000" dirty="0" smtClean="0">
                <a:latin typeface="Times New Roman" pitchFamily="18" charset="0"/>
                <a:cs typeface="Times New Roman" pitchFamily="18" charset="0"/>
              </a:rPr>
              <a:t> du </a:t>
            </a:r>
            <a:r>
              <a:rPr lang="en-US" sz="2000" dirty="0" err="1" smtClean="0">
                <a:latin typeface="Times New Roman" pitchFamily="18" charset="0"/>
                <a:cs typeface="Times New Roman" pitchFamily="18" charset="0"/>
              </a:rPr>
              <a:t>lịch</a:t>
            </a:r>
            <a:endParaRPr lang="en-US" sz="2000" dirty="0" smtClean="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8275" y="1035584"/>
            <a:ext cx="4535725" cy="5668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1215304"/>
            <a:ext cx="4540797" cy="359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4658447" y="4882385"/>
            <a:ext cx="4485553" cy="1323439"/>
          </a:xfrm>
          <a:prstGeom prst="rect">
            <a:avLst/>
          </a:prstGeom>
          <a:noFill/>
        </p:spPr>
        <p:txBody>
          <a:bodyPr wrap="square" rtlCol="0">
            <a:spAutoFit/>
          </a:bodyPr>
          <a:lstStyle/>
          <a:p>
            <a:r>
              <a:rPr lang="en-US" sz="2000" b="1" dirty="0" err="1" smtClean="0">
                <a:solidFill>
                  <a:srgbClr val="FF0000"/>
                </a:solidFill>
                <a:latin typeface="Times New Roman" pitchFamily="18" charset="0"/>
                <a:cs typeface="Times New Roman" pitchFamily="18" charset="0"/>
              </a:rPr>
              <a:t>Diện</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tích</a:t>
            </a:r>
            <a:r>
              <a:rPr lang="en-US" sz="2000" b="1" dirty="0" smtClean="0">
                <a:solidFill>
                  <a:srgbClr val="FF0000"/>
                </a:solidFill>
                <a:latin typeface="Times New Roman" pitchFamily="18" charset="0"/>
                <a:cs typeface="Times New Roman" pitchFamily="18" charset="0"/>
              </a:rPr>
              <a:t> 41.862 ha</a:t>
            </a:r>
          </a:p>
          <a:p>
            <a:r>
              <a:rPr lang="en-US" sz="2000" b="1" dirty="0" err="1" smtClean="0">
                <a:solidFill>
                  <a:srgbClr val="FF0000"/>
                </a:solidFill>
                <a:latin typeface="Times New Roman" pitchFamily="18" charset="0"/>
                <a:cs typeface="Times New Roman" pitchFamily="18" charset="0"/>
              </a:rPr>
              <a:t>Năm</a:t>
            </a:r>
            <a:r>
              <a:rPr lang="en-US" sz="2000" b="1" dirty="0" smtClean="0">
                <a:solidFill>
                  <a:srgbClr val="FF0000"/>
                </a:solidFill>
                <a:latin typeface="Times New Roman" pitchFamily="18" charset="0"/>
                <a:cs typeface="Times New Roman" pitchFamily="18" charset="0"/>
              </a:rPr>
              <a:t> 2009 </a:t>
            </a:r>
            <a:r>
              <a:rPr lang="en-US" sz="2000" b="1" dirty="0" err="1" smtClean="0">
                <a:solidFill>
                  <a:srgbClr val="FF0000"/>
                </a:solidFill>
                <a:latin typeface="Times New Roman" pitchFamily="18" charset="0"/>
                <a:cs typeface="Times New Roman" pitchFamily="18" charset="0"/>
              </a:rPr>
              <a:t>được</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công</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nhận</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là</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khu</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dự</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trữ</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sinh</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quyển</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thế</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giới</a:t>
            </a:r>
            <a:endParaRPr lang="en-US" sz="2000" b="1" dirty="0" smtClean="0">
              <a:solidFill>
                <a:srgbClr val="FF0000"/>
              </a:solidFill>
              <a:latin typeface="Times New Roman" pitchFamily="18" charset="0"/>
              <a:cs typeface="Times New Roman" pitchFamily="18" charset="0"/>
            </a:endParaRPr>
          </a:p>
          <a:p>
            <a:endParaRPr lang="en-US" sz="20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81370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additive="base">
                                        <p:cTn id="7" dur="500" fill="hold"/>
                                        <p:tgtEl>
                                          <p:spTgt spid="7171"/>
                                        </p:tgtEl>
                                        <p:attrNameLst>
                                          <p:attrName>ppt_x</p:attrName>
                                        </p:attrNameLst>
                                      </p:cBhvr>
                                      <p:tavLst>
                                        <p:tav tm="0">
                                          <p:val>
                                            <p:strVal val="#ppt_x"/>
                                          </p:val>
                                        </p:tav>
                                        <p:tav tm="100000">
                                          <p:val>
                                            <p:strVal val="#ppt_x"/>
                                          </p:val>
                                        </p:tav>
                                      </p:tavLst>
                                    </p:anim>
                                    <p:anim calcmode="lin" valueType="num">
                                      <p:cBhvr additive="base">
                                        <p:cTn id="8" dur="500" fill="hold"/>
                                        <p:tgtEl>
                                          <p:spTgt spid="717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170"/>
                                        </p:tgtEl>
                                        <p:attrNameLst>
                                          <p:attrName>style.visibility</p:attrName>
                                        </p:attrNameLst>
                                      </p:cBhvr>
                                      <p:to>
                                        <p:strVal val="visible"/>
                                      </p:to>
                                    </p:set>
                                    <p:anim calcmode="lin" valueType="num">
                                      <p:cBhvr additive="base">
                                        <p:cTn id="11" dur="500" fill="hold"/>
                                        <p:tgtEl>
                                          <p:spTgt spid="7170"/>
                                        </p:tgtEl>
                                        <p:attrNameLst>
                                          <p:attrName>ppt_x</p:attrName>
                                        </p:attrNameLst>
                                      </p:cBhvr>
                                      <p:tavLst>
                                        <p:tav tm="0">
                                          <p:val>
                                            <p:strVal val="#ppt_x"/>
                                          </p:val>
                                        </p:tav>
                                        <p:tav tm="100000">
                                          <p:val>
                                            <p:strVal val="#ppt_x"/>
                                          </p:val>
                                        </p:tav>
                                      </p:tavLst>
                                    </p:anim>
                                    <p:anim calcmode="lin" valueType="num">
                                      <p:cBhvr additive="base">
                                        <p:cTn id="12" dur="500" fill="hold"/>
                                        <p:tgtEl>
                                          <p:spTgt spid="717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172"/>
                                        </p:tgtEl>
                                        <p:attrNameLst>
                                          <p:attrName>style.visibility</p:attrName>
                                        </p:attrNameLst>
                                      </p:cBhvr>
                                      <p:to>
                                        <p:strVal val="visible"/>
                                      </p:to>
                                    </p:set>
                                    <p:anim calcmode="lin" valueType="num">
                                      <p:cBhvr additive="base">
                                        <p:cTn id="15" dur="500" fill="hold"/>
                                        <p:tgtEl>
                                          <p:spTgt spid="7172"/>
                                        </p:tgtEl>
                                        <p:attrNameLst>
                                          <p:attrName>ppt_x</p:attrName>
                                        </p:attrNameLst>
                                      </p:cBhvr>
                                      <p:tavLst>
                                        <p:tav tm="0">
                                          <p:val>
                                            <p:strVal val="#ppt_x"/>
                                          </p:val>
                                        </p:tav>
                                        <p:tav tm="100000">
                                          <p:val>
                                            <p:strVal val="#ppt_x"/>
                                          </p:val>
                                        </p:tav>
                                      </p:tavLst>
                                    </p:anim>
                                    <p:anim calcmode="lin" valueType="num">
                                      <p:cBhvr additive="base">
                                        <p:cTn id="16" dur="500" fill="hold"/>
                                        <p:tgtEl>
                                          <p:spTgt spid="717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173"/>
                                        </p:tgtEl>
                                        <p:attrNameLst>
                                          <p:attrName>style.visibility</p:attrName>
                                        </p:attrNameLst>
                                      </p:cBhvr>
                                      <p:to>
                                        <p:strVal val="visible"/>
                                      </p:to>
                                    </p:set>
                                    <p:anim calcmode="lin" valueType="num">
                                      <p:cBhvr additive="base">
                                        <p:cTn id="19" dur="500" fill="hold"/>
                                        <p:tgtEl>
                                          <p:spTgt spid="7173"/>
                                        </p:tgtEl>
                                        <p:attrNameLst>
                                          <p:attrName>ppt_x</p:attrName>
                                        </p:attrNameLst>
                                      </p:cBhvr>
                                      <p:tavLst>
                                        <p:tav tm="0">
                                          <p:val>
                                            <p:strVal val="#ppt_x"/>
                                          </p:val>
                                        </p:tav>
                                        <p:tav tm="100000">
                                          <p:val>
                                            <p:strVal val="#ppt_x"/>
                                          </p:val>
                                        </p:tav>
                                      </p:tavLst>
                                    </p:anim>
                                    <p:anim calcmode="lin" valueType="num">
                                      <p:cBhvr additive="base">
                                        <p:cTn id="20" dur="500" fill="hold"/>
                                        <p:tgtEl>
                                          <p:spTgt spid="717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050"/>
                                        </p:tgtEl>
                                        <p:attrNameLst>
                                          <p:attrName>style.visibility</p:attrName>
                                        </p:attrNameLst>
                                      </p:cBhvr>
                                      <p:to>
                                        <p:strVal val="visible"/>
                                      </p:to>
                                    </p:set>
                                    <p:anim calcmode="lin" valueType="num">
                                      <p:cBhvr additive="base">
                                        <p:cTn id="35" dur="500" fill="hold"/>
                                        <p:tgtEl>
                                          <p:spTgt spid="2050"/>
                                        </p:tgtEl>
                                        <p:attrNameLst>
                                          <p:attrName>ppt_x</p:attrName>
                                        </p:attrNameLst>
                                      </p:cBhvr>
                                      <p:tavLst>
                                        <p:tav tm="0">
                                          <p:val>
                                            <p:strVal val="#ppt_x"/>
                                          </p:val>
                                        </p:tav>
                                        <p:tav tm="100000">
                                          <p:val>
                                            <p:strVal val="#ppt_x"/>
                                          </p:val>
                                        </p:tav>
                                      </p:tavLst>
                                    </p:anim>
                                    <p:anim calcmode="lin" valueType="num">
                                      <p:cBhvr additive="base">
                                        <p:cTn id="36" dur="500" fill="hold"/>
                                        <p:tgtEl>
                                          <p:spTgt spid="205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51"/>
                                        </p:tgtEl>
                                        <p:attrNameLst>
                                          <p:attrName>style.visibility</p:attrName>
                                        </p:attrNameLst>
                                      </p:cBhvr>
                                      <p:to>
                                        <p:strVal val="visible"/>
                                      </p:to>
                                    </p:set>
                                    <p:anim calcmode="lin" valueType="num">
                                      <p:cBhvr additive="base">
                                        <p:cTn id="39" dur="500" fill="hold"/>
                                        <p:tgtEl>
                                          <p:spTgt spid="2051"/>
                                        </p:tgtEl>
                                        <p:attrNameLst>
                                          <p:attrName>ppt_x</p:attrName>
                                        </p:attrNameLst>
                                      </p:cBhvr>
                                      <p:tavLst>
                                        <p:tav tm="0">
                                          <p:val>
                                            <p:strVal val="#ppt_x"/>
                                          </p:val>
                                        </p:tav>
                                        <p:tav tm="100000">
                                          <p:val>
                                            <p:strVal val="#ppt_x"/>
                                          </p:val>
                                        </p:tav>
                                      </p:tavLst>
                                    </p:anim>
                                    <p:anim calcmode="lin" valueType="num">
                                      <p:cBhvr additive="base">
                                        <p:cTn id="40"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ppt_x"/>
                                          </p:val>
                                        </p:tav>
                                        <p:tav tm="100000">
                                          <p:val>
                                            <p:strVal val="#ppt_x"/>
                                          </p:val>
                                        </p:tav>
                                      </p:tavLst>
                                    </p:anim>
                                    <p:anim calcmode="lin" valueType="num">
                                      <p:cBhvr additive="base">
                                        <p:cTn id="4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395536" y="0"/>
            <a:ext cx="8229600" cy="6206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800" b="1" dirty="0" smtClean="0">
                <a:solidFill>
                  <a:srgbClr val="FF0000"/>
                </a:solidFill>
                <a:latin typeface="Times New Roman" pitchFamily="18" charset="0"/>
                <a:cs typeface="Times New Roman" pitchFamily="18" charset="0"/>
              </a:rPr>
              <a:t>VÙNG ĐỒNG BẰNG SÔNG CỬU LONG</a:t>
            </a:r>
            <a:endParaRPr lang="en-US" sz="2800" b="1" dirty="0">
              <a:solidFill>
                <a:srgbClr val="FF0000"/>
              </a:solidFill>
              <a:latin typeface="Times New Roman" pitchFamily="18" charset="0"/>
              <a:cs typeface="Times New Roman" pitchFamily="18" charset="0"/>
            </a:endParaRPr>
          </a:p>
        </p:txBody>
      </p:sp>
      <p:sp>
        <p:nvSpPr>
          <p:cNvPr id="5" name="Text Box 6"/>
          <p:cNvSpPr txBox="1">
            <a:spLocks noChangeArrowheads="1"/>
          </p:cNvSpPr>
          <p:nvPr/>
        </p:nvSpPr>
        <p:spPr bwMode="auto">
          <a:xfrm>
            <a:off x="107504" y="692696"/>
            <a:ext cx="777686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000" b="1" dirty="0">
                <a:solidFill>
                  <a:srgbClr val="FF0000"/>
                </a:solidFill>
                <a:latin typeface="Times New Roman" pitchFamily="18" charset="0"/>
              </a:rPr>
              <a:t>II. ĐIỀU KIỆN TỰ NHIÊN VÀ TÀI  NGUYÊN THIÊN NHIÊN:</a:t>
            </a:r>
          </a:p>
        </p:txBody>
      </p:sp>
      <p:sp>
        <p:nvSpPr>
          <p:cNvPr id="6" name="Line 18"/>
          <p:cNvSpPr>
            <a:spLocks noChangeShapeType="1"/>
          </p:cNvSpPr>
          <p:nvPr/>
        </p:nvSpPr>
        <p:spPr bwMode="auto">
          <a:xfrm>
            <a:off x="4846177" y="1092806"/>
            <a:ext cx="0" cy="576519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 name="Rectangle 6"/>
          <p:cNvSpPr/>
          <p:nvPr/>
        </p:nvSpPr>
        <p:spPr>
          <a:xfrm>
            <a:off x="138191" y="1115376"/>
            <a:ext cx="4707986" cy="923330"/>
          </a:xfrm>
          <a:prstGeom prst="rect">
            <a:avLst/>
          </a:prstGeom>
        </p:spPr>
        <p:txBody>
          <a:bodyPr wrap="square">
            <a:spAutoFit/>
          </a:bodyPr>
          <a:lstStyle/>
          <a:p>
            <a:r>
              <a:rPr lang="en-US"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Địa</a:t>
            </a:r>
            <a:r>
              <a:rPr lang="en-US" b="1" dirty="0" smtClean="0">
                <a:latin typeface="Times New Roman" pitchFamily="18" charset="0"/>
                <a:cs typeface="Times New Roman" pitchFamily="18" charset="0"/>
              </a:rPr>
              <a:t> </a:t>
            </a:r>
            <a:r>
              <a:rPr lang="en-US" b="1" dirty="0" err="1">
                <a:latin typeface="Times New Roman" pitchFamily="18" charset="0"/>
                <a:cs typeface="Times New Roman" pitchFamily="18" charset="0"/>
              </a:rPr>
              <a:t>hình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đất</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đai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Đồng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bằng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châu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thổ</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lớn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nước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thấp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bằng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phẳng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đai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màu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mỡ</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phú</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ngọt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phèn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mặn</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9" name="Rectangle 8"/>
          <p:cNvSpPr/>
          <p:nvPr/>
        </p:nvSpPr>
        <p:spPr>
          <a:xfrm>
            <a:off x="107504" y="2050963"/>
            <a:ext cx="4572000" cy="646331"/>
          </a:xfrm>
          <a:prstGeom prst="rect">
            <a:avLst/>
          </a:prstGeom>
        </p:spPr>
        <p:txBody>
          <a:bodyPr>
            <a:spAutoFit/>
          </a:bodyPr>
          <a:lstStyle/>
          <a:p>
            <a:pPr algn="ctr"/>
            <a:r>
              <a:rPr lang="en-US" dirty="0" smtClean="0">
                <a:latin typeface="Times New Roman" pitchFamily="18" charset="0"/>
                <a:cs typeface="Times New Roman" pitchFamily="18" charset="0"/>
              </a:rPr>
              <a:t>=&gt; </a:t>
            </a:r>
            <a:r>
              <a:rPr lang="en-US" dirty="0" err="1" smtClean="0">
                <a:latin typeface="Times New Roman" pitchFamily="18" charset="0"/>
                <a:cs typeface="Times New Roman" pitchFamily="18" charset="0"/>
              </a:rPr>
              <a:t>Thuận</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lợi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xuất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nghiệp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trồng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lúa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a:t>
            </a:r>
          </a:p>
        </p:txBody>
      </p:sp>
      <p:sp>
        <p:nvSpPr>
          <p:cNvPr id="2" name="Rectangle 1"/>
          <p:cNvSpPr/>
          <p:nvPr/>
        </p:nvSpPr>
        <p:spPr>
          <a:xfrm>
            <a:off x="251520" y="2697294"/>
            <a:ext cx="4427984" cy="923330"/>
          </a:xfrm>
          <a:prstGeom prst="rect">
            <a:avLst/>
          </a:prstGeom>
        </p:spPr>
        <p:txBody>
          <a:bodyPr wrap="square">
            <a:spAutoFit/>
          </a:bodyPr>
          <a:lstStyle/>
          <a:p>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Khí</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hậu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Mang</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tính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cận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xích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nóng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ẩm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Lượng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mưa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dồi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dào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hậu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ổn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định</a:t>
            </a:r>
            <a:r>
              <a:rPr lang="en-US" dirty="0">
                <a:latin typeface="Times New Roman" pitchFamily="18" charset="0"/>
                <a:cs typeface="Times New Roman" pitchFamily="18" charset="0"/>
              </a:rPr>
              <a:t>.. </a:t>
            </a:r>
          </a:p>
        </p:txBody>
      </p:sp>
      <p:sp>
        <p:nvSpPr>
          <p:cNvPr id="3" name="Rectangle 2"/>
          <p:cNvSpPr/>
          <p:nvPr/>
        </p:nvSpPr>
        <p:spPr>
          <a:xfrm>
            <a:off x="201679" y="3717032"/>
            <a:ext cx="3812903" cy="369332"/>
          </a:xfrm>
          <a:prstGeom prst="rect">
            <a:avLst/>
          </a:prstGeom>
        </p:spPr>
        <p:txBody>
          <a:bodyPr wrap="none">
            <a:spAutoFit/>
          </a:bodyPr>
          <a:lstStyle/>
          <a:p>
            <a:pPr algn="ctr"/>
            <a:r>
              <a:rPr lang="en-US" dirty="0" smtClean="0">
                <a:latin typeface="Times New Roman" pitchFamily="18" charset="0"/>
                <a:cs typeface="Times New Roman" pitchFamily="18" charset="0"/>
              </a:rPr>
              <a:t>=&gt; </a:t>
            </a:r>
            <a:r>
              <a:rPr lang="en-US" dirty="0" err="1" smtClean="0">
                <a:latin typeface="Times New Roman" pitchFamily="18" charset="0"/>
                <a:cs typeface="Times New Roman" pitchFamily="18" charset="0"/>
              </a:rPr>
              <a:t>Thuận</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lợi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xuất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nghiệp</a:t>
            </a:r>
            <a:endParaRPr lang="en-US" dirty="0"/>
          </a:p>
        </p:txBody>
      </p:sp>
      <p:sp>
        <p:nvSpPr>
          <p:cNvPr id="8" name="Rectangle 7"/>
          <p:cNvSpPr/>
          <p:nvPr/>
        </p:nvSpPr>
        <p:spPr>
          <a:xfrm>
            <a:off x="251520" y="4086364"/>
            <a:ext cx="4427984" cy="923330"/>
          </a:xfrm>
          <a:prstGeom prst="rect">
            <a:avLst/>
          </a:prstGeom>
        </p:spPr>
        <p:txBody>
          <a:bodyPr wrap="square">
            <a:spAutoFit/>
          </a:bodyPr>
          <a:lstStyle/>
          <a:p>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Sông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ngòi</a:t>
            </a:r>
            <a:r>
              <a:rPr lang="en-US" b="1"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Mạng</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lưới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ngòi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kênh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rạch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dày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đặc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nguồn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dồi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dào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hệ</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thống</a:t>
            </a:r>
            <a:r>
              <a:rPr lang="en-US" dirty="0">
                <a:latin typeface="Times New Roman" pitchFamily="18" charset="0"/>
                <a:cs typeface="Times New Roman" pitchFamily="18" charset="0"/>
              </a:rPr>
              <a:t> S </a:t>
            </a:r>
            <a:r>
              <a:rPr lang="en-US" dirty="0" err="1">
                <a:latin typeface="Times New Roman" pitchFamily="18" charset="0"/>
                <a:cs typeface="Times New Roman" pitchFamily="18" charset="0"/>
              </a:rPr>
              <a:t>Tiền</a:t>
            </a:r>
            <a:r>
              <a:rPr lang="en-US" dirty="0">
                <a:latin typeface="Times New Roman" pitchFamily="18" charset="0"/>
                <a:cs typeface="Times New Roman" pitchFamily="18" charset="0"/>
              </a:rPr>
              <a:t>, S </a:t>
            </a:r>
            <a:r>
              <a:rPr lang="en-US" dirty="0" err="1">
                <a:latin typeface="Times New Roman" pitchFamily="18" charset="0"/>
                <a:cs typeface="Times New Roman" pitchFamily="18" charset="0"/>
              </a:rPr>
              <a:t>Hậu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chi </a:t>
            </a:r>
            <a:r>
              <a:rPr lang="en-US" dirty="0" err="1">
                <a:latin typeface="Times New Roman" pitchFamily="18" charset="0"/>
                <a:cs typeface="Times New Roman" pitchFamily="18" charset="0"/>
              </a:rPr>
              <a:t>nhánh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smtClean="0">
                <a:latin typeface="Times New Roman" pitchFamily="18" charset="0"/>
                <a:cs typeface="Times New Roman" pitchFamily="18" charset="0"/>
              </a:rPr>
              <a:t>nó</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12" name="Rectangle 11"/>
          <p:cNvSpPr/>
          <p:nvPr/>
        </p:nvSpPr>
        <p:spPr>
          <a:xfrm>
            <a:off x="-91381" y="5085184"/>
            <a:ext cx="4770885" cy="1200329"/>
          </a:xfrm>
          <a:prstGeom prst="rect">
            <a:avLst/>
          </a:prstGeom>
        </p:spPr>
        <p:txBody>
          <a:bodyPr wrap="square">
            <a:spAutoFit/>
          </a:bodyPr>
          <a:lstStyle/>
          <a:p>
            <a:pPr algn="ctr"/>
            <a:r>
              <a:rPr lang="en-US" dirty="0" smtClean="0">
                <a:latin typeface="Times New Roman" pitchFamily="18" charset="0"/>
                <a:cs typeface="Times New Roman" pitchFamily="18" charset="0"/>
              </a:rPr>
              <a:t>=&gt; </a:t>
            </a:r>
            <a:r>
              <a:rPr lang="en-US" dirty="0" err="1" smtClean="0">
                <a:latin typeface="Times New Roman" pitchFamily="18" charset="0"/>
                <a:cs typeface="Times New Roman" pitchFamily="18" charset="0"/>
              </a:rPr>
              <a:t>Thuận</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lợi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xuất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nông</a:t>
            </a:r>
            <a:r>
              <a:rPr lang="en-US" dirty="0">
                <a:latin typeface="Times New Roman" pitchFamily="18" charset="0"/>
                <a:cs typeface="Times New Roman" pitchFamily="18" charset="0"/>
              </a:rPr>
              <a:t> </a:t>
            </a:r>
            <a:r>
              <a:rPr lang="en-US" dirty="0" err="1" smtClean="0">
                <a:latin typeface="Times New Roman" pitchFamily="18" charset="0"/>
                <a:cs typeface="Times New Roman" pitchFamily="18" charset="0"/>
              </a:rPr>
              <a:t>nghiệp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Phát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triển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nuôi</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trồng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đánh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bắt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thủy</a:t>
            </a:r>
            <a:r>
              <a:rPr lang="en-US" dirty="0">
                <a:latin typeface="Times New Roman" pitchFamily="18" charset="0"/>
                <a:cs typeface="Times New Roman" pitchFamily="18" charset="0"/>
              </a:rPr>
              <a:t> </a:t>
            </a:r>
            <a:r>
              <a:rPr lang="en-US" dirty="0" err="1" smtClean="0">
                <a:latin typeface="Times New Roman" pitchFamily="18" charset="0"/>
                <a:cs typeface="Times New Roman" pitchFamily="18" charset="0"/>
              </a:rPr>
              <a:t>sản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Giao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thông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Thủy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lợi</a:t>
            </a:r>
            <a:endParaRPr lang="en-US" dirty="0" smtClean="0">
              <a:latin typeface="Times New Roman" pitchFamily="18" charset="0"/>
              <a:cs typeface="Times New Roman" pitchFamily="18" charset="0"/>
            </a:endParaRPr>
          </a:p>
          <a:p>
            <a:pPr algn="ctr"/>
            <a:endParaRPr lang="en-US" dirty="0"/>
          </a:p>
        </p:txBody>
      </p:sp>
      <p:sp>
        <p:nvSpPr>
          <p:cNvPr id="10" name="Rectangle 9"/>
          <p:cNvSpPr/>
          <p:nvPr/>
        </p:nvSpPr>
        <p:spPr>
          <a:xfrm>
            <a:off x="4932040" y="1121738"/>
            <a:ext cx="3960440" cy="1477328"/>
          </a:xfrm>
          <a:prstGeom prst="rect">
            <a:avLst/>
          </a:prstGeom>
        </p:spPr>
        <p:txBody>
          <a:bodyPr wrap="square">
            <a:spAutoFit/>
          </a:bodyPr>
          <a:lstStyle/>
          <a:p>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Rừng</a:t>
            </a:r>
            <a:r>
              <a:rPr lang="en-US" b="1"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Rừng</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ngập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mặn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đảo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Cà</a:t>
            </a:r>
            <a:r>
              <a:rPr lang="en-US" dirty="0">
                <a:latin typeface="Times New Roman" pitchFamily="18" charset="0"/>
                <a:cs typeface="Times New Roman" pitchFamily="18" charset="0"/>
              </a:rPr>
              <a:t> Mau </a:t>
            </a:r>
            <a:r>
              <a:rPr lang="en-US" dirty="0" err="1">
                <a:latin typeface="Times New Roman" pitchFamily="18" charset="0"/>
                <a:cs typeface="Times New Roman" pitchFamily="18" charset="0"/>
              </a:rPr>
              <a:t>chiếm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diện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tích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lớn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Rừng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tràm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phú</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rừng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nhiều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nguồn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thực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vật</a:t>
            </a:r>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11" name="Rectangle 10"/>
          <p:cNvSpPr/>
          <p:nvPr/>
        </p:nvSpPr>
        <p:spPr>
          <a:xfrm>
            <a:off x="4936652" y="2420888"/>
            <a:ext cx="4099844" cy="923330"/>
          </a:xfrm>
          <a:prstGeom prst="rect">
            <a:avLst/>
          </a:prstGeom>
        </p:spPr>
        <p:txBody>
          <a:bodyPr wrap="square">
            <a:spAutoFit/>
          </a:bodyPr>
          <a:lstStyle/>
          <a:p>
            <a:r>
              <a:rPr lang="en-US" dirty="0" smtClean="0">
                <a:latin typeface="Times New Roman" pitchFamily="18" charset="0"/>
                <a:cs typeface="Times New Roman" pitchFamily="18" charset="0"/>
              </a:rPr>
              <a:t>=&gt; </a:t>
            </a:r>
            <a:r>
              <a:rPr lang="en-US" dirty="0" err="1" smtClean="0">
                <a:latin typeface="Times New Roman" pitchFamily="18" charset="0"/>
                <a:cs typeface="Times New Roman" pitchFamily="18" charset="0"/>
              </a:rPr>
              <a:t>Bảo</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vệ</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môi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trường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sinh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sinh</a:t>
            </a:r>
            <a:r>
              <a:rPr lang="en-US" dirty="0">
                <a:latin typeface="Times New Roman" pitchFamily="18" charset="0"/>
                <a:cs typeface="Times New Roman" pitchFamily="18" charset="0"/>
              </a:rPr>
              <a:t> </a:t>
            </a:r>
            <a:r>
              <a:rPr lang="en-US" dirty="0" err="1" smtClean="0">
                <a:latin typeface="Times New Roman" pitchFamily="18" charset="0"/>
                <a:cs typeface="Times New Roman" pitchFamily="18" charset="0"/>
              </a:rPr>
              <a:t>học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hát</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triển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nuôi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trồng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đánh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bắt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thủy</a:t>
            </a:r>
            <a:r>
              <a:rPr lang="en-US" dirty="0">
                <a:latin typeface="Times New Roman" pitchFamily="18" charset="0"/>
                <a:cs typeface="Times New Roman" pitchFamily="18" charset="0"/>
              </a:rPr>
              <a:t> </a:t>
            </a:r>
            <a:r>
              <a:rPr lang="en-US" dirty="0" err="1" smtClean="0">
                <a:latin typeface="Times New Roman" pitchFamily="18" charset="0"/>
                <a:cs typeface="Times New Roman" pitchFamily="18" charset="0"/>
              </a:rPr>
              <a:t>sản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Phát</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triển</a:t>
            </a:r>
            <a:r>
              <a:rPr lang="en-US" dirty="0">
                <a:latin typeface="Times New Roman" pitchFamily="18" charset="0"/>
                <a:cs typeface="Times New Roman" pitchFamily="18" charset="0"/>
              </a:rPr>
              <a:t> du </a:t>
            </a:r>
            <a:r>
              <a:rPr lang="en-US" dirty="0" err="1">
                <a:latin typeface="Times New Roman" pitchFamily="18" charset="0"/>
                <a:cs typeface="Times New Roman" pitchFamily="18" charset="0"/>
              </a:rPr>
              <a:t>lịch</a:t>
            </a:r>
            <a:endParaRPr lang="en-US" dirty="0"/>
          </a:p>
        </p:txBody>
      </p:sp>
    </p:spTree>
    <p:extLst>
      <p:ext uri="{BB962C8B-B14F-4D97-AF65-F5344CB8AC3E}">
        <p14:creationId xmlns:p14="http://schemas.microsoft.com/office/powerpoint/2010/main" val="141389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10"/>
          <p:cNvSpPr>
            <a:spLocks noChangeArrowheads="1"/>
          </p:cNvSpPr>
          <p:nvPr/>
        </p:nvSpPr>
        <p:spPr bwMode="auto">
          <a:xfrm>
            <a:off x="0" y="0"/>
            <a:ext cx="9144000" cy="6858000"/>
          </a:xfrm>
          <a:prstGeom prst="rect">
            <a:avLst/>
          </a:prstGeom>
          <a:noFill/>
          <a:ln w="76200" cmpd="tri" algn="ctr">
            <a:pattFill prst="solidDmnd">
              <a:fgClr>
                <a:srgbClr val="993366"/>
              </a:fgClr>
              <a:bgClr>
                <a:srgbClr val="FFFFFF"/>
              </a:bgClr>
            </a:pattFill>
            <a:miter lim="800000"/>
            <a:headEnd/>
            <a:tailEnd/>
          </a:ln>
          <a:effectLst>
            <a:prstShdw prst="shdw17" dist="17961" dir="13500000">
              <a:srgbClr val="5C1F3D"/>
            </a:prst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98" name="Text Box 6"/>
          <p:cNvSpPr txBox="1">
            <a:spLocks noChangeArrowheads="1"/>
          </p:cNvSpPr>
          <p:nvPr/>
        </p:nvSpPr>
        <p:spPr bwMode="auto">
          <a:xfrm>
            <a:off x="0" y="838200"/>
            <a:ext cx="4572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dirty="0">
                <a:solidFill>
                  <a:srgbClr val="FF0000"/>
                </a:solidFill>
                <a:latin typeface="Times New Roman" pitchFamily="18" charset="0"/>
              </a:rPr>
              <a:t>II. ĐIỀU KIỆN TỰ NHIÊN VÀ TÀI  NGUYÊN THIÊN NHIÊN:</a:t>
            </a:r>
          </a:p>
        </p:txBody>
      </p:sp>
      <p:sp>
        <p:nvSpPr>
          <p:cNvPr id="8201" name="Line 9"/>
          <p:cNvSpPr>
            <a:spLocks noChangeShapeType="1"/>
          </p:cNvSpPr>
          <p:nvPr/>
        </p:nvSpPr>
        <p:spPr bwMode="auto">
          <a:xfrm>
            <a:off x="4572000" y="1066800"/>
            <a:ext cx="0" cy="548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Title 4"/>
          <p:cNvSpPr txBox="1">
            <a:spLocks/>
          </p:cNvSpPr>
          <p:nvPr/>
        </p:nvSpPr>
        <p:spPr>
          <a:xfrm>
            <a:off x="395536" y="0"/>
            <a:ext cx="8229600" cy="6206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800" b="1" dirty="0" smtClean="0">
                <a:solidFill>
                  <a:srgbClr val="FF0000"/>
                </a:solidFill>
                <a:latin typeface="Times New Roman" pitchFamily="18" charset="0"/>
                <a:cs typeface="Times New Roman" pitchFamily="18" charset="0"/>
              </a:rPr>
              <a:t>VÙNG ĐỒNG BẰNG SÔNG CỬU LONG</a:t>
            </a:r>
            <a:endParaRPr lang="en-US" sz="2800" b="1" dirty="0">
              <a:solidFill>
                <a:srgbClr val="FF0000"/>
              </a:solidFill>
              <a:latin typeface="Times New Roman"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999375381"/>
              </p:ext>
            </p:extLst>
          </p:nvPr>
        </p:nvGraphicFramePr>
        <p:xfrm>
          <a:off x="30801" y="1700808"/>
          <a:ext cx="4479534" cy="5157192"/>
        </p:xfrm>
        <a:graphic>
          <a:graphicData uri="http://schemas.openxmlformats.org/drawingml/2006/table">
            <a:tbl>
              <a:tblPr firstRow="1" bandRow="1">
                <a:tableStyleId>{5C22544A-7EE6-4342-B048-85BDC9FD1C3A}</a:tableStyleId>
              </a:tblPr>
              <a:tblGrid>
                <a:gridCol w="1493178"/>
                <a:gridCol w="1493178"/>
                <a:gridCol w="1493178"/>
              </a:tblGrid>
              <a:tr h="1322358">
                <a:tc>
                  <a:txBody>
                    <a:bodyPr/>
                    <a:lstStyle/>
                    <a:p>
                      <a:pPr algn="ctr"/>
                      <a:r>
                        <a:rPr lang="en-US" sz="2000" dirty="0" err="1" smtClean="0">
                          <a:latin typeface="Times New Roman" pitchFamily="18" charset="0"/>
                          <a:cs typeface="Times New Roman" pitchFamily="18" charset="0"/>
                        </a:rPr>
                        <a:t>Điều</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kiện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tự</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nhiên</a:t>
                      </a:r>
                      <a:endParaRPr lang="en-US" sz="2000" dirty="0">
                        <a:latin typeface="Times New Roman" pitchFamily="18" charset="0"/>
                        <a:cs typeface="Times New Roman" pitchFamily="18" charset="0"/>
                      </a:endParaRPr>
                    </a:p>
                  </a:txBody>
                  <a:tcPr/>
                </a:tc>
                <a:tc>
                  <a:txBody>
                    <a:bodyPr/>
                    <a:lstStyle/>
                    <a:p>
                      <a:pPr algn="ctr"/>
                      <a:r>
                        <a:rPr lang="en-US" sz="2000" dirty="0" err="1" smtClean="0">
                          <a:latin typeface="Times New Roman" pitchFamily="18" charset="0"/>
                          <a:cs typeface="Times New Roman" pitchFamily="18" charset="0"/>
                        </a:rPr>
                        <a:t>Đặc</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điểm</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nổi</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bật</a:t>
                      </a:r>
                      <a:r>
                        <a:rPr lang="en-US" sz="2000" baseline="0" dirty="0" smtClean="0">
                          <a:latin typeface="Times New Roman" pitchFamily="18" charset="0"/>
                          <a:cs typeface="Times New Roman" pitchFamily="18" charset="0"/>
                        </a:rPr>
                        <a:t> </a:t>
                      </a:r>
                      <a:endParaRPr lang="en-US" sz="2000" dirty="0">
                        <a:latin typeface="Times New Roman" pitchFamily="18" charset="0"/>
                        <a:cs typeface="Times New Roman" pitchFamily="18" charset="0"/>
                      </a:endParaRPr>
                    </a:p>
                  </a:txBody>
                  <a:tcPr/>
                </a:tc>
                <a:tc>
                  <a:txBody>
                    <a:bodyPr/>
                    <a:lstStyle/>
                    <a:p>
                      <a:pPr algn="ctr"/>
                      <a:r>
                        <a:rPr lang="en-US" sz="2000" dirty="0" err="1" smtClean="0">
                          <a:latin typeface="Times New Roman" pitchFamily="18" charset="0"/>
                          <a:cs typeface="Times New Roman" pitchFamily="18" charset="0"/>
                        </a:rPr>
                        <a:t>Thế</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mạnh</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kinh</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tế</a:t>
                      </a:r>
                      <a:r>
                        <a:rPr lang="en-US" sz="2000" baseline="0" dirty="0" smtClean="0">
                          <a:latin typeface="Times New Roman" pitchFamily="18" charset="0"/>
                          <a:cs typeface="Times New Roman" pitchFamily="18" charset="0"/>
                        </a:rPr>
                        <a:t> </a:t>
                      </a:r>
                      <a:endParaRPr lang="en-US" sz="2000" dirty="0">
                        <a:latin typeface="Times New Roman" pitchFamily="18" charset="0"/>
                        <a:cs typeface="Times New Roman" pitchFamily="18" charset="0"/>
                      </a:endParaRPr>
                    </a:p>
                  </a:txBody>
                  <a:tcPr/>
                </a:tc>
              </a:tr>
              <a:tr h="3834834">
                <a:tc>
                  <a:txBody>
                    <a:bodyPr/>
                    <a:lstStyle/>
                    <a:p>
                      <a:r>
                        <a:rPr lang="en-US" sz="2000" dirty="0" err="1" smtClean="0">
                          <a:latin typeface="Times New Roman" pitchFamily="18" charset="0"/>
                          <a:cs typeface="Times New Roman" pitchFamily="18" charset="0"/>
                        </a:rPr>
                        <a:t>Khoáng</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sản</a:t>
                      </a:r>
                      <a:endParaRPr lang="en-US" sz="2000" dirty="0">
                        <a:latin typeface="Times New Roman" pitchFamily="18" charset="0"/>
                        <a:cs typeface="Times New Roman" pitchFamily="18" charset="0"/>
                      </a:endParaRPr>
                    </a:p>
                  </a:txBody>
                  <a:tcPr/>
                </a:tc>
                <a:tc>
                  <a:txBody>
                    <a:bodyPr/>
                    <a:lstStyle/>
                    <a:p>
                      <a:endParaRPr lang="en-US" sz="2000" dirty="0">
                        <a:latin typeface="Times New Roman" pitchFamily="18" charset="0"/>
                        <a:cs typeface="Times New Roman" pitchFamily="18" charset="0"/>
                      </a:endParaRPr>
                    </a:p>
                  </a:txBody>
                  <a:tcPr/>
                </a:tc>
                <a:tc>
                  <a:txBody>
                    <a:bodyPr/>
                    <a:lstStyle/>
                    <a:p>
                      <a:endParaRPr lang="en-US" sz="2000" dirty="0">
                        <a:latin typeface="Times New Roman" pitchFamily="18" charset="0"/>
                        <a:cs typeface="Times New Roman" pitchFamily="18" charset="0"/>
                      </a:endParaRPr>
                    </a:p>
                  </a:txBody>
                  <a:tcPr/>
                </a:tc>
              </a:tr>
            </a:tbl>
          </a:graphicData>
        </a:graphic>
      </p:graphicFrame>
      <p:sp>
        <p:nvSpPr>
          <p:cNvPr id="3" name="TextBox 2"/>
          <p:cNvSpPr txBox="1"/>
          <p:nvPr/>
        </p:nvSpPr>
        <p:spPr>
          <a:xfrm>
            <a:off x="1475656" y="2960687"/>
            <a:ext cx="1656184" cy="1908215"/>
          </a:xfrm>
          <a:prstGeom prst="rect">
            <a:avLst/>
          </a:prstGeom>
          <a:noFill/>
        </p:spPr>
        <p:txBody>
          <a:bodyPr wrap="square" rtlCol="0">
            <a:spAutoFit/>
          </a:bodyPr>
          <a:lstStyle/>
          <a:p>
            <a:r>
              <a:rPr lang="en-US" sz="2000" dirty="0" smtClean="0">
                <a:latin typeface="Times New Roman" pitchFamily="18" charset="0"/>
                <a:cs typeface="Times New Roman" pitchFamily="18" charset="0"/>
              </a:rPr>
              <a:t>- </a:t>
            </a:r>
            <a:r>
              <a:rPr lang="en-US" sz="2000" dirty="0">
                <a:latin typeface="Times New Roman" pitchFamily="18" charset="0"/>
                <a:cs typeface="Times New Roman" pitchFamily="18" charset="0"/>
              </a:rPr>
              <a:t>T</a:t>
            </a:r>
            <a:r>
              <a:rPr lang="en-US" sz="2000" dirty="0" smtClean="0">
                <a:latin typeface="Times New Roman" pitchFamily="18" charset="0"/>
                <a:cs typeface="Times New Roman" pitchFamily="18" charset="0"/>
              </a:rPr>
              <a:t>han </a:t>
            </a:r>
            <a:r>
              <a:rPr lang="en-US" sz="2000" dirty="0" err="1">
                <a:latin typeface="Times New Roman" pitchFamily="18" charset="0"/>
                <a:cs typeface="Times New Roman" pitchFamily="18" charset="0"/>
              </a:rPr>
              <a:t>bùn</a:t>
            </a:r>
            <a:r>
              <a:rPr lang="en-US" sz="2000" dirty="0">
                <a:latin typeface="Times New Roman" pitchFamily="18" charset="0"/>
                <a:cs typeface="Times New Roman" pitchFamily="18" charset="0"/>
              </a:rPr>
              <a:t> ở </a:t>
            </a:r>
            <a:r>
              <a:rPr lang="en-US" sz="2000" dirty="0" err="1">
                <a:latin typeface="Times New Roman" pitchFamily="18" charset="0"/>
                <a:cs typeface="Times New Roman" pitchFamily="18" charset="0"/>
              </a:rPr>
              <a:t>Cà</a:t>
            </a:r>
            <a:r>
              <a:rPr lang="en-US" sz="2000" dirty="0">
                <a:latin typeface="Times New Roman" pitchFamily="18" charset="0"/>
                <a:cs typeface="Times New Roman" pitchFamily="18" charset="0"/>
              </a:rPr>
              <a:t> Mau, </a:t>
            </a:r>
            <a:r>
              <a:rPr lang="en-US" sz="2000" dirty="0" err="1">
                <a:latin typeface="Times New Roman" pitchFamily="18" charset="0"/>
                <a:cs typeface="Times New Roman" pitchFamily="18" charset="0"/>
              </a:rPr>
              <a:t>vật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liệu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xây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dựng</a:t>
            </a:r>
            <a:r>
              <a:rPr lang="en-US" sz="2000" dirty="0">
                <a:latin typeface="Times New Roman" pitchFamily="18" charset="0"/>
                <a:cs typeface="Times New Roman" pitchFamily="18" charset="0"/>
              </a:rPr>
              <a:t> ở </a:t>
            </a:r>
            <a:r>
              <a:rPr lang="en-US" sz="2000" dirty="0" err="1">
                <a:latin typeface="Times New Roman" pitchFamily="18" charset="0"/>
                <a:cs typeface="Times New Roman" pitchFamily="18" charset="0"/>
              </a:rPr>
              <a:t>Kiên</a:t>
            </a:r>
            <a:r>
              <a:rPr lang="en-US" sz="2000" dirty="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Giang</a:t>
            </a:r>
            <a:r>
              <a:rPr lang="en-US" sz="2000" dirty="0" smtClean="0">
                <a:latin typeface="Times New Roman" pitchFamily="18" charset="0"/>
                <a:cs typeface="Times New Roman" pitchFamily="18" charset="0"/>
              </a:rPr>
              <a:t>, </a:t>
            </a:r>
            <a:r>
              <a:rPr lang="en-US" sz="2000" dirty="0">
                <a:latin typeface="Times New Roman" pitchFamily="18" charset="0"/>
                <a:cs typeface="Times New Roman" pitchFamily="18" charset="0"/>
              </a:rPr>
              <a:t>An </a:t>
            </a:r>
            <a:r>
              <a:rPr lang="en-US" sz="2000" dirty="0" err="1">
                <a:latin typeface="Times New Roman" pitchFamily="18" charset="0"/>
                <a:cs typeface="Times New Roman" pitchFamily="18" charset="0"/>
              </a:rPr>
              <a:t>Giang</a:t>
            </a:r>
            <a:r>
              <a:rPr lang="en-US" sz="2000" dirty="0">
                <a:latin typeface="Times New Roman" pitchFamily="18" charset="0"/>
                <a:cs typeface="Times New Roman" pitchFamily="18" charset="0"/>
              </a:rPr>
              <a:t> </a:t>
            </a:r>
            <a:r>
              <a:rPr lang="en-US" sz="2000" dirty="0" smtClean="0">
                <a:latin typeface="Times New Roman" pitchFamily="18" charset="0"/>
                <a:cs typeface="Times New Roman" pitchFamily="18" charset="0"/>
              </a:rPr>
              <a:t> </a:t>
            </a:r>
            <a:endParaRPr lang="en-US" sz="2000" dirty="0">
              <a:latin typeface="Times New Roman" pitchFamily="18" charset="0"/>
              <a:cs typeface="Times New Roman" pitchFamily="18" charset="0"/>
            </a:endParaRPr>
          </a:p>
          <a:p>
            <a:endParaRPr lang="en-US" dirty="0"/>
          </a:p>
        </p:txBody>
      </p:sp>
      <p:sp>
        <p:nvSpPr>
          <p:cNvPr id="12" name="TextBox 11"/>
          <p:cNvSpPr txBox="1"/>
          <p:nvPr/>
        </p:nvSpPr>
        <p:spPr>
          <a:xfrm>
            <a:off x="3071249" y="3645024"/>
            <a:ext cx="1535003" cy="369332"/>
          </a:xfrm>
          <a:prstGeom prst="rect">
            <a:avLst/>
          </a:prstGeom>
          <a:noFill/>
        </p:spPr>
        <p:txBody>
          <a:bodyPr wrap="square" rtlCol="0">
            <a:spAutoFit/>
          </a:bodyPr>
          <a:lstStyle/>
          <a:p>
            <a:pPr algn="ctr"/>
            <a:endParaRPr lang="en-US" dirty="0"/>
          </a:p>
        </p:txBody>
      </p:sp>
      <p:sp>
        <p:nvSpPr>
          <p:cNvPr id="11" name="TextBox 10"/>
          <p:cNvSpPr txBox="1"/>
          <p:nvPr/>
        </p:nvSpPr>
        <p:spPr>
          <a:xfrm>
            <a:off x="2915816" y="3284984"/>
            <a:ext cx="1656184" cy="1600438"/>
          </a:xfrm>
          <a:prstGeom prst="rect">
            <a:avLst/>
          </a:prstGeom>
          <a:noFill/>
        </p:spPr>
        <p:txBody>
          <a:bodyPr wrap="square" rtlCol="0">
            <a:spAutoFit/>
          </a:bodyPr>
          <a:lstStyle/>
          <a:p>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Thuận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lợi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phát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triển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ngành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công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nghiệp</a:t>
            </a:r>
            <a:endParaRPr lang="en-US" sz="2000" dirty="0">
              <a:latin typeface="Times New Roman" pitchFamily="18" charset="0"/>
              <a:cs typeface="Times New Roman" pitchFamily="18" charset="0"/>
            </a:endParaRPr>
          </a:p>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1667237"/>
            <a:ext cx="4071937" cy="469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5799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nodePh="1">
                                  <p:stCondLst>
                                    <p:cond delay="0"/>
                                  </p:stCondLst>
                                  <p:endCondLst>
                                    <p:cond evt="begin" delay="0">
                                      <p:tn val="11"/>
                                    </p:cond>
                                  </p:end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395536" y="0"/>
            <a:ext cx="8229600" cy="6206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800" b="1" dirty="0" smtClean="0">
                <a:solidFill>
                  <a:srgbClr val="FF0000"/>
                </a:solidFill>
                <a:latin typeface="Times New Roman" pitchFamily="18" charset="0"/>
                <a:cs typeface="Times New Roman" pitchFamily="18" charset="0"/>
              </a:rPr>
              <a:t>VÙNG ĐỒNG BẰNG SÔNG CỬU LONG</a:t>
            </a:r>
            <a:endParaRPr lang="en-US" sz="2800" b="1" dirty="0">
              <a:solidFill>
                <a:srgbClr val="FF0000"/>
              </a:solidFill>
              <a:latin typeface="Times New Roman" pitchFamily="18" charset="0"/>
              <a:cs typeface="Times New Roman" pitchFamily="18" charset="0"/>
            </a:endParaRPr>
          </a:p>
        </p:txBody>
      </p:sp>
      <p:sp>
        <p:nvSpPr>
          <p:cNvPr id="5" name="Text Box 6"/>
          <p:cNvSpPr txBox="1">
            <a:spLocks noChangeArrowheads="1"/>
          </p:cNvSpPr>
          <p:nvPr/>
        </p:nvSpPr>
        <p:spPr bwMode="auto">
          <a:xfrm>
            <a:off x="107504" y="692696"/>
            <a:ext cx="777686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000" b="1" dirty="0">
                <a:solidFill>
                  <a:srgbClr val="FF0000"/>
                </a:solidFill>
                <a:latin typeface="Times New Roman" pitchFamily="18" charset="0"/>
              </a:rPr>
              <a:t>II. ĐIỀU KIỆN TỰ NHIÊN VÀ TÀI  NGUYÊN THIÊN NHIÊN:</a:t>
            </a:r>
          </a:p>
        </p:txBody>
      </p:sp>
      <p:sp>
        <p:nvSpPr>
          <p:cNvPr id="6" name="Line 18"/>
          <p:cNvSpPr>
            <a:spLocks noChangeShapeType="1"/>
          </p:cNvSpPr>
          <p:nvPr/>
        </p:nvSpPr>
        <p:spPr bwMode="auto">
          <a:xfrm>
            <a:off x="4846177" y="1092806"/>
            <a:ext cx="0" cy="576519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 name="Rectangle 6"/>
          <p:cNvSpPr/>
          <p:nvPr/>
        </p:nvSpPr>
        <p:spPr>
          <a:xfrm>
            <a:off x="138191" y="1115376"/>
            <a:ext cx="4707986" cy="923330"/>
          </a:xfrm>
          <a:prstGeom prst="rect">
            <a:avLst/>
          </a:prstGeom>
        </p:spPr>
        <p:txBody>
          <a:bodyPr wrap="square">
            <a:spAutoFit/>
          </a:bodyPr>
          <a:lstStyle/>
          <a:p>
            <a:r>
              <a:rPr lang="en-US"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Địa</a:t>
            </a:r>
            <a:r>
              <a:rPr lang="en-US" b="1" dirty="0" smtClean="0">
                <a:latin typeface="Times New Roman" pitchFamily="18" charset="0"/>
                <a:cs typeface="Times New Roman" pitchFamily="18" charset="0"/>
              </a:rPr>
              <a:t> </a:t>
            </a:r>
            <a:r>
              <a:rPr lang="en-US" b="1" dirty="0" err="1">
                <a:latin typeface="Times New Roman" pitchFamily="18" charset="0"/>
                <a:cs typeface="Times New Roman" pitchFamily="18" charset="0"/>
              </a:rPr>
              <a:t>hình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đất</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đai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Đồng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bằng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châu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thổ</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lớn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nước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thấp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bằng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phẳng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đai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màu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mỡ</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phú</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ngọt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phèn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mặn</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9" name="Rectangle 8"/>
          <p:cNvSpPr/>
          <p:nvPr/>
        </p:nvSpPr>
        <p:spPr>
          <a:xfrm>
            <a:off x="107504" y="2050963"/>
            <a:ext cx="4572000" cy="646331"/>
          </a:xfrm>
          <a:prstGeom prst="rect">
            <a:avLst/>
          </a:prstGeom>
        </p:spPr>
        <p:txBody>
          <a:bodyPr>
            <a:spAutoFit/>
          </a:bodyPr>
          <a:lstStyle/>
          <a:p>
            <a:pPr algn="ctr"/>
            <a:r>
              <a:rPr lang="en-US" dirty="0" smtClean="0">
                <a:latin typeface="Times New Roman" pitchFamily="18" charset="0"/>
                <a:cs typeface="Times New Roman" pitchFamily="18" charset="0"/>
              </a:rPr>
              <a:t>=&gt; </a:t>
            </a:r>
            <a:r>
              <a:rPr lang="en-US" dirty="0" err="1" smtClean="0">
                <a:latin typeface="Times New Roman" pitchFamily="18" charset="0"/>
                <a:cs typeface="Times New Roman" pitchFamily="18" charset="0"/>
              </a:rPr>
              <a:t>Thuận</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lợi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xuất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nghiệp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trồng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lúa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a:t>
            </a:r>
          </a:p>
        </p:txBody>
      </p:sp>
      <p:sp>
        <p:nvSpPr>
          <p:cNvPr id="2" name="Rectangle 1"/>
          <p:cNvSpPr/>
          <p:nvPr/>
        </p:nvSpPr>
        <p:spPr>
          <a:xfrm>
            <a:off x="251520" y="2697294"/>
            <a:ext cx="4427984" cy="923330"/>
          </a:xfrm>
          <a:prstGeom prst="rect">
            <a:avLst/>
          </a:prstGeom>
        </p:spPr>
        <p:txBody>
          <a:bodyPr wrap="square">
            <a:spAutoFit/>
          </a:bodyPr>
          <a:lstStyle/>
          <a:p>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Khí</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hậu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Mang</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tính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cận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xích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nóng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ẩm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Lượng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mưa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dồi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dào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hậu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ổn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định</a:t>
            </a:r>
            <a:r>
              <a:rPr lang="en-US" dirty="0">
                <a:latin typeface="Times New Roman" pitchFamily="18" charset="0"/>
                <a:cs typeface="Times New Roman" pitchFamily="18" charset="0"/>
              </a:rPr>
              <a:t>.. </a:t>
            </a:r>
          </a:p>
        </p:txBody>
      </p:sp>
      <p:sp>
        <p:nvSpPr>
          <p:cNvPr id="3" name="Rectangle 2"/>
          <p:cNvSpPr/>
          <p:nvPr/>
        </p:nvSpPr>
        <p:spPr>
          <a:xfrm>
            <a:off x="201679" y="3717032"/>
            <a:ext cx="3812903" cy="369332"/>
          </a:xfrm>
          <a:prstGeom prst="rect">
            <a:avLst/>
          </a:prstGeom>
        </p:spPr>
        <p:txBody>
          <a:bodyPr wrap="none">
            <a:spAutoFit/>
          </a:bodyPr>
          <a:lstStyle/>
          <a:p>
            <a:pPr algn="ctr"/>
            <a:r>
              <a:rPr lang="en-US" dirty="0" smtClean="0">
                <a:latin typeface="Times New Roman" pitchFamily="18" charset="0"/>
                <a:cs typeface="Times New Roman" pitchFamily="18" charset="0"/>
              </a:rPr>
              <a:t>=&gt; </a:t>
            </a:r>
            <a:r>
              <a:rPr lang="en-US" dirty="0" err="1" smtClean="0">
                <a:latin typeface="Times New Roman" pitchFamily="18" charset="0"/>
                <a:cs typeface="Times New Roman" pitchFamily="18" charset="0"/>
              </a:rPr>
              <a:t>Thuận</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lợi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xuất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nghiệp</a:t>
            </a:r>
            <a:endParaRPr lang="en-US" dirty="0"/>
          </a:p>
        </p:txBody>
      </p:sp>
      <p:sp>
        <p:nvSpPr>
          <p:cNvPr id="8" name="Rectangle 7"/>
          <p:cNvSpPr/>
          <p:nvPr/>
        </p:nvSpPr>
        <p:spPr>
          <a:xfrm>
            <a:off x="251520" y="4086364"/>
            <a:ext cx="4427984" cy="923330"/>
          </a:xfrm>
          <a:prstGeom prst="rect">
            <a:avLst/>
          </a:prstGeom>
        </p:spPr>
        <p:txBody>
          <a:bodyPr wrap="square">
            <a:spAutoFit/>
          </a:bodyPr>
          <a:lstStyle/>
          <a:p>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Sông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ngòi</a:t>
            </a:r>
            <a:r>
              <a:rPr lang="en-US" b="1"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Mạng</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lưới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ngòi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kênh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rạch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dày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đặc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nguồn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dồi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dào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hệ</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thống</a:t>
            </a:r>
            <a:r>
              <a:rPr lang="en-US" dirty="0">
                <a:latin typeface="Times New Roman" pitchFamily="18" charset="0"/>
                <a:cs typeface="Times New Roman" pitchFamily="18" charset="0"/>
              </a:rPr>
              <a:t> S </a:t>
            </a:r>
            <a:r>
              <a:rPr lang="en-US" dirty="0" err="1">
                <a:latin typeface="Times New Roman" pitchFamily="18" charset="0"/>
                <a:cs typeface="Times New Roman" pitchFamily="18" charset="0"/>
              </a:rPr>
              <a:t>Tiền</a:t>
            </a:r>
            <a:r>
              <a:rPr lang="en-US" dirty="0">
                <a:latin typeface="Times New Roman" pitchFamily="18" charset="0"/>
                <a:cs typeface="Times New Roman" pitchFamily="18" charset="0"/>
              </a:rPr>
              <a:t>, S </a:t>
            </a:r>
            <a:r>
              <a:rPr lang="en-US" dirty="0" err="1">
                <a:latin typeface="Times New Roman" pitchFamily="18" charset="0"/>
                <a:cs typeface="Times New Roman" pitchFamily="18" charset="0"/>
              </a:rPr>
              <a:t>Hậu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chi </a:t>
            </a:r>
            <a:r>
              <a:rPr lang="en-US" dirty="0" err="1">
                <a:latin typeface="Times New Roman" pitchFamily="18" charset="0"/>
                <a:cs typeface="Times New Roman" pitchFamily="18" charset="0"/>
              </a:rPr>
              <a:t>nhánh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smtClean="0">
                <a:latin typeface="Times New Roman" pitchFamily="18" charset="0"/>
                <a:cs typeface="Times New Roman" pitchFamily="18" charset="0"/>
              </a:rPr>
              <a:t>nó</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12" name="Rectangle 11"/>
          <p:cNvSpPr/>
          <p:nvPr/>
        </p:nvSpPr>
        <p:spPr>
          <a:xfrm>
            <a:off x="-91381" y="5085184"/>
            <a:ext cx="4770885" cy="1200329"/>
          </a:xfrm>
          <a:prstGeom prst="rect">
            <a:avLst/>
          </a:prstGeom>
        </p:spPr>
        <p:txBody>
          <a:bodyPr wrap="square">
            <a:spAutoFit/>
          </a:bodyPr>
          <a:lstStyle/>
          <a:p>
            <a:pPr algn="ctr"/>
            <a:r>
              <a:rPr lang="en-US" dirty="0" smtClean="0">
                <a:latin typeface="Times New Roman" pitchFamily="18" charset="0"/>
                <a:cs typeface="Times New Roman" pitchFamily="18" charset="0"/>
              </a:rPr>
              <a:t>=&gt; </a:t>
            </a:r>
            <a:r>
              <a:rPr lang="en-US" dirty="0" err="1" smtClean="0">
                <a:latin typeface="Times New Roman" pitchFamily="18" charset="0"/>
                <a:cs typeface="Times New Roman" pitchFamily="18" charset="0"/>
              </a:rPr>
              <a:t>Thuận</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lợi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xuất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nông</a:t>
            </a:r>
            <a:r>
              <a:rPr lang="en-US" dirty="0">
                <a:latin typeface="Times New Roman" pitchFamily="18" charset="0"/>
                <a:cs typeface="Times New Roman" pitchFamily="18" charset="0"/>
              </a:rPr>
              <a:t> </a:t>
            </a:r>
            <a:r>
              <a:rPr lang="en-US" dirty="0" err="1" smtClean="0">
                <a:latin typeface="Times New Roman" pitchFamily="18" charset="0"/>
                <a:cs typeface="Times New Roman" pitchFamily="18" charset="0"/>
              </a:rPr>
              <a:t>nghiệp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Phát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triển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nuôi</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trồng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đánh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bắt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thủy</a:t>
            </a:r>
            <a:r>
              <a:rPr lang="en-US" dirty="0">
                <a:latin typeface="Times New Roman" pitchFamily="18" charset="0"/>
                <a:cs typeface="Times New Roman" pitchFamily="18" charset="0"/>
              </a:rPr>
              <a:t> </a:t>
            </a:r>
            <a:r>
              <a:rPr lang="en-US" dirty="0" err="1" smtClean="0">
                <a:latin typeface="Times New Roman" pitchFamily="18" charset="0"/>
                <a:cs typeface="Times New Roman" pitchFamily="18" charset="0"/>
              </a:rPr>
              <a:t>sản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Giao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thông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Thủy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lợi</a:t>
            </a:r>
            <a:endParaRPr lang="en-US" dirty="0" smtClean="0">
              <a:latin typeface="Times New Roman" pitchFamily="18" charset="0"/>
              <a:cs typeface="Times New Roman" pitchFamily="18" charset="0"/>
            </a:endParaRPr>
          </a:p>
          <a:p>
            <a:pPr algn="ctr"/>
            <a:endParaRPr lang="en-US" dirty="0"/>
          </a:p>
        </p:txBody>
      </p:sp>
      <p:sp>
        <p:nvSpPr>
          <p:cNvPr id="10" name="Rectangle 9"/>
          <p:cNvSpPr/>
          <p:nvPr/>
        </p:nvSpPr>
        <p:spPr>
          <a:xfrm>
            <a:off x="4932040" y="1121738"/>
            <a:ext cx="3960440" cy="1477328"/>
          </a:xfrm>
          <a:prstGeom prst="rect">
            <a:avLst/>
          </a:prstGeom>
        </p:spPr>
        <p:txBody>
          <a:bodyPr wrap="square">
            <a:spAutoFit/>
          </a:bodyPr>
          <a:lstStyle/>
          <a:p>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Rừng</a:t>
            </a:r>
            <a:r>
              <a:rPr lang="en-US" b="1"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Rừng</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ngập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mặn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đảo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Cà</a:t>
            </a:r>
            <a:r>
              <a:rPr lang="en-US" dirty="0">
                <a:latin typeface="Times New Roman" pitchFamily="18" charset="0"/>
                <a:cs typeface="Times New Roman" pitchFamily="18" charset="0"/>
              </a:rPr>
              <a:t> Mau </a:t>
            </a:r>
            <a:r>
              <a:rPr lang="en-US" dirty="0" err="1">
                <a:latin typeface="Times New Roman" pitchFamily="18" charset="0"/>
                <a:cs typeface="Times New Roman" pitchFamily="18" charset="0"/>
              </a:rPr>
              <a:t>chiếm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diện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tích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lớn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Rừng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tràm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phú</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rừng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nhiều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nguồn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thực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vật</a:t>
            </a:r>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11" name="Rectangle 10"/>
          <p:cNvSpPr/>
          <p:nvPr/>
        </p:nvSpPr>
        <p:spPr>
          <a:xfrm>
            <a:off x="4936652" y="2420888"/>
            <a:ext cx="4099844" cy="923330"/>
          </a:xfrm>
          <a:prstGeom prst="rect">
            <a:avLst/>
          </a:prstGeom>
        </p:spPr>
        <p:txBody>
          <a:bodyPr wrap="square">
            <a:spAutoFit/>
          </a:bodyPr>
          <a:lstStyle/>
          <a:p>
            <a:r>
              <a:rPr lang="en-US" dirty="0" smtClean="0">
                <a:latin typeface="Times New Roman" pitchFamily="18" charset="0"/>
                <a:cs typeface="Times New Roman" pitchFamily="18" charset="0"/>
              </a:rPr>
              <a:t>=&gt; </a:t>
            </a:r>
            <a:r>
              <a:rPr lang="en-US" dirty="0" err="1" smtClean="0">
                <a:latin typeface="Times New Roman" pitchFamily="18" charset="0"/>
                <a:cs typeface="Times New Roman" pitchFamily="18" charset="0"/>
              </a:rPr>
              <a:t>Bảo</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vệ</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môi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trường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sinh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sinh</a:t>
            </a:r>
            <a:r>
              <a:rPr lang="en-US" dirty="0">
                <a:latin typeface="Times New Roman" pitchFamily="18" charset="0"/>
                <a:cs typeface="Times New Roman" pitchFamily="18" charset="0"/>
              </a:rPr>
              <a:t> </a:t>
            </a:r>
            <a:r>
              <a:rPr lang="en-US" dirty="0" err="1" smtClean="0">
                <a:latin typeface="Times New Roman" pitchFamily="18" charset="0"/>
                <a:cs typeface="Times New Roman" pitchFamily="18" charset="0"/>
              </a:rPr>
              <a:t>học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hát</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triển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nuôi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trồng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đánh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bắt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thủy</a:t>
            </a:r>
            <a:r>
              <a:rPr lang="en-US" dirty="0">
                <a:latin typeface="Times New Roman" pitchFamily="18" charset="0"/>
                <a:cs typeface="Times New Roman" pitchFamily="18" charset="0"/>
              </a:rPr>
              <a:t> </a:t>
            </a:r>
            <a:r>
              <a:rPr lang="en-US" dirty="0" err="1" smtClean="0">
                <a:latin typeface="Times New Roman" pitchFamily="18" charset="0"/>
                <a:cs typeface="Times New Roman" pitchFamily="18" charset="0"/>
              </a:rPr>
              <a:t>sản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Phát</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triển</a:t>
            </a:r>
            <a:r>
              <a:rPr lang="en-US" dirty="0">
                <a:latin typeface="Times New Roman" pitchFamily="18" charset="0"/>
                <a:cs typeface="Times New Roman" pitchFamily="18" charset="0"/>
              </a:rPr>
              <a:t> du </a:t>
            </a:r>
            <a:r>
              <a:rPr lang="en-US" dirty="0" err="1">
                <a:latin typeface="Times New Roman" pitchFamily="18" charset="0"/>
                <a:cs typeface="Times New Roman" pitchFamily="18" charset="0"/>
              </a:rPr>
              <a:t>lịch</a:t>
            </a:r>
            <a:endParaRPr lang="en-US" dirty="0"/>
          </a:p>
        </p:txBody>
      </p:sp>
      <p:sp>
        <p:nvSpPr>
          <p:cNvPr id="13" name="Rectangle 12"/>
          <p:cNvSpPr/>
          <p:nvPr/>
        </p:nvSpPr>
        <p:spPr>
          <a:xfrm>
            <a:off x="4936652" y="3344218"/>
            <a:ext cx="3955828" cy="923330"/>
          </a:xfrm>
          <a:prstGeom prst="rect">
            <a:avLst/>
          </a:prstGeom>
        </p:spPr>
        <p:txBody>
          <a:bodyPr wrap="square">
            <a:spAutoFit/>
          </a:bodyPr>
          <a:lstStyle/>
          <a:p>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Khoáng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sản</a:t>
            </a:r>
            <a:r>
              <a:rPr lang="en-US" b="1"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Than </a:t>
            </a:r>
            <a:r>
              <a:rPr lang="en-US" dirty="0" err="1">
                <a:latin typeface="Times New Roman" pitchFamily="18" charset="0"/>
                <a:cs typeface="Times New Roman" pitchFamily="18" charset="0"/>
              </a:rPr>
              <a:t>bùn</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Cà</a:t>
            </a:r>
            <a:r>
              <a:rPr lang="en-US" dirty="0">
                <a:latin typeface="Times New Roman" pitchFamily="18" charset="0"/>
                <a:cs typeface="Times New Roman" pitchFamily="18" charset="0"/>
              </a:rPr>
              <a:t> Mau, </a:t>
            </a:r>
            <a:r>
              <a:rPr lang="en-US" dirty="0" err="1">
                <a:latin typeface="Times New Roman" pitchFamily="18" charset="0"/>
                <a:cs typeface="Times New Roman" pitchFamily="18" charset="0"/>
              </a:rPr>
              <a:t>vật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liệu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xây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dựng</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Kiên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Giang</a:t>
            </a:r>
            <a:r>
              <a:rPr lang="en-US" dirty="0">
                <a:latin typeface="Times New Roman" pitchFamily="18" charset="0"/>
                <a:cs typeface="Times New Roman" pitchFamily="18" charset="0"/>
              </a:rPr>
              <a:t>, An </a:t>
            </a:r>
            <a:r>
              <a:rPr lang="en-US" dirty="0" err="1" smtClean="0">
                <a:latin typeface="Times New Roman" pitchFamily="18" charset="0"/>
                <a:cs typeface="Times New Roman" pitchFamily="18" charset="0"/>
              </a:rPr>
              <a:t>Giang</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15" name="Rectangle 14"/>
          <p:cNvSpPr/>
          <p:nvPr/>
        </p:nvSpPr>
        <p:spPr>
          <a:xfrm>
            <a:off x="4936653" y="4082882"/>
            <a:ext cx="4099844" cy="646331"/>
          </a:xfrm>
          <a:prstGeom prst="rect">
            <a:avLst/>
          </a:prstGeom>
        </p:spPr>
        <p:txBody>
          <a:bodyPr wrap="square">
            <a:spAutoFit/>
          </a:bodyPr>
          <a:lstStyle/>
          <a:p>
            <a:r>
              <a:rPr lang="en-US" dirty="0" smtClean="0">
                <a:latin typeface="Times New Roman" pitchFamily="18" charset="0"/>
                <a:cs typeface="Times New Roman" pitchFamily="18" charset="0"/>
              </a:rPr>
              <a:t>=&gt;</a:t>
            </a:r>
            <a:r>
              <a:rPr lang="en-US" dirty="0" err="1" smtClean="0">
                <a:latin typeface="Times New Roman" pitchFamily="18" charset="0"/>
                <a:cs typeface="Times New Roman" pitchFamily="18" charset="0"/>
              </a:rPr>
              <a:t>Thuận</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lợi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triển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ngành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nghiệp</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520567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10"/>
          <p:cNvSpPr>
            <a:spLocks noChangeArrowheads="1"/>
          </p:cNvSpPr>
          <p:nvPr/>
        </p:nvSpPr>
        <p:spPr bwMode="auto">
          <a:xfrm>
            <a:off x="0" y="0"/>
            <a:ext cx="9144000" cy="6858000"/>
          </a:xfrm>
          <a:prstGeom prst="rect">
            <a:avLst/>
          </a:prstGeom>
          <a:noFill/>
          <a:ln w="76200" cmpd="tri" algn="ctr">
            <a:pattFill prst="solidDmnd">
              <a:fgClr>
                <a:srgbClr val="993366"/>
              </a:fgClr>
              <a:bgClr>
                <a:srgbClr val="FFFFFF"/>
              </a:bgClr>
            </a:pattFill>
            <a:miter lim="800000"/>
            <a:headEnd/>
            <a:tailEnd/>
          </a:ln>
          <a:effectLst>
            <a:prstShdw prst="shdw17" dist="17961" dir="13500000">
              <a:srgbClr val="5C1F3D"/>
            </a:prst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98" name="Text Box 6"/>
          <p:cNvSpPr txBox="1">
            <a:spLocks noChangeArrowheads="1"/>
          </p:cNvSpPr>
          <p:nvPr/>
        </p:nvSpPr>
        <p:spPr bwMode="auto">
          <a:xfrm>
            <a:off x="0" y="838200"/>
            <a:ext cx="4572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dirty="0">
                <a:solidFill>
                  <a:srgbClr val="FF0000"/>
                </a:solidFill>
                <a:latin typeface="Times New Roman" pitchFamily="18" charset="0"/>
              </a:rPr>
              <a:t>II. ĐIỀU KIỆN TỰ NHIÊN VÀ TÀI  NGUYÊN THIÊN NHIÊN:</a:t>
            </a:r>
          </a:p>
        </p:txBody>
      </p:sp>
      <p:sp>
        <p:nvSpPr>
          <p:cNvPr id="8201" name="Line 9"/>
          <p:cNvSpPr>
            <a:spLocks noChangeShapeType="1"/>
          </p:cNvSpPr>
          <p:nvPr/>
        </p:nvSpPr>
        <p:spPr bwMode="auto">
          <a:xfrm>
            <a:off x="4572000" y="1066800"/>
            <a:ext cx="0" cy="548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Title 4"/>
          <p:cNvSpPr txBox="1">
            <a:spLocks/>
          </p:cNvSpPr>
          <p:nvPr/>
        </p:nvSpPr>
        <p:spPr>
          <a:xfrm>
            <a:off x="395536" y="0"/>
            <a:ext cx="8229600" cy="6206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800" b="1" dirty="0" smtClean="0">
                <a:solidFill>
                  <a:srgbClr val="FF0000"/>
                </a:solidFill>
                <a:latin typeface="Times New Roman" pitchFamily="18" charset="0"/>
                <a:cs typeface="Times New Roman" pitchFamily="18" charset="0"/>
              </a:rPr>
              <a:t>VÙNG ĐỒNG BẰNG SÔNG CỬU LONG</a:t>
            </a:r>
            <a:endParaRPr lang="en-US" sz="2800" b="1" dirty="0">
              <a:solidFill>
                <a:srgbClr val="FF0000"/>
              </a:solidFill>
              <a:latin typeface="Times New Roman"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591101788"/>
              </p:ext>
            </p:extLst>
          </p:nvPr>
        </p:nvGraphicFramePr>
        <p:xfrm>
          <a:off x="30801" y="1700808"/>
          <a:ext cx="4479534" cy="5157192"/>
        </p:xfrm>
        <a:graphic>
          <a:graphicData uri="http://schemas.openxmlformats.org/drawingml/2006/table">
            <a:tbl>
              <a:tblPr firstRow="1" bandRow="1">
                <a:tableStyleId>{5C22544A-7EE6-4342-B048-85BDC9FD1C3A}</a:tableStyleId>
              </a:tblPr>
              <a:tblGrid>
                <a:gridCol w="1493178"/>
                <a:gridCol w="1493178"/>
                <a:gridCol w="1493178"/>
              </a:tblGrid>
              <a:tr h="1322358">
                <a:tc>
                  <a:txBody>
                    <a:bodyPr/>
                    <a:lstStyle/>
                    <a:p>
                      <a:pPr algn="ctr"/>
                      <a:r>
                        <a:rPr lang="en-US" sz="2000" dirty="0" err="1" smtClean="0">
                          <a:latin typeface="Times New Roman" pitchFamily="18" charset="0"/>
                          <a:cs typeface="Times New Roman" pitchFamily="18" charset="0"/>
                        </a:rPr>
                        <a:t>Điều</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kiện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tự</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nhiên</a:t>
                      </a:r>
                      <a:endParaRPr lang="en-US" sz="2000" dirty="0">
                        <a:latin typeface="Times New Roman" pitchFamily="18" charset="0"/>
                        <a:cs typeface="Times New Roman" pitchFamily="18" charset="0"/>
                      </a:endParaRPr>
                    </a:p>
                  </a:txBody>
                  <a:tcPr/>
                </a:tc>
                <a:tc>
                  <a:txBody>
                    <a:bodyPr/>
                    <a:lstStyle/>
                    <a:p>
                      <a:pPr algn="ctr"/>
                      <a:r>
                        <a:rPr lang="en-US" sz="2000" dirty="0" err="1" smtClean="0">
                          <a:latin typeface="Times New Roman" pitchFamily="18" charset="0"/>
                          <a:cs typeface="Times New Roman" pitchFamily="18" charset="0"/>
                        </a:rPr>
                        <a:t>Đặc</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điểm</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nổi</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bật</a:t>
                      </a:r>
                      <a:r>
                        <a:rPr lang="en-US" sz="2000" baseline="0" dirty="0" smtClean="0">
                          <a:latin typeface="Times New Roman" pitchFamily="18" charset="0"/>
                          <a:cs typeface="Times New Roman" pitchFamily="18" charset="0"/>
                        </a:rPr>
                        <a:t> </a:t>
                      </a:r>
                      <a:endParaRPr lang="en-US" sz="2000" dirty="0">
                        <a:latin typeface="Times New Roman" pitchFamily="18" charset="0"/>
                        <a:cs typeface="Times New Roman" pitchFamily="18" charset="0"/>
                      </a:endParaRPr>
                    </a:p>
                  </a:txBody>
                  <a:tcPr/>
                </a:tc>
                <a:tc>
                  <a:txBody>
                    <a:bodyPr/>
                    <a:lstStyle/>
                    <a:p>
                      <a:pPr algn="ctr"/>
                      <a:r>
                        <a:rPr lang="en-US" sz="2000" dirty="0" err="1" smtClean="0">
                          <a:latin typeface="Times New Roman" pitchFamily="18" charset="0"/>
                          <a:cs typeface="Times New Roman" pitchFamily="18" charset="0"/>
                        </a:rPr>
                        <a:t>Thế</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mạnh</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kinh</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tế</a:t>
                      </a:r>
                      <a:r>
                        <a:rPr lang="en-US" sz="2000" baseline="0" dirty="0" smtClean="0">
                          <a:latin typeface="Times New Roman" pitchFamily="18" charset="0"/>
                          <a:cs typeface="Times New Roman" pitchFamily="18" charset="0"/>
                        </a:rPr>
                        <a:t> </a:t>
                      </a:r>
                      <a:endParaRPr lang="en-US" sz="2000" dirty="0">
                        <a:latin typeface="Times New Roman" pitchFamily="18" charset="0"/>
                        <a:cs typeface="Times New Roman" pitchFamily="18" charset="0"/>
                      </a:endParaRPr>
                    </a:p>
                  </a:txBody>
                  <a:tcPr/>
                </a:tc>
              </a:tr>
              <a:tr h="3834834">
                <a:tc>
                  <a:txBody>
                    <a:bodyPr/>
                    <a:lstStyle/>
                    <a:p>
                      <a:r>
                        <a:rPr lang="en-US" sz="2000" dirty="0" err="1" smtClean="0">
                          <a:latin typeface="Times New Roman" pitchFamily="18" charset="0"/>
                          <a:cs typeface="Times New Roman" pitchFamily="18" charset="0"/>
                        </a:rPr>
                        <a:t>Biển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và</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hải</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đảo</a:t>
                      </a:r>
                      <a:r>
                        <a:rPr lang="en-US" sz="2000" baseline="0" dirty="0" smtClean="0">
                          <a:latin typeface="Times New Roman" pitchFamily="18" charset="0"/>
                          <a:cs typeface="Times New Roman" pitchFamily="18" charset="0"/>
                        </a:rPr>
                        <a:t> </a:t>
                      </a:r>
                      <a:endParaRPr lang="en-US" sz="2000" dirty="0">
                        <a:latin typeface="Times New Roman" pitchFamily="18" charset="0"/>
                        <a:cs typeface="Times New Roman" pitchFamily="18" charset="0"/>
                      </a:endParaRPr>
                    </a:p>
                  </a:txBody>
                  <a:tcPr/>
                </a:tc>
                <a:tc>
                  <a:txBody>
                    <a:bodyPr/>
                    <a:lstStyle/>
                    <a:p>
                      <a:endParaRPr lang="en-US" sz="2000" dirty="0">
                        <a:latin typeface="Times New Roman" pitchFamily="18" charset="0"/>
                        <a:cs typeface="Times New Roman" pitchFamily="18" charset="0"/>
                      </a:endParaRPr>
                    </a:p>
                  </a:txBody>
                  <a:tcPr/>
                </a:tc>
                <a:tc>
                  <a:txBody>
                    <a:bodyPr/>
                    <a:lstStyle/>
                    <a:p>
                      <a:endParaRPr lang="en-US" sz="2000" dirty="0">
                        <a:latin typeface="Times New Roman" pitchFamily="18" charset="0"/>
                        <a:cs typeface="Times New Roman" pitchFamily="18" charset="0"/>
                      </a:endParaRPr>
                    </a:p>
                  </a:txBody>
                  <a:tcPr/>
                </a:tc>
              </a:tr>
            </a:tbl>
          </a:graphicData>
        </a:graphic>
      </p:graphicFrame>
      <p:sp>
        <p:nvSpPr>
          <p:cNvPr id="12" name="TextBox 11"/>
          <p:cNvSpPr txBox="1"/>
          <p:nvPr/>
        </p:nvSpPr>
        <p:spPr>
          <a:xfrm>
            <a:off x="3071249" y="3645024"/>
            <a:ext cx="1535003" cy="369332"/>
          </a:xfrm>
          <a:prstGeom prst="rect">
            <a:avLst/>
          </a:prstGeom>
          <a:noFill/>
        </p:spPr>
        <p:txBody>
          <a:bodyPr wrap="square" rtlCol="0">
            <a:spAutoFit/>
          </a:bodyPr>
          <a:lstStyle/>
          <a:p>
            <a:pPr algn="ctr"/>
            <a:endParaRPr lang="en-US" dirty="0"/>
          </a:p>
        </p:txBody>
      </p:sp>
      <p:sp>
        <p:nvSpPr>
          <p:cNvPr id="14" name="TextBox 13"/>
          <p:cNvSpPr txBox="1"/>
          <p:nvPr/>
        </p:nvSpPr>
        <p:spPr>
          <a:xfrm>
            <a:off x="1547664" y="3068960"/>
            <a:ext cx="1523584" cy="3108543"/>
          </a:xfrm>
          <a:prstGeom prst="rect">
            <a:avLst/>
          </a:prstGeom>
          <a:noFill/>
        </p:spPr>
        <p:txBody>
          <a:bodyPr wrap="square" rtlCol="0">
            <a:spAutoFit/>
          </a:bodyPr>
          <a:lstStyle/>
          <a:p>
            <a:r>
              <a:rPr lang="en-US" sz="2000" dirty="0" err="1">
                <a:latin typeface="Times New Roman" pitchFamily="18" charset="0"/>
                <a:cs typeface="Times New Roman" pitchFamily="18" charset="0"/>
              </a:rPr>
              <a:t>Ven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biển</a:t>
            </a:r>
            <a:r>
              <a:rPr lang="en-US" sz="2000" dirty="0">
                <a:latin typeface="Times New Roman" pitchFamily="18" charset="0"/>
                <a:cs typeface="Times New Roman" pitchFamily="18" charset="0"/>
              </a:rPr>
              <a:t> </a:t>
            </a:r>
            <a:r>
              <a:rPr lang="en-US" sz="2000" dirty="0" err="1" smtClean="0">
                <a:latin typeface="Times New Roman" pitchFamily="18" charset="0"/>
                <a:cs typeface="Times New Roman" pitchFamily="18" charset="0"/>
              </a:rPr>
              <a:t>rộng</a:t>
            </a:r>
            <a:r>
              <a:rPr lang="en-US" sz="2000" dirty="0" smtClean="0">
                <a:latin typeface="Times New Roman" pitchFamily="18" charset="0"/>
                <a:cs typeface="Times New Roman" pitchFamily="18" charset="0"/>
              </a:rPr>
              <a:t>, </a:t>
            </a:r>
            <a:r>
              <a:rPr lang="en-US" sz="2000" dirty="0" err="1">
                <a:latin typeface="Times New Roman" pitchFamily="18" charset="0"/>
                <a:cs typeface="Times New Roman" pitchFamily="18" charset="0"/>
              </a:rPr>
              <a:t>ngư</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trường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rộng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lớn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nguồn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hải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sản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phong</a:t>
            </a:r>
            <a:r>
              <a:rPr lang="en-US" sz="2000" dirty="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phú</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nhiều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đảo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quần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đảo</a:t>
            </a:r>
            <a:endParaRPr lang="en-US" sz="2000" dirty="0" smtClean="0">
              <a:latin typeface="Times New Roman" pitchFamily="18" charset="0"/>
              <a:cs typeface="Times New Roman" pitchFamily="18" charset="0"/>
            </a:endParaRPr>
          </a:p>
          <a:p>
            <a:pPr marL="285750" indent="-285750">
              <a:buFontTx/>
              <a:buChar char="-"/>
            </a:pPr>
            <a:endParaRPr lang="en-US" dirty="0"/>
          </a:p>
          <a:p>
            <a:pPr marL="285750" indent="-285750">
              <a:buFontTx/>
              <a:buChar char="-"/>
            </a:pPr>
            <a:endParaRPr lang="en-US" dirty="0" smtClean="0"/>
          </a:p>
        </p:txBody>
      </p:sp>
      <p:sp>
        <p:nvSpPr>
          <p:cNvPr id="15" name="TextBox 14"/>
          <p:cNvSpPr txBox="1"/>
          <p:nvPr/>
        </p:nvSpPr>
        <p:spPr>
          <a:xfrm>
            <a:off x="3071249" y="3429000"/>
            <a:ext cx="1439088" cy="2492990"/>
          </a:xfrm>
          <a:prstGeom prst="rect">
            <a:avLst/>
          </a:prstGeom>
          <a:noFill/>
        </p:spPr>
        <p:txBody>
          <a:bodyPr wrap="square" rtlCol="0">
            <a:spAutoFit/>
          </a:bodyPr>
          <a:lstStyle/>
          <a:p>
            <a:r>
              <a:rPr lang="en-US" sz="2000" dirty="0" err="1" smtClean="0">
                <a:latin typeface="Times New Roman" pitchFamily="18" charset="0"/>
                <a:cs typeface="Times New Roman" pitchFamily="18" charset="0"/>
              </a:rPr>
              <a:t>Phát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triển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nuôi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trồng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đánh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bắt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hải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sản</a:t>
            </a:r>
            <a:r>
              <a:rPr lang="en-US" sz="2000" dirty="0" smtClean="0">
                <a:latin typeface="Times New Roman" pitchFamily="18" charset="0"/>
                <a:cs typeface="Times New Roman" pitchFamily="18" charset="0"/>
              </a:rPr>
              <a:t>.</a:t>
            </a:r>
          </a:p>
          <a:p>
            <a:r>
              <a:rPr lang="en-US" sz="2000" dirty="0" err="1" smtClean="0">
                <a:latin typeface="Times New Roman" pitchFamily="18" charset="0"/>
                <a:cs typeface="Times New Roman" pitchFamily="18" charset="0"/>
              </a:rPr>
              <a:t>Phát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triển</a:t>
            </a:r>
            <a:r>
              <a:rPr lang="en-US" sz="2000" dirty="0" smtClean="0">
                <a:latin typeface="Times New Roman" pitchFamily="18" charset="0"/>
                <a:cs typeface="Times New Roman" pitchFamily="18" charset="0"/>
              </a:rPr>
              <a:t> du </a:t>
            </a:r>
            <a:r>
              <a:rPr lang="en-US" sz="2000" dirty="0" err="1" smtClean="0">
                <a:latin typeface="Times New Roman" pitchFamily="18" charset="0"/>
                <a:cs typeface="Times New Roman" pitchFamily="18" charset="0"/>
              </a:rPr>
              <a:t>lịch</a:t>
            </a:r>
            <a:endParaRPr lang="en-US" sz="2000" dirty="0" smtClean="0">
              <a:latin typeface="Times New Roman" pitchFamily="18" charset="0"/>
              <a:cs typeface="Times New Roman" pitchFamily="18" charset="0"/>
            </a:endParaRPr>
          </a:p>
          <a:p>
            <a:pPr marL="285750" indent="-285750">
              <a:buFontTx/>
              <a:buChar char="-"/>
            </a:pPr>
            <a:endParaRPr lang="en-US" dirty="0"/>
          </a:p>
          <a:p>
            <a:pPr marL="285750" indent="-285750">
              <a:buFontTx/>
              <a:buChar char="-"/>
            </a:pPr>
            <a:endParaRPr lang="en-US" dirty="0" smtClean="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1664062"/>
            <a:ext cx="4071937" cy="470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6437" y="1859324"/>
            <a:ext cx="4627563" cy="450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594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99"/>
                                        </p:tgtEl>
                                        <p:attrNameLst>
                                          <p:attrName>style.visibility</p:attrName>
                                        </p:attrNameLst>
                                      </p:cBhvr>
                                      <p:to>
                                        <p:strVal val="visible"/>
                                      </p:to>
                                    </p:set>
                                    <p:anim calcmode="lin" valueType="num">
                                      <p:cBhvr additive="base">
                                        <p:cTn id="13" dur="500" fill="hold"/>
                                        <p:tgtEl>
                                          <p:spTgt spid="4099"/>
                                        </p:tgtEl>
                                        <p:attrNameLst>
                                          <p:attrName>ppt_x</p:attrName>
                                        </p:attrNameLst>
                                      </p:cBhvr>
                                      <p:tavLst>
                                        <p:tav tm="0">
                                          <p:val>
                                            <p:strVal val="#ppt_x"/>
                                          </p:val>
                                        </p:tav>
                                        <p:tav tm="100000">
                                          <p:val>
                                            <p:strVal val="#ppt_x"/>
                                          </p:val>
                                        </p:tav>
                                      </p:tavLst>
                                    </p:anim>
                                    <p:anim calcmode="lin" valueType="num">
                                      <p:cBhvr additive="base">
                                        <p:cTn id="14"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395536" y="0"/>
            <a:ext cx="8229600" cy="6206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800" b="1" dirty="0" smtClean="0">
                <a:solidFill>
                  <a:srgbClr val="FF0000"/>
                </a:solidFill>
                <a:latin typeface="Times New Roman" pitchFamily="18" charset="0"/>
                <a:cs typeface="Times New Roman" pitchFamily="18" charset="0"/>
              </a:rPr>
              <a:t>VÙNG ĐỒNG BẰNG SÔNG CỬU LONG</a:t>
            </a:r>
            <a:endParaRPr lang="en-US" sz="2800" b="1" dirty="0">
              <a:solidFill>
                <a:srgbClr val="FF0000"/>
              </a:solidFill>
              <a:latin typeface="Times New Roman" pitchFamily="18" charset="0"/>
              <a:cs typeface="Times New Roman" pitchFamily="18" charset="0"/>
            </a:endParaRPr>
          </a:p>
        </p:txBody>
      </p:sp>
      <p:sp>
        <p:nvSpPr>
          <p:cNvPr id="5" name="Text Box 6"/>
          <p:cNvSpPr txBox="1">
            <a:spLocks noChangeArrowheads="1"/>
          </p:cNvSpPr>
          <p:nvPr/>
        </p:nvSpPr>
        <p:spPr bwMode="auto">
          <a:xfrm>
            <a:off x="107504" y="692696"/>
            <a:ext cx="777686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000" b="1" dirty="0">
                <a:solidFill>
                  <a:srgbClr val="FF0000"/>
                </a:solidFill>
                <a:latin typeface="Times New Roman" pitchFamily="18" charset="0"/>
              </a:rPr>
              <a:t>II. ĐIỀU KIỆN TỰ NHIÊN VÀ TÀI  NGUYÊN THIÊN NHIÊN:</a:t>
            </a:r>
          </a:p>
        </p:txBody>
      </p:sp>
      <p:sp>
        <p:nvSpPr>
          <p:cNvPr id="6" name="Line 18"/>
          <p:cNvSpPr>
            <a:spLocks noChangeShapeType="1"/>
          </p:cNvSpPr>
          <p:nvPr/>
        </p:nvSpPr>
        <p:spPr bwMode="auto">
          <a:xfrm>
            <a:off x="4846177" y="1092806"/>
            <a:ext cx="0" cy="576519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 name="Rectangle 6"/>
          <p:cNvSpPr/>
          <p:nvPr/>
        </p:nvSpPr>
        <p:spPr>
          <a:xfrm>
            <a:off x="138191" y="1115376"/>
            <a:ext cx="4707986" cy="923330"/>
          </a:xfrm>
          <a:prstGeom prst="rect">
            <a:avLst/>
          </a:prstGeom>
        </p:spPr>
        <p:txBody>
          <a:bodyPr wrap="square">
            <a:spAutoFit/>
          </a:bodyPr>
          <a:lstStyle/>
          <a:p>
            <a:r>
              <a:rPr lang="en-US"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Địa</a:t>
            </a:r>
            <a:r>
              <a:rPr lang="en-US" b="1" dirty="0" smtClean="0">
                <a:latin typeface="Times New Roman" pitchFamily="18" charset="0"/>
                <a:cs typeface="Times New Roman" pitchFamily="18" charset="0"/>
              </a:rPr>
              <a:t> </a:t>
            </a:r>
            <a:r>
              <a:rPr lang="en-US" b="1" dirty="0" err="1">
                <a:latin typeface="Times New Roman" pitchFamily="18" charset="0"/>
                <a:cs typeface="Times New Roman" pitchFamily="18" charset="0"/>
              </a:rPr>
              <a:t>hình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đất</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đai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Đồng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bằng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châu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thổ</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lớn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nước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thấp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bằng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phẳng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đai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màu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mỡ</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phú</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ngọt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phèn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mặn</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9" name="Rectangle 8"/>
          <p:cNvSpPr/>
          <p:nvPr/>
        </p:nvSpPr>
        <p:spPr>
          <a:xfrm>
            <a:off x="107504" y="2050963"/>
            <a:ext cx="4572000" cy="646331"/>
          </a:xfrm>
          <a:prstGeom prst="rect">
            <a:avLst/>
          </a:prstGeom>
        </p:spPr>
        <p:txBody>
          <a:bodyPr>
            <a:spAutoFit/>
          </a:bodyPr>
          <a:lstStyle/>
          <a:p>
            <a:pPr algn="ctr"/>
            <a:r>
              <a:rPr lang="en-US" dirty="0" smtClean="0">
                <a:latin typeface="Times New Roman" pitchFamily="18" charset="0"/>
                <a:cs typeface="Times New Roman" pitchFamily="18" charset="0"/>
              </a:rPr>
              <a:t>=&gt; </a:t>
            </a:r>
            <a:r>
              <a:rPr lang="en-US" dirty="0" err="1" smtClean="0">
                <a:latin typeface="Times New Roman" pitchFamily="18" charset="0"/>
                <a:cs typeface="Times New Roman" pitchFamily="18" charset="0"/>
              </a:rPr>
              <a:t>Thuận</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lợi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xuất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nghiệp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trồng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lúa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a:t>
            </a:r>
          </a:p>
        </p:txBody>
      </p:sp>
      <p:sp>
        <p:nvSpPr>
          <p:cNvPr id="2" name="Rectangle 1"/>
          <p:cNvSpPr/>
          <p:nvPr/>
        </p:nvSpPr>
        <p:spPr>
          <a:xfrm>
            <a:off x="251520" y="2697294"/>
            <a:ext cx="4427984" cy="923330"/>
          </a:xfrm>
          <a:prstGeom prst="rect">
            <a:avLst/>
          </a:prstGeom>
        </p:spPr>
        <p:txBody>
          <a:bodyPr wrap="square">
            <a:spAutoFit/>
          </a:bodyPr>
          <a:lstStyle/>
          <a:p>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Khí</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hậu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Mang</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tính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cận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xích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nóng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ẩm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Lượng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mưa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dồi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dào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hậu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ổn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định</a:t>
            </a:r>
            <a:r>
              <a:rPr lang="en-US" dirty="0">
                <a:latin typeface="Times New Roman" pitchFamily="18" charset="0"/>
                <a:cs typeface="Times New Roman" pitchFamily="18" charset="0"/>
              </a:rPr>
              <a:t>.. </a:t>
            </a:r>
          </a:p>
        </p:txBody>
      </p:sp>
      <p:sp>
        <p:nvSpPr>
          <p:cNvPr id="3" name="Rectangle 2"/>
          <p:cNvSpPr/>
          <p:nvPr/>
        </p:nvSpPr>
        <p:spPr>
          <a:xfrm>
            <a:off x="201679" y="3717032"/>
            <a:ext cx="3812903" cy="369332"/>
          </a:xfrm>
          <a:prstGeom prst="rect">
            <a:avLst/>
          </a:prstGeom>
        </p:spPr>
        <p:txBody>
          <a:bodyPr wrap="none">
            <a:spAutoFit/>
          </a:bodyPr>
          <a:lstStyle/>
          <a:p>
            <a:pPr algn="ctr"/>
            <a:r>
              <a:rPr lang="en-US" dirty="0" smtClean="0">
                <a:latin typeface="Times New Roman" pitchFamily="18" charset="0"/>
                <a:cs typeface="Times New Roman" pitchFamily="18" charset="0"/>
              </a:rPr>
              <a:t>=&gt; </a:t>
            </a:r>
            <a:r>
              <a:rPr lang="en-US" dirty="0" err="1" smtClean="0">
                <a:latin typeface="Times New Roman" pitchFamily="18" charset="0"/>
                <a:cs typeface="Times New Roman" pitchFamily="18" charset="0"/>
              </a:rPr>
              <a:t>Thuận</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lợi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xuất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nghiệp</a:t>
            </a:r>
            <a:endParaRPr lang="en-US" dirty="0"/>
          </a:p>
        </p:txBody>
      </p:sp>
      <p:sp>
        <p:nvSpPr>
          <p:cNvPr id="8" name="Rectangle 7"/>
          <p:cNvSpPr/>
          <p:nvPr/>
        </p:nvSpPr>
        <p:spPr>
          <a:xfrm>
            <a:off x="251520" y="4086364"/>
            <a:ext cx="4427984" cy="923330"/>
          </a:xfrm>
          <a:prstGeom prst="rect">
            <a:avLst/>
          </a:prstGeom>
        </p:spPr>
        <p:txBody>
          <a:bodyPr wrap="square">
            <a:spAutoFit/>
          </a:bodyPr>
          <a:lstStyle/>
          <a:p>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Sông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ngòi</a:t>
            </a:r>
            <a:r>
              <a:rPr lang="en-US" b="1"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Mạng</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lưới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ngòi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kênh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rạch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dày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đặc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nguồn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dồi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dào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hệ</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thống</a:t>
            </a:r>
            <a:r>
              <a:rPr lang="en-US" dirty="0">
                <a:latin typeface="Times New Roman" pitchFamily="18" charset="0"/>
                <a:cs typeface="Times New Roman" pitchFamily="18" charset="0"/>
              </a:rPr>
              <a:t> S </a:t>
            </a:r>
            <a:r>
              <a:rPr lang="en-US" dirty="0" err="1">
                <a:latin typeface="Times New Roman" pitchFamily="18" charset="0"/>
                <a:cs typeface="Times New Roman" pitchFamily="18" charset="0"/>
              </a:rPr>
              <a:t>Tiền</a:t>
            </a:r>
            <a:r>
              <a:rPr lang="en-US" dirty="0">
                <a:latin typeface="Times New Roman" pitchFamily="18" charset="0"/>
                <a:cs typeface="Times New Roman" pitchFamily="18" charset="0"/>
              </a:rPr>
              <a:t>, S </a:t>
            </a:r>
            <a:r>
              <a:rPr lang="en-US" dirty="0" err="1">
                <a:latin typeface="Times New Roman" pitchFamily="18" charset="0"/>
                <a:cs typeface="Times New Roman" pitchFamily="18" charset="0"/>
              </a:rPr>
              <a:t>Hậu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chi </a:t>
            </a:r>
            <a:r>
              <a:rPr lang="en-US" dirty="0" err="1">
                <a:latin typeface="Times New Roman" pitchFamily="18" charset="0"/>
                <a:cs typeface="Times New Roman" pitchFamily="18" charset="0"/>
              </a:rPr>
              <a:t>nhánh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smtClean="0">
                <a:latin typeface="Times New Roman" pitchFamily="18" charset="0"/>
                <a:cs typeface="Times New Roman" pitchFamily="18" charset="0"/>
              </a:rPr>
              <a:t>nó</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12" name="Rectangle 11"/>
          <p:cNvSpPr/>
          <p:nvPr/>
        </p:nvSpPr>
        <p:spPr>
          <a:xfrm>
            <a:off x="-91381" y="5085184"/>
            <a:ext cx="4770885" cy="1200329"/>
          </a:xfrm>
          <a:prstGeom prst="rect">
            <a:avLst/>
          </a:prstGeom>
        </p:spPr>
        <p:txBody>
          <a:bodyPr wrap="square">
            <a:spAutoFit/>
          </a:bodyPr>
          <a:lstStyle/>
          <a:p>
            <a:pPr algn="ctr"/>
            <a:r>
              <a:rPr lang="en-US" dirty="0" smtClean="0">
                <a:latin typeface="Times New Roman" pitchFamily="18" charset="0"/>
                <a:cs typeface="Times New Roman" pitchFamily="18" charset="0"/>
              </a:rPr>
              <a:t>=&gt; </a:t>
            </a:r>
            <a:r>
              <a:rPr lang="en-US" dirty="0" err="1" smtClean="0">
                <a:latin typeface="Times New Roman" pitchFamily="18" charset="0"/>
                <a:cs typeface="Times New Roman" pitchFamily="18" charset="0"/>
              </a:rPr>
              <a:t>Thuận</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lợi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xuất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nông</a:t>
            </a:r>
            <a:r>
              <a:rPr lang="en-US" dirty="0">
                <a:latin typeface="Times New Roman" pitchFamily="18" charset="0"/>
                <a:cs typeface="Times New Roman" pitchFamily="18" charset="0"/>
              </a:rPr>
              <a:t> </a:t>
            </a:r>
            <a:r>
              <a:rPr lang="en-US" dirty="0" err="1" smtClean="0">
                <a:latin typeface="Times New Roman" pitchFamily="18" charset="0"/>
                <a:cs typeface="Times New Roman" pitchFamily="18" charset="0"/>
              </a:rPr>
              <a:t>nghiệp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Phát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triển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nuôi</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trồng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đánh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bắt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thủy</a:t>
            </a:r>
            <a:r>
              <a:rPr lang="en-US" dirty="0">
                <a:latin typeface="Times New Roman" pitchFamily="18" charset="0"/>
                <a:cs typeface="Times New Roman" pitchFamily="18" charset="0"/>
              </a:rPr>
              <a:t> </a:t>
            </a:r>
            <a:r>
              <a:rPr lang="en-US" dirty="0" err="1" smtClean="0">
                <a:latin typeface="Times New Roman" pitchFamily="18" charset="0"/>
                <a:cs typeface="Times New Roman" pitchFamily="18" charset="0"/>
              </a:rPr>
              <a:t>sản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Giao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thông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Thủy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lợi</a:t>
            </a:r>
            <a:endParaRPr lang="en-US" dirty="0" smtClean="0">
              <a:latin typeface="Times New Roman" pitchFamily="18" charset="0"/>
              <a:cs typeface="Times New Roman" pitchFamily="18" charset="0"/>
            </a:endParaRPr>
          </a:p>
          <a:p>
            <a:pPr algn="ctr"/>
            <a:endParaRPr lang="en-US" dirty="0"/>
          </a:p>
        </p:txBody>
      </p:sp>
      <p:sp>
        <p:nvSpPr>
          <p:cNvPr id="10" name="Rectangle 9"/>
          <p:cNvSpPr/>
          <p:nvPr/>
        </p:nvSpPr>
        <p:spPr>
          <a:xfrm>
            <a:off x="4932040" y="1121738"/>
            <a:ext cx="3960440" cy="1477328"/>
          </a:xfrm>
          <a:prstGeom prst="rect">
            <a:avLst/>
          </a:prstGeom>
        </p:spPr>
        <p:txBody>
          <a:bodyPr wrap="square">
            <a:spAutoFit/>
          </a:bodyPr>
          <a:lstStyle/>
          <a:p>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Rừng</a:t>
            </a:r>
            <a:r>
              <a:rPr lang="en-US" b="1"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Rừng</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ngập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mặn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đảo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Cà</a:t>
            </a:r>
            <a:r>
              <a:rPr lang="en-US" dirty="0">
                <a:latin typeface="Times New Roman" pitchFamily="18" charset="0"/>
                <a:cs typeface="Times New Roman" pitchFamily="18" charset="0"/>
              </a:rPr>
              <a:t> Mau </a:t>
            </a:r>
            <a:r>
              <a:rPr lang="en-US" dirty="0" err="1">
                <a:latin typeface="Times New Roman" pitchFamily="18" charset="0"/>
                <a:cs typeface="Times New Roman" pitchFamily="18" charset="0"/>
              </a:rPr>
              <a:t>chiếm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diện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tích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lớn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Rừng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tràm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phú</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rừng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nhiều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nguồn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thực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vật</a:t>
            </a:r>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11" name="Rectangle 10"/>
          <p:cNvSpPr/>
          <p:nvPr/>
        </p:nvSpPr>
        <p:spPr>
          <a:xfrm>
            <a:off x="4936652" y="2420888"/>
            <a:ext cx="4099844" cy="923330"/>
          </a:xfrm>
          <a:prstGeom prst="rect">
            <a:avLst/>
          </a:prstGeom>
        </p:spPr>
        <p:txBody>
          <a:bodyPr wrap="square">
            <a:spAutoFit/>
          </a:bodyPr>
          <a:lstStyle/>
          <a:p>
            <a:r>
              <a:rPr lang="en-US" dirty="0" smtClean="0">
                <a:latin typeface="Times New Roman" pitchFamily="18" charset="0"/>
                <a:cs typeface="Times New Roman" pitchFamily="18" charset="0"/>
              </a:rPr>
              <a:t>=&gt; </a:t>
            </a:r>
            <a:r>
              <a:rPr lang="en-US" dirty="0" err="1" smtClean="0">
                <a:latin typeface="Times New Roman" pitchFamily="18" charset="0"/>
                <a:cs typeface="Times New Roman" pitchFamily="18" charset="0"/>
              </a:rPr>
              <a:t>Bảo</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vệ</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môi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trường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sinh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sinh</a:t>
            </a:r>
            <a:r>
              <a:rPr lang="en-US" dirty="0">
                <a:latin typeface="Times New Roman" pitchFamily="18" charset="0"/>
                <a:cs typeface="Times New Roman" pitchFamily="18" charset="0"/>
              </a:rPr>
              <a:t> </a:t>
            </a:r>
            <a:r>
              <a:rPr lang="en-US" dirty="0" err="1" smtClean="0">
                <a:latin typeface="Times New Roman" pitchFamily="18" charset="0"/>
                <a:cs typeface="Times New Roman" pitchFamily="18" charset="0"/>
              </a:rPr>
              <a:t>học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hát</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triển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nuôi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trồng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đánh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bắt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thủy</a:t>
            </a:r>
            <a:r>
              <a:rPr lang="en-US" dirty="0">
                <a:latin typeface="Times New Roman" pitchFamily="18" charset="0"/>
                <a:cs typeface="Times New Roman" pitchFamily="18" charset="0"/>
              </a:rPr>
              <a:t> </a:t>
            </a:r>
            <a:r>
              <a:rPr lang="en-US" dirty="0" err="1" smtClean="0">
                <a:latin typeface="Times New Roman" pitchFamily="18" charset="0"/>
                <a:cs typeface="Times New Roman" pitchFamily="18" charset="0"/>
              </a:rPr>
              <a:t>sản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Phát</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triển</a:t>
            </a:r>
            <a:r>
              <a:rPr lang="en-US" dirty="0">
                <a:latin typeface="Times New Roman" pitchFamily="18" charset="0"/>
                <a:cs typeface="Times New Roman" pitchFamily="18" charset="0"/>
              </a:rPr>
              <a:t> du </a:t>
            </a:r>
            <a:r>
              <a:rPr lang="en-US" dirty="0" err="1">
                <a:latin typeface="Times New Roman" pitchFamily="18" charset="0"/>
                <a:cs typeface="Times New Roman" pitchFamily="18" charset="0"/>
              </a:rPr>
              <a:t>lịch</a:t>
            </a:r>
            <a:endParaRPr lang="en-US" dirty="0"/>
          </a:p>
        </p:txBody>
      </p:sp>
      <p:sp>
        <p:nvSpPr>
          <p:cNvPr id="13" name="Rectangle 12"/>
          <p:cNvSpPr/>
          <p:nvPr/>
        </p:nvSpPr>
        <p:spPr>
          <a:xfrm>
            <a:off x="4936652" y="3344218"/>
            <a:ext cx="3955828" cy="923330"/>
          </a:xfrm>
          <a:prstGeom prst="rect">
            <a:avLst/>
          </a:prstGeom>
        </p:spPr>
        <p:txBody>
          <a:bodyPr wrap="square">
            <a:spAutoFit/>
          </a:bodyPr>
          <a:lstStyle/>
          <a:p>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Khoáng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sản</a:t>
            </a:r>
            <a:r>
              <a:rPr lang="en-US" b="1"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Than </a:t>
            </a:r>
            <a:r>
              <a:rPr lang="en-US" dirty="0" err="1">
                <a:latin typeface="Times New Roman" pitchFamily="18" charset="0"/>
                <a:cs typeface="Times New Roman" pitchFamily="18" charset="0"/>
              </a:rPr>
              <a:t>bùn</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Cà</a:t>
            </a:r>
            <a:r>
              <a:rPr lang="en-US" dirty="0">
                <a:latin typeface="Times New Roman" pitchFamily="18" charset="0"/>
                <a:cs typeface="Times New Roman" pitchFamily="18" charset="0"/>
              </a:rPr>
              <a:t> Mau, </a:t>
            </a:r>
            <a:r>
              <a:rPr lang="en-US" dirty="0" err="1">
                <a:latin typeface="Times New Roman" pitchFamily="18" charset="0"/>
                <a:cs typeface="Times New Roman" pitchFamily="18" charset="0"/>
              </a:rPr>
              <a:t>vật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liệu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xây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dựng</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Kiên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Giang</a:t>
            </a:r>
            <a:r>
              <a:rPr lang="en-US" dirty="0">
                <a:latin typeface="Times New Roman" pitchFamily="18" charset="0"/>
                <a:cs typeface="Times New Roman" pitchFamily="18" charset="0"/>
              </a:rPr>
              <a:t>, An </a:t>
            </a:r>
            <a:r>
              <a:rPr lang="en-US" dirty="0" err="1" smtClean="0">
                <a:latin typeface="Times New Roman" pitchFamily="18" charset="0"/>
                <a:cs typeface="Times New Roman" pitchFamily="18" charset="0"/>
              </a:rPr>
              <a:t>Giang</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15" name="Rectangle 14"/>
          <p:cNvSpPr/>
          <p:nvPr/>
        </p:nvSpPr>
        <p:spPr>
          <a:xfrm>
            <a:off x="4936653" y="4082882"/>
            <a:ext cx="4099844" cy="646331"/>
          </a:xfrm>
          <a:prstGeom prst="rect">
            <a:avLst/>
          </a:prstGeom>
        </p:spPr>
        <p:txBody>
          <a:bodyPr wrap="square">
            <a:spAutoFit/>
          </a:bodyPr>
          <a:lstStyle/>
          <a:p>
            <a:r>
              <a:rPr lang="en-US" dirty="0" smtClean="0">
                <a:latin typeface="Times New Roman" pitchFamily="18" charset="0"/>
                <a:cs typeface="Times New Roman" pitchFamily="18" charset="0"/>
              </a:rPr>
              <a:t>=&gt;</a:t>
            </a:r>
            <a:r>
              <a:rPr lang="en-US" dirty="0" err="1" smtClean="0">
                <a:latin typeface="Times New Roman" pitchFamily="18" charset="0"/>
                <a:cs typeface="Times New Roman" pitchFamily="18" charset="0"/>
              </a:rPr>
              <a:t>Thuận</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lợi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triển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ngành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nghiệp</a:t>
            </a:r>
            <a:endParaRPr lang="en-US" dirty="0">
              <a:latin typeface="Times New Roman" pitchFamily="18" charset="0"/>
              <a:cs typeface="Times New Roman" pitchFamily="18" charset="0"/>
            </a:endParaRPr>
          </a:p>
        </p:txBody>
      </p:sp>
      <p:sp>
        <p:nvSpPr>
          <p:cNvPr id="16" name="TextBox 15"/>
          <p:cNvSpPr txBox="1"/>
          <p:nvPr/>
        </p:nvSpPr>
        <p:spPr>
          <a:xfrm>
            <a:off x="5004047" y="4729213"/>
            <a:ext cx="4139953" cy="1477328"/>
          </a:xfrm>
          <a:prstGeom prst="rect">
            <a:avLst/>
          </a:prstGeom>
          <a:noFill/>
        </p:spPr>
        <p:txBody>
          <a:bodyPr wrap="square" rtlCol="0">
            <a:spAutoFit/>
          </a:bodyPr>
          <a:lstStyle/>
          <a:p>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Biển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và</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hải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đảo</a:t>
            </a:r>
            <a:r>
              <a:rPr lang="en-US" b="1"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Ven</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biển</a:t>
            </a:r>
            <a:r>
              <a:rPr lang="en-US" dirty="0">
                <a:latin typeface="Times New Roman" pitchFamily="18" charset="0"/>
                <a:cs typeface="Times New Roman" pitchFamily="18" charset="0"/>
              </a:rPr>
              <a:t> </a:t>
            </a:r>
            <a:r>
              <a:rPr lang="en-US" dirty="0" err="1" smtClean="0">
                <a:latin typeface="Times New Roman" pitchFamily="18" charset="0"/>
                <a:cs typeface="Times New Roman" pitchFamily="18" charset="0"/>
              </a:rPr>
              <a:t>rộng</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ngư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trường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lớn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nguồn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phong</a:t>
            </a:r>
            <a:r>
              <a:rPr lang="en-US" dirty="0">
                <a:latin typeface="Times New Roman" pitchFamily="18" charset="0"/>
                <a:cs typeface="Times New Roman" pitchFamily="18" charset="0"/>
              </a:rPr>
              <a:t> </a:t>
            </a:r>
            <a:r>
              <a:rPr lang="en-US" dirty="0" err="1" smtClean="0">
                <a:latin typeface="Times New Roman" pitchFamily="18" charset="0"/>
                <a:cs typeface="Times New Roman" pitchFamily="18" charset="0"/>
              </a:rPr>
              <a:t>phú</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nhiều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đảo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quần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đảo</a:t>
            </a:r>
            <a:endParaRPr lang="en-US" dirty="0" smtClean="0">
              <a:latin typeface="Times New Roman" pitchFamily="18" charset="0"/>
              <a:cs typeface="Times New Roman" pitchFamily="18" charset="0"/>
            </a:endParaRPr>
          </a:p>
          <a:p>
            <a:pPr marL="285750" indent="-285750">
              <a:buFontTx/>
              <a:buChar char="-"/>
            </a:pPr>
            <a:endParaRPr lang="en-US" dirty="0"/>
          </a:p>
          <a:p>
            <a:pPr marL="285750" indent="-285750">
              <a:buFontTx/>
              <a:buChar char="-"/>
            </a:pPr>
            <a:endParaRPr lang="en-US" dirty="0" smtClean="0"/>
          </a:p>
        </p:txBody>
      </p:sp>
      <p:sp>
        <p:nvSpPr>
          <p:cNvPr id="14" name="Rectangle 13"/>
          <p:cNvSpPr/>
          <p:nvPr/>
        </p:nvSpPr>
        <p:spPr>
          <a:xfrm>
            <a:off x="4936653" y="5883375"/>
            <a:ext cx="3811811" cy="646331"/>
          </a:xfrm>
          <a:prstGeom prst="rect">
            <a:avLst/>
          </a:prstGeom>
        </p:spPr>
        <p:txBody>
          <a:bodyPr wrap="square">
            <a:spAutoFit/>
          </a:bodyPr>
          <a:lstStyle/>
          <a:p>
            <a:r>
              <a:rPr lang="en-US" dirty="0" smtClean="0">
                <a:latin typeface="Times New Roman" pitchFamily="18" charset="0"/>
                <a:cs typeface="Times New Roman" pitchFamily="18" charset="0"/>
              </a:rPr>
              <a:t>=&gt; </a:t>
            </a:r>
            <a:r>
              <a:rPr lang="en-US" dirty="0" err="1" smtClean="0">
                <a:latin typeface="Times New Roman" pitchFamily="18" charset="0"/>
                <a:cs typeface="Times New Roman" pitchFamily="18" charset="0"/>
              </a:rPr>
              <a:t>Phát</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triển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nuôi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trồng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đánh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bắt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hải</a:t>
            </a:r>
            <a:r>
              <a:rPr lang="en-US" dirty="0">
                <a:latin typeface="Times New Roman" pitchFamily="18" charset="0"/>
                <a:cs typeface="Times New Roman" pitchFamily="18" charset="0"/>
              </a:rPr>
              <a:t> </a:t>
            </a:r>
            <a:r>
              <a:rPr lang="en-US" dirty="0" err="1" smtClean="0">
                <a:latin typeface="Times New Roman" pitchFamily="18" charset="0"/>
                <a:cs typeface="Times New Roman" pitchFamily="18" charset="0"/>
              </a:rPr>
              <a:t>sản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Phát</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triển</a:t>
            </a:r>
            <a:r>
              <a:rPr lang="en-US" dirty="0">
                <a:latin typeface="Times New Roman" pitchFamily="18" charset="0"/>
                <a:cs typeface="Times New Roman" pitchFamily="18" charset="0"/>
              </a:rPr>
              <a:t> du </a:t>
            </a:r>
            <a:r>
              <a:rPr lang="en-US" dirty="0" err="1">
                <a:latin typeface="Times New Roman" pitchFamily="18" charset="0"/>
                <a:cs typeface="Times New Roman" pitchFamily="18" charset="0"/>
              </a:rPr>
              <a:t>lịch</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72061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10"/>
          <p:cNvSpPr>
            <a:spLocks noChangeArrowheads="1"/>
          </p:cNvSpPr>
          <p:nvPr/>
        </p:nvSpPr>
        <p:spPr bwMode="auto">
          <a:xfrm>
            <a:off x="0" y="0"/>
            <a:ext cx="9144000" cy="6858000"/>
          </a:xfrm>
          <a:prstGeom prst="rect">
            <a:avLst/>
          </a:prstGeom>
          <a:noFill/>
          <a:ln w="76200" cmpd="tri" algn="ctr">
            <a:pattFill prst="solidDmnd">
              <a:fgClr>
                <a:srgbClr val="993366"/>
              </a:fgClr>
              <a:bgClr>
                <a:srgbClr val="FFFFFF"/>
              </a:bgClr>
            </a:pattFill>
            <a:miter lim="800000"/>
            <a:headEnd/>
            <a:tailEnd/>
          </a:ln>
          <a:effectLst>
            <a:prstShdw prst="shdw17" dist="17961" dir="13500000">
              <a:srgbClr val="5C1F3D"/>
            </a:prst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98" name="Text Box 6"/>
          <p:cNvSpPr txBox="1">
            <a:spLocks noChangeArrowheads="1"/>
          </p:cNvSpPr>
          <p:nvPr/>
        </p:nvSpPr>
        <p:spPr bwMode="auto">
          <a:xfrm>
            <a:off x="0" y="838200"/>
            <a:ext cx="4572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dirty="0">
                <a:solidFill>
                  <a:srgbClr val="FF0000"/>
                </a:solidFill>
                <a:latin typeface="Times New Roman" pitchFamily="18" charset="0"/>
              </a:rPr>
              <a:t>II. ĐIỀU KIỆN TỰ NHIÊN VÀ TÀI  NGUYÊN THIÊN NHIÊN:</a:t>
            </a:r>
          </a:p>
        </p:txBody>
      </p:sp>
      <p:sp>
        <p:nvSpPr>
          <p:cNvPr id="8201" name="Line 9"/>
          <p:cNvSpPr>
            <a:spLocks noChangeShapeType="1"/>
          </p:cNvSpPr>
          <p:nvPr/>
        </p:nvSpPr>
        <p:spPr bwMode="auto">
          <a:xfrm>
            <a:off x="4572000" y="1066800"/>
            <a:ext cx="0" cy="548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Box 11"/>
          <p:cNvSpPr txBox="1"/>
          <p:nvPr/>
        </p:nvSpPr>
        <p:spPr>
          <a:xfrm>
            <a:off x="3071249" y="3645024"/>
            <a:ext cx="1535003" cy="369332"/>
          </a:xfrm>
          <a:prstGeom prst="rect">
            <a:avLst/>
          </a:prstGeom>
          <a:noFill/>
        </p:spPr>
        <p:txBody>
          <a:bodyPr wrap="square" rtlCol="0">
            <a:spAutoFit/>
          </a:bodyPr>
          <a:lstStyle/>
          <a:p>
            <a:pPr algn="ctr"/>
            <a:endParaRPr lang="en-US" dirty="0"/>
          </a:p>
        </p:txBody>
      </p:sp>
      <p:sp>
        <p:nvSpPr>
          <p:cNvPr id="11" name="TextBox 10"/>
          <p:cNvSpPr txBox="1"/>
          <p:nvPr/>
        </p:nvSpPr>
        <p:spPr>
          <a:xfrm>
            <a:off x="179512" y="1546086"/>
            <a:ext cx="4176464" cy="1908215"/>
          </a:xfrm>
          <a:prstGeom prst="rect">
            <a:avLst/>
          </a:prstGeom>
          <a:noFill/>
        </p:spPr>
        <p:txBody>
          <a:bodyPr wrap="square" rtlCol="0">
            <a:spAutoFit/>
          </a:bodyPr>
          <a:lstStyle/>
          <a:p>
            <a:pPr marL="342900" indent="-342900">
              <a:buFontTx/>
              <a:buChar char="-"/>
            </a:pPr>
            <a:r>
              <a:rPr lang="en-US" sz="2000" dirty="0" err="1" smtClean="0">
                <a:latin typeface="Times New Roman" pitchFamily="18" charset="0"/>
                <a:cs typeface="Times New Roman" pitchFamily="18" charset="0"/>
              </a:rPr>
              <a:t>Khó</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khăn</a:t>
            </a:r>
            <a:r>
              <a:rPr lang="en-US" sz="2000" dirty="0" smtClean="0">
                <a:latin typeface="Times New Roman" pitchFamily="18" charset="0"/>
                <a:cs typeface="Times New Roman" pitchFamily="18" charset="0"/>
              </a:rPr>
              <a:t>: </a:t>
            </a:r>
            <a:r>
              <a:rPr lang="en-US" sz="2000" dirty="0" err="1">
                <a:latin typeface="Times New Roman" pitchFamily="18" charset="0"/>
                <a:cs typeface="Times New Roman" pitchFamily="18" charset="0"/>
              </a:rPr>
              <a:t>lũ</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lụt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thiếu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nước</a:t>
            </a:r>
            <a:r>
              <a:rPr lang="vi-VN" sz="2000" dirty="0">
                <a:latin typeface="Times New Roman" pitchFamily="18" charset="0"/>
                <a:cs typeface="Times New Roman" pitchFamily="18" charset="0"/>
              </a:rPr>
              <a:t> </a:t>
            </a:r>
            <a:r>
              <a:rPr lang="vi-VN" sz="2000" dirty="0" smtClean="0">
                <a:latin typeface="Times New Roman" pitchFamily="18" charset="0"/>
                <a:cs typeface="Times New Roman" pitchFamily="18" charset="0"/>
              </a:rPr>
              <a:t>ngọt</a:t>
            </a:r>
            <a:endParaRPr lang="en-US" sz="2000" dirty="0" smtClean="0">
              <a:latin typeface="Times New Roman" pitchFamily="18" charset="0"/>
              <a:cs typeface="Times New Roman" pitchFamily="18" charset="0"/>
            </a:endParaRPr>
          </a:p>
          <a:p>
            <a:r>
              <a:rPr lang="vi-VN" sz="2000" dirty="0" smtClean="0">
                <a:latin typeface="Times New Roman" pitchFamily="18" charset="0"/>
                <a:cs typeface="Times New Roman" pitchFamily="18" charset="0"/>
              </a:rPr>
              <a:t>trong </a:t>
            </a:r>
            <a:r>
              <a:rPr lang="vi-VN" sz="2000" dirty="0">
                <a:latin typeface="Times New Roman" pitchFamily="18" charset="0"/>
                <a:cs typeface="Times New Roman" pitchFamily="18" charset="0"/>
              </a:rPr>
              <a:t>mùa khô. </a:t>
            </a:r>
            <a:r>
              <a:rPr lang="en-US" sz="2000" dirty="0" err="1" smtClean="0">
                <a:latin typeface="Times New Roman" pitchFamily="18" charset="0"/>
                <a:cs typeface="Times New Roman" pitchFamily="18" charset="0"/>
              </a:rPr>
              <a:t>diện</a:t>
            </a:r>
            <a:r>
              <a:rPr lang="en-US" sz="2000" dirty="0" smtClean="0">
                <a:latin typeface="Times New Roman" pitchFamily="18" charset="0"/>
                <a:cs typeface="Times New Roman" pitchFamily="18" charset="0"/>
              </a:rPr>
              <a:t> </a:t>
            </a:r>
            <a:r>
              <a:rPr lang="en-US" sz="2000" dirty="0" err="1">
                <a:latin typeface="Times New Roman" pitchFamily="18" charset="0"/>
                <a:cs typeface="Times New Roman" pitchFamily="18" charset="0"/>
              </a:rPr>
              <a:t>tích</a:t>
            </a:r>
            <a:r>
              <a:rPr lang="en-US" sz="2000" dirty="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đất</a:t>
            </a:r>
            <a:r>
              <a:rPr lang="en-US" sz="2000" dirty="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phèn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đất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mặn</a:t>
            </a:r>
            <a:r>
              <a:rPr lang="en-US" sz="2000" dirty="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lớn</a:t>
            </a:r>
            <a:endParaRPr lang="en-US" sz="2000" dirty="0" smtClean="0">
              <a:latin typeface="Times New Roman" pitchFamily="18" charset="0"/>
              <a:cs typeface="Times New Roman" pitchFamily="18" charset="0"/>
            </a:endParaRPr>
          </a:p>
          <a:p>
            <a:pPr marL="342900" indent="-342900">
              <a:buFontTx/>
              <a:buChar char="-"/>
            </a:pPr>
            <a:r>
              <a:rPr lang="en-US" sz="2000" dirty="0" err="1" smtClean="0">
                <a:latin typeface="Times New Roman" pitchFamily="18" charset="0"/>
                <a:cs typeface="Times New Roman" pitchFamily="18" charset="0"/>
              </a:rPr>
              <a:t>Hiện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tượng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xâm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nhập</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mặn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ngày</a:t>
            </a:r>
            <a:endParaRPr lang="en-US" sz="2000" dirty="0">
              <a:latin typeface="Times New Roman" pitchFamily="18" charset="0"/>
              <a:cs typeface="Times New Roman" pitchFamily="18" charset="0"/>
            </a:endParaRPr>
          </a:p>
          <a:p>
            <a:r>
              <a:rPr lang="en-US" sz="2000" dirty="0" err="1" smtClean="0">
                <a:latin typeface="Times New Roman" pitchFamily="18" charset="0"/>
                <a:cs typeface="Times New Roman" pitchFamily="18" charset="0"/>
              </a:rPr>
              <a:t>càng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phức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tạp</a:t>
            </a:r>
            <a:endParaRPr lang="en-US" sz="2000" dirty="0">
              <a:latin typeface="Times New Roman" pitchFamily="18" charset="0"/>
              <a:cs typeface="Times New Roman" pitchFamily="18" charset="0"/>
            </a:endParaRPr>
          </a:p>
          <a:p>
            <a:endParaRPr lang="en-US"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86663" y="845305"/>
            <a:ext cx="2270004" cy="1528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6667" y="845305"/>
            <a:ext cx="2267744" cy="1528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6667" y="2373965"/>
            <a:ext cx="2248448" cy="1484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4859" y="3645024"/>
            <a:ext cx="2270004" cy="1503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7"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6667" y="3870442"/>
            <a:ext cx="2173288" cy="148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6252" y="5338937"/>
            <a:ext cx="4537747" cy="151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9"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2000" y="2211108"/>
            <a:ext cx="2247274" cy="1598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4619037" y="1594009"/>
            <a:ext cx="4176464" cy="2215991"/>
          </a:xfrm>
          <a:prstGeom prst="rect">
            <a:avLst/>
          </a:prstGeom>
          <a:noFill/>
        </p:spPr>
        <p:txBody>
          <a:bodyPr wrap="square" rtlCol="0">
            <a:spAutoFit/>
          </a:bodyPr>
          <a:lstStyle/>
          <a:p>
            <a:r>
              <a:rPr lang="en-US" sz="2000" b="1" dirty="0" err="1" smtClean="0">
                <a:solidFill>
                  <a:srgbClr val="C00000"/>
                </a:solidFill>
                <a:latin typeface="Times New Roman" pitchFamily="18" charset="0"/>
                <a:cs typeface="Times New Roman" pitchFamily="18" charset="0"/>
              </a:rPr>
              <a:t>Hàng</a:t>
            </a:r>
            <a:r>
              <a:rPr lang="en-US" sz="2000" b="1" dirty="0" smtClean="0">
                <a:solidFill>
                  <a:srgbClr val="C00000"/>
                </a:solidFill>
                <a:latin typeface="Times New Roman" pitchFamily="18" charset="0"/>
                <a:cs typeface="Times New Roman" pitchFamily="18" charset="0"/>
              </a:rPr>
              <a:t> </a:t>
            </a:r>
            <a:r>
              <a:rPr lang="en-US" sz="2000" b="1" dirty="0" err="1" smtClean="0">
                <a:solidFill>
                  <a:srgbClr val="C00000"/>
                </a:solidFill>
                <a:latin typeface="Times New Roman" pitchFamily="18" charset="0"/>
                <a:cs typeface="Times New Roman" pitchFamily="18" charset="0"/>
              </a:rPr>
              <a:t>chục</a:t>
            </a:r>
            <a:r>
              <a:rPr lang="en-US" sz="2000" b="1" dirty="0" smtClean="0">
                <a:solidFill>
                  <a:srgbClr val="C00000"/>
                </a:solidFill>
                <a:latin typeface="Times New Roman" pitchFamily="18" charset="0"/>
                <a:cs typeface="Times New Roman" pitchFamily="18" charset="0"/>
              </a:rPr>
              <a:t> </a:t>
            </a:r>
            <a:r>
              <a:rPr lang="en-US" sz="2000" b="1" dirty="0" err="1" smtClean="0">
                <a:solidFill>
                  <a:srgbClr val="C00000"/>
                </a:solidFill>
                <a:latin typeface="Times New Roman" pitchFamily="18" charset="0"/>
                <a:cs typeface="Times New Roman" pitchFamily="18" charset="0"/>
              </a:rPr>
              <a:t>nghìn</a:t>
            </a:r>
            <a:r>
              <a:rPr lang="en-US" sz="2000" b="1" dirty="0" smtClean="0">
                <a:solidFill>
                  <a:srgbClr val="C00000"/>
                </a:solidFill>
                <a:latin typeface="Times New Roman" pitchFamily="18" charset="0"/>
                <a:cs typeface="Times New Roman" pitchFamily="18" charset="0"/>
              </a:rPr>
              <a:t> ha </a:t>
            </a:r>
            <a:r>
              <a:rPr lang="en-US" sz="2000" b="1" dirty="0" err="1" smtClean="0">
                <a:solidFill>
                  <a:srgbClr val="C00000"/>
                </a:solidFill>
                <a:latin typeface="Times New Roman" pitchFamily="18" charset="0"/>
                <a:cs typeface="Times New Roman" pitchFamily="18" charset="0"/>
              </a:rPr>
              <a:t>ruộng</a:t>
            </a:r>
            <a:r>
              <a:rPr lang="en-US" sz="2000" b="1" dirty="0" smtClean="0">
                <a:solidFill>
                  <a:srgbClr val="C00000"/>
                </a:solidFill>
                <a:latin typeface="Times New Roman" pitchFamily="18" charset="0"/>
                <a:cs typeface="Times New Roman" pitchFamily="18" charset="0"/>
              </a:rPr>
              <a:t> </a:t>
            </a:r>
            <a:r>
              <a:rPr lang="en-US" sz="2000" b="1" dirty="0" err="1" smtClean="0">
                <a:solidFill>
                  <a:srgbClr val="C00000"/>
                </a:solidFill>
                <a:latin typeface="Times New Roman" pitchFamily="18" charset="0"/>
                <a:cs typeface="Times New Roman" pitchFamily="18" charset="0"/>
              </a:rPr>
              <a:t>lúa</a:t>
            </a:r>
            <a:r>
              <a:rPr lang="en-US" sz="2000" b="1" dirty="0" smtClean="0">
                <a:solidFill>
                  <a:srgbClr val="C00000"/>
                </a:solidFill>
                <a:latin typeface="Times New Roman" pitchFamily="18" charset="0"/>
                <a:cs typeface="Times New Roman" pitchFamily="18" charset="0"/>
              </a:rPr>
              <a:t> </a:t>
            </a:r>
            <a:r>
              <a:rPr lang="en-US" sz="2000" b="1" dirty="0" err="1" smtClean="0">
                <a:solidFill>
                  <a:srgbClr val="C00000"/>
                </a:solidFill>
                <a:latin typeface="Times New Roman" pitchFamily="18" charset="0"/>
                <a:cs typeface="Times New Roman" pitchFamily="18" charset="0"/>
              </a:rPr>
              <a:t>đang</a:t>
            </a:r>
            <a:r>
              <a:rPr lang="en-US" sz="2000" b="1" dirty="0" smtClean="0">
                <a:solidFill>
                  <a:srgbClr val="C00000"/>
                </a:solidFill>
                <a:latin typeface="Times New Roman" pitchFamily="18" charset="0"/>
                <a:cs typeface="Times New Roman" pitchFamily="18" charset="0"/>
              </a:rPr>
              <a:t> </a:t>
            </a:r>
            <a:r>
              <a:rPr lang="en-US" sz="2000" b="1" dirty="0" err="1" smtClean="0">
                <a:solidFill>
                  <a:srgbClr val="C00000"/>
                </a:solidFill>
                <a:latin typeface="Times New Roman" pitchFamily="18" charset="0"/>
                <a:cs typeface="Times New Roman" pitchFamily="18" charset="0"/>
              </a:rPr>
              <a:t>nứt</a:t>
            </a:r>
            <a:r>
              <a:rPr lang="en-US" sz="2000" b="1" dirty="0" smtClean="0">
                <a:solidFill>
                  <a:srgbClr val="C00000"/>
                </a:solidFill>
                <a:latin typeface="Times New Roman" pitchFamily="18" charset="0"/>
                <a:cs typeface="Times New Roman" pitchFamily="18" charset="0"/>
              </a:rPr>
              <a:t> </a:t>
            </a:r>
            <a:r>
              <a:rPr lang="en-US" sz="2000" b="1" dirty="0" err="1" smtClean="0">
                <a:solidFill>
                  <a:srgbClr val="C00000"/>
                </a:solidFill>
                <a:latin typeface="Times New Roman" pitchFamily="18" charset="0"/>
                <a:cs typeface="Times New Roman" pitchFamily="18" charset="0"/>
              </a:rPr>
              <a:t>nẻ</a:t>
            </a:r>
            <a:r>
              <a:rPr lang="en-US" sz="2000" b="1" dirty="0" smtClean="0">
                <a:solidFill>
                  <a:srgbClr val="C00000"/>
                </a:solidFill>
                <a:latin typeface="Times New Roman" pitchFamily="18" charset="0"/>
                <a:cs typeface="Times New Roman" pitchFamily="18" charset="0"/>
              </a:rPr>
              <a:t>., </a:t>
            </a:r>
            <a:r>
              <a:rPr lang="en-US" sz="2000" b="1" dirty="0" err="1" smtClean="0">
                <a:solidFill>
                  <a:srgbClr val="C00000"/>
                </a:solidFill>
                <a:latin typeface="Times New Roman" pitchFamily="18" charset="0"/>
                <a:cs typeface="Times New Roman" pitchFamily="18" charset="0"/>
              </a:rPr>
              <a:t>hàng</a:t>
            </a:r>
            <a:r>
              <a:rPr lang="en-US" sz="2000" b="1" dirty="0" smtClean="0">
                <a:solidFill>
                  <a:srgbClr val="C00000"/>
                </a:solidFill>
                <a:latin typeface="Times New Roman" pitchFamily="18" charset="0"/>
                <a:cs typeface="Times New Roman" pitchFamily="18" charset="0"/>
              </a:rPr>
              <a:t> </a:t>
            </a:r>
            <a:r>
              <a:rPr lang="en-US" sz="2000" b="1" dirty="0" err="1" smtClean="0">
                <a:solidFill>
                  <a:srgbClr val="C00000"/>
                </a:solidFill>
                <a:latin typeface="Times New Roman" pitchFamily="18" charset="0"/>
                <a:cs typeface="Times New Roman" pitchFamily="18" charset="0"/>
              </a:rPr>
              <a:t>trăm</a:t>
            </a:r>
            <a:r>
              <a:rPr lang="en-US" sz="2000" b="1" dirty="0" smtClean="0">
                <a:solidFill>
                  <a:srgbClr val="C00000"/>
                </a:solidFill>
                <a:latin typeface="Times New Roman" pitchFamily="18" charset="0"/>
                <a:cs typeface="Times New Roman" pitchFamily="18" charset="0"/>
              </a:rPr>
              <a:t> </a:t>
            </a:r>
            <a:r>
              <a:rPr lang="en-US" sz="2000" b="1" dirty="0" err="1" smtClean="0">
                <a:solidFill>
                  <a:srgbClr val="C00000"/>
                </a:solidFill>
                <a:latin typeface="Times New Roman" pitchFamily="18" charset="0"/>
                <a:cs typeface="Times New Roman" pitchFamily="18" charset="0"/>
              </a:rPr>
              <a:t>hộ</a:t>
            </a:r>
            <a:r>
              <a:rPr lang="en-US" sz="2000" b="1" dirty="0" smtClean="0">
                <a:solidFill>
                  <a:srgbClr val="C00000"/>
                </a:solidFill>
                <a:latin typeface="Times New Roman" pitchFamily="18" charset="0"/>
                <a:cs typeface="Times New Roman" pitchFamily="18" charset="0"/>
              </a:rPr>
              <a:t> </a:t>
            </a:r>
            <a:r>
              <a:rPr lang="en-US" sz="2000" b="1" dirty="0" err="1" smtClean="0">
                <a:solidFill>
                  <a:srgbClr val="C00000"/>
                </a:solidFill>
                <a:latin typeface="Times New Roman" pitchFamily="18" charset="0"/>
                <a:cs typeface="Times New Roman" pitchFamily="18" charset="0"/>
              </a:rPr>
              <a:t>dân</a:t>
            </a:r>
            <a:r>
              <a:rPr lang="en-US" sz="2000" b="1" dirty="0" smtClean="0">
                <a:solidFill>
                  <a:srgbClr val="C00000"/>
                </a:solidFill>
                <a:latin typeface="Times New Roman" pitchFamily="18" charset="0"/>
                <a:cs typeface="Times New Roman" pitchFamily="18" charset="0"/>
              </a:rPr>
              <a:t> </a:t>
            </a:r>
            <a:r>
              <a:rPr lang="en-US" sz="2000" b="1" dirty="0" err="1" smtClean="0">
                <a:solidFill>
                  <a:srgbClr val="C00000"/>
                </a:solidFill>
                <a:latin typeface="Times New Roman" pitchFamily="18" charset="0"/>
                <a:cs typeface="Times New Roman" pitchFamily="18" charset="0"/>
              </a:rPr>
              <a:t>đang</a:t>
            </a:r>
            <a:r>
              <a:rPr lang="en-US" sz="2000" b="1" dirty="0" smtClean="0">
                <a:solidFill>
                  <a:srgbClr val="C00000"/>
                </a:solidFill>
                <a:latin typeface="Times New Roman" pitchFamily="18" charset="0"/>
                <a:cs typeface="Times New Roman" pitchFamily="18" charset="0"/>
              </a:rPr>
              <a:t> </a:t>
            </a:r>
            <a:r>
              <a:rPr lang="en-US" sz="2000" b="1" dirty="0" err="1" smtClean="0">
                <a:solidFill>
                  <a:srgbClr val="C00000"/>
                </a:solidFill>
                <a:latin typeface="Times New Roman" pitchFamily="18" charset="0"/>
                <a:cs typeface="Times New Roman" pitchFamily="18" charset="0"/>
              </a:rPr>
              <a:t>tìm</a:t>
            </a:r>
            <a:r>
              <a:rPr lang="en-US" sz="2000" b="1" dirty="0" smtClean="0">
                <a:solidFill>
                  <a:srgbClr val="C00000"/>
                </a:solidFill>
                <a:latin typeface="Times New Roman" pitchFamily="18" charset="0"/>
                <a:cs typeface="Times New Roman" pitchFamily="18" charset="0"/>
              </a:rPr>
              <a:t> </a:t>
            </a:r>
            <a:r>
              <a:rPr lang="en-US" sz="2000" b="1" dirty="0" err="1" smtClean="0">
                <a:solidFill>
                  <a:srgbClr val="C00000"/>
                </a:solidFill>
                <a:latin typeface="Times New Roman" pitchFamily="18" charset="0"/>
                <a:cs typeface="Times New Roman" pitchFamily="18" charset="0"/>
              </a:rPr>
              <a:t>nguồn</a:t>
            </a:r>
            <a:r>
              <a:rPr lang="en-US" sz="2000" b="1" dirty="0" smtClean="0">
                <a:solidFill>
                  <a:srgbClr val="C00000"/>
                </a:solidFill>
                <a:latin typeface="Times New Roman" pitchFamily="18" charset="0"/>
                <a:cs typeface="Times New Roman" pitchFamily="18" charset="0"/>
              </a:rPr>
              <a:t> </a:t>
            </a:r>
            <a:r>
              <a:rPr lang="en-US" sz="2000" b="1" dirty="0" err="1" smtClean="0">
                <a:solidFill>
                  <a:srgbClr val="C00000"/>
                </a:solidFill>
                <a:latin typeface="Times New Roman" pitchFamily="18" charset="0"/>
                <a:cs typeface="Times New Roman" pitchFamily="18" charset="0"/>
              </a:rPr>
              <a:t>nước</a:t>
            </a:r>
            <a:r>
              <a:rPr lang="en-US" sz="2000" b="1" dirty="0" smtClean="0">
                <a:solidFill>
                  <a:srgbClr val="C00000"/>
                </a:solidFill>
                <a:latin typeface="Times New Roman" pitchFamily="18" charset="0"/>
                <a:cs typeface="Times New Roman" pitchFamily="18" charset="0"/>
              </a:rPr>
              <a:t> </a:t>
            </a:r>
            <a:r>
              <a:rPr lang="en-US" sz="2000" b="1" dirty="0" err="1" smtClean="0">
                <a:solidFill>
                  <a:srgbClr val="C00000"/>
                </a:solidFill>
                <a:latin typeface="Times New Roman" pitchFamily="18" charset="0"/>
                <a:cs typeface="Times New Roman" pitchFamily="18" charset="0"/>
              </a:rPr>
              <a:t>ngọt</a:t>
            </a:r>
            <a:r>
              <a:rPr lang="en-US" sz="2000" b="1" dirty="0" smtClean="0">
                <a:solidFill>
                  <a:srgbClr val="C00000"/>
                </a:solidFill>
                <a:latin typeface="Times New Roman" pitchFamily="18" charset="0"/>
                <a:cs typeface="Times New Roman" pitchFamily="18" charset="0"/>
              </a:rPr>
              <a:t>, </a:t>
            </a:r>
            <a:r>
              <a:rPr lang="en-US" sz="2000" b="1" dirty="0" err="1" smtClean="0">
                <a:solidFill>
                  <a:srgbClr val="C00000"/>
                </a:solidFill>
                <a:latin typeface="Times New Roman" pitchFamily="18" charset="0"/>
                <a:cs typeface="Times New Roman" pitchFamily="18" charset="0"/>
              </a:rPr>
              <a:t>miền</a:t>
            </a:r>
            <a:r>
              <a:rPr lang="en-US" sz="2000" b="1" dirty="0" smtClean="0">
                <a:solidFill>
                  <a:srgbClr val="C00000"/>
                </a:solidFill>
                <a:latin typeface="Times New Roman" pitchFamily="18" charset="0"/>
                <a:cs typeface="Times New Roman" pitchFamily="18" charset="0"/>
              </a:rPr>
              <a:t> </a:t>
            </a:r>
            <a:r>
              <a:rPr lang="en-US" sz="2000" b="1" dirty="0" err="1" smtClean="0">
                <a:solidFill>
                  <a:srgbClr val="C00000"/>
                </a:solidFill>
                <a:latin typeface="Times New Roman" pitchFamily="18" charset="0"/>
                <a:cs typeface="Times New Roman" pitchFamily="18" charset="0"/>
              </a:rPr>
              <a:t>tây</a:t>
            </a:r>
            <a:r>
              <a:rPr lang="en-US" sz="2000" b="1" dirty="0" smtClean="0">
                <a:solidFill>
                  <a:srgbClr val="C00000"/>
                </a:solidFill>
                <a:latin typeface="Times New Roman" pitchFamily="18" charset="0"/>
                <a:cs typeface="Times New Roman" pitchFamily="18" charset="0"/>
              </a:rPr>
              <a:t> </a:t>
            </a:r>
            <a:r>
              <a:rPr lang="en-US" sz="2000" b="1" dirty="0" err="1" smtClean="0">
                <a:solidFill>
                  <a:srgbClr val="C00000"/>
                </a:solidFill>
                <a:latin typeface="Times New Roman" pitchFamily="18" charset="0"/>
                <a:cs typeface="Times New Roman" pitchFamily="18" charset="0"/>
              </a:rPr>
              <a:t>đang</a:t>
            </a:r>
            <a:r>
              <a:rPr lang="en-US" sz="2000" b="1" dirty="0" smtClean="0">
                <a:solidFill>
                  <a:srgbClr val="C00000"/>
                </a:solidFill>
                <a:latin typeface="Times New Roman" pitchFamily="18" charset="0"/>
                <a:cs typeface="Times New Roman" pitchFamily="18" charset="0"/>
              </a:rPr>
              <a:t> </a:t>
            </a:r>
            <a:r>
              <a:rPr lang="en-US" sz="2000" b="1" dirty="0" err="1" smtClean="0">
                <a:solidFill>
                  <a:srgbClr val="C00000"/>
                </a:solidFill>
                <a:latin typeface="Times New Roman" pitchFamily="18" charset="0"/>
                <a:cs typeface="Times New Roman" pitchFamily="18" charset="0"/>
              </a:rPr>
              <a:t>oằn</a:t>
            </a:r>
            <a:r>
              <a:rPr lang="en-US" sz="2000" b="1" dirty="0" smtClean="0">
                <a:solidFill>
                  <a:srgbClr val="C00000"/>
                </a:solidFill>
                <a:latin typeface="Times New Roman" pitchFamily="18" charset="0"/>
                <a:cs typeface="Times New Roman" pitchFamily="18" charset="0"/>
              </a:rPr>
              <a:t> </a:t>
            </a:r>
            <a:r>
              <a:rPr lang="en-US" sz="2000" b="1" dirty="0" err="1" smtClean="0">
                <a:solidFill>
                  <a:srgbClr val="C00000"/>
                </a:solidFill>
                <a:latin typeface="Times New Roman" pitchFamily="18" charset="0"/>
                <a:cs typeface="Times New Roman" pitchFamily="18" charset="0"/>
              </a:rPr>
              <a:t>mình</a:t>
            </a:r>
            <a:r>
              <a:rPr lang="en-US" sz="2000" b="1" dirty="0" smtClean="0">
                <a:solidFill>
                  <a:srgbClr val="C00000"/>
                </a:solidFill>
                <a:latin typeface="Times New Roman" pitchFamily="18" charset="0"/>
                <a:cs typeface="Times New Roman" pitchFamily="18" charset="0"/>
              </a:rPr>
              <a:t> </a:t>
            </a:r>
            <a:r>
              <a:rPr lang="en-US" sz="2000" b="1" dirty="0" err="1" smtClean="0">
                <a:solidFill>
                  <a:srgbClr val="C00000"/>
                </a:solidFill>
                <a:latin typeface="Times New Roman" pitchFamily="18" charset="0"/>
                <a:cs typeface="Times New Roman" pitchFamily="18" charset="0"/>
              </a:rPr>
              <a:t>chống</a:t>
            </a:r>
            <a:r>
              <a:rPr lang="en-US" sz="2000" b="1" dirty="0" smtClean="0">
                <a:solidFill>
                  <a:srgbClr val="C00000"/>
                </a:solidFill>
                <a:latin typeface="Times New Roman" pitchFamily="18" charset="0"/>
                <a:cs typeface="Times New Roman" pitchFamily="18" charset="0"/>
              </a:rPr>
              <a:t> </a:t>
            </a:r>
            <a:r>
              <a:rPr lang="en-US" sz="2000" b="1" dirty="0" err="1" smtClean="0">
                <a:solidFill>
                  <a:srgbClr val="C00000"/>
                </a:solidFill>
                <a:latin typeface="Times New Roman" pitchFamily="18" charset="0"/>
                <a:cs typeface="Times New Roman" pitchFamily="18" charset="0"/>
              </a:rPr>
              <a:t>hạn</a:t>
            </a:r>
            <a:r>
              <a:rPr lang="en-US" sz="2000" b="1" dirty="0" smtClean="0">
                <a:solidFill>
                  <a:srgbClr val="C00000"/>
                </a:solidFill>
                <a:latin typeface="Times New Roman" pitchFamily="18" charset="0"/>
                <a:cs typeface="Times New Roman" pitchFamily="18" charset="0"/>
              </a:rPr>
              <a:t> </a:t>
            </a:r>
            <a:r>
              <a:rPr lang="en-US" sz="2000" b="1" dirty="0" err="1" smtClean="0">
                <a:solidFill>
                  <a:srgbClr val="C00000"/>
                </a:solidFill>
                <a:latin typeface="Times New Roman" pitchFamily="18" charset="0"/>
                <a:cs typeface="Times New Roman" pitchFamily="18" charset="0"/>
              </a:rPr>
              <a:t>mặn</a:t>
            </a:r>
            <a:r>
              <a:rPr lang="en-US" sz="2000" b="1" dirty="0" smtClean="0">
                <a:solidFill>
                  <a:srgbClr val="C00000"/>
                </a:solidFill>
                <a:latin typeface="Times New Roman" pitchFamily="18" charset="0"/>
                <a:cs typeface="Times New Roman" pitchFamily="18" charset="0"/>
              </a:rPr>
              <a:t>. </a:t>
            </a:r>
            <a:r>
              <a:rPr lang="en-US" sz="2000" b="1" dirty="0" err="1" smtClean="0">
                <a:solidFill>
                  <a:srgbClr val="C00000"/>
                </a:solidFill>
                <a:latin typeface="Times New Roman" pitchFamily="18" charset="0"/>
                <a:cs typeface="Times New Roman" pitchFamily="18" charset="0"/>
              </a:rPr>
              <a:t>Hạn</a:t>
            </a:r>
            <a:r>
              <a:rPr lang="en-US" sz="2000" b="1" dirty="0" smtClean="0">
                <a:solidFill>
                  <a:srgbClr val="C00000"/>
                </a:solidFill>
                <a:latin typeface="Times New Roman" pitchFamily="18" charset="0"/>
                <a:cs typeface="Times New Roman" pitchFamily="18" charset="0"/>
              </a:rPr>
              <a:t> </a:t>
            </a:r>
            <a:r>
              <a:rPr lang="en-US" sz="2000" b="1" dirty="0" err="1" smtClean="0">
                <a:solidFill>
                  <a:srgbClr val="C00000"/>
                </a:solidFill>
                <a:latin typeface="Times New Roman" pitchFamily="18" charset="0"/>
                <a:cs typeface="Times New Roman" pitchFamily="18" charset="0"/>
              </a:rPr>
              <a:t>hán</a:t>
            </a:r>
            <a:r>
              <a:rPr lang="en-US" sz="2000" b="1" dirty="0" smtClean="0">
                <a:solidFill>
                  <a:srgbClr val="C00000"/>
                </a:solidFill>
                <a:latin typeface="Times New Roman" pitchFamily="18" charset="0"/>
                <a:cs typeface="Times New Roman" pitchFamily="18" charset="0"/>
              </a:rPr>
              <a:t> </a:t>
            </a:r>
            <a:r>
              <a:rPr lang="en-US" sz="2000" b="1" dirty="0" err="1" smtClean="0">
                <a:solidFill>
                  <a:srgbClr val="C00000"/>
                </a:solidFill>
                <a:latin typeface="Times New Roman" pitchFamily="18" charset="0"/>
                <a:cs typeface="Times New Roman" pitchFamily="18" charset="0"/>
              </a:rPr>
              <a:t>xâm</a:t>
            </a:r>
            <a:r>
              <a:rPr lang="en-US" sz="2000" b="1" dirty="0" smtClean="0">
                <a:solidFill>
                  <a:srgbClr val="C00000"/>
                </a:solidFill>
                <a:latin typeface="Times New Roman" pitchFamily="18" charset="0"/>
                <a:cs typeface="Times New Roman" pitchFamily="18" charset="0"/>
              </a:rPr>
              <a:t> </a:t>
            </a:r>
            <a:r>
              <a:rPr lang="en-US" sz="2000" b="1" dirty="0" err="1" smtClean="0">
                <a:solidFill>
                  <a:srgbClr val="C00000"/>
                </a:solidFill>
                <a:latin typeface="Times New Roman" pitchFamily="18" charset="0"/>
                <a:cs typeface="Times New Roman" pitchFamily="18" charset="0"/>
              </a:rPr>
              <a:t>ngập</a:t>
            </a:r>
            <a:r>
              <a:rPr lang="en-US" sz="2000" b="1" dirty="0" smtClean="0">
                <a:solidFill>
                  <a:srgbClr val="C00000"/>
                </a:solidFill>
                <a:latin typeface="Times New Roman" pitchFamily="18" charset="0"/>
                <a:cs typeface="Times New Roman" pitchFamily="18" charset="0"/>
              </a:rPr>
              <a:t> </a:t>
            </a:r>
            <a:r>
              <a:rPr lang="en-US" sz="2000" b="1" dirty="0" err="1" smtClean="0">
                <a:solidFill>
                  <a:srgbClr val="C00000"/>
                </a:solidFill>
                <a:latin typeface="Times New Roman" pitchFamily="18" charset="0"/>
                <a:cs typeface="Times New Roman" pitchFamily="18" charset="0"/>
              </a:rPr>
              <a:t>mặn</a:t>
            </a:r>
            <a:r>
              <a:rPr lang="en-US" sz="2000" b="1" dirty="0" smtClean="0">
                <a:solidFill>
                  <a:srgbClr val="C00000"/>
                </a:solidFill>
                <a:latin typeface="Times New Roman" pitchFamily="18" charset="0"/>
                <a:cs typeface="Times New Roman" pitchFamily="18" charset="0"/>
              </a:rPr>
              <a:t> </a:t>
            </a:r>
            <a:r>
              <a:rPr lang="en-US" sz="2000" b="1" dirty="0" err="1" smtClean="0">
                <a:solidFill>
                  <a:srgbClr val="C00000"/>
                </a:solidFill>
                <a:latin typeface="Times New Roman" pitchFamily="18" charset="0"/>
                <a:cs typeface="Times New Roman" pitchFamily="18" charset="0"/>
              </a:rPr>
              <a:t>đang</a:t>
            </a:r>
            <a:r>
              <a:rPr lang="en-US" sz="2000" b="1" dirty="0" smtClean="0">
                <a:solidFill>
                  <a:srgbClr val="C00000"/>
                </a:solidFill>
                <a:latin typeface="Times New Roman" pitchFamily="18" charset="0"/>
                <a:cs typeface="Times New Roman" pitchFamily="18" charset="0"/>
              </a:rPr>
              <a:t> </a:t>
            </a:r>
            <a:r>
              <a:rPr lang="en-US" sz="2000" b="1" dirty="0" err="1" smtClean="0">
                <a:solidFill>
                  <a:srgbClr val="C00000"/>
                </a:solidFill>
                <a:latin typeface="Times New Roman" pitchFamily="18" charset="0"/>
                <a:cs typeface="Times New Roman" pitchFamily="18" charset="0"/>
              </a:rPr>
              <a:t>phá</a:t>
            </a:r>
            <a:r>
              <a:rPr lang="en-US" sz="2000" b="1" dirty="0" smtClean="0">
                <a:solidFill>
                  <a:srgbClr val="C00000"/>
                </a:solidFill>
                <a:latin typeface="Times New Roman" pitchFamily="18" charset="0"/>
                <a:cs typeface="Times New Roman" pitchFamily="18" charset="0"/>
              </a:rPr>
              <a:t> </a:t>
            </a:r>
            <a:r>
              <a:rPr lang="en-US" sz="2000" b="1" dirty="0" err="1" smtClean="0">
                <a:solidFill>
                  <a:srgbClr val="C00000"/>
                </a:solidFill>
                <a:latin typeface="Times New Roman" pitchFamily="18" charset="0"/>
                <a:cs typeface="Times New Roman" pitchFamily="18" charset="0"/>
              </a:rPr>
              <a:t>kỉ</a:t>
            </a:r>
            <a:r>
              <a:rPr lang="en-US" sz="2000" b="1" dirty="0" smtClean="0">
                <a:solidFill>
                  <a:srgbClr val="C00000"/>
                </a:solidFill>
                <a:latin typeface="Times New Roman" pitchFamily="18" charset="0"/>
                <a:cs typeface="Times New Roman" pitchFamily="18" charset="0"/>
              </a:rPr>
              <a:t> </a:t>
            </a:r>
            <a:r>
              <a:rPr lang="en-US" sz="2000" b="1" dirty="0" err="1" smtClean="0">
                <a:solidFill>
                  <a:srgbClr val="C00000"/>
                </a:solidFill>
                <a:latin typeface="Times New Roman" pitchFamily="18" charset="0"/>
                <a:cs typeface="Times New Roman" pitchFamily="18" charset="0"/>
              </a:rPr>
              <a:t>lục</a:t>
            </a:r>
            <a:r>
              <a:rPr lang="en-US" sz="2000" b="1" dirty="0" smtClean="0">
                <a:solidFill>
                  <a:srgbClr val="C00000"/>
                </a:solidFill>
                <a:latin typeface="Times New Roman" pitchFamily="18" charset="0"/>
                <a:cs typeface="Times New Roman" pitchFamily="18" charset="0"/>
              </a:rPr>
              <a:t> </a:t>
            </a:r>
            <a:r>
              <a:rPr lang="en-US" sz="2000" b="1" dirty="0" err="1" smtClean="0">
                <a:solidFill>
                  <a:srgbClr val="C00000"/>
                </a:solidFill>
                <a:latin typeface="Times New Roman" pitchFamily="18" charset="0"/>
                <a:cs typeface="Times New Roman" pitchFamily="18" charset="0"/>
              </a:rPr>
              <a:t>năm</a:t>
            </a:r>
            <a:r>
              <a:rPr lang="en-US" sz="2000" b="1" dirty="0" smtClean="0">
                <a:solidFill>
                  <a:srgbClr val="C00000"/>
                </a:solidFill>
                <a:latin typeface="Times New Roman" pitchFamily="18" charset="0"/>
                <a:cs typeface="Times New Roman" pitchFamily="18" charset="0"/>
              </a:rPr>
              <a:t> 2015 -2016</a:t>
            </a:r>
            <a:endParaRPr lang="en-US" sz="2000" b="1" dirty="0">
              <a:solidFill>
                <a:srgbClr val="C00000"/>
              </a:solidFill>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309478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ppt_x"/>
                                          </p:val>
                                        </p:tav>
                                        <p:tav tm="100000">
                                          <p:val>
                                            <p:strVal val="#ppt_x"/>
                                          </p:val>
                                        </p:tav>
                                      </p:tavLst>
                                    </p:anim>
                                    <p:anim calcmode="lin" valueType="num">
                                      <p:cBhvr additive="base">
                                        <p:cTn id="8" dur="500" fill="hold"/>
                                        <p:tgtEl>
                                          <p:spTgt spid="1024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3"/>
                                        </p:tgtEl>
                                        <p:attrNameLst>
                                          <p:attrName>style.visibility</p:attrName>
                                        </p:attrNameLst>
                                      </p:cBhvr>
                                      <p:to>
                                        <p:strVal val="visible"/>
                                      </p:to>
                                    </p:set>
                                    <p:anim calcmode="lin" valueType="num">
                                      <p:cBhvr additive="base">
                                        <p:cTn id="11" dur="500" fill="hold"/>
                                        <p:tgtEl>
                                          <p:spTgt spid="10243"/>
                                        </p:tgtEl>
                                        <p:attrNameLst>
                                          <p:attrName>ppt_x</p:attrName>
                                        </p:attrNameLst>
                                      </p:cBhvr>
                                      <p:tavLst>
                                        <p:tav tm="0">
                                          <p:val>
                                            <p:strVal val="#ppt_x"/>
                                          </p:val>
                                        </p:tav>
                                        <p:tav tm="100000">
                                          <p:val>
                                            <p:strVal val="#ppt_x"/>
                                          </p:val>
                                        </p:tav>
                                      </p:tavLst>
                                    </p:anim>
                                    <p:anim calcmode="lin" valueType="num">
                                      <p:cBhvr additive="base">
                                        <p:cTn id="12" dur="500" fill="hold"/>
                                        <p:tgtEl>
                                          <p:spTgt spid="1024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249"/>
                                        </p:tgtEl>
                                        <p:attrNameLst>
                                          <p:attrName>style.visibility</p:attrName>
                                        </p:attrNameLst>
                                      </p:cBhvr>
                                      <p:to>
                                        <p:strVal val="visible"/>
                                      </p:to>
                                    </p:set>
                                    <p:anim calcmode="lin" valueType="num">
                                      <p:cBhvr additive="base">
                                        <p:cTn id="15" dur="500" fill="hold"/>
                                        <p:tgtEl>
                                          <p:spTgt spid="10249"/>
                                        </p:tgtEl>
                                        <p:attrNameLst>
                                          <p:attrName>ppt_x</p:attrName>
                                        </p:attrNameLst>
                                      </p:cBhvr>
                                      <p:tavLst>
                                        <p:tav tm="0">
                                          <p:val>
                                            <p:strVal val="#ppt_x"/>
                                          </p:val>
                                        </p:tav>
                                        <p:tav tm="100000">
                                          <p:val>
                                            <p:strVal val="#ppt_x"/>
                                          </p:val>
                                        </p:tav>
                                      </p:tavLst>
                                    </p:anim>
                                    <p:anim calcmode="lin" valueType="num">
                                      <p:cBhvr additive="base">
                                        <p:cTn id="16" dur="500" fill="hold"/>
                                        <p:tgtEl>
                                          <p:spTgt spid="1024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245"/>
                                        </p:tgtEl>
                                        <p:attrNameLst>
                                          <p:attrName>style.visibility</p:attrName>
                                        </p:attrNameLst>
                                      </p:cBhvr>
                                      <p:to>
                                        <p:strVal val="visible"/>
                                      </p:to>
                                    </p:set>
                                    <p:anim calcmode="lin" valueType="num">
                                      <p:cBhvr additive="base">
                                        <p:cTn id="19" dur="500" fill="hold"/>
                                        <p:tgtEl>
                                          <p:spTgt spid="10245"/>
                                        </p:tgtEl>
                                        <p:attrNameLst>
                                          <p:attrName>ppt_x</p:attrName>
                                        </p:attrNameLst>
                                      </p:cBhvr>
                                      <p:tavLst>
                                        <p:tav tm="0">
                                          <p:val>
                                            <p:strVal val="#ppt_x"/>
                                          </p:val>
                                        </p:tav>
                                        <p:tav tm="100000">
                                          <p:val>
                                            <p:strVal val="#ppt_x"/>
                                          </p:val>
                                        </p:tav>
                                      </p:tavLst>
                                    </p:anim>
                                    <p:anim calcmode="lin" valueType="num">
                                      <p:cBhvr additive="base">
                                        <p:cTn id="20" dur="500" fill="hold"/>
                                        <p:tgtEl>
                                          <p:spTgt spid="1024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246"/>
                                        </p:tgtEl>
                                        <p:attrNameLst>
                                          <p:attrName>style.visibility</p:attrName>
                                        </p:attrNameLst>
                                      </p:cBhvr>
                                      <p:to>
                                        <p:strVal val="visible"/>
                                      </p:to>
                                    </p:set>
                                    <p:anim calcmode="lin" valueType="num">
                                      <p:cBhvr additive="base">
                                        <p:cTn id="23" dur="500" fill="hold"/>
                                        <p:tgtEl>
                                          <p:spTgt spid="10246"/>
                                        </p:tgtEl>
                                        <p:attrNameLst>
                                          <p:attrName>ppt_x</p:attrName>
                                        </p:attrNameLst>
                                      </p:cBhvr>
                                      <p:tavLst>
                                        <p:tav tm="0">
                                          <p:val>
                                            <p:strVal val="#ppt_x"/>
                                          </p:val>
                                        </p:tav>
                                        <p:tav tm="100000">
                                          <p:val>
                                            <p:strVal val="#ppt_x"/>
                                          </p:val>
                                        </p:tav>
                                      </p:tavLst>
                                    </p:anim>
                                    <p:anim calcmode="lin" valueType="num">
                                      <p:cBhvr additive="base">
                                        <p:cTn id="24" dur="500" fill="hold"/>
                                        <p:tgtEl>
                                          <p:spTgt spid="1024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247"/>
                                        </p:tgtEl>
                                        <p:attrNameLst>
                                          <p:attrName>style.visibility</p:attrName>
                                        </p:attrNameLst>
                                      </p:cBhvr>
                                      <p:to>
                                        <p:strVal val="visible"/>
                                      </p:to>
                                    </p:set>
                                    <p:anim calcmode="lin" valueType="num">
                                      <p:cBhvr additive="base">
                                        <p:cTn id="27" dur="500" fill="hold"/>
                                        <p:tgtEl>
                                          <p:spTgt spid="10247"/>
                                        </p:tgtEl>
                                        <p:attrNameLst>
                                          <p:attrName>ppt_x</p:attrName>
                                        </p:attrNameLst>
                                      </p:cBhvr>
                                      <p:tavLst>
                                        <p:tav tm="0">
                                          <p:val>
                                            <p:strVal val="#ppt_x"/>
                                          </p:val>
                                        </p:tav>
                                        <p:tav tm="100000">
                                          <p:val>
                                            <p:strVal val="#ppt_x"/>
                                          </p:val>
                                        </p:tav>
                                      </p:tavLst>
                                    </p:anim>
                                    <p:anim calcmode="lin" valueType="num">
                                      <p:cBhvr additive="base">
                                        <p:cTn id="28" dur="500" fill="hold"/>
                                        <p:tgtEl>
                                          <p:spTgt spid="1024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248"/>
                                        </p:tgtEl>
                                        <p:attrNameLst>
                                          <p:attrName>style.visibility</p:attrName>
                                        </p:attrNameLst>
                                      </p:cBhvr>
                                      <p:to>
                                        <p:strVal val="visible"/>
                                      </p:to>
                                    </p:set>
                                    <p:anim calcmode="lin" valueType="num">
                                      <p:cBhvr additive="base">
                                        <p:cTn id="31" dur="500" fill="hold"/>
                                        <p:tgtEl>
                                          <p:spTgt spid="10248"/>
                                        </p:tgtEl>
                                        <p:attrNameLst>
                                          <p:attrName>ppt_x</p:attrName>
                                        </p:attrNameLst>
                                      </p:cBhvr>
                                      <p:tavLst>
                                        <p:tav tm="0">
                                          <p:val>
                                            <p:strVal val="#ppt_x"/>
                                          </p:val>
                                        </p:tav>
                                        <p:tav tm="100000">
                                          <p:val>
                                            <p:strVal val="#ppt_x"/>
                                          </p:val>
                                        </p:tav>
                                      </p:tavLst>
                                    </p:anim>
                                    <p:anim calcmode="lin" valueType="num">
                                      <p:cBhvr additive="base">
                                        <p:cTn id="32" dur="500" fill="hold"/>
                                        <p:tgtEl>
                                          <p:spTgt spid="1024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 Box 6"/>
          <p:cNvSpPr txBox="1">
            <a:spLocks noChangeArrowheads="1"/>
          </p:cNvSpPr>
          <p:nvPr/>
        </p:nvSpPr>
        <p:spPr bwMode="auto">
          <a:xfrm>
            <a:off x="0" y="838200"/>
            <a:ext cx="4572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dirty="0">
                <a:solidFill>
                  <a:srgbClr val="FF0000"/>
                </a:solidFill>
                <a:latin typeface="Times New Roman" pitchFamily="18" charset="0"/>
              </a:rPr>
              <a:t>II. ĐIỀU KIỆN TỰ NHIÊN VÀ TÀI  NGUYÊN THIÊN NHIÊN:</a:t>
            </a:r>
          </a:p>
        </p:txBody>
      </p:sp>
      <p:sp>
        <p:nvSpPr>
          <p:cNvPr id="8201" name="Line 9"/>
          <p:cNvSpPr>
            <a:spLocks noChangeShapeType="1"/>
          </p:cNvSpPr>
          <p:nvPr/>
        </p:nvSpPr>
        <p:spPr bwMode="auto">
          <a:xfrm>
            <a:off x="4572000" y="1066800"/>
            <a:ext cx="0" cy="548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TextBox 18"/>
          <p:cNvSpPr txBox="1"/>
          <p:nvPr/>
        </p:nvSpPr>
        <p:spPr>
          <a:xfrm>
            <a:off x="179512" y="2782669"/>
            <a:ext cx="4176464" cy="677108"/>
          </a:xfrm>
          <a:prstGeom prst="rect">
            <a:avLst/>
          </a:prstGeom>
          <a:noFill/>
        </p:spPr>
        <p:txBody>
          <a:bodyPr wrap="square" rtlCol="0">
            <a:spAutoFit/>
          </a:bodyPr>
          <a:lstStyle/>
          <a:p>
            <a:endParaRPr lang="en-US" sz="2000" dirty="0">
              <a:latin typeface="Times New Roman" pitchFamily="18" charset="0"/>
              <a:cs typeface="Times New Roman" pitchFamily="18" charset="0"/>
            </a:endParaRPr>
          </a:p>
          <a:p>
            <a:endParaRPr lang="en-US"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180102"/>
            <a:ext cx="2430140" cy="1741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2140" y="1180102"/>
            <a:ext cx="2182813" cy="1741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 Box 5"/>
          <p:cNvSpPr txBox="1">
            <a:spLocks noChangeArrowheads="1"/>
          </p:cNvSpPr>
          <p:nvPr/>
        </p:nvSpPr>
        <p:spPr bwMode="auto">
          <a:xfrm>
            <a:off x="5501154" y="2921168"/>
            <a:ext cx="3048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spcBef>
                <a:spcPct val="50000"/>
              </a:spcBef>
            </a:pPr>
            <a:r>
              <a:rPr lang="en-US" sz="2000" b="1" dirty="0" err="1">
                <a:latin typeface="Times New Roman" pitchFamily="18" charset="0"/>
                <a:cs typeface="Times New Roman" pitchFamily="18" charset="0"/>
              </a:rPr>
              <a:t>Làm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nhà</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tránh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lũ</a:t>
            </a:r>
            <a:endParaRPr lang="en-US" sz="2000" b="1" dirty="0">
              <a:latin typeface="Times New Roman" pitchFamily="18" charset="0"/>
              <a:cs typeface="Times New Roman" pitchFamily="18" charset="0"/>
            </a:endParaRPr>
          </a:p>
        </p:txBody>
      </p:sp>
      <p:pic>
        <p:nvPicPr>
          <p:cNvPr id="1126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3429000"/>
            <a:ext cx="2391566"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63566" y="3428999"/>
            <a:ext cx="2161147"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 Box 13"/>
          <p:cNvSpPr txBox="1">
            <a:spLocks noChangeArrowheads="1"/>
          </p:cNvSpPr>
          <p:nvPr/>
        </p:nvSpPr>
        <p:spPr bwMode="auto">
          <a:xfrm>
            <a:off x="4930452" y="5949280"/>
            <a:ext cx="41433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spcBef>
                <a:spcPct val="50000"/>
              </a:spcBef>
            </a:pPr>
            <a:r>
              <a:rPr lang="en-US" sz="2000" b="1" dirty="0">
                <a:latin typeface="Times New Roman" pitchFamily="18" charset="0"/>
              </a:rPr>
              <a:t>         </a:t>
            </a:r>
            <a:r>
              <a:rPr lang="en-US" sz="2000" b="1" dirty="0" err="1">
                <a:latin typeface="Times New Roman" pitchFamily="18" charset="0"/>
              </a:rPr>
              <a:t>Sống</a:t>
            </a:r>
            <a:r>
              <a:rPr lang="en-US" sz="2000" b="1" dirty="0">
                <a:latin typeface="Times New Roman" pitchFamily="18" charset="0"/>
              </a:rPr>
              <a:t> </a:t>
            </a:r>
            <a:r>
              <a:rPr lang="en-US" sz="2000" b="1" dirty="0" err="1">
                <a:latin typeface="Times New Roman" pitchFamily="18" charset="0"/>
              </a:rPr>
              <a:t>chung</a:t>
            </a:r>
            <a:r>
              <a:rPr lang="en-US" sz="2000" b="1" dirty="0">
                <a:latin typeface="Times New Roman" pitchFamily="18" charset="0"/>
              </a:rPr>
              <a:t> </a:t>
            </a:r>
            <a:r>
              <a:rPr lang="en-US" sz="2000" b="1" dirty="0" err="1">
                <a:latin typeface="Times New Roman" pitchFamily="18" charset="0"/>
              </a:rPr>
              <a:t>với</a:t>
            </a:r>
            <a:r>
              <a:rPr lang="en-US" sz="2000" b="1" dirty="0">
                <a:latin typeface="Times New Roman" pitchFamily="18" charset="0"/>
              </a:rPr>
              <a:t> </a:t>
            </a:r>
            <a:r>
              <a:rPr lang="en-US" sz="2000" b="1" dirty="0" err="1">
                <a:latin typeface="Times New Roman" pitchFamily="18" charset="0"/>
              </a:rPr>
              <a:t>lũ</a:t>
            </a:r>
            <a:endParaRPr lang="en-US" sz="2000" b="1" dirty="0">
              <a:latin typeface="Times New Roman" pitchFamily="18" charset="0"/>
            </a:endParaRPr>
          </a:p>
        </p:txBody>
      </p:sp>
      <p:sp>
        <p:nvSpPr>
          <p:cNvPr id="26" name="TextBox 25"/>
          <p:cNvSpPr txBox="1"/>
          <p:nvPr/>
        </p:nvSpPr>
        <p:spPr>
          <a:xfrm>
            <a:off x="179512" y="1546086"/>
            <a:ext cx="4176464" cy="984885"/>
          </a:xfrm>
          <a:prstGeom prst="rect">
            <a:avLst/>
          </a:prstGeom>
          <a:noFill/>
        </p:spPr>
        <p:txBody>
          <a:bodyPr wrap="square" rtlCol="0">
            <a:spAutoFit/>
          </a:bodyPr>
          <a:lstStyle/>
          <a:p>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Biện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pháp</a:t>
            </a:r>
            <a:r>
              <a:rPr lang="en-US" sz="2000" dirty="0" smtClean="0">
                <a:latin typeface="Times New Roman" pitchFamily="18" charset="0"/>
                <a:cs typeface="Times New Roman" pitchFamily="18" charset="0"/>
              </a:rPr>
              <a:t> : </a:t>
            </a:r>
            <a:r>
              <a:rPr lang="en-US" sz="2000" dirty="0" err="1">
                <a:latin typeface="Times New Roman" pitchFamily="18" charset="0"/>
                <a:cs typeface="Times New Roman" pitchFamily="18" charset="0"/>
              </a:rPr>
              <a:t>S</a:t>
            </a:r>
            <a:r>
              <a:rPr lang="en-US" sz="2000" dirty="0" err="1" smtClean="0">
                <a:latin typeface="Times New Roman" pitchFamily="18" charset="0"/>
                <a:cs typeface="Times New Roman" pitchFamily="18" charset="0"/>
              </a:rPr>
              <a:t>ống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chung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với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lũ</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làm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tránh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lũ</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cải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tạo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đất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phèn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đất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mặn</a:t>
            </a:r>
            <a:endParaRPr lang="en-US" sz="2000" dirty="0">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65774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4" presetClass="entr" presetSubtype="16"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box(in)">
                                      <p:cBhvr>
                                        <p:cTn id="11" dur="500"/>
                                        <p:tgtEl>
                                          <p:spTgt spid="22"/>
                                        </p:tgtEl>
                                      </p:cBhvr>
                                    </p:animEffect>
                                  </p:childTnLst>
                                </p:cTn>
                              </p:par>
                              <p:par>
                                <p:cTn id="12" presetID="4" presetClass="entr" presetSubtype="16"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ox(in)">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6784" y="2348880"/>
            <a:ext cx="6120680" cy="523220"/>
          </a:xfrm>
          <a:prstGeom prst="rect">
            <a:avLst/>
          </a:prstGeom>
        </p:spPr>
        <p:txBody>
          <a:bodyPr wrap="square">
            <a:spAutoFit/>
          </a:bodyPr>
          <a:lstStyle/>
          <a:p>
            <a:pPr lvl="0" fontAlgn="base">
              <a:spcBef>
                <a:spcPct val="50000"/>
              </a:spcBef>
              <a:spcAft>
                <a:spcPct val="0"/>
              </a:spcAft>
            </a:pPr>
            <a:r>
              <a:rPr lang="en-US" sz="2800" u="sng" dirty="0">
                <a:solidFill>
                  <a:srgbClr val="FF0000"/>
                </a:solidFill>
                <a:latin typeface="VNI-Helve" pitchFamily="2" charset="0"/>
              </a:rPr>
              <a:t>III. </a:t>
            </a:r>
            <a:r>
              <a:rPr lang="en-US" sz="2800" u="sng" dirty="0" err="1">
                <a:solidFill>
                  <a:srgbClr val="FF0000"/>
                </a:solidFill>
                <a:latin typeface="VNI-Helve" pitchFamily="2" charset="0"/>
              </a:rPr>
              <a:t>Ñaëc</a:t>
            </a:r>
            <a:r>
              <a:rPr lang="en-US" sz="2800" u="sng" dirty="0">
                <a:solidFill>
                  <a:srgbClr val="FF0000"/>
                </a:solidFill>
                <a:latin typeface="VNI-Helve" pitchFamily="2" charset="0"/>
              </a:rPr>
              <a:t> </a:t>
            </a:r>
            <a:r>
              <a:rPr lang="en-US" sz="2800" u="sng" dirty="0" err="1">
                <a:solidFill>
                  <a:srgbClr val="FF0000"/>
                </a:solidFill>
                <a:latin typeface="VNI-Helve" pitchFamily="2" charset="0"/>
              </a:rPr>
              <a:t>ñieåm</a:t>
            </a:r>
            <a:r>
              <a:rPr lang="en-US" sz="2800" u="sng" dirty="0">
                <a:solidFill>
                  <a:srgbClr val="FF0000"/>
                </a:solidFill>
                <a:latin typeface="VNI-Helve" pitchFamily="2" charset="0"/>
              </a:rPr>
              <a:t> </a:t>
            </a:r>
            <a:r>
              <a:rPr lang="en-US" sz="2800" u="sng" dirty="0" err="1">
                <a:solidFill>
                  <a:srgbClr val="FF0000"/>
                </a:solidFill>
                <a:latin typeface="VNI-Helve" pitchFamily="2" charset="0"/>
              </a:rPr>
              <a:t>daân</a:t>
            </a:r>
            <a:r>
              <a:rPr lang="en-US" sz="2800" u="sng" dirty="0">
                <a:solidFill>
                  <a:srgbClr val="FF0000"/>
                </a:solidFill>
                <a:latin typeface="VNI-Helve" pitchFamily="2" charset="0"/>
              </a:rPr>
              <a:t> </a:t>
            </a:r>
            <a:r>
              <a:rPr lang="en-US" sz="2800" u="sng" dirty="0" err="1" smtClean="0">
                <a:solidFill>
                  <a:srgbClr val="FF0000"/>
                </a:solidFill>
                <a:latin typeface="VNI-Helve" pitchFamily="2" charset="0"/>
              </a:rPr>
              <a:t>cö</a:t>
            </a:r>
            <a:r>
              <a:rPr lang="en-US" sz="2800" u="sng" dirty="0" smtClean="0">
                <a:solidFill>
                  <a:srgbClr val="FF0000"/>
                </a:solidFill>
                <a:latin typeface="VNI-Helve" pitchFamily="2" charset="0"/>
              </a:rPr>
              <a:t> </a:t>
            </a:r>
            <a:r>
              <a:rPr lang="en-US" sz="2800" u="sng" dirty="0">
                <a:solidFill>
                  <a:srgbClr val="FF0000"/>
                </a:solidFill>
                <a:latin typeface="VNI-Helve" pitchFamily="2" charset="0"/>
              </a:rPr>
              <a:t>:</a:t>
            </a:r>
            <a:endParaRPr lang="en-US" sz="2800" u="sng" dirty="0">
              <a:solidFill>
                <a:srgbClr val="FF0000"/>
              </a:solidFill>
              <a:latin typeface="VNI-Helve" pitchFamily="2" charset="0"/>
            </a:endParaRPr>
          </a:p>
        </p:txBody>
      </p:sp>
      <p:sp>
        <p:nvSpPr>
          <p:cNvPr id="5" name="Rectangle 4"/>
          <p:cNvSpPr/>
          <p:nvPr/>
        </p:nvSpPr>
        <p:spPr>
          <a:xfrm>
            <a:off x="633552" y="3501008"/>
            <a:ext cx="8388424" cy="954107"/>
          </a:xfrm>
          <a:prstGeom prst="rect">
            <a:avLst/>
          </a:prstGeom>
        </p:spPr>
        <p:txBody>
          <a:bodyPr wrap="square">
            <a:spAutoFit/>
          </a:bodyPr>
          <a:lstStyle/>
          <a:p>
            <a:pPr lvl="0" fontAlgn="base">
              <a:spcBef>
                <a:spcPct val="50000"/>
              </a:spcBef>
              <a:spcAft>
                <a:spcPct val="0"/>
              </a:spcAft>
            </a:pPr>
            <a:r>
              <a:rPr lang="en-US" sz="2800" dirty="0">
                <a:latin typeface="VNI-Helve" pitchFamily="2" charset="0"/>
              </a:rPr>
              <a:t>-</a:t>
            </a:r>
            <a:r>
              <a:rPr lang="en-US" sz="2800" dirty="0" err="1">
                <a:latin typeface="VNI-Helve" pitchFamily="2" charset="0"/>
              </a:rPr>
              <a:t>Laø</a:t>
            </a:r>
            <a:r>
              <a:rPr lang="en-US" sz="2800" dirty="0">
                <a:latin typeface="VNI-Helve" pitchFamily="2" charset="0"/>
              </a:rPr>
              <a:t> </a:t>
            </a:r>
            <a:r>
              <a:rPr lang="en-US" sz="2800" dirty="0" err="1">
                <a:latin typeface="VNI-Helve" pitchFamily="2" charset="0"/>
              </a:rPr>
              <a:t>vuøng</a:t>
            </a:r>
            <a:r>
              <a:rPr lang="en-US" sz="2800" dirty="0">
                <a:latin typeface="VNI-Helve" pitchFamily="2" charset="0"/>
              </a:rPr>
              <a:t> </a:t>
            </a:r>
            <a:r>
              <a:rPr lang="en-US" sz="2800" dirty="0" err="1">
                <a:latin typeface="VNI-Helve" pitchFamily="2" charset="0"/>
              </a:rPr>
              <a:t>ñoâng</a:t>
            </a:r>
            <a:r>
              <a:rPr lang="en-US" sz="2800" dirty="0">
                <a:latin typeface="VNI-Helve" pitchFamily="2" charset="0"/>
              </a:rPr>
              <a:t> </a:t>
            </a:r>
            <a:r>
              <a:rPr lang="en-US" sz="2800" dirty="0" err="1">
                <a:latin typeface="VNI-Helve" pitchFamily="2" charset="0"/>
              </a:rPr>
              <a:t>daân</a:t>
            </a:r>
            <a:r>
              <a:rPr lang="en-US" sz="2800" dirty="0">
                <a:latin typeface="VNI-Helve" pitchFamily="2" charset="0"/>
              </a:rPr>
              <a:t>, </a:t>
            </a:r>
            <a:r>
              <a:rPr lang="en-US" sz="2800" dirty="0" err="1">
                <a:latin typeface="VNI-Helve" pitchFamily="2" charset="0"/>
              </a:rPr>
              <a:t>coù</a:t>
            </a:r>
            <a:r>
              <a:rPr lang="en-US" sz="2800" dirty="0">
                <a:latin typeface="VNI-Helve" pitchFamily="2" charset="0"/>
              </a:rPr>
              <a:t> </a:t>
            </a:r>
            <a:r>
              <a:rPr lang="en-US" sz="2800" dirty="0" err="1">
                <a:latin typeface="VNI-Helve" pitchFamily="2" charset="0"/>
              </a:rPr>
              <a:t>nhieàu</a:t>
            </a:r>
            <a:r>
              <a:rPr lang="en-US" sz="2800" dirty="0">
                <a:latin typeface="VNI-Helve" pitchFamily="2" charset="0"/>
              </a:rPr>
              <a:t> </a:t>
            </a:r>
            <a:r>
              <a:rPr lang="en-US" sz="2800" dirty="0" err="1">
                <a:latin typeface="VNI-Helve" pitchFamily="2" charset="0"/>
              </a:rPr>
              <a:t>daân</a:t>
            </a:r>
            <a:r>
              <a:rPr lang="en-US" sz="2800" dirty="0">
                <a:latin typeface="VNI-Helve" pitchFamily="2" charset="0"/>
              </a:rPr>
              <a:t> </a:t>
            </a:r>
            <a:r>
              <a:rPr lang="en-US" sz="2800" dirty="0" err="1">
                <a:latin typeface="VNI-Helve" pitchFamily="2" charset="0"/>
              </a:rPr>
              <a:t>toäc</a:t>
            </a:r>
            <a:r>
              <a:rPr lang="en-US" sz="2800" dirty="0">
                <a:latin typeface="VNI-Helve" pitchFamily="2" charset="0"/>
              </a:rPr>
              <a:t> </a:t>
            </a:r>
            <a:r>
              <a:rPr lang="en-US" sz="2800" dirty="0" err="1">
                <a:latin typeface="VNI-Helve" pitchFamily="2" charset="0"/>
              </a:rPr>
              <a:t>sinh</a:t>
            </a:r>
            <a:r>
              <a:rPr lang="en-US" sz="2800" dirty="0">
                <a:latin typeface="VNI-Helve" pitchFamily="2" charset="0"/>
              </a:rPr>
              <a:t> </a:t>
            </a:r>
            <a:r>
              <a:rPr lang="en-US" sz="2800" dirty="0" err="1">
                <a:latin typeface="VNI-Helve" pitchFamily="2" charset="0"/>
              </a:rPr>
              <a:t>soáng</a:t>
            </a:r>
            <a:r>
              <a:rPr lang="en-US" sz="2800" dirty="0">
                <a:latin typeface="VNI-Helve" pitchFamily="2" charset="0"/>
              </a:rPr>
              <a:t>  </a:t>
            </a:r>
            <a:r>
              <a:rPr lang="en-US" sz="2800" dirty="0" err="1">
                <a:latin typeface="VNI-Helve" pitchFamily="2" charset="0"/>
              </a:rPr>
              <a:t>nhö</a:t>
            </a:r>
            <a:r>
              <a:rPr lang="en-US" sz="2800" dirty="0">
                <a:latin typeface="VNI-Helve" pitchFamily="2" charset="0"/>
              </a:rPr>
              <a:t> </a:t>
            </a:r>
            <a:r>
              <a:rPr lang="en-US" sz="2800" dirty="0" err="1">
                <a:latin typeface="VNI-Helve" pitchFamily="2" charset="0"/>
              </a:rPr>
              <a:t>ngöôøi</a:t>
            </a:r>
            <a:r>
              <a:rPr lang="en-US" sz="2800" dirty="0">
                <a:latin typeface="VNI-Helve" pitchFamily="2" charset="0"/>
              </a:rPr>
              <a:t> </a:t>
            </a:r>
            <a:r>
              <a:rPr lang="en-US" sz="2800" dirty="0" err="1">
                <a:latin typeface="VNI-Helve" pitchFamily="2" charset="0"/>
              </a:rPr>
              <a:t>Kinh</a:t>
            </a:r>
            <a:r>
              <a:rPr lang="en-US" sz="2800" dirty="0">
                <a:latin typeface="VNI-Helve" pitchFamily="2" charset="0"/>
              </a:rPr>
              <a:t>, </a:t>
            </a:r>
            <a:r>
              <a:rPr lang="en-US" sz="2800" dirty="0" err="1">
                <a:latin typeface="VNI-Helve" pitchFamily="2" charset="0"/>
              </a:rPr>
              <a:t>Chaêm</a:t>
            </a:r>
            <a:r>
              <a:rPr lang="en-US" sz="2800" dirty="0">
                <a:latin typeface="VNI-Helve" pitchFamily="2" charset="0"/>
              </a:rPr>
              <a:t>, </a:t>
            </a:r>
            <a:r>
              <a:rPr lang="en-US" sz="2800" dirty="0" err="1">
                <a:latin typeface="VNI-Helve" pitchFamily="2" charset="0"/>
              </a:rPr>
              <a:t>Khô</a:t>
            </a:r>
            <a:r>
              <a:rPr lang="en-US" sz="2800" dirty="0">
                <a:latin typeface="VNI-Helve" pitchFamily="2" charset="0"/>
              </a:rPr>
              <a:t> Me, </a:t>
            </a:r>
            <a:r>
              <a:rPr lang="en-US" sz="2800" dirty="0" err="1">
                <a:latin typeface="VNI-Helve" pitchFamily="2" charset="0"/>
              </a:rPr>
              <a:t>Hoa</a:t>
            </a:r>
            <a:r>
              <a:rPr lang="en-US" sz="2800" dirty="0">
                <a:latin typeface="VNI-Helve" pitchFamily="2" charset="0"/>
              </a:rPr>
              <a:t>.</a:t>
            </a:r>
            <a:endParaRPr lang="en-US" sz="2800" dirty="0">
              <a:latin typeface="VNI-Helve" pitchFamily="2" charset="0"/>
            </a:endParaRPr>
          </a:p>
        </p:txBody>
      </p:sp>
      <p:sp>
        <p:nvSpPr>
          <p:cNvPr id="6" name="Rectangle 5"/>
          <p:cNvSpPr/>
          <p:nvPr/>
        </p:nvSpPr>
        <p:spPr>
          <a:xfrm>
            <a:off x="899592" y="188640"/>
            <a:ext cx="7848872" cy="144655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smtClean="0">
                <a:ln>
                  <a:noFill/>
                </a:ln>
                <a:effectLst/>
                <a:uLnTx/>
                <a:uFillTx/>
                <a:latin typeface="VNI-Helve"/>
                <a:ea typeface="+mj-ea"/>
                <a:cs typeface="+mj-cs"/>
              </a:rPr>
              <a:t>Quan</a:t>
            </a:r>
            <a:r>
              <a:rPr kumimoji="0" lang="en-US" sz="2800" b="0" i="0" u="none" strike="noStrike" kern="0" cap="none" spc="0" normalizeH="0" baseline="0" noProof="0" dirty="0" smtClean="0">
                <a:ln>
                  <a:noFill/>
                </a:ln>
                <a:effectLst/>
                <a:uLnTx/>
                <a:uFillTx/>
                <a:latin typeface="VNI-Helve"/>
                <a:ea typeface="+mj-ea"/>
                <a:cs typeface="+mj-cs"/>
              </a:rPr>
              <a:t> </a:t>
            </a:r>
            <a:r>
              <a:rPr kumimoji="0" lang="en-US" sz="2800" b="0" i="0" u="none" strike="noStrike" kern="0" cap="none" spc="0" normalizeH="0" baseline="0" noProof="0" dirty="0" err="1" smtClean="0">
                <a:ln>
                  <a:noFill/>
                </a:ln>
                <a:effectLst/>
                <a:uLnTx/>
                <a:uFillTx/>
                <a:latin typeface="VNI-Helve"/>
                <a:ea typeface="+mj-ea"/>
                <a:cs typeface="+mj-cs"/>
              </a:rPr>
              <a:t>saùt</a:t>
            </a:r>
            <a:r>
              <a:rPr kumimoji="0" lang="en-US" sz="2800" b="0" i="0" u="none" strike="noStrike" kern="0" cap="none" spc="0" normalizeH="0" baseline="0" noProof="0" dirty="0" smtClean="0">
                <a:ln>
                  <a:noFill/>
                </a:ln>
                <a:effectLst/>
                <a:uLnTx/>
                <a:uFillTx/>
                <a:latin typeface="VNI-Helve"/>
                <a:ea typeface="+mj-ea"/>
                <a:cs typeface="+mj-cs"/>
              </a:rPr>
              <a:t> </a:t>
            </a:r>
            <a:r>
              <a:rPr kumimoji="0" lang="en-US" sz="2800" b="0" i="0" u="none" strike="noStrike" kern="0" cap="none" spc="0" normalizeH="0" baseline="0" noProof="0" dirty="0" err="1" smtClean="0">
                <a:ln>
                  <a:noFill/>
                </a:ln>
                <a:effectLst/>
                <a:uLnTx/>
                <a:uFillTx/>
                <a:latin typeface="VNI-Helve"/>
                <a:ea typeface="+mj-ea"/>
                <a:cs typeface="+mj-cs"/>
              </a:rPr>
              <a:t>Baûn</a:t>
            </a:r>
            <a:r>
              <a:rPr kumimoji="0" lang="en-US" sz="3200" b="0" i="0" u="none" strike="noStrike" kern="0" cap="none" spc="0" normalizeH="0" baseline="0" noProof="0" dirty="0" err="1" smtClean="0">
                <a:ln>
                  <a:noFill/>
                </a:ln>
                <a:effectLst/>
                <a:uLnTx/>
                <a:uFillTx/>
                <a:latin typeface="VNI-Helve"/>
                <a:ea typeface="+mj-ea"/>
                <a:cs typeface="+mj-cs"/>
              </a:rPr>
              <a:t>g</a:t>
            </a:r>
            <a:r>
              <a:rPr kumimoji="0" lang="en-US" sz="2800" b="0" i="0" u="none" strike="noStrike" kern="0" cap="none" spc="0" normalizeH="0" baseline="0" noProof="0" dirty="0" smtClean="0">
                <a:ln>
                  <a:noFill/>
                </a:ln>
                <a:effectLst/>
                <a:uLnTx/>
                <a:uFillTx/>
                <a:latin typeface="VNI-Helve"/>
                <a:ea typeface="+mj-ea"/>
                <a:cs typeface="+mj-cs"/>
              </a:rPr>
              <a:t> 35.1 SGK </a:t>
            </a:r>
            <a:r>
              <a:rPr kumimoji="0" lang="en-US" sz="2800" b="0" i="0" u="none" strike="noStrike" kern="0" cap="none" spc="0" normalizeH="0" baseline="0" noProof="0" dirty="0" err="1" smtClean="0">
                <a:ln>
                  <a:noFill/>
                </a:ln>
                <a:effectLst/>
                <a:uLnTx/>
                <a:uFillTx/>
                <a:latin typeface="VNI-Helve"/>
                <a:ea typeface="+mj-ea"/>
                <a:cs typeface="+mj-cs"/>
              </a:rPr>
              <a:t>Nhaän</a:t>
            </a:r>
            <a:r>
              <a:rPr kumimoji="0" lang="en-US" sz="2800" b="0" i="0" u="none" strike="noStrike" kern="0" cap="none" spc="0" normalizeH="0" baseline="0" noProof="0" dirty="0" smtClean="0">
                <a:ln>
                  <a:noFill/>
                </a:ln>
                <a:effectLst/>
                <a:uLnTx/>
                <a:uFillTx/>
                <a:latin typeface="VNI-Helve"/>
                <a:ea typeface="+mj-ea"/>
                <a:cs typeface="+mj-cs"/>
              </a:rPr>
              <a:t> </a:t>
            </a:r>
            <a:r>
              <a:rPr kumimoji="0" lang="en-US" sz="2800" b="0" i="0" u="none" strike="noStrike" kern="0" cap="none" spc="0" normalizeH="0" baseline="0" noProof="0" dirty="0" err="1" smtClean="0">
                <a:ln>
                  <a:noFill/>
                </a:ln>
                <a:effectLst/>
                <a:uLnTx/>
                <a:uFillTx/>
                <a:latin typeface="VNI-Helve"/>
                <a:ea typeface="+mj-ea"/>
                <a:cs typeface="+mj-cs"/>
              </a:rPr>
              <a:t>xeùt</a:t>
            </a:r>
            <a:r>
              <a:rPr kumimoji="0" lang="en-US" sz="2800" b="0" i="0" u="none" strike="noStrike" kern="0" cap="none" spc="0" normalizeH="0" baseline="0" noProof="0" dirty="0" smtClean="0">
                <a:ln>
                  <a:noFill/>
                </a:ln>
                <a:effectLst/>
                <a:uLnTx/>
                <a:uFillTx/>
                <a:latin typeface="VNI-Helve"/>
                <a:ea typeface="+mj-ea"/>
                <a:cs typeface="+mj-cs"/>
              </a:rPr>
              <a:t> </a:t>
            </a:r>
            <a:r>
              <a:rPr kumimoji="0" lang="en-US" sz="2800" b="0" i="0" u="none" strike="noStrike" kern="0" cap="none" spc="0" normalizeH="0" baseline="0" noProof="0" dirty="0" err="1" smtClean="0">
                <a:ln>
                  <a:noFill/>
                </a:ln>
                <a:effectLst/>
                <a:uLnTx/>
                <a:uFillTx/>
                <a:latin typeface="VNI-Helve"/>
                <a:ea typeface="+mj-ea"/>
                <a:cs typeface="+mj-cs"/>
              </a:rPr>
              <a:t>tình</a:t>
            </a:r>
            <a:r>
              <a:rPr kumimoji="0" lang="en-US" sz="2800" b="0" i="0" u="none" strike="noStrike" kern="0" cap="none" spc="0" normalizeH="0" baseline="0" noProof="0" dirty="0" smtClean="0">
                <a:ln>
                  <a:noFill/>
                </a:ln>
                <a:effectLst/>
                <a:uLnTx/>
                <a:uFillTx/>
                <a:latin typeface="VNI-Helve"/>
                <a:ea typeface="+mj-ea"/>
                <a:cs typeface="+mj-cs"/>
              </a:rPr>
              <a:t> </a:t>
            </a:r>
            <a:r>
              <a:rPr kumimoji="0" lang="en-US" sz="2800" b="0" i="0" u="none" strike="noStrike" kern="0" cap="none" spc="0" normalizeH="0" baseline="0" noProof="0" dirty="0" err="1" smtClean="0">
                <a:ln>
                  <a:noFill/>
                </a:ln>
                <a:effectLst/>
                <a:uLnTx/>
                <a:uFillTx/>
                <a:latin typeface="VNI-Helve"/>
                <a:ea typeface="+mj-ea"/>
                <a:cs typeface="+mj-cs"/>
              </a:rPr>
              <a:t>hình</a:t>
            </a:r>
            <a:r>
              <a:rPr kumimoji="0" lang="en-US" sz="2800" b="0" i="0" u="none" strike="noStrike" kern="0" cap="none" spc="0" normalizeH="0" baseline="0" noProof="0" dirty="0" smtClean="0">
                <a:ln>
                  <a:noFill/>
                </a:ln>
                <a:effectLst/>
                <a:uLnTx/>
                <a:uFillTx/>
                <a:latin typeface="VNI-Helve"/>
                <a:ea typeface="+mj-ea"/>
                <a:cs typeface="+mj-cs"/>
              </a:rPr>
              <a:t> </a:t>
            </a:r>
            <a:r>
              <a:rPr kumimoji="0" lang="en-US" sz="2800" b="0" i="0" u="none" strike="noStrike" kern="0" cap="none" spc="0" normalizeH="0" baseline="0" noProof="0" dirty="0" err="1" smtClean="0">
                <a:ln>
                  <a:noFill/>
                </a:ln>
                <a:effectLst/>
                <a:uLnTx/>
                <a:uFillTx/>
                <a:latin typeface="VNI-Helve"/>
                <a:ea typeface="+mj-ea"/>
                <a:cs typeface="+mj-cs"/>
              </a:rPr>
              <a:t>daân</a:t>
            </a:r>
            <a:r>
              <a:rPr kumimoji="0" lang="en-US" sz="2800" b="0" i="0" u="none" strike="noStrike" kern="0" cap="none" spc="0" normalizeH="0" baseline="0" noProof="0" dirty="0" smtClean="0">
                <a:ln>
                  <a:noFill/>
                </a:ln>
                <a:effectLst/>
                <a:uLnTx/>
                <a:uFillTx/>
                <a:latin typeface="VNI-Helve"/>
                <a:ea typeface="+mj-ea"/>
                <a:cs typeface="+mj-cs"/>
              </a:rPr>
              <a:t> </a:t>
            </a:r>
            <a:r>
              <a:rPr kumimoji="0" lang="en-US" sz="2800" b="0" i="0" u="none" strike="noStrike" kern="0" cap="none" spc="0" normalizeH="0" baseline="0" noProof="0" dirty="0" err="1" smtClean="0">
                <a:ln>
                  <a:noFill/>
                </a:ln>
                <a:effectLst/>
                <a:uLnTx/>
                <a:uFillTx/>
                <a:latin typeface="VNI-Helve"/>
                <a:ea typeface="+mj-ea"/>
                <a:cs typeface="+mj-cs"/>
              </a:rPr>
              <a:t>cö</a:t>
            </a:r>
            <a:r>
              <a:rPr kumimoji="0" lang="en-US" sz="2800" b="0" i="0" u="none" strike="noStrike" kern="0" cap="none" spc="0" normalizeH="0" baseline="0" noProof="0" dirty="0" smtClean="0">
                <a:ln>
                  <a:noFill/>
                </a:ln>
                <a:effectLst/>
                <a:uLnTx/>
                <a:uFillTx/>
                <a:latin typeface="VNI-Helve"/>
                <a:ea typeface="+mj-ea"/>
                <a:cs typeface="+mj-cs"/>
              </a:rPr>
              <a:t>  </a:t>
            </a:r>
            <a:r>
              <a:rPr kumimoji="0" lang="en-US" sz="2800" b="0" i="0" u="none" strike="noStrike" kern="0" cap="none" spc="0" normalizeH="0" baseline="0" noProof="0" dirty="0" err="1" smtClean="0">
                <a:ln>
                  <a:noFill/>
                </a:ln>
                <a:effectLst/>
                <a:uLnTx/>
                <a:uFillTx/>
                <a:latin typeface="VNI-Helve"/>
                <a:ea typeface="+mj-ea"/>
                <a:cs typeface="+mj-cs"/>
              </a:rPr>
              <a:t>cuûa</a:t>
            </a:r>
            <a:r>
              <a:rPr kumimoji="0" lang="en-US" sz="2800" b="0" i="0" u="none" strike="noStrike" kern="0" cap="none" spc="0" normalizeH="0" baseline="0" noProof="0" dirty="0" smtClean="0">
                <a:ln>
                  <a:noFill/>
                </a:ln>
                <a:effectLst/>
                <a:uLnTx/>
                <a:uFillTx/>
                <a:latin typeface="VNI-Helve"/>
                <a:ea typeface="+mj-ea"/>
                <a:cs typeface="+mj-cs"/>
              </a:rPr>
              <a:t> </a:t>
            </a:r>
            <a:r>
              <a:rPr kumimoji="0" lang="en-US" sz="2800" b="0" i="0" u="none" strike="noStrike" kern="0" cap="none" spc="0" normalizeH="0" baseline="0" noProof="0" dirty="0" err="1" smtClean="0">
                <a:ln>
                  <a:noFill/>
                </a:ln>
                <a:effectLst/>
                <a:uLnTx/>
                <a:uFillTx/>
                <a:latin typeface="VNI-Helve"/>
                <a:ea typeface="+mj-ea"/>
                <a:cs typeface="+mj-cs"/>
              </a:rPr>
              <a:t>Ñoàng</a:t>
            </a:r>
            <a:r>
              <a:rPr kumimoji="0" lang="en-US" sz="2800" b="0" i="0" u="none" strike="noStrike" kern="0" cap="none" spc="0" normalizeH="0" baseline="0" noProof="0" dirty="0" smtClean="0">
                <a:ln>
                  <a:noFill/>
                </a:ln>
                <a:effectLst/>
                <a:uLnTx/>
                <a:uFillTx/>
                <a:latin typeface="VNI-Helve"/>
                <a:ea typeface="+mj-ea"/>
                <a:cs typeface="+mj-cs"/>
              </a:rPr>
              <a:t> </a:t>
            </a:r>
            <a:r>
              <a:rPr kumimoji="0" lang="en-US" sz="2800" b="0" i="0" u="none" strike="noStrike" kern="0" cap="none" spc="0" normalizeH="0" baseline="0" noProof="0" dirty="0" err="1" smtClean="0">
                <a:ln>
                  <a:noFill/>
                </a:ln>
                <a:effectLst/>
                <a:uLnTx/>
                <a:uFillTx/>
                <a:latin typeface="VNI-Helve"/>
                <a:ea typeface="+mj-ea"/>
                <a:cs typeface="+mj-cs"/>
              </a:rPr>
              <a:t>Baèng</a:t>
            </a:r>
            <a:r>
              <a:rPr kumimoji="0" lang="en-US" sz="2800" b="0" i="0" u="none" strike="noStrike" kern="0" cap="none" spc="0" normalizeH="0" baseline="0" noProof="0" dirty="0" smtClean="0">
                <a:ln>
                  <a:noFill/>
                </a:ln>
                <a:effectLst/>
                <a:uLnTx/>
                <a:uFillTx/>
                <a:latin typeface="VNI-Helve"/>
                <a:ea typeface="+mj-ea"/>
                <a:cs typeface="+mj-cs"/>
              </a:rPr>
              <a:t> </a:t>
            </a:r>
            <a:r>
              <a:rPr kumimoji="0" lang="en-US" sz="2800" b="0" i="0" u="none" strike="noStrike" kern="0" cap="none" spc="0" normalizeH="0" baseline="0" noProof="0" dirty="0" err="1" smtClean="0">
                <a:ln>
                  <a:noFill/>
                </a:ln>
                <a:effectLst/>
                <a:uLnTx/>
                <a:uFillTx/>
                <a:latin typeface="VNI-Helve"/>
                <a:ea typeface="+mj-ea"/>
                <a:cs typeface="+mj-cs"/>
              </a:rPr>
              <a:t>Soâng</a:t>
            </a:r>
            <a:r>
              <a:rPr kumimoji="0" lang="en-US" sz="2800" b="0" i="0" u="none" strike="noStrike" kern="0" cap="none" spc="0" normalizeH="0" baseline="0" noProof="0" dirty="0" smtClean="0">
                <a:ln>
                  <a:noFill/>
                </a:ln>
                <a:effectLst/>
                <a:uLnTx/>
                <a:uFillTx/>
                <a:latin typeface="VNI-Helve"/>
                <a:ea typeface="+mj-ea"/>
                <a:cs typeface="+mj-cs"/>
              </a:rPr>
              <a:t> </a:t>
            </a:r>
            <a:r>
              <a:rPr kumimoji="0" lang="en-US" sz="2800" b="0" i="0" u="none" strike="noStrike" kern="0" cap="none" spc="0" normalizeH="0" baseline="0" noProof="0" dirty="0" err="1" smtClean="0">
                <a:ln>
                  <a:noFill/>
                </a:ln>
                <a:effectLst/>
                <a:uLnTx/>
                <a:uFillTx/>
                <a:latin typeface="VNI-Helve"/>
                <a:ea typeface="+mj-ea"/>
                <a:cs typeface="+mj-cs"/>
              </a:rPr>
              <a:t>Cöûu</a:t>
            </a:r>
            <a:r>
              <a:rPr kumimoji="0" lang="en-US" sz="2800" b="0" i="0" u="none" strike="noStrike" kern="0" cap="none" spc="0" normalizeH="0" baseline="0" noProof="0" dirty="0" smtClean="0">
                <a:ln>
                  <a:noFill/>
                </a:ln>
                <a:effectLst/>
                <a:uLnTx/>
                <a:uFillTx/>
                <a:latin typeface="VNI-Helve"/>
                <a:ea typeface="+mj-ea"/>
                <a:cs typeface="+mj-cs"/>
              </a:rPr>
              <a:t> Long so </a:t>
            </a:r>
            <a:r>
              <a:rPr kumimoji="0" lang="en-US" sz="2800" b="0" i="0" u="none" strike="noStrike" kern="0" cap="none" spc="0" normalizeH="0" baseline="0" noProof="0" dirty="0" err="1" smtClean="0">
                <a:ln>
                  <a:noFill/>
                </a:ln>
                <a:effectLst/>
                <a:uLnTx/>
                <a:uFillTx/>
                <a:latin typeface="VNI-Helve"/>
                <a:ea typeface="+mj-ea"/>
                <a:cs typeface="+mj-cs"/>
              </a:rPr>
              <a:t>vôùi</a:t>
            </a:r>
            <a:r>
              <a:rPr kumimoji="0" lang="en-US" sz="2800" b="0" i="0" u="none" strike="noStrike" kern="0" cap="none" spc="0" normalizeH="0" baseline="0" noProof="0" dirty="0" smtClean="0">
                <a:ln>
                  <a:noFill/>
                </a:ln>
                <a:effectLst/>
                <a:uLnTx/>
                <a:uFillTx/>
                <a:latin typeface="VNI-Helve"/>
                <a:ea typeface="+mj-ea"/>
                <a:cs typeface="+mj-cs"/>
              </a:rPr>
              <a:t> </a:t>
            </a:r>
            <a:r>
              <a:rPr kumimoji="0" lang="en-US" sz="2800" b="0" i="0" u="none" strike="noStrike" kern="0" cap="none" spc="0" normalizeH="0" baseline="0" noProof="0" dirty="0" err="1" smtClean="0">
                <a:ln>
                  <a:noFill/>
                </a:ln>
                <a:effectLst/>
                <a:uLnTx/>
                <a:uFillTx/>
                <a:latin typeface="VNI-Helve"/>
                <a:ea typeface="+mj-ea"/>
                <a:cs typeface="+mj-cs"/>
              </a:rPr>
              <a:t>caû</a:t>
            </a:r>
            <a:r>
              <a:rPr kumimoji="0" lang="en-US" sz="2800" b="0" i="0" u="none" strike="noStrike" kern="0" cap="none" spc="0" normalizeH="0" baseline="0" noProof="0" dirty="0" smtClean="0">
                <a:ln>
                  <a:noFill/>
                </a:ln>
                <a:effectLst/>
                <a:uLnTx/>
                <a:uFillTx/>
                <a:latin typeface="VNI-Helve"/>
                <a:ea typeface="+mj-ea"/>
                <a:cs typeface="+mj-cs"/>
              </a:rPr>
              <a:t> </a:t>
            </a:r>
            <a:r>
              <a:rPr kumimoji="0" lang="en-US" sz="2800" b="0" i="0" u="none" strike="noStrike" kern="0" cap="none" spc="0" normalizeH="0" baseline="0" noProof="0" dirty="0" err="1" smtClean="0">
                <a:ln>
                  <a:noFill/>
                </a:ln>
                <a:effectLst/>
                <a:uLnTx/>
                <a:uFillTx/>
                <a:latin typeface="VNI-Helve"/>
                <a:ea typeface="+mj-ea"/>
                <a:cs typeface="+mj-cs"/>
              </a:rPr>
              <a:t>nöôùc</a:t>
            </a:r>
            <a:r>
              <a:rPr kumimoji="0" lang="en-US" sz="2800" b="0" i="0" u="none" strike="noStrike" kern="0" cap="none" spc="0" normalizeH="0" baseline="0" noProof="0" dirty="0" smtClean="0">
                <a:ln>
                  <a:noFill/>
                </a:ln>
                <a:effectLst/>
                <a:uLnTx/>
                <a:uFillTx/>
                <a:latin typeface="VNI-Helve"/>
                <a:ea typeface="+mj-ea"/>
                <a:cs typeface="+mj-cs"/>
              </a:rPr>
              <a:t>.</a:t>
            </a:r>
            <a:endParaRPr kumimoji="0" lang="en-US" sz="1800" b="0" i="0" u="none" strike="noStrike" kern="0" cap="none" spc="0" normalizeH="0" baseline="0" noProof="0" dirty="0" smtClean="0">
              <a:ln>
                <a:noFill/>
              </a:ln>
              <a:effectLst/>
              <a:uLnTx/>
              <a:uFillTx/>
            </a:endParaRPr>
          </a:p>
        </p:txBody>
      </p:sp>
    </p:spTree>
    <p:extLst>
      <p:ext uri="{BB962C8B-B14F-4D97-AF65-F5344CB8AC3E}">
        <p14:creationId xmlns:p14="http://schemas.microsoft.com/office/powerpoint/2010/main" val="3539773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5" name="Rectangle 10"/>
          <p:cNvSpPr>
            <a:spLocks noChangeArrowheads="1"/>
          </p:cNvSpPr>
          <p:nvPr/>
        </p:nvSpPr>
        <p:spPr bwMode="auto">
          <a:xfrm>
            <a:off x="0" y="0"/>
            <a:ext cx="9144000" cy="6858000"/>
          </a:xfrm>
          <a:prstGeom prst="rect">
            <a:avLst/>
          </a:prstGeom>
          <a:noFill/>
          <a:ln w="76200" cmpd="tri" algn="ctr">
            <a:pattFill prst="solidDmnd">
              <a:fgClr>
                <a:srgbClr val="993366"/>
              </a:fgClr>
              <a:bgClr>
                <a:srgbClr val="FFFFFF"/>
              </a:bgClr>
            </a:pattFill>
            <a:miter lim="800000"/>
            <a:headEnd/>
            <a:tailEnd/>
          </a:ln>
          <a:effectLst>
            <a:prstShdw prst="shdw17" dist="17961" dir="13500000">
              <a:srgbClr val="5C1F3D"/>
            </a:prst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6747" name="Line 18"/>
          <p:cNvSpPr>
            <a:spLocks noChangeShapeType="1"/>
          </p:cNvSpPr>
          <p:nvPr/>
        </p:nvSpPr>
        <p:spPr bwMode="auto">
          <a:xfrm>
            <a:off x="4846177" y="1640356"/>
            <a:ext cx="0" cy="52176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51" name="Text Box 15"/>
          <p:cNvSpPr txBox="1">
            <a:spLocks noChangeArrowheads="1"/>
          </p:cNvSpPr>
          <p:nvPr/>
        </p:nvSpPr>
        <p:spPr bwMode="auto">
          <a:xfrm>
            <a:off x="15102" y="637237"/>
            <a:ext cx="4572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u="sng" dirty="0">
                <a:solidFill>
                  <a:srgbClr val="FF0000"/>
                </a:solidFill>
                <a:latin typeface="Times New Roman" pitchFamily="18" charset="0"/>
              </a:rPr>
              <a:t>I. VỊ TRÍ ĐỊA LÍ VÀ GIỚI HẠN LÃNH THỔ:</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0032" y="1916832"/>
            <a:ext cx="4067944" cy="468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206304" y="1599389"/>
            <a:ext cx="4330316" cy="3847207"/>
          </a:xfrm>
          <a:prstGeom prst="rect">
            <a:avLst/>
          </a:prstGeom>
        </p:spPr>
        <p:txBody>
          <a:bodyPr wrap="square">
            <a:spAutoFit/>
          </a:bodyPr>
          <a:lstStyle/>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Nằm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phía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a:t>
            </a:r>
            <a:r>
              <a:rPr lang="en-US" sz="2400" dirty="0" err="1" smtClean="0">
                <a:latin typeface="Times New Roman" pitchFamily="18" charset="0"/>
                <a:cs typeface="Times New Roman" pitchFamily="18" charset="0"/>
              </a:rPr>
              <a:t>ây</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vùng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Đông</a:t>
            </a:r>
            <a:r>
              <a:rPr lang="en-US" sz="2400" dirty="0">
                <a:latin typeface="Times New Roman" pitchFamily="18" charset="0"/>
                <a:cs typeface="Times New Roman" pitchFamily="18" charset="0"/>
              </a:rPr>
              <a:t> Nam </a:t>
            </a:r>
            <a:r>
              <a:rPr lang="en-US" sz="2400" dirty="0" err="1">
                <a:latin typeface="Times New Roman" pitchFamily="18" charset="0"/>
                <a:cs typeface="Times New Roman" pitchFamily="18" charset="0"/>
              </a:rPr>
              <a:t>Bộ</a:t>
            </a:r>
            <a:endParaRPr lang="en-US" sz="2400" dirty="0">
              <a:latin typeface="Times New Roman" pitchFamily="18" charset="0"/>
              <a:cs typeface="Times New Roman" pitchFamily="18" charset="0"/>
            </a:endParaRPr>
          </a:p>
          <a:p>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Phía</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Bắc</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giáp</a:t>
            </a:r>
            <a:r>
              <a:rPr lang="en-US" sz="2400" dirty="0">
                <a:latin typeface="Times New Roman" pitchFamily="18" charset="0"/>
                <a:cs typeface="Times New Roman" pitchFamily="18" charset="0"/>
              </a:rPr>
              <a:t> Cam-</a:t>
            </a:r>
            <a:r>
              <a:rPr lang="en-US" sz="2400" dirty="0" err="1">
                <a:latin typeface="Times New Roman" pitchFamily="18" charset="0"/>
                <a:cs typeface="Times New Roman" pitchFamily="18" charset="0"/>
              </a:rPr>
              <a:t>pu</a:t>
            </a:r>
            <a:r>
              <a:rPr lang="en-US" sz="2400" dirty="0">
                <a:latin typeface="Times New Roman" pitchFamily="18" charset="0"/>
                <a:cs typeface="Times New Roman" pitchFamily="18" charset="0"/>
              </a:rPr>
              <a:t>-chia</a:t>
            </a:r>
          </a:p>
          <a:p>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Phía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Bắc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tiếp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Đông</a:t>
            </a:r>
            <a:r>
              <a:rPr lang="en-US" sz="2400" dirty="0">
                <a:latin typeface="Times New Roman" pitchFamily="18" charset="0"/>
                <a:cs typeface="Times New Roman" pitchFamily="18" charset="0"/>
              </a:rPr>
              <a:t> Nam </a:t>
            </a:r>
            <a:r>
              <a:rPr lang="en-US" sz="2400" dirty="0" err="1">
                <a:latin typeface="Times New Roman" pitchFamily="18" charset="0"/>
                <a:cs typeface="Times New Roman" pitchFamily="18" charset="0"/>
              </a:rPr>
              <a:t>Bộ</a:t>
            </a:r>
            <a:r>
              <a:rPr lang="en-US" sz="2400" dirty="0">
                <a:latin typeface="Times New Roman" pitchFamily="18" charset="0"/>
                <a:cs typeface="Times New Roman" pitchFamily="18" charset="0"/>
              </a:rPr>
              <a:t>.</a:t>
            </a:r>
          </a:p>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Phía</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T</a:t>
            </a:r>
            <a:r>
              <a:rPr lang="en-US" sz="2400" dirty="0" err="1" smtClean="0">
                <a:latin typeface="Times New Roman" pitchFamily="18" charset="0"/>
                <a:cs typeface="Times New Roman" pitchFamily="18" charset="0"/>
              </a:rPr>
              <a:t>ây</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N</a:t>
            </a:r>
            <a:r>
              <a:rPr lang="en-US" sz="2400" dirty="0" smtClean="0">
                <a:latin typeface="Times New Roman" pitchFamily="18" charset="0"/>
                <a:cs typeface="Times New Roman" pitchFamily="18" charset="0"/>
              </a:rPr>
              <a:t>am </a:t>
            </a:r>
            <a:r>
              <a:rPr lang="en-US" sz="2400" dirty="0" err="1">
                <a:latin typeface="Times New Roman" pitchFamily="18" charset="0"/>
                <a:cs typeface="Times New Roman" pitchFamily="18" charset="0"/>
              </a:rPr>
              <a:t>giáp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vịnh</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Thái</a:t>
            </a:r>
            <a:endParaRPr lang="en-US" sz="2400" dirty="0">
              <a:latin typeface="Times New Roman" pitchFamily="18" charset="0"/>
              <a:cs typeface="Times New Roman" pitchFamily="18" charset="0"/>
            </a:endParaRPr>
          </a:p>
          <a:p>
            <a:r>
              <a:rPr lang="en-US" sz="2400" dirty="0" err="1" smtClean="0">
                <a:latin typeface="Times New Roman" pitchFamily="18" charset="0"/>
                <a:cs typeface="Times New Roman" pitchFamily="18" charset="0"/>
              </a:rPr>
              <a:t>Lan</a:t>
            </a:r>
            <a:endParaRPr lang="en-US" sz="2400" dirty="0">
              <a:latin typeface="Times New Roman" pitchFamily="18" charset="0"/>
              <a:cs typeface="Times New Roman" pitchFamily="18" charset="0"/>
            </a:endParaRPr>
          </a:p>
          <a:p>
            <a:pPr marL="342900" indent="-342900">
              <a:buFontTx/>
              <a:buChar char="-"/>
            </a:pP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P</a:t>
            </a:r>
            <a:r>
              <a:rPr lang="en-US" sz="2400" dirty="0" err="1" smtClean="0">
                <a:latin typeface="Times New Roman" pitchFamily="18" charset="0"/>
                <a:cs typeface="Times New Roman" pitchFamily="18" charset="0"/>
              </a:rPr>
              <a:t>hía</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Đ</a:t>
            </a:r>
            <a:r>
              <a:rPr lang="en-US" sz="2400" dirty="0" err="1" smtClean="0">
                <a:latin typeface="Times New Roman" pitchFamily="18" charset="0"/>
                <a:cs typeface="Times New Roman" pitchFamily="18" charset="0"/>
              </a:rPr>
              <a:t>ông</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N</a:t>
            </a:r>
            <a:r>
              <a:rPr lang="en-US" sz="2400" dirty="0" smtClean="0">
                <a:latin typeface="Times New Roman" pitchFamily="18" charset="0"/>
                <a:cs typeface="Times New Roman" pitchFamily="18" charset="0"/>
              </a:rPr>
              <a:t>am </a:t>
            </a:r>
            <a:r>
              <a:rPr lang="en-US" sz="2400" dirty="0" err="1">
                <a:latin typeface="Times New Roman" pitchFamily="18" charset="0"/>
                <a:cs typeface="Times New Roman" pitchFamily="18" charset="0"/>
              </a:rPr>
              <a:t>giáp</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Biển</a:t>
            </a:r>
            <a:endParaRPr lang="en-US" sz="2400" dirty="0">
              <a:latin typeface="Times New Roman" pitchFamily="18" charset="0"/>
              <a:cs typeface="Times New Roman" pitchFamily="18" charset="0"/>
            </a:endParaRPr>
          </a:p>
          <a:p>
            <a:r>
              <a:rPr lang="en-US" sz="2400" dirty="0" err="1" smtClean="0">
                <a:latin typeface="Times New Roman" pitchFamily="18" charset="0"/>
                <a:cs typeface="Times New Roman" pitchFamily="18" charset="0"/>
              </a:rPr>
              <a:t>Đông</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 Ý </a:t>
            </a:r>
            <a:r>
              <a:rPr lang="en-US" sz="2400" dirty="0" err="1">
                <a:latin typeface="Times New Roman" pitchFamily="18" charset="0"/>
                <a:cs typeface="Times New Roman" pitchFamily="18" charset="0"/>
              </a:rPr>
              <a:t>nghĩa</a:t>
            </a:r>
            <a:r>
              <a:rPr lang="en-US" sz="2400" dirty="0" smtClean="0">
                <a:latin typeface="Times New Roman" pitchFamily="18" charset="0"/>
                <a:cs typeface="Times New Roman" pitchFamily="18" charset="0"/>
              </a:rPr>
              <a:t>:</a:t>
            </a:r>
            <a:r>
              <a:rPr lang="en-US" sz="2800" dirty="0">
                <a:latin typeface="Times New Roman" pitchFamily="18" charset="0"/>
                <a:cs typeface="Times New Roman" pitchFamily="18" charset="0"/>
              </a:rPr>
              <a:t> </a:t>
            </a:r>
          </a:p>
        </p:txBody>
      </p:sp>
      <p:sp>
        <p:nvSpPr>
          <p:cNvPr id="7" name="Title 1"/>
          <p:cNvSpPr txBox="1">
            <a:spLocks/>
          </p:cNvSpPr>
          <p:nvPr/>
        </p:nvSpPr>
        <p:spPr>
          <a:xfrm>
            <a:off x="234396" y="0"/>
            <a:ext cx="8604448" cy="754159"/>
          </a:xfrm>
          <a:prstGeom prst="rect">
            <a:avLst/>
          </a:prstGeom>
        </p:spPr>
        <p:txBody>
          <a:bodyPr lIns="91439" tIns="45720" rIns="91439" bIns="45720"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8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35: VÙNG ĐỒNG BẰNG SÔNG CỬU LONG </a:t>
            </a:r>
            <a:r>
              <a:rPr lang="vi-VN" sz="28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vi-VN"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Freeform 1"/>
          <p:cNvSpPr/>
          <p:nvPr/>
        </p:nvSpPr>
        <p:spPr>
          <a:xfrm>
            <a:off x="5853869" y="2059536"/>
            <a:ext cx="2435552" cy="2888479"/>
          </a:xfrm>
          <a:custGeom>
            <a:avLst/>
            <a:gdLst>
              <a:gd name="connsiteX0" fmla="*/ 2435552 w 2435552"/>
              <a:gd name="connsiteY0" fmla="*/ 504202 h 2888479"/>
              <a:gd name="connsiteX1" fmla="*/ 2307365 w 2435552"/>
              <a:gd name="connsiteY1" fmla="*/ 418744 h 2888479"/>
              <a:gd name="connsiteX2" fmla="*/ 2247544 w 2435552"/>
              <a:gd name="connsiteY2" fmla="*/ 367470 h 2888479"/>
              <a:gd name="connsiteX3" fmla="*/ 2162086 w 2435552"/>
              <a:gd name="connsiteY3" fmla="*/ 170916 h 2888479"/>
              <a:gd name="connsiteX4" fmla="*/ 1880075 w 2435552"/>
              <a:gd name="connsiteY4" fmla="*/ 25638 h 2888479"/>
              <a:gd name="connsiteX5" fmla="*/ 1811709 w 2435552"/>
              <a:gd name="connsiteY5" fmla="*/ 85458 h 2888479"/>
              <a:gd name="connsiteX6" fmla="*/ 1820254 w 2435552"/>
              <a:gd name="connsiteY6" fmla="*/ 162371 h 2888479"/>
              <a:gd name="connsiteX7" fmla="*/ 1768980 w 2435552"/>
              <a:gd name="connsiteY7" fmla="*/ 264920 h 2888479"/>
              <a:gd name="connsiteX8" fmla="*/ 1461331 w 2435552"/>
              <a:gd name="connsiteY8" fmla="*/ 153825 h 2888479"/>
              <a:gd name="connsiteX9" fmla="*/ 1384419 w 2435552"/>
              <a:gd name="connsiteY9" fmla="*/ 0 h 2888479"/>
              <a:gd name="connsiteX10" fmla="*/ 1170774 w 2435552"/>
              <a:gd name="connsiteY10" fmla="*/ 42729 h 2888479"/>
              <a:gd name="connsiteX11" fmla="*/ 1051133 w 2435552"/>
              <a:gd name="connsiteY11" fmla="*/ 42729 h 2888479"/>
              <a:gd name="connsiteX12" fmla="*/ 914400 w 2435552"/>
              <a:gd name="connsiteY12" fmla="*/ 76913 h 2888479"/>
              <a:gd name="connsiteX13" fmla="*/ 649481 w 2435552"/>
              <a:gd name="connsiteY13" fmla="*/ 68367 h 2888479"/>
              <a:gd name="connsiteX14" fmla="*/ 649481 w 2435552"/>
              <a:gd name="connsiteY14" fmla="*/ 256374 h 2888479"/>
              <a:gd name="connsiteX15" fmla="*/ 564023 w 2435552"/>
              <a:gd name="connsiteY15" fmla="*/ 427290 h 2888479"/>
              <a:gd name="connsiteX16" fmla="*/ 478565 w 2435552"/>
              <a:gd name="connsiteY16" fmla="*/ 470019 h 2888479"/>
              <a:gd name="connsiteX17" fmla="*/ 324740 w 2435552"/>
              <a:gd name="connsiteY17" fmla="*/ 529840 h 2888479"/>
              <a:gd name="connsiteX18" fmla="*/ 68367 w 2435552"/>
              <a:gd name="connsiteY18" fmla="*/ 581114 h 2888479"/>
              <a:gd name="connsiteX19" fmla="*/ 25638 w 2435552"/>
              <a:gd name="connsiteY19" fmla="*/ 649481 h 2888479"/>
              <a:gd name="connsiteX20" fmla="*/ 0 w 2435552"/>
              <a:gd name="connsiteY20" fmla="*/ 846034 h 2888479"/>
              <a:gd name="connsiteX21" fmla="*/ 153824 w 2435552"/>
              <a:gd name="connsiteY21" fmla="*/ 957129 h 2888479"/>
              <a:gd name="connsiteX22" fmla="*/ 495656 w 2435552"/>
              <a:gd name="connsiteY22" fmla="*/ 1085316 h 2888479"/>
              <a:gd name="connsiteX23" fmla="*/ 606752 w 2435552"/>
              <a:gd name="connsiteY23" fmla="*/ 1239141 h 2888479"/>
              <a:gd name="connsiteX24" fmla="*/ 546931 w 2435552"/>
              <a:gd name="connsiteY24" fmla="*/ 1316053 h 2888479"/>
              <a:gd name="connsiteX25" fmla="*/ 427290 w 2435552"/>
              <a:gd name="connsiteY25" fmla="*/ 1572427 h 2888479"/>
              <a:gd name="connsiteX26" fmla="*/ 367469 w 2435552"/>
              <a:gd name="connsiteY26" fmla="*/ 2076628 h 2888479"/>
              <a:gd name="connsiteX27" fmla="*/ 350378 w 2435552"/>
              <a:gd name="connsiteY27" fmla="*/ 2162086 h 2888479"/>
              <a:gd name="connsiteX28" fmla="*/ 316195 w 2435552"/>
              <a:gd name="connsiteY28" fmla="*/ 2392823 h 2888479"/>
              <a:gd name="connsiteX29" fmla="*/ 316195 w 2435552"/>
              <a:gd name="connsiteY29" fmla="*/ 2503918 h 2888479"/>
              <a:gd name="connsiteX30" fmla="*/ 316195 w 2435552"/>
              <a:gd name="connsiteY30" fmla="*/ 2726109 h 2888479"/>
              <a:gd name="connsiteX31" fmla="*/ 290557 w 2435552"/>
              <a:gd name="connsiteY31" fmla="*/ 2888479 h 2888479"/>
              <a:gd name="connsiteX32" fmla="*/ 478565 w 2435552"/>
              <a:gd name="connsiteY32" fmla="*/ 2879933 h 2888479"/>
              <a:gd name="connsiteX33" fmla="*/ 743484 w 2435552"/>
              <a:gd name="connsiteY33" fmla="*/ 2751746 h 2888479"/>
              <a:gd name="connsiteX34" fmla="*/ 965675 w 2435552"/>
              <a:gd name="connsiteY34" fmla="*/ 2555193 h 2888479"/>
              <a:gd name="connsiteX35" fmla="*/ 1110953 w 2435552"/>
              <a:gd name="connsiteY35" fmla="*/ 2290273 h 2888479"/>
              <a:gd name="connsiteX36" fmla="*/ 1196411 w 2435552"/>
              <a:gd name="connsiteY36" fmla="*/ 2230453 h 2888479"/>
              <a:gd name="connsiteX37" fmla="*/ 1504060 w 2435552"/>
              <a:gd name="connsiteY37" fmla="*/ 2076628 h 2888479"/>
              <a:gd name="connsiteX38" fmla="*/ 1768980 w 2435552"/>
              <a:gd name="connsiteY38" fmla="*/ 1931350 h 2888479"/>
              <a:gd name="connsiteX39" fmla="*/ 1922804 w 2435552"/>
              <a:gd name="connsiteY39" fmla="*/ 1734797 h 2888479"/>
              <a:gd name="connsiteX40" fmla="*/ 2085174 w 2435552"/>
              <a:gd name="connsiteY40" fmla="*/ 1683522 h 2888479"/>
              <a:gd name="connsiteX41" fmla="*/ 2213361 w 2435552"/>
              <a:gd name="connsiteY41" fmla="*/ 1461331 h 2888479"/>
              <a:gd name="connsiteX42" fmla="*/ 2298819 w 2435552"/>
              <a:gd name="connsiteY42" fmla="*/ 1324599 h 2888479"/>
              <a:gd name="connsiteX43" fmla="*/ 2392823 w 2435552"/>
              <a:gd name="connsiteY43" fmla="*/ 1059679 h 2888479"/>
              <a:gd name="connsiteX44" fmla="*/ 2409914 w 2435552"/>
              <a:gd name="connsiteY44" fmla="*/ 709301 h 2888479"/>
              <a:gd name="connsiteX45" fmla="*/ 2435552 w 2435552"/>
              <a:gd name="connsiteY45" fmla="*/ 504202 h 288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435552" h="2888479">
                <a:moveTo>
                  <a:pt x="2435552" y="504202"/>
                </a:moveTo>
                <a:lnTo>
                  <a:pt x="2307365" y="418744"/>
                </a:lnTo>
                <a:lnTo>
                  <a:pt x="2247544" y="367470"/>
                </a:lnTo>
                <a:lnTo>
                  <a:pt x="2162086" y="170916"/>
                </a:lnTo>
                <a:lnTo>
                  <a:pt x="1880075" y="25638"/>
                </a:lnTo>
                <a:lnTo>
                  <a:pt x="1811709" y="85458"/>
                </a:lnTo>
                <a:lnTo>
                  <a:pt x="1820254" y="162371"/>
                </a:lnTo>
                <a:lnTo>
                  <a:pt x="1768980" y="264920"/>
                </a:lnTo>
                <a:lnTo>
                  <a:pt x="1461331" y="153825"/>
                </a:lnTo>
                <a:lnTo>
                  <a:pt x="1384419" y="0"/>
                </a:lnTo>
                <a:lnTo>
                  <a:pt x="1170774" y="42729"/>
                </a:lnTo>
                <a:lnTo>
                  <a:pt x="1051133" y="42729"/>
                </a:lnTo>
                <a:lnTo>
                  <a:pt x="914400" y="76913"/>
                </a:lnTo>
                <a:lnTo>
                  <a:pt x="649481" y="68367"/>
                </a:lnTo>
                <a:lnTo>
                  <a:pt x="649481" y="256374"/>
                </a:lnTo>
                <a:lnTo>
                  <a:pt x="564023" y="427290"/>
                </a:lnTo>
                <a:cubicBezTo>
                  <a:pt x="497248" y="474986"/>
                  <a:pt x="528707" y="470019"/>
                  <a:pt x="478565" y="470019"/>
                </a:cubicBezTo>
                <a:lnTo>
                  <a:pt x="324740" y="529840"/>
                </a:lnTo>
                <a:lnTo>
                  <a:pt x="68367" y="581114"/>
                </a:lnTo>
                <a:lnTo>
                  <a:pt x="25638" y="649481"/>
                </a:lnTo>
                <a:lnTo>
                  <a:pt x="0" y="846034"/>
                </a:lnTo>
                <a:lnTo>
                  <a:pt x="153824" y="957129"/>
                </a:lnTo>
                <a:lnTo>
                  <a:pt x="495656" y="1085316"/>
                </a:lnTo>
                <a:lnTo>
                  <a:pt x="606752" y="1239141"/>
                </a:lnTo>
                <a:cubicBezTo>
                  <a:pt x="559340" y="1305517"/>
                  <a:pt x="581350" y="1281634"/>
                  <a:pt x="546931" y="1316053"/>
                </a:cubicBezTo>
                <a:lnTo>
                  <a:pt x="427290" y="1572427"/>
                </a:lnTo>
                <a:lnTo>
                  <a:pt x="367469" y="2076628"/>
                </a:lnTo>
                <a:cubicBezTo>
                  <a:pt x="349760" y="2156322"/>
                  <a:pt x="350378" y="2127278"/>
                  <a:pt x="350378" y="2162086"/>
                </a:cubicBezTo>
                <a:lnTo>
                  <a:pt x="316195" y="2392823"/>
                </a:lnTo>
                <a:lnTo>
                  <a:pt x="316195" y="2503918"/>
                </a:lnTo>
                <a:lnTo>
                  <a:pt x="316195" y="2726109"/>
                </a:lnTo>
                <a:lnTo>
                  <a:pt x="290557" y="2888479"/>
                </a:lnTo>
                <a:lnTo>
                  <a:pt x="478565" y="2879933"/>
                </a:lnTo>
                <a:lnTo>
                  <a:pt x="743484" y="2751746"/>
                </a:lnTo>
                <a:lnTo>
                  <a:pt x="965675" y="2555193"/>
                </a:lnTo>
                <a:lnTo>
                  <a:pt x="1110953" y="2290273"/>
                </a:lnTo>
                <a:cubicBezTo>
                  <a:pt x="1186152" y="2243274"/>
                  <a:pt x="1160317" y="2266547"/>
                  <a:pt x="1196411" y="2230453"/>
                </a:cubicBezTo>
                <a:lnTo>
                  <a:pt x="1504060" y="2076628"/>
                </a:lnTo>
                <a:lnTo>
                  <a:pt x="1768980" y="1931350"/>
                </a:lnTo>
                <a:lnTo>
                  <a:pt x="1922804" y="1734797"/>
                </a:lnTo>
                <a:lnTo>
                  <a:pt x="2085174" y="1683522"/>
                </a:lnTo>
                <a:lnTo>
                  <a:pt x="2213361" y="1461331"/>
                </a:lnTo>
                <a:lnTo>
                  <a:pt x="2298819" y="1324599"/>
                </a:lnTo>
                <a:lnTo>
                  <a:pt x="2392823" y="1059679"/>
                </a:lnTo>
                <a:lnTo>
                  <a:pt x="2409914" y="709301"/>
                </a:lnTo>
                <a:lnTo>
                  <a:pt x="2435552" y="504202"/>
                </a:lnTo>
                <a:close/>
              </a:path>
            </a:pathLst>
          </a:cu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a:stCxn id="1026" idx="0"/>
          </p:cNvCxnSpPr>
          <p:nvPr/>
        </p:nvCxnSpPr>
        <p:spPr>
          <a:xfrm>
            <a:off x="6894004" y="1916832"/>
            <a:ext cx="0" cy="3528392"/>
          </a:xfrm>
          <a:prstGeom prst="straightConnector1">
            <a:avLst/>
          </a:prstGeom>
          <a:ln w="571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129808" y="3678332"/>
            <a:ext cx="3528392" cy="1"/>
          </a:xfrm>
          <a:prstGeom prst="straightConnector1">
            <a:avLst/>
          </a:prstGeom>
          <a:ln w="571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4932040" y="1700808"/>
            <a:ext cx="1296144" cy="864096"/>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740352" y="1700176"/>
            <a:ext cx="1296144" cy="864096"/>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481736" y="2852936"/>
            <a:ext cx="1242392" cy="1296143"/>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740352" y="3681028"/>
            <a:ext cx="1512168" cy="1764196"/>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81683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6751"/>
                                        </p:tgtEl>
                                        <p:attrNameLst>
                                          <p:attrName>style.visibility</p:attrName>
                                        </p:attrNameLst>
                                      </p:cBhvr>
                                      <p:to>
                                        <p:strVal val="visible"/>
                                      </p:to>
                                    </p:set>
                                    <p:anim calcmode="lin" valueType="num">
                                      <p:cBhvr additive="base">
                                        <p:cTn id="7" dur="500" fill="hold"/>
                                        <p:tgtEl>
                                          <p:spTgt spid="116751"/>
                                        </p:tgtEl>
                                        <p:attrNameLst>
                                          <p:attrName>ppt_x</p:attrName>
                                        </p:attrNameLst>
                                      </p:cBhvr>
                                      <p:tavLst>
                                        <p:tav tm="0">
                                          <p:val>
                                            <p:strVal val="#ppt_x"/>
                                          </p:val>
                                        </p:tav>
                                        <p:tav tm="100000">
                                          <p:val>
                                            <p:strVal val="#ppt_x"/>
                                          </p:val>
                                        </p:tav>
                                      </p:tavLst>
                                    </p:anim>
                                    <p:anim calcmode="lin" valueType="num">
                                      <p:cBhvr additive="base">
                                        <p:cTn id="8" dur="500" fill="hold"/>
                                        <p:tgtEl>
                                          <p:spTgt spid="11675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down)">
                                      <p:cBhvr>
                                        <p:cTn id="18" dur="500"/>
                                        <p:tgtEl>
                                          <p:spTgt spid="1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fltVal val="0"/>
                                          </p:val>
                                        </p:tav>
                                        <p:tav tm="100000">
                                          <p:val>
                                            <p:strVal val="#ppt_w"/>
                                          </p:val>
                                        </p:tav>
                                      </p:tavLst>
                                    </p:anim>
                                    <p:anim calcmode="lin" valueType="num">
                                      <p:cBhvr>
                                        <p:cTn id="28" dur="1000" fill="hold"/>
                                        <p:tgtEl>
                                          <p:spTgt spid="4"/>
                                        </p:tgtEl>
                                        <p:attrNameLst>
                                          <p:attrName>ppt_h</p:attrName>
                                        </p:attrNameLst>
                                      </p:cBhvr>
                                      <p:tavLst>
                                        <p:tav tm="0">
                                          <p:val>
                                            <p:fltVal val="0"/>
                                          </p:val>
                                        </p:tav>
                                        <p:tav tm="100000">
                                          <p:val>
                                            <p:strVal val="#ppt_h"/>
                                          </p:val>
                                        </p:tav>
                                      </p:tavLst>
                                    </p:anim>
                                    <p:anim calcmode="lin" valueType="num">
                                      <p:cBhvr>
                                        <p:cTn id="29" dur="1000" fill="hold"/>
                                        <p:tgtEl>
                                          <p:spTgt spid="4"/>
                                        </p:tgtEl>
                                        <p:attrNameLst>
                                          <p:attrName>style.rotation</p:attrName>
                                        </p:attrNameLst>
                                      </p:cBhvr>
                                      <p:tavLst>
                                        <p:tav tm="0">
                                          <p:val>
                                            <p:fltVal val="90"/>
                                          </p:val>
                                        </p:tav>
                                        <p:tav tm="100000">
                                          <p:val>
                                            <p:fltVal val="0"/>
                                          </p:val>
                                        </p:tav>
                                      </p:tavLst>
                                    </p:anim>
                                    <p:animEffect transition="in" filter="fade">
                                      <p:cBhvr>
                                        <p:cTn id="30" dur="1000"/>
                                        <p:tgtEl>
                                          <p:spTgt spid="4"/>
                                        </p:tgtEl>
                                      </p:cBhvr>
                                    </p:animEffect>
                                  </p:childTnLst>
                                </p:cTn>
                              </p:par>
                              <p:par>
                                <p:cTn id="31" presetID="3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1000" fill="hold"/>
                                        <p:tgtEl>
                                          <p:spTgt spid="12"/>
                                        </p:tgtEl>
                                        <p:attrNameLst>
                                          <p:attrName>ppt_w</p:attrName>
                                        </p:attrNameLst>
                                      </p:cBhvr>
                                      <p:tavLst>
                                        <p:tav tm="0">
                                          <p:val>
                                            <p:fltVal val="0"/>
                                          </p:val>
                                        </p:tav>
                                        <p:tav tm="100000">
                                          <p:val>
                                            <p:strVal val="#ppt_w"/>
                                          </p:val>
                                        </p:tav>
                                      </p:tavLst>
                                    </p:anim>
                                    <p:anim calcmode="lin" valueType="num">
                                      <p:cBhvr>
                                        <p:cTn id="34" dur="1000" fill="hold"/>
                                        <p:tgtEl>
                                          <p:spTgt spid="12"/>
                                        </p:tgtEl>
                                        <p:attrNameLst>
                                          <p:attrName>ppt_h</p:attrName>
                                        </p:attrNameLst>
                                      </p:cBhvr>
                                      <p:tavLst>
                                        <p:tav tm="0">
                                          <p:val>
                                            <p:fltVal val="0"/>
                                          </p:val>
                                        </p:tav>
                                        <p:tav tm="100000">
                                          <p:val>
                                            <p:strVal val="#ppt_h"/>
                                          </p:val>
                                        </p:tav>
                                      </p:tavLst>
                                    </p:anim>
                                    <p:anim calcmode="lin" valueType="num">
                                      <p:cBhvr>
                                        <p:cTn id="35" dur="1000" fill="hold"/>
                                        <p:tgtEl>
                                          <p:spTgt spid="12"/>
                                        </p:tgtEl>
                                        <p:attrNameLst>
                                          <p:attrName>style.rotation</p:attrName>
                                        </p:attrNameLst>
                                      </p:cBhvr>
                                      <p:tavLst>
                                        <p:tav tm="0">
                                          <p:val>
                                            <p:fltVal val="90"/>
                                          </p:val>
                                        </p:tav>
                                        <p:tav tm="100000">
                                          <p:val>
                                            <p:fltVal val="0"/>
                                          </p:val>
                                        </p:tav>
                                      </p:tavLst>
                                    </p:anim>
                                    <p:animEffect transition="in" filter="fade">
                                      <p:cBhvr>
                                        <p:cTn id="36" dur="10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1000" fill="hold"/>
                                        <p:tgtEl>
                                          <p:spTgt spid="9"/>
                                        </p:tgtEl>
                                        <p:attrNameLst>
                                          <p:attrName>ppt_w</p:attrName>
                                        </p:attrNameLst>
                                      </p:cBhvr>
                                      <p:tavLst>
                                        <p:tav tm="0">
                                          <p:val>
                                            <p:fltVal val="0"/>
                                          </p:val>
                                        </p:tav>
                                        <p:tav tm="100000">
                                          <p:val>
                                            <p:strVal val="#ppt_w"/>
                                          </p:val>
                                        </p:tav>
                                      </p:tavLst>
                                    </p:anim>
                                    <p:anim calcmode="lin" valueType="num">
                                      <p:cBhvr>
                                        <p:cTn id="42" dur="1000" fill="hold"/>
                                        <p:tgtEl>
                                          <p:spTgt spid="9"/>
                                        </p:tgtEl>
                                        <p:attrNameLst>
                                          <p:attrName>ppt_h</p:attrName>
                                        </p:attrNameLst>
                                      </p:cBhvr>
                                      <p:tavLst>
                                        <p:tav tm="0">
                                          <p:val>
                                            <p:fltVal val="0"/>
                                          </p:val>
                                        </p:tav>
                                        <p:tav tm="100000">
                                          <p:val>
                                            <p:strVal val="#ppt_h"/>
                                          </p:val>
                                        </p:tav>
                                      </p:tavLst>
                                    </p:anim>
                                    <p:anim calcmode="lin" valueType="num">
                                      <p:cBhvr>
                                        <p:cTn id="43" dur="1000" fill="hold"/>
                                        <p:tgtEl>
                                          <p:spTgt spid="9"/>
                                        </p:tgtEl>
                                        <p:attrNameLst>
                                          <p:attrName>style.rotation</p:attrName>
                                        </p:attrNameLst>
                                      </p:cBhvr>
                                      <p:tavLst>
                                        <p:tav tm="0">
                                          <p:val>
                                            <p:fltVal val="90"/>
                                          </p:val>
                                        </p:tav>
                                        <p:tav tm="100000">
                                          <p:val>
                                            <p:fltVal val="0"/>
                                          </p:val>
                                        </p:tav>
                                      </p:tavLst>
                                    </p:anim>
                                    <p:animEffect transition="in" filter="fade">
                                      <p:cBhvr>
                                        <p:cTn id="44" dur="10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0">
                                            <p:txEl>
                                              <p:pRg st="1" end="1"/>
                                            </p:txEl>
                                          </p:spTgt>
                                        </p:tgtEl>
                                        <p:attrNameLst>
                                          <p:attrName>style.visibility</p:attrName>
                                        </p:attrNameLst>
                                      </p:cBhvr>
                                      <p:to>
                                        <p:strVal val="visible"/>
                                      </p:to>
                                    </p:set>
                                    <p:animEffect transition="in" filter="barn(inVertical)">
                                      <p:cBhvr>
                                        <p:cTn id="49" dur="500"/>
                                        <p:tgtEl>
                                          <p:spTgt spid="10">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xit" presetSubtype="4" fill="hold" grpId="1" nodeType="clickEffect">
                                  <p:stCondLst>
                                    <p:cond delay="0"/>
                                  </p:stCondLst>
                                  <p:childTnLst>
                                    <p:anim calcmode="lin" valueType="num">
                                      <p:cBhvr additive="base">
                                        <p:cTn id="53" dur="500"/>
                                        <p:tgtEl>
                                          <p:spTgt spid="9"/>
                                        </p:tgtEl>
                                        <p:attrNameLst>
                                          <p:attrName>ppt_x</p:attrName>
                                        </p:attrNameLst>
                                      </p:cBhvr>
                                      <p:tavLst>
                                        <p:tav tm="0">
                                          <p:val>
                                            <p:strVal val="ppt_x"/>
                                          </p:val>
                                        </p:tav>
                                        <p:tav tm="100000">
                                          <p:val>
                                            <p:strVal val="ppt_x"/>
                                          </p:val>
                                        </p:tav>
                                      </p:tavLst>
                                    </p:anim>
                                    <p:anim calcmode="lin" valueType="num">
                                      <p:cBhvr additive="base">
                                        <p:cTn id="54" dur="500"/>
                                        <p:tgtEl>
                                          <p:spTgt spid="9"/>
                                        </p:tgtEl>
                                        <p:attrNameLst>
                                          <p:attrName>ppt_y</p:attrName>
                                        </p:attrNameLst>
                                      </p:cBhvr>
                                      <p:tavLst>
                                        <p:tav tm="0">
                                          <p:val>
                                            <p:strVal val="ppt_y"/>
                                          </p:val>
                                        </p:tav>
                                        <p:tav tm="100000">
                                          <p:val>
                                            <p:strVal val="1+ppt_h/2"/>
                                          </p:val>
                                        </p:tav>
                                      </p:tavLst>
                                    </p:anim>
                                    <p:set>
                                      <p:cBhvr>
                                        <p:cTn id="55" dur="1" fill="hold">
                                          <p:stCondLst>
                                            <p:cond delay="499"/>
                                          </p:stCondLst>
                                        </p:cTn>
                                        <p:tgtEl>
                                          <p:spTgt spid="9"/>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 calcmode="lin" valueType="num">
                                      <p:cBhvr>
                                        <p:cTn id="60" dur="500" fill="hold"/>
                                        <p:tgtEl>
                                          <p:spTgt spid="16"/>
                                        </p:tgtEl>
                                        <p:attrNameLst>
                                          <p:attrName>ppt_w</p:attrName>
                                        </p:attrNameLst>
                                      </p:cBhvr>
                                      <p:tavLst>
                                        <p:tav tm="0">
                                          <p:val>
                                            <p:fltVal val="0"/>
                                          </p:val>
                                        </p:tav>
                                        <p:tav tm="100000">
                                          <p:val>
                                            <p:strVal val="#ppt_w"/>
                                          </p:val>
                                        </p:tav>
                                      </p:tavLst>
                                    </p:anim>
                                    <p:anim calcmode="lin" valueType="num">
                                      <p:cBhvr>
                                        <p:cTn id="61" dur="500" fill="hold"/>
                                        <p:tgtEl>
                                          <p:spTgt spid="16"/>
                                        </p:tgtEl>
                                        <p:attrNameLst>
                                          <p:attrName>ppt_h</p:attrName>
                                        </p:attrNameLst>
                                      </p:cBhvr>
                                      <p:tavLst>
                                        <p:tav tm="0">
                                          <p:val>
                                            <p:fltVal val="0"/>
                                          </p:val>
                                        </p:tav>
                                        <p:tav tm="100000">
                                          <p:val>
                                            <p:strVal val="#ppt_h"/>
                                          </p:val>
                                        </p:tav>
                                      </p:tavLst>
                                    </p:anim>
                                    <p:animEffect transition="in" filter="fade">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nodeType="clickEffect">
                                  <p:stCondLst>
                                    <p:cond delay="0"/>
                                  </p:stCondLst>
                                  <p:childTnLst>
                                    <p:set>
                                      <p:cBhvr>
                                        <p:cTn id="66" dur="1" fill="hold">
                                          <p:stCondLst>
                                            <p:cond delay="0"/>
                                          </p:stCondLst>
                                        </p:cTn>
                                        <p:tgtEl>
                                          <p:spTgt spid="10">
                                            <p:txEl>
                                              <p:pRg st="2" end="2"/>
                                            </p:txEl>
                                          </p:spTgt>
                                        </p:tgtEl>
                                        <p:attrNameLst>
                                          <p:attrName>style.visibility</p:attrName>
                                        </p:attrNameLst>
                                      </p:cBhvr>
                                      <p:to>
                                        <p:strVal val="visible"/>
                                      </p:to>
                                    </p:set>
                                    <p:anim calcmode="lin" valueType="num">
                                      <p:cBhvr>
                                        <p:cTn id="67" dur="10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68" dur="1000" fill="hold"/>
                                        <p:tgtEl>
                                          <p:spTgt spid="10">
                                            <p:txEl>
                                              <p:pRg st="2" end="2"/>
                                            </p:txEl>
                                          </p:spTgt>
                                        </p:tgtEl>
                                        <p:attrNameLst>
                                          <p:attrName>ppt_h</p:attrName>
                                        </p:attrNameLst>
                                      </p:cBhvr>
                                      <p:tavLst>
                                        <p:tav tm="0">
                                          <p:val>
                                            <p:fltVal val="0"/>
                                          </p:val>
                                        </p:tav>
                                        <p:tav tm="100000">
                                          <p:val>
                                            <p:strVal val="#ppt_h"/>
                                          </p:val>
                                        </p:tav>
                                      </p:tavLst>
                                    </p:anim>
                                    <p:anim calcmode="lin" valueType="num">
                                      <p:cBhvr>
                                        <p:cTn id="69" dur="1000" fill="hold"/>
                                        <p:tgtEl>
                                          <p:spTgt spid="10">
                                            <p:txEl>
                                              <p:pRg st="2" end="2"/>
                                            </p:txEl>
                                          </p:spTgt>
                                        </p:tgtEl>
                                        <p:attrNameLst>
                                          <p:attrName>style.rotation</p:attrName>
                                        </p:attrNameLst>
                                      </p:cBhvr>
                                      <p:tavLst>
                                        <p:tav tm="0">
                                          <p:val>
                                            <p:fltVal val="90"/>
                                          </p:val>
                                        </p:tav>
                                        <p:tav tm="100000">
                                          <p:val>
                                            <p:fltVal val="0"/>
                                          </p:val>
                                        </p:tav>
                                      </p:tavLst>
                                    </p:anim>
                                    <p:animEffect transition="in" filter="fade">
                                      <p:cBhvr>
                                        <p:cTn id="70" dur="1000"/>
                                        <p:tgtEl>
                                          <p:spTgt spid="10">
                                            <p:txEl>
                                              <p:pRg st="2" end="2"/>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31" presetClass="exit" presetSubtype="0" fill="hold" grpId="1" nodeType="clickEffect">
                                  <p:stCondLst>
                                    <p:cond delay="0"/>
                                  </p:stCondLst>
                                  <p:childTnLst>
                                    <p:anim calcmode="lin" valueType="num">
                                      <p:cBhvr>
                                        <p:cTn id="74" dur="1000"/>
                                        <p:tgtEl>
                                          <p:spTgt spid="16"/>
                                        </p:tgtEl>
                                        <p:attrNameLst>
                                          <p:attrName>ppt_w</p:attrName>
                                        </p:attrNameLst>
                                      </p:cBhvr>
                                      <p:tavLst>
                                        <p:tav tm="0">
                                          <p:val>
                                            <p:strVal val="ppt_w"/>
                                          </p:val>
                                        </p:tav>
                                        <p:tav tm="100000">
                                          <p:val>
                                            <p:fltVal val="0"/>
                                          </p:val>
                                        </p:tav>
                                      </p:tavLst>
                                    </p:anim>
                                    <p:anim calcmode="lin" valueType="num">
                                      <p:cBhvr>
                                        <p:cTn id="75" dur="1000"/>
                                        <p:tgtEl>
                                          <p:spTgt spid="16"/>
                                        </p:tgtEl>
                                        <p:attrNameLst>
                                          <p:attrName>ppt_h</p:attrName>
                                        </p:attrNameLst>
                                      </p:cBhvr>
                                      <p:tavLst>
                                        <p:tav tm="0">
                                          <p:val>
                                            <p:strVal val="ppt_h"/>
                                          </p:val>
                                        </p:tav>
                                        <p:tav tm="100000">
                                          <p:val>
                                            <p:fltVal val="0"/>
                                          </p:val>
                                        </p:tav>
                                      </p:tavLst>
                                    </p:anim>
                                    <p:anim calcmode="lin" valueType="num">
                                      <p:cBhvr>
                                        <p:cTn id="76" dur="1000"/>
                                        <p:tgtEl>
                                          <p:spTgt spid="16"/>
                                        </p:tgtEl>
                                        <p:attrNameLst>
                                          <p:attrName>style.rotation</p:attrName>
                                        </p:attrNameLst>
                                      </p:cBhvr>
                                      <p:tavLst>
                                        <p:tav tm="0">
                                          <p:val>
                                            <p:fltVal val="0"/>
                                          </p:val>
                                        </p:tav>
                                        <p:tav tm="100000">
                                          <p:val>
                                            <p:fltVal val="90"/>
                                          </p:val>
                                        </p:tav>
                                      </p:tavLst>
                                    </p:anim>
                                    <p:animEffect transition="out" filter="fade">
                                      <p:cBhvr>
                                        <p:cTn id="77" dur="1000"/>
                                        <p:tgtEl>
                                          <p:spTgt spid="16"/>
                                        </p:tgtEl>
                                      </p:cBhvr>
                                    </p:animEffect>
                                    <p:set>
                                      <p:cBhvr>
                                        <p:cTn id="78" dur="1" fill="hold">
                                          <p:stCondLst>
                                            <p:cond delay="999"/>
                                          </p:stCondLst>
                                        </p:cTn>
                                        <p:tgtEl>
                                          <p:spTgt spid="1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10">
                                            <p:txEl>
                                              <p:pRg st="3" end="3"/>
                                            </p:txEl>
                                          </p:spTgt>
                                        </p:tgtEl>
                                        <p:attrNameLst>
                                          <p:attrName>style.visibility</p:attrName>
                                        </p:attrNameLst>
                                      </p:cBhvr>
                                      <p:to>
                                        <p:strVal val="visible"/>
                                      </p:to>
                                    </p:set>
                                    <p:animEffect transition="in" filter="wipe(down)">
                                      <p:cBhvr>
                                        <p:cTn id="83" dur="500"/>
                                        <p:tgtEl>
                                          <p:spTgt spid="10">
                                            <p:txEl>
                                              <p:pRg st="3" end="3"/>
                                            </p:txEl>
                                          </p:spTgt>
                                        </p:tgtEl>
                                      </p:cBhvr>
                                    </p:animEffect>
                                  </p:childTnLst>
                                </p:cTn>
                              </p:par>
                              <p:par>
                                <p:cTn id="84" presetID="22" presetClass="entr" presetSubtype="4" fill="hold" nodeType="withEffect">
                                  <p:stCondLst>
                                    <p:cond delay="0"/>
                                  </p:stCondLst>
                                  <p:childTnLst>
                                    <p:set>
                                      <p:cBhvr>
                                        <p:cTn id="85" dur="1" fill="hold">
                                          <p:stCondLst>
                                            <p:cond delay="0"/>
                                          </p:stCondLst>
                                        </p:cTn>
                                        <p:tgtEl>
                                          <p:spTgt spid="10">
                                            <p:txEl>
                                              <p:pRg st="4" end="4"/>
                                            </p:txEl>
                                          </p:spTgt>
                                        </p:tgtEl>
                                        <p:attrNameLst>
                                          <p:attrName>style.visibility</p:attrName>
                                        </p:attrNameLst>
                                      </p:cBhvr>
                                      <p:to>
                                        <p:strVal val="visible"/>
                                      </p:to>
                                    </p:set>
                                    <p:animEffect transition="in" filter="wipe(down)">
                                      <p:cBhvr>
                                        <p:cTn id="86" dur="500"/>
                                        <p:tgtEl>
                                          <p:spTgt spid="10">
                                            <p:txEl>
                                              <p:pRg st="4" end="4"/>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xit" presetSubtype="4" fill="hold" grpId="0" nodeType="clickEffect">
                                  <p:stCondLst>
                                    <p:cond delay="0"/>
                                  </p:stCondLst>
                                  <p:childTnLst>
                                    <p:anim calcmode="lin" valueType="num">
                                      <p:cBhvr additive="base">
                                        <p:cTn id="90" dur="500"/>
                                        <p:tgtEl>
                                          <p:spTgt spid="17"/>
                                        </p:tgtEl>
                                        <p:attrNameLst>
                                          <p:attrName>ppt_x</p:attrName>
                                        </p:attrNameLst>
                                      </p:cBhvr>
                                      <p:tavLst>
                                        <p:tav tm="0">
                                          <p:val>
                                            <p:strVal val="ppt_x"/>
                                          </p:val>
                                        </p:tav>
                                        <p:tav tm="100000">
                                          <p:val>
                                            <p:strVal val="ppt_x"/>
                                          </p:val>
                                        </p:tav>
                                      </p:tavLst>
                                    </p:anim>
                                    <p:anim calcmode="lin" valueType="num">
                                      <p:cBhvr additive="base">
                                        <p:cTn id="91" dur="500"/>
                                        <p:tgtEl>
                                          <p:spTgt spid="17"/>
                                        </p:tgtEl>
                                        <p:attrNameLst>
                                          <p:attrName>ppt_y</p:attrName>
                                        </p:attrNameLst>
                                      </p:cBhvr>
                                      <p:tavLst>
                                        <p:tav tm="0">
                                          <p:val>
                                            <p:strVal val="ppt_y"/>
                                          </p:val>
                                        </p:tav>
                                        <p:tav tm="100000">
                                          <p:val>
                                            <p:strVal val="1+ppt_h/2"/>
                                          </p:val>
                                        </p:tav>
                                      </p:tavLst>
                                    </p:anim>
                                    <p:set>
                                      <p:cBhvr>
                                        <p:cTn id="92" dur="1" fill="hold">
                                          <p:stCondLst>
                                            <p:cond delay="499"/>
                                          </p:stCondLst>
                                        </p:cTn>
                                        <p:tgtEl>
                                          <p:spTgt spid="17"/>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 presetClass="exit" presetSubtype="4" fill="hold" grpId="0" nodeType="clickEffect">
                                  <p:stCondLst>
                                    <p:cond delay="0"/>
                                  </p:stCondLst>
                                  <p:childTnLst>
                                    <p:anim calcmode="lin" valueType="num">
                                      <p:cBhvr additive="base">
                                        <p:cTn id="96" dur="500"/>
                                        <p:tgtEl>
                                          <p:spTgt spid="18"/>
                                        </p:tgtEl>
                                        <p:attrNameLst>
                                          <p:attrName>ppt_x</p:attrName>
                                        </p:attrNameLst>
                                      </p:cBhvr>
                                      <p:tavLst>
                                        <p:tav tm="0">
                                          <p:val>
                                            <p:strVal val="ppt_x"/>
                                          </p:val>
                                        </p:tav>
                                        <p:tav tm="100000">
                                          <p:val>
                                            <p:strVal val="ppt_x"/>
                                          </p:val>
                                        </p:tav>
                                      </p:tavLst>
                                    </p:anim>
                                    <p:anim calcmode="lin" valueType="num">
                                      <p:cBhvr additive="base">
                                        <p:cTn id="97" dur="500"/>
                                        <p:tgtEl>
                                          <p:spTgt spid="18"/>
                                        </p:tgtEl>
                                        <p:attrNameLst>
                                          <p:attrName>ppt_y</p:attrName>
                                        </p:attrNameLst>
                                      </p:cBhvr>
                                      <p:tavLst>
                                        <p:tav tm="0">
                                          <p:val>
                                            <p:strVal val="ppt_y"/>
                                          </p:val>
                                        </p:tav>
                                        <p:tav tm="100000">
                                          <p:val>
                                            <p:strVal val="1+ppt_h/2"/>
                                          </p:val>
                                        </p:tav>
                                      </p:tavLst>
                                    </p:anim>
                                    <p:set>
                                      <p:cBhvr>
                                        <p:cTn id="98" dur="1" fill="hold">
                                          <p:stCondLst>
                                            <p:cond delay="499"/>
                                          </p:stCondLst>
                                        </p:cTn>
                                        <p:tgtEl>
                                          <p:spTgt spid="18"/>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6" presetClass="entr" presetSubtype="16" fill="hold" nodeType="clickEffect">
                                  <p:stCondLst>
                                    <p:cond delay="0"/>
                                  </p:stCondLst>
                                  <p:childTnLst>
                                    <p:set>
                                      <p:cBhvr>
                                        <p:cTn id="102" dur="1" fill="hold">
                                          <p:stCondLst>
                                            <p:cond delay="0"/>
                                          </p:stCondLst>
                                        </p:cTn>
                                        <p:tgtEl>
                                          <p:spTgt spid="10">
                                            <p:txEl>
                                              <p:pRg st="5" end="5"/>
                                            </p:txEl>
                                          </p:spTgt>
                                        </p:tgtEl>
                                        <p:attrNameLst>
                                          <p:attrName>style.visibility</p:attrName>
                                        </p:attrNameLst>
                                      </p:cBhvr>
                                      <p:to>
                                        <p:strVal val="visible"/>
                                      </p:to>
                                    </p:set>
                                    <p:animEffect transition="in" filter="circle(in)">
                                      <p:cBhvr>
                                        <p:cTn id="103" dur="2000"/>
                                        <p:tgtEl>
                                          <p:spTgt spid="10">
                                            <p:txEl>
                                              <p:pRg st="5" end="5"/>
                                            </p:txEl>
                                          </p:spTgt>
                                        </p:tgtEl>
                                      </p:cBhvr>
                                    </p:animEffect>
                                  </p:childTnLst>
                                </p:cTn>
                              </p:par>
                              <p:par>
                                <p:cTn id="104" presetID="6" presetClass="entr" presetSubtype="16" fill="hold" nodeType="withEffect">
                                  <p:stCondLst>
                                    <p:cond delay="0"/>
                                  </p:stCondLst>
                                  <p:childTnLst>
                                    <p:set>
                                      <p:cBhvr>
                                        <p:cTn id="105" dur="1" fill="hold">
                                          <p:stCondLst>
                                            <p:cond delay="0"/>
                                          </p:stCondLst>
                                        </p:cTn>
                                        <p:tgtEl>
                                          <p:spTgt spid="10">
                                            <p:txEl>
                                              <p:pRg st="6" end="6"/>
                                            </p:txEl>
                                          </p:spTgt>
                                        </p:tgtEl>
                                        <p:attrNameLst>
                                          <p:attrName>style.visibility</p:attrName>
                                        </p:attrNameLst>
                                      </p:cBhvr>
                                      <p:to>
                                        <p:strVal val="visible"/>
                                      </p:to>
                                    </p:set>
                                    <p:animEffect transition="in" filter="circle(in)">
                                      <p:cBhvr>
                                        <p:cTn id="106" dur="2000"/>
                                        <p:tgtEl>
                                          <p:spTgt spid="10">
                                            <p:txEl>
                                              <p:pRg st="6" end="6"/>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31" presetClass="exit" presetSubtype="0" fill="hold" grpId="1" nodeType="clickEffect">
                                  <p:stCondLst>
                                    <p:cond delay="0"/>
                                  </p:stCondLst>
                                  <p:childTnLst>
                                    <p:anim calcmode="lin" valueType="num">
                                      <p:cBhvr>
                                        <p:cTn id="110" dur="1000"/>
                                        <p:tgtEl>
                                          <p:spTgt spid="18"/>
                                        </p:tgtEl>
                                        <p:attrNameLst>
                                          <p:attrName>ppt_w</p:attrName>
                                        </p:attrNameLst>
                                      </p:cBhvr>
                                      <p:tavLst>
                                        <p:tav tm="0">
                                          <p:val>
                                            <p:strVal val="ppt_w"/>
                                          </p:val>
                                        </p:tav>
                                        <p:tav tm="100000">
                                          <p:val>
                                            <p:fltVal val="0"/>
                                          </p:val>
                                        </p:tav>
                                      </p:tavLst>
                                    </p:anim>
                                    <p:anim calcmode="lin" valueType="num">
                                      <p:cBhvr>
                                        <p:cTn id="111" dur="1000"/>
                                        <p:tgtEl>
                                          <p:spTgt spid="18"/>
                                        </p:tgtEl>
                                        <p:attrNameLst>
                                          <p:attrName>ppt_h</p:attrName>
                                        </p:attrNameLst>
                                      </p:cBhvr>
                                      <p:tavLst>
                                        <p:tav tm="0">
                                          <p:val>
                                            <p:strVal val="ppt_h"/>
                                          </p:val>
                                        </p:tav>
                                        <p:tav tm="100000">
                                          <p:val>
                                            <p:fltVal val="0"/>
                                          </p:val>
                                        </p:tav>
                                      </p:tavLst>
                                    </p:anim>
                                    <p:anim calcmode="lin" valueType="num">
                                      <p:cBhvr>
                                        <p:cTn id="112" dur="1000"/>
                                        <p:tgtEl>
                                          <p:spTgt spid="18"/>
                                        </p:tgtEl>
                                        <p:attrNameLst>
                                          <p:attrName>style.rotation</p:attrName>
                                        </p:attrNameLst>
                                      </p:cBhvr>
                                      <p:tavLst>
                                        <p:tav tm="0">
                                          <p:val>
                                            <p:fltVal val="0"/>
                                          </p:val>
                                        </p:tav>
                                        <p:tav tm="100000">
                                          <p:val>
                                            <p:fltVal val="90"/>
                                          </p:val>
                                        </p:tav>
                                      </p:tavLst>
                                    </p:anim>
                                    <p:animEffect transition="out" filter="fade">
                                      <p:cBhvr>
                                        <p:cTn id="113" dur="1000"/>
                                        <p:tgtEl>
                                          <p:spTgt spid="18"/>
                                        </p:tgtEl>
                                      </p:cBhvr>
                                    </p:animEffect>
                                    <p:set>
                                      <p:cBhvr>
                                        <p:cTn id="114" dur="1" fill="hold">
                                          <p:stCondLst>
                                            <p:cond delay="999"/>
                                          </p:stCondLst>
                                        </p:cTn>
                                        <p:tgtEl>
                                          <p:spTgt spid="18"/>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22" presetClass="entr" presetSubtype="4" fill="hold" nodeType="clickEffect">
                                  <p:stCondLst>
                                    <p:cond delay="0"/>
                                  </p:stCondLst>
                                  <p:childTnLst>
                                    <p:set>
                                      <p:cBhvr>
                                        <p:cTn id="118" dur="1" fill="hold">
                                          <p:stCondLst>
                                            <p:cond delay="0"/>
                                          </p:stCondLst>
                                        </p:cTn>
                                        <p:tgtEl>
                                          <p:spTgt spid="10">
                                            <p:txEl>
                                              <p:pRg st="7" end="7"/>
                                            </p:txEl>
                                          </p:spTgt>
                                        </p:tgtEl>
                                        <p:attrNameLst>
                                          <p:attrName>style.visibility</p:attrName>
                                        </p:attrNameLst>
                                      </p:cBhvr>
                                      <p:to>
                                        <p:strVal val="visible"/>
                                      </p:to>
                                    </p:set>
                                    <p:animEffect transition="in" filter="wipe(down)">
                                      <p:cBhvr>
                                        <p:cTn id="119"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51" grpId="0"/>
      <p:bldP spid="2" grpId="0" animBg="1"/>
      <p:bldP spid="2" grpId="1" animBg="1"/>
      <p:bldP spid="9" grpId="0" animBg="1"/>
      <p:bldP spid="9" grpId="1" animBg="1"/>
      <p:bldP spid="16" grpId="0" animBg="1"/>
      <p:bldP spid="16" grpId="1" animBg="1"/>
      <p:bldP spid="17" grpId="0" animBg="1"/>
      <p:bldP spid="18" grpId="0" animBg="1"/>
      <p:bldP spid="1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5" name="Rectangle 10"/>
          <p:cNvSpPr>
            <a:spLocks noChangeArrowheads="1"/>
          </p:cNvSpPr>
          <p:nvPr/>
        </p:nvSpPr>
        <p:spPr bwMode="auto">
          <a:xfrm>
            <a:off x="0" y="0"/>
            <a:ext cx="9144000" cy="6858000"/>
          </a:xfrm>
          <a:prstGeom prst="rect">
            <a:avLst/>
          </a:prstGeom>
          <a:noFill/>
          <a:ln w="76200" cmpd="tri" algn="ctr">
            <a:pattFill prst="solidDmnd">
              <a:fgClr>
                <a:srgbClr val="993366"/>
              </a:fgClr>
              <a:bgClr>
                <a:srgbClr val="FFFFFF"/>
              </a:bgClr>
            </a:pattFill>
            <a:miter lim="800000"/>
            <a:headEnd/>
            <a:tailEnd/>
          </a:ln>
          <a:effectLst>
            <a:prstShdw prst="shdw17" dist="17961" dir="13500000">
              <a:srgbClr val="5C1F3D"/>
            </a:prst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6747" name="Line 18"/>
          <p:cNvSpPr>
            <a:spLocks noChangeShapeType="1"/>
          </p:cNvSpPr>
          <p:nvPr/>
        </p:nvSpPr>
        <p:spPr bwMode="auto">
          <a:xfrm>
            <a:off x="4846177" y="1640356"/>
            <a:ext cx="0" cy="52176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51" name="Text Box 15"/>
          <p:cNvSpPr txBox="1">
            <a:spLocks noChangeArrowheads="1"/>
          </p:cNvSpPr>
          <p:nvPr/>
        </p:nvSpPr>
        <p:spPr bwMode="auto">
          <a:xfrm>
            <a:off x="15102" y="637237"/>
            <a:ext cx="4572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u="sng" dirty="0">
                <a:solidFill>
                  <a:srgbClr val="FF0000"/>
                </a:solidFill>
                <a:latin typeface="Times New Roman" pitchFamily="18" charset="0"/>
              </a:rPr>
              <a:t>I. VỊ TRÍ ĐỊA LÍ VÀ GIỚI HẠN LÃNH THỔ:</a:t>
            </a:r>
          </a:p>
        </p:txBody>
      </p:sp>
      <p:sp>
        <p:nvSpPr>
          <p:cNvPr id="10" name="Rectangle 9"/>
          <p:cNvSpPr/>
          <p:nvPr/>
        </p:nvSpPr>
        <p:spPr>
          <a:xfrm>
            <a:off x="206304" y="1599389"/>
            <a:ext cx="4330316" cy="5324535"/>
          </a:xfrm>
          <a:prstGeom prst="rect">
            <a:avLst/>
          </a:prstGeom>
        </p:spPr>
        <p:txBody>
          <a:bodyPr wrap="square">
            <a:spAutoFit/>
          </a:bodyPr>
          <a:lstStyle/>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Nằm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phía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a:t>
            </a:r>
            <a:r>
              <a:rPr lang="en-US" sz="2400" dirty="0" err="1" smtClean="0">
                <a:latin typeface="Times New Roman" pitchFamily="18" charset="0"/>
                <a:cs typeface="Times New Roman" pitchFamily="18" charset="0"/>
              </a:rPr>
              <a:t>ây</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vùng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Đông</a:t>
            </a:r>
            <a:r>
              <a:rPr lang="en-US" sz="2400" dirty="0">
                <a:latin typeface="Times New Roman" pitchFamily="18" charset="0"/>
                <a:cs typeface="Times New Roman" pitchFamily="18" charset="0"/>
              </a:rPr>
              <a:t> Nam </a:t>
            </a:r>
            <a:r>
              <a:rPr lang="en-US" sz="2400" dirty="0" err="1">
                <a:latin typeface="Times New Roman" pitchFamily="18" charset="0"/>
                <a:cs typeface="Times New Roman" pitchFamily="18" charset="0"/>
              </a:rPr>
              <a:t>Bộ</a:t>
            </a:r>
            <a:endParaRPr lang="en-US" sz="2400" dirty="0">
              <a:latin typeface="Times New Roman" pitchFamily="18" charset="0"/>
              <a:cs typeface="Times New Roman" pitchFamily="18" charset="0"/>
            </a:endParaRPr>
          </a:p>
          <a:p>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Phía</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Bắc</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giáp</a:t>
            </a:r>
            <a:r>
              <a:rPr lang="en-US" sz="2400" dirty="0">
                <a:latin typeface="Times New Roman" pitchFamily="18" charset="0"/>
                <a:cs typeface="Times New Roman" pitchFamily="18" charset="0"/>
              </a:rPr>
              <a:t> Cam-</a:t>
            </a:r>
            <a:r>
              <a:rPr lang="en-US" sz="2400" dirty="0" err="1">
                <a:latin typeface="Times New Roman" pitchFamily="18" charset="0"/>
                <a:cs typeface="Times New Roman" pitchFamily="18" charset="0"/>
              </a:rPr>
              <a:t>pu</a:t>
            </a:r>
            <a:r>
              <a:rPr lang="en-US" sz="2400" dirty="0">
                <a:latin typeface="Times New Roman" pitchFamily="18" charset="0"/>
                <a:cs typeface="Times New Roman" pitchFamily="18" charset="0"/>
              </a:rPr>
              <a:t>-chia</a:t>
            </a:r>
          </a:p>
          <a:p>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Phía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Bắc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tiếp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Đông</a:t>
            </a:r>
            <a:r>
              <a:rPr lang="en-US" sz="2400" dirty="0">
                <a:latin typeface="Times New Roman" pitchFamily="18" charset="0"/>
                <a:cs typeface="Times New Roman" pitchFamily="18" charset="0"/>
              </a:rPr>
              <a:t> Nam </a:t>
            </a:r>
            <a:r>
              <a:rPr lang="en-US" sz="2400" dirty="0" err="1">
                <a:latin typeface="Times New Roman" pitchFamily="18" charset="0"/>
                <a:cs typeface="Times New Roman" pitchFamily="18" charset="0"/>
              </a:rPr>
              <a:t>Bộ</a:t>
            </a:r>
            <a:r>
              <a:rPr lang="en-US" sz="2400" dirty="0">
                <a:latin typeface="Times New Roman" pitchFamily="18" charset="0"/>
                <a:cs typeface="Times New Roman" pitchFamily="18" charset="0"/>
              </a:rPr>
              <a:t>.</a:t>
            </a:r>
          </a:p>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Phía</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T</a:t>
            </a:r>
            <a:r>
              <a:rPr lang="en-US" sz="2400" dirty="0" err="1" smtClean="0">
                <a:latin typeface="Times New Roman" pitchFamily="18" charset="0"/>
                <a:cs typeface="Times New Roman" pitchFamily="18" charset="0"/>
              </a:rPr>
              <a:t>ây</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N</a:t>
            </a:r>
            <a:r>
              <a:rPr lang="en-US" sz="2400" dirty="0" smtClean="0">
                <a:latin typeface="Times New Roman" pitchFamily="18" charset="0"/>
                <a:cs typeface="Times New Roman" pitchFamily="18" charset="0"/>
              </a:rPr>
              <a:t>am </a:t>
            </a:r>
            <a:r>
              <a:rPr lang="en-US" sz="2400" dirty="0" err="1">
                <a:latin typeface="Times New Roman" pitchFamily="18" charset="0"/>
                <a:cs typeface="Times New Roman" pitchFamily="18" charset="0"/>
              </a:rPr>
              <a:t>giáp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vịnh</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Thái</a:t>
            </a:r>
            <a:endParaRPr lang="en-US" sz="2400" dirty="0">
              <a:latin typeface="Times New Roman" pitchFamily="18" charset="0"/>
              <a:cs typeface="Times New Roman" pitchFamily="18" charset="0"/>
            </a:endParaRPr>
          </a:p>
          <a:p>
            <a:r>
              <a:rPr lang="en-US" sz="2400" dirty="0" err="1" smtClean="0">
                <a:latin typeface="Times New Roman" pitchFamily="18" charset="0"/>
                <a:cs typeface="Times New Roman" pitchFamily="18" charset="0"/>
              </a:rPr>
              <a:t>Lan</a:t>
            </a:r>
            <a:endParaRPr lang="en-US" sz="2400" dirty="0">
              <a:latin typeface="Times New Roman" pitchFamily="18" charset="0"/>
              <a:cs typeface="Times New Roman" pitchFamily="18" charset="0"/>
            </a:endParaRPr>
          </a:p>
          <a:p>
            <a:pPr marL="342900" indent="-342900">
              <a:buFontTx/>
              <a:buChar char="-"/>
            </a:pP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P</a:t>
            </a:r>
            <a:r>
              <a:rPr lang="en-US" sz="2400" dirty="0" err="1" smtClean="0">
                <a:latin typeface="Times New Roman" pitchFamily="18" charset="0"/>
                <a:cs typeface="Times New Roman" pitchFamily="18" charset="0"/>
              </a:rPr>
              <a:t>hía</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Đ</a:t>
            </a:r>
            <a:r>
              <a:rPr lang="en-US" sz="2400" dirty="0" err="1" smtClean="0">
                <a:latin typeface="Times New Roman" pitchFamily="18" charset="0"/>
                <a:cs typeface="Times New Roman" pitchFamily="18" charset="0"/>
              </a:rPr>
              <a:t>ông</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N</a:t>
            </a:r>
            <a:r>
              <a:rPr lang="en-US" sz="2400" dirty="0" smtClean="0">
                <a:latin typeface="Times New Roman" pitchFamily="18" charset="0"/>
                <a:cs typeface="Times New Roman" pitchFamily="18" charset="0"/>
              </a:rPr>
              <a:t>am </a:t>
            </a:r>
            <a:r>
              <a:rPr lang="en-US" sz="2400" dirty="0" err="1">
                <a:latin typeface="Times New Roman" pitchFamily="18" charset="0"/>
                <a:cs typeface="Times New Roman" pitchFamily="18" charset="0"/>
              </a:rPr>
              <a:t>giáp</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Biển</a:t>
            </a:r>
            <a:endParaRPr lang="en-US" sz="2400" dirty="0">
              <a:latin typeface="Times New Roman" pitchFamily="18" charset="0"/>
              <a:cs typeface="Times New Roman" pitchFamily="18" charset="0"/>
            </a:endParaRPr>
          </a:p>
          <a:p>
            <a:r>
              <a:rPr lang="en-US" sz="2400" dirty="0" err="1" smtClean="0">
                <a:latin typeface="Times New Roman" pitchFamily="18" charset="0"/>
                <a:cs typeface="Times New Roman" pitchFamily="18" charset="0"/>
              </a:rPr>
              <a:t>Đông</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 Ý </a:t>
            </a:r>
            <a:r>
              <a:rPr lang="en-US" sz="2400" dirty="0" err="1">
                <a:latin typeface="Times New Roman" pitchFamily="18" charset="0"/>
                <a:cs typeface="Times New Roman" pitchFamily="18" charset="0"/>
              </a:rPr>
              <a:t>nghĩa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An </a:t>
            </a:r>
            <a:r>
              <a:rPr lang="en-US" sz="2400" dirty="0" err="1">
                <a:latin typeface="Times New Roman" pitchFamily="18" charset="0"/>
                <a:cs typeface="Times New Roman" pitchFamily="18" charset="0"/>
              </a:rPr>
              <a:t>ninh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quốc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phòng</a:t>
            </a:r>
            <a:endParaRPr lang="en-US" sz="2400" dirty="0">
              <a:latin typeface="Times New Roman" pitchFamily="18" charset="0"/>
              <a:cs typeface="Times New Roman" pitchFamily="18" charset="0"/>
            </a:endParaRPr>
          </a:p>
          <a:p>
            <a:r>
              <a:rPr lang="en-US" sz="2800" dirty="0">
                <a:latin typeface="Times New Roman" pitchFamily="18" charset="0"/>
                <a:cs typeface="Times New Roman" pitchFamily="18" charset="0"/>
              </a:rPr>
              <a:t> </a:t>
            </a:r>
          </a:p>
        </p:txBody>
      </p:sp>
      <p:sp>
        <p:nvSpPr>
          <p:cNvPr id="7" name="Title 1"/>
          <p:cNvSpPr txBox="1">
            <a:spLocks/>
          </p:cNvSpPr>
          <p:nvPr/>
        </p:nvSpPr>
        <p:spPr>
          <a:xfrm>
            <a:off x="234396" y="0"/>
            <a:ext cx="8604448" cy="754159"/>
          </a:xfrm>
          <a:prstGeom prst="rect">
            <a:avLst/>
          </a:prstGeom>
        </p:spPr>
        <p:txBody>
          <a:bodyPr lIns="91439" tIns="45720" rIns="91439" bIns="45720"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8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35: VÙNG ĐỒNG BẰNG SÔNG CỬU LONG </a:t>
            </a:r>
            <a:r>
              <a:rPr lang="vi-VN" sz="28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vi-VN"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5" name="Picture 5" descr="mekong-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7309" y="641898"/>
            <a:ext cx="3888432" cy="419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9"/>
          <p:cNvSpPr txBox="1">
            <a:spLocks noChangeArrowheads="1"/>
          </p:cNvSpPr>
          <p:nvPr/>
        </p:nvSpPr>
        <p:spPr bwMode="auto">
          <a:xfrm>
            <a:off x="5072755" y="4919008"/>
            <a:ext cx="3750501" cy="1938992"/>
          </a:xfrm>
          <a:prstGeom prst="rect">
            <a:avLst/>
          </a:prstGeom>
          <a:solidFill>
            <a:srgbClr val="66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2000" dirty="0" err="1">
                <a:solidFill>
                  <a:prstClr val="black"/>
                </a:solidFill>
                <a:latin typeface="Times New Roman" pitchFamily="18" charset="0"/>
              </a:rPr>
              <a:t>Các</a:t>
            </a:r>
            <a:r>
              <a:rPr lang="en-US" sz="2000" dirty="0">
                <a:solidFill>
                  <a:prstClr val="black"/>
                </a:solidFill>
                <a:latin typeface="Times New Roman" pitchFamily="18" charset="0"/>
              </a:rPr>
              <a:t> </a:t>
            </a:r>
            <a:r>
              <a:rPr lang="en-US" sz="2000" dirty="0" err="1">
                <a:solidFill>
                  <a:prstClr val="black"/>
                </a:solidFill>
                <a:latin typeface="Times New Roman" pitchFamily="18" charset="0"/>
              </a:rPr>
              <a:t>nước</a:t>
            </a:r>
            <a:r>
              <a:rPr lang="en-US" sz="2000" dirty="0">
                <a:solidFill>
                  <a:prstClr val="black"/>
                </a:solidFill>
                <a:latin typeface="Times New Roman" pitchFamily="18" charset="0"/>
              </a:rPr>
              <a:t> </a:t>
            </a:r>
            <a:r>
              <a:rPr lang="en-US" sz="2000" dirty="0" err="1">
                <a:solidFill>
                  <a:prstClr val="black"/>
                </a:solidFill>
                <a:latin typeface="Times New Roman" pitchFamily="18" charset="0"/>
              </a:rPr>
              <a:t>thuộc</a:t>
            </a:r>
            <a:r>
              <a:rPr lang="en-US" sz="2000" dirty="0">
                <a:solidFill>
                  <a:prstClr val="black"/>
                </a:solidFill>
                <a:latin typeface="Times New Roman" pitchFamily="18" charset="0"/>
              </a:rPr>
              <a:t> </a:t>
            </a:r>
            <a:r>
              <a:rPr lang="en-US" sz="2000" dirty="0" err="1">
                <a:solidFill>
                  <a:prstClr val="black"/>
                </a:solidFill>
                <a:latin typeface="Times New Roman" pitchFamily="18" charset="0"/>
              </a:rPr>
              <a:t>tiểu</a:t>
            </a:r>
            <a:r>
              <a:rPr lang="en-US" sz="2000" dirty="0">
                <a:solidFill>
                  <a:prstClr val="black"/>
                </a:solidFill>
                <a:latin typeface="Times New Roman" pitchFamily="18" charset="0"/>
              </a:rPr>
              <a:t> </a:t>
            </a:r>
            <a:r>
              <a:rPr lang="en-US" sz="2000" dirty="0" err="1">
                <a:solidFill>
                  <a:prstClr val="black"/>
                </a:solidFill>
                <a:latin typeface="Times New Roman" pitchFamily="18" charset="0"/>
              </a:rPr>
              <a:t>vùng</a:t>
            </a:r>
            <a:r>
              <a:rPr lang="en-US" sz="2000" dirty="0">
                <a:solidFill>
                  <a:prstClr val="black"/>
                </a:solidFill>
                <a:latin typeface="Times New Roman" pitchFamily="18" charset="0"/>
              </a:rPr>
              <a:t> </a:t>
            </a:r>
            <a:r>
              <a:rPr lang="en-US" sz="2000" dirty="0" err="1">
                <a:solidFill>
                  <a:prstClr val="black"/>
                </a:solidFill>
                <a:latin typeface="Times New Roman" pitchFamily="18" charset="0"/>
              </a:rPr>
              <a:t>sông</a:t>
            </a:r>
            <a:r>
              <a:rPr lang="en-US" sz="2000" dirty="0">
                <a:solidFill>
                  <a:prstClr val="black"/>
                </a:solidFill>
                <a:latin typeface="Times New Roman" pitchFamily="18" charset="0"/>
              </a:rPr>
              <a:t> </a:t>
            </a:r>
            <a:r>
              <a:rPr lang="en-US" sz="2000" dirty="0" err="1">
                <a:solidFill>
                  <a:prstClr val="black"/>
                </a:solidFill>
                <a:latin typeface="Times New Roman" pitchFamily="18" charset="0"/>
              </a:rPr>
              <a:t>Mê</a:t>
            </a:r>
            <a:r>
              <a:rPr lang="en-US" sz="2000" dirty="0">
                <a:solidFill>
                  <a:prstClr val="black"/>
                </a:solidFill>
                <a:latin typeface="Times New Roman" pitchFamily="18" charset="0"/>
              </a:rPr>
              <a:t> </a:t>
            </a:r>
            <a:r>
              <a:rPr lang="en-US" sz="2000" dirty="0" err="1">
                <a:solidFill>
                  <a:prstClr val="black"/>
                </a:solidFill>
                <a:latin typeface="Times New Roman" pitchFamily="18" charset="0"/>
              </a:rPr>
              <a:t>Công</a:t>
            </a:r>
            <a:r>
              <a:rPr lang="en-US" sz="2000" dirty="0">
                <a:solidFill>
                  <a:prstClr val="black"/>
                </a:solidFill>
                <a:latin typeface="Times New Roman" pitchFamily="18" charset="0"/>
              </a:rPr>
              <a:t>:</a:t>
            </a:r>
          </a:p>
          <a:p>
            <a:pPr eaLnBrk="1" fontAlgn="base" hangingPunct="1">
              <a:spcBef>
                <a:spcPct val="0"/>
              </a:spcBef>
              <a:spcAft>
                <a:spcPct val="0"/>
              </a:spcAft>
              <a:buFontTx/>
              <a:buChar char="-"/>
            </a:pPr>
            <a:r>
              <a:rPr lang="en-US" sz="2000" i="1" dirty="0">
                <a:solidFill>
                  <a:srgbClr val="FF0000"/>
                </a:solidFill>
                <a:latin typeface="Times New Roman" pitchFamily="18" charset="0"/>
              </a:rPr>
              <a:t> </a:t>
            </a:r>
            <a:r>
              <a:rPr lang="en-US" sz="2000" i="1" dirty="0" err="1" smtClean="0">
                <a:solidFill>
                  <a:srgbClr val="FF0000"/>
                </a:solidFill>
                <a:latin typeface="Times New Roman" pitchFamily="18" charset="0"/>
              </a:rPr>
              <a:t>Trung</a:t>
            </a:r>
            <a:r>
              <a:rPr lang="en-US" sz="2000" i="1" dirty="0" smtClean="0">
                <a:solidFill>
                  <a:srgbClr val="FF0000"/>
                </a:solidFill>
                <a:latin typeface="Times New Roman" pitchFamily="18" charset="0"/>
              </a:rPr>
              <a:t> </a:t>
            </a:r>
            <a:r>
              <a:rPr lang="en-US" sz="2000" i="1" dirty="0" err="1">
                <a:solidFill>
                  <a:srgbClr val="FF0000"/>
                </a:solidFill>
                <a:latin typeface="Times New Roman" pitchFamily="18" charset="0"/>
              </a:rPr>
              <a:t>Quốc</a:t>
            </a:r>
            <a:r>
              <a:rPr lang="en-US" sz="2000" i="1" dirty="0" smtClean="0">
                <a:solidFill>
                  <a:srgbClr val="FF0000"/>
                </a:solidFill>
                <a:latin typeface="Times New Roman" pitchFamily="18" charset="0"/>
              </a:rPr>
              <a:t>.  -</a:t>
            </a:r>
            <a:r>
              <a:rPr lang="en-US" sz="2000" i="1" dirty="0" err="1">
                <a:solidFill>
                  <a:srgbClr val="FF0000"/>
                </a:solidFill>
                <a:latin typeface="Times New Roman" pitchFamily="18" charset="0"/>
              </a:rPr>
              <a:t>Myanma</a:t>
            </a:r>
            <a:r>
              <a:rPr lang="en-US" sz="2000" i="1" dirty="0">
                <a:solidFill>
                  <a:srgbClr val="FF0000"/>
                </a:solidFill>
                <a:latin typeface="Times New Roman" pitchFamily="18" charset="0"/>
              </a:rPr>
              <a:t>.</a:t>
            </a:r>
          </a:p>
          <a:p>
            <a:pPr eaLnBrk="1" fontAlgn="base" hangingPunct="1">
              <a:spcBef>
                <a:spcPct val="0"/>
              </a:spcBef>
              <a:spcAft>
                <a:spcPct val="0"/>
              </a:spcAft>
            </a:pPr>
            <a:r>
              <a:rPr lang="en-US" sz="2000" i="1" dirty="0">
                <a:solidFill>
                  <a:srgbClr val="FF0000"/>
                </a:solidFill>
                <a:latin typeface="Times New Roman" pitchFamily="18" charset="0"/>
              </a:rPr>
              <a:t> -</a:t>
            </a:r>
            <a:r>
              <a:rPr lang="en-US" sz="2000" i="1" dirty="0" err="1" smtClean="0">
                <a:solidFill>
                  <a:srgbClr val="FF0000"/>
                </a:solidFill>
                <a:latin typeface="Times New Roman" pitchFamily="18" charset="0"/>
              </a:rPr>
              <a:t>Lào</a:t>
            </a:r>
            <a:r>
              <a:rPr lang="en-US" sz="2000" i="1" dirty="0">
                <a:solidFill>
                  <a:srgbClr val="FF0000"/>
                </a:solidFill>
                <a:latin typeface="Times New Roman" pitchFamily="18" charset="0"/>
              </a:rPr>
              <a:t> </a:t>
            </a:r>
            <a:r>
              <a:rPr lang="en-US" sz="2000" i="1" dirty="0" smtClean="0">
                <a:solidFill>
                  <a:srgbClr val="FF0000"/>
                </a:solidFill>
                <a:latin typeface="Times New Roman" pitchFamily="18" charset="0"/>
              </a:rPr>
              <a:t>               -</a:t>
            </a:r>
            <a:r>
              <a:rPr lang="en-US" sz="2000" i="1" dirty="0" err="1" smtClean="0">
                <a:solidFill>
                  <a:srgbClr val="FF0000"/>
                </a:solidFill>
                <a:latin typeface="Times New Roman" pitchFamily="18" charset="0"/>
              </a:rPr>
              <a:t>Thái</a:t>
            </a:r>
            <a:r>
              <a:rPr lang="en-US" sz="2000" i="1" dirty="0" smtClean="0">
                <a:solidFill>
                  <a:srgbClr val="FF0000"/>
                </a:solidFill>
                <a:latin typeface="Times New Roman" pitchFamily="18" charset="0"/>
              </a:rPr>
              <a:t> </a:t>
            </a:r>
            <a:r>
              <a:rPr lang="en-US" sz="2000" i="1" dirty="0" err="1">
                <a:solidFill>
                  <a:srgbClr val="FF0000"/>
                </a:solidFill>
                <a:latin typeface="Times New Roman" pitchFamily="18" charset="0"/>
              </a:rPr>
              <a:t>Lan</a:t>
            </a:r>
            <a:r>
              <a:rPr lang="en-US" sz="2000" i="1" dirty="0">
                <a:solidFill>
                  <a:srgbClr val="FF0000"/>
                </a:solidFill>
                <a:latin typeface="Times New Roman" pitchFamily="18" charset="0"/>
              </a:rPr>
              <a:t>.</a:t>
            </a:r>
          </a:p>
          <a:p>
            <a:pPr eaLnBrk="1" fontAlgn="base" hangingPunct="1">
              <a:spcBef>
                <a:spcPct val="0"/>
              </a:spcBef>
              <a:spcAft>
                <a:spcPct val="0"/>
              </a:spcAft>
            </a:pPr>
            <a:r>
              <a:rPr lang="en-US" sz="2000" i="1" dirty="0">
                <a:solidFill>
                  <a:srgbClr val="FF0000"/>
                </a:solidFill>
                <a:latin typeface="Times New Roman" pitchFamily="18" charset="0"/>
              </a:rPr>
              <a:t>-</a:t>
            </a:r>
            <a:r>
              <a:rPr lang="en-US" sz="2000" i="1" dirty="0" err="1" smtClean="0">
                <a:solidFill>
                  <a:srgbClr val="FF0000"/>
                </a:solidFill>
                <a:latin typeface="Times New Roman" pitchFamily="18" charset="0"/>
              </a:rPr>
              <a:t>Campuchia</a:t>
            </a:r>
            <a:r>
              <a:rPr lang="en-US" sz="2000" i="1" dirty="0" smtClean="0">
                <a:solidFill>
                  <a:srgbClr val="FF0000"/>
                </a:solidFill>
                <a:latin typeface="Times New Roman" pitchFamily="18" charset="0"/>
              </a:rPr>
              <a:t>.</a:t>
            </a:r>
            <a:r>
              <a:rPr lang="en-US" sz="2000" dirty="0">
                <a:solidFill>
                  <a:prstClr val="black"/>
                </a:solidFill>
                <a:latin typeface="Times New Roman" pitchFamily="18" charset="0"/>
              </a:rPr>
              <a:t> </a:t>
            </a:r>
            <a:r>
              <a:rPr lang="en-US" sz="2000" dirty="0" smtClean="0">
                <a:solidFill>
                  <a:prstClr val="black"/>
                </a:solidFill>
                <a:latin typeface="Times New Roman" pitchFamily="18" charset="0"/>
              </a:rPr>
              <a:t>   - </a:t>
            </a:r>
            <a:r>
              <a:rPr lang="en-US" sz="2000" i="1" dirty="0" err="1" smtClean="0">
                <a:solidFill>
                  <a:srgbClr val="FF0000"/>
                </a:solidFill>
                <a:latin typeface="Times New Roman" pitchFamily="18" charset="0"/>
              </a:rPr>
              <a:t>Việt</a:t>
            </a:r>
            <a:r>
              <a:rPr lang="en-US" sz="2000" i="1" dirty="0" smtClean="0">
                <a:solidFill>
                  <a:srgbClr val="FF0000"/>
                </a:solidFill>
                <a:latin typeface="Times New Roman" pitchFamily="18" charset="0"/>
              </a:rPr>
              <a:t> </a:t>
            </a:r>
            <a:r>
              <a:rPr lang="en-US" sz="2000" i="1" dirty="0">
                <a:solidFill>
                  <a:srgbClr val="FF0000"/>
                </a:solidFill>
                <a:latin typeface="Times New Roman" pitchFamily="18" charset="0"/>
              </a:rPr>
              <a:t>Nam.</a:t>
            </a:r>
          </a:p>
          <a:p>
            <a:pPr eaLnBrk="1" fontAlgn="base" hangingPunct="1">
              <a:spcBef>
                <a:spcPct val="0"/>
              </a:spcBef>
              <a:spcAft>
                <a:spcPct val="0"/>
              </a:spcAft>
            </a:pPr>
            <a:endParaRPr lang="en-US" sz="2000" i="1" dirty="0">
              <a:solidFill>
                <a:srgbClr val="FF0000"/>
              </a:solidFill>
              <a:latin typeface="Times New Roman" pitchFamily="18" charset="0"/>
            </a:endParaRPr>
          </a:p>
        </p:txBody>
      </p:sp>
    </p:spTree>
    <p:extLst>
      <p:ext uri="{BB962C8B-B14F-4D97-AF65-F5344CB8AC3E}">
        <p14:creationId xmlns:p14="http://schemas.microsoft.com/office/powerpoint/2010/main" val="7828743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circle(in)">
                                      <p:cBhvr>
                                        <p:cTn id="14" dur="2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xEl>
                                              <p:pRg st="7" end="7"/>
                                            </p:txEl>
                                          </p:spTgt>
                                        </p:tgtEl>
                                        <p:attrNameLst>
                                          <p:attrName>style.visibility</p:attrName>
                                        </p:attrNameLst>
                                      </p:cBhvr>
                                      <p:to>
                                        <p:strVal val="visible"/>
                                      </p:to>
                                    </p:set>
                                    <p:animEffect transition="in" filter="wipe(down)">
                                      <p:cBhvr>
                                        <p:cTn id="19"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10"/>
          <p:cNvSpPr>
            <a:spLocks noChangeArrowheads="1"/>
          </p:cNvSpPr>
          <p:nvPr/>
        </p:nvSpPr>
        <p:spPr bwMode="auto">
          <a:xfrm>
            <a:off x="0" y="0"/>
            <a:ext cx="9144000" cy="6858000"/>
          </a:xfrm>
          <a:prstGeom prst="rect">
            <a:avLst/>
          </a:prstGeom>
          <a:noFill/>
          <a:ln w="76200" cmpd="tri" algn="ctr">
            <a:pattFill prst="solidDmnd">
              <a:fgClr>
                <a:srgbClr val="993366"/>
              </a:fgClr>
              <a:bgClr>
                <a:srgbClr val="FFFFFF"/>
              </a:bgClr>
            </a:pattFill>
            <a:miter lim="800000"/>
            <a:headEnd/>
            <a:tailEnd/>
          </a:ln>
          <a:effectLst>
            <a:prstShdw prst="shdw17" dist="17961" dir="13500000">
              <a:srgbClr val="5C1F3D"/>
            </a:prst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98" name="Text Box 6"/>
          <p:cNvSpPr txBox="1">
            <a:spLocks noChangeArrowheads="1"/>
          </p:cNvSpPr>
          <p:nvPr/>
        </p:nvSpPr>
        <p:spPr bwMode="auto">
          <a:xfrm>
            <a:off x="0" y="838200"/>
            <a:ext cx="4572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dirty="0">
                <a:solidFill>
                  <a:srgbClr val="FF0000"/>
                </a:solidFill>
                <a:latin typeface="Times New Roman" pitchFamily="18" charset="0"/>
              </a:rPr>
              <a:t>II. ĐIỀU KIỆN TỰ NHIÊN VÀ TÀI  NGUYÊN THIÊN NHIÊN:</a:t>
            </a:r>
          </a:p>
        </p:txBody>
      </p:sp>
      <p:sp>
        <p:nvSpPr>
          <p:cNvPr id="8201" name="Line 9"/>
          <p:cNvSpPr>
            <a:spLocks noChangeShapeType="1"/>
          </p:cNvSpPr>
          <p:nvPr/>
        </p:nvSpPr>
        <p:spPr bwMode="auto">
          <a:xfrm>
            <a:off x="4572000" y="1066800"/>
            <a:ext cx="0" cy="548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Title 4"/>
          <p:cNvSpPr txBox="1">
            <a:spLocks/>
          </p:cNvSpPr>
          <p:nvPr/>
        </p:nvSpPr>
        <p:spPr>
          <a:xfrm>
            <a:off x="395536" y="0"/>
            <a:ext cx="8229600" cy="6206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800" b="1" dirty="0" smtClean="0">
                <a:solidFill>
                  <a:srgbClr val="FF0000"/>
                </a:solidFill>
                <a:latin typeface="Times New Roman" pitchFamily="18" charset="0"/>
                <a:cs typeface="Times New Roman" pitchFamily="18" charset="0"/>
              </a:rPr>
              <a:t>VÙNG ĐỒNG BẰNG SÔNG CỬU LONG</a:t>
            </a:r>
            <a:endParaRPr lang="en-US" sz="2800" b="1" dirty="0">
              <a:solidFill>
                <a:srgbClr val="FF0000"/>
              </a:solidFill>
              <a:latin typeface="Times New Roman"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99283593"/>
              </p:ext>
            </p:extLst>
          </p:nvPr>
        </p:nvGraphicFramePr>
        <p:xfrm>
          <a:off x="30801" y="1700808"/>
          <a:ext cx="4479534" cy="5157192"/>
        </p:xfrm>
        <a:graphic>
          <a:graphicData uri="http://schemas.openxmlformats.org/drawingml/2006/table">
            <a:tbl>
              <a:tblPr firstRow="1" bandRow="1">
                <a:tableStyleId>{5C22544A-7EE6-4342-B048-85BDC9FD1C3A}</a:tableStyleId>
              </a:tblPr>
              <a:tblGrid>
                <a:gridCol w="1493178"/>
                <a:gridCol w="1493178"/>
                <a:gridCol w="1493178"/>
              </a:tblGrid>
              <a:tr h="1322358">
                <a:tc>
                  <a:txBody>
                    <a:bodyPr/>
                    <a:lstStyle/>
                    <a:p>
                      <a:pPr algn="ctr"/>
                      <a:r>
                        <a:rPr lang="en-US" sz="2000" dirty="0" err="1" smtClean="0">
                          <a:latin typeface="Times New Roman" pitchFamily="18" charset="0"/>
                          <a:cs typeface="Times New Roman" pitchFamily="18" charset="0"/>
                        </a:rPr>
                        <a:t>Điều</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kiện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tự</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nhiên</a:t>
                      </a:r>
                      <a:endParaRPr lang="en-US" sz="2000" dirty="0">
                        <a:latin typeface="Times New Roman" pitchFamily="18" charset="0"/>
                        <a:cs typeface="Times New Roman" pitchFamily="18" charset="0"/>
                      </a:endParaRPr>
                    </a:p>
                  </a:txBody>
                  <a:tcPr/>
                </a:tc>
                <a:tc>
                  <a:txBody>
                    <a:bodyPr/>
                    <a:lstStyle/>
                    <a:p>
                      <a:pPr algn="ctr"/>
                      <a:r>
                        <a:rPr lang="en-US" sz="2000" dirty="0" err="1" smtClean="0">
                          <a:latin typeface="Times New Roman" pitchFamily="18" charset="0"/>
                          <a:cs typeface="Times New Roman" pitchFamily="18" charset="0"/>
                        </a:rPr>
                        <a:t>Đặc</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điểm</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nổi</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bật</a:t>
                      </a:r>
                      <a:r>
                        <a:rPr lang="en-US" sz="2000" baseline="0" dirty="0" smtClean="0">
                          <a:latin typeface="Times New Roman" pitchFamily="18" charset="0"/>
                          <a:cs typeface="Times New Roman" pitchFamily="18" charset="0"/>
                        </a:rPr>
                        <a:t> </a:t>
                      </a:r>
                      <a:endParaRPr lang="en-US" sz="2000" dirty="0">
                        <a:latin typeface="Times New Roman" pitchFamily="18" charset="0"/>
                        <a:cs typeface="Times New Roman" pitchFamily="18" charset="0"/>
                      </a:endParaRPr>
                    </a:p>
                  </a:txBody>
                  <a:tcPr/>
                </a:tc>
                <a:tc>
                  <a:txBody>
                    <a:bodyPr/>
                    <a:lstStyle/>
                    <a:p>
                      <a:pPr algn="ctr"/>
                      <a:r>
                        <a:rPr lang="en-US" sz="2000" dirty="0" err="1" smtClean="0">
                          <a:latin typeface="Times New Roman" pitchFamily="18" charset="0"/>
                          <a:cs typeface="Times New Roman" pitchFamily="18" charset="0"/>
                        </a:rPr>
                        <a:t>Thế</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mạnh</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kinh</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tế</a:t>
                      </a:r>
                      <a:r>
                        <a:rPr lang="en-US" sz="2000" baseline="0" dirty="0" smtClean="0">
                          <a:latin typeface="Times New Roman" pitchFamily="18" charset="0"/>
                          <a:cs typeface="Times New Roman" pitchFamily="18" charset="0"/>
                        </a:rPr>
                        <a:t> </a:t>
                      </a:r>
                      <a:endParaRPr lang="en-US" sz="2000" dirty="0">
                        <a:latin typeface="Times New Roman" pitchFamily="18" charset="0"/>
                        <a:cs typeface="Times New Roman" pitchFamily="18" charset="0"/>
                      </a:endParaRPr>
                    </a:p>
                  </a:txBody>
                  <a:tcPr/>
                </a:tc>
              </a:tr>
              <a:tr h="3834834">
                <a:tc>
                  <a:txBody>
                    <a:bodyPr/>
                    <a:lstStyle/>
                    <a:p>
                      <a:r>
                        <a:rPr lang="en-US" sz="2000" dirty="0" err="1" smtClean="0">
                          <a:latin typeface="Times New Roman" pitchFamily="18" charset="0"/>
                          <a:cs typeface="Times New Roman" pitchFamily="18" charset="0"/>
                        </a:rPr>
                        <a:t>Địa</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hình</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đất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đai</a:t>
                      </a:r>
                      <a:endParaRPr lang="en-US" sz="2000" dirty="0">
                        <a:latin typeface="Times New Roman" pitchFamily="18" charset="0"/>
                        <a:cs typeface="Times New Roman" pitchFamily="18" charset="0"/>
                      </a:endParaRPr>
                    </a:p>
                  </a:txBody>
                  <a:tcPr/>
                </a:tc>
                <a:tc>
                  <a:txBody>
                    <a:bodyPr/>
                    <a:lstStyle/>
                    <a:p>
                      <a:endParaRPr lang="en-US" sz="2000" dirty="0">
                        <a:latin typeface="Times New Roman" pitchFamily="18" charset="0"/>
                        <a:cs typeface="Times New Roman" pitchFamily="18" charset="0"/>
                      </a:endParaRPr>
                    </a:p>
                  </a:txBody>
                  <a:tcPr/>
                </a:tc>
                <a:tc>
                  <a:txBody>
                    <a:bodyPr/>
                    <a:lstStyle/>
                    <a:p>
                      <a:endParaRPr lang="en-US" sz="2000" dirty="0">
                        <a:latin typeface="Times New Roman" pitchFamily="18" charset="0"/>
                        <a:cs typeface="Times New Roman" pitchFamily="18" charset="0"/>
                      </a:endParaRPr>
                    </a:p>
                  </a:txBody>
                  <a:tcPr/>
                </a:tc>
              </a:tr>
            </a:tbl>
          </a:graphicData>
        </a:graphic>
      </p:graphicFrame>
      <p:sp>
        <p:nvSpPr>
          <p:cNvPr id="3" name="TextBox 2"/>
          <p:cNvSpPr txBox="1"/>
          <p:nvPr/>
        </p:nvSpPr>
        <p:spPr>
          <a:xfrm>
            <a:off x="1475656" y="2960687"/>
            <a:ext cx="1656184" cy="1908215"/>
          </a:xfrm>
          <a:prstGeom prst="rect">
            <a:avLst/>
          </a:prstGeom>
          <a:noFill/>
        </p:spPr>
        <p:txBody>
          <a:bodyPr wrap="square" rtlCol="0">
            <a:spAutoFit/>
          </a:bodyPr>
          <a:lstStyle/>
          <a:p>
            <a:pPr algn="ct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Đồng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bằng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châu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thổ</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lớn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nhất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nước</a:t>
            </a:r>
            <a:r>
              <a:rPr lang="en-US" sz="2000" dirty="0" smtClean="0">
                <a:latin typeface="Times New Roman" pitchFamily="18" charset="0"/>
                <a:cs typeface="Times New Roman" pitchFamily="18" charset="0"/>
              </a:rPr>
              <a:t>.</a:t>
            </a:r>
          </a:p>
          <a:p>
            <a:pPr algn="ctr"/>
            <a:r>
              <a:rPr lang="en-US" sz="2000" dirty="0" err="1" smtClean="0">
                <a:latin typeface="Times New Roman" pitchFamily="18" charset="0"/>
                <a:cs typeface="Times New Roman" pitchFamily="18" charset="0"/>
              </a:rPr>
              <a:t>Thấp</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bằng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phẳng</a:t>
            </a:r>
            <a:endParaRPr lang="en-US" sz="2000" dirty="0">
              <a:latin typeface="Times New Roman" pitchFamily="18" charset="0"/>
              <a:cs typeface="Times New Roman" pitchFamily="18" charset="0"/>
            </a:endParaRPr>
          </a:p>
          <a:p>
            <a:endParaRPr lang="en-US" dirty="0"/>
          </a:p>
        </p:txBody>
      </p:sp>
      <p:sp>
        <p:nvSpPr>
          <p:cNvPr id="12" name="TextBox 11"/>
          <p:cNvSpPr txBox="1"/>
          <p:nvPr/>
        </p:nvSpPr>
        <p:spPr>
          <a:xfrm>
            <a:off x="3071249" y="3914794"/>
            <a:ext cx="1535003" cy="1908215"/>
          </a:xfrm>
          <a:prstGeom prst="rect">
            <a:avLst/>
          </a:prstGeom>
          <a:noFill/>
        </p:spPr>
        <p:txBody>
          <a:bodyPr wrap="square" rtlCol="0">
            <a:spAutoFit/>
          </a:bodyPr>
          <a:lstStyle/>
          <a:p>
            <a:pPr algn="ctr"/>
            <a:r>
              <a:rPr lang="en-US" sz="2000" dirty="0" err="1">
                <a:latin typeface="Times New Roman" pitchFamily="18" charset="0"/>
                <a:cs typeface="Times New Roman" pitchFamily="18" charset="0"/>
              </a:rPr>
              <a:t>T</a:t>
            </a:r>
            <a:r>
              <a:rPr lang="en-US" sz="2000" dirty="0" err="1" smtClean="0">
                <a:latin typeface="Times New Roman" pitchFamily="18" charset="0"/>
                <a:cs typeface="Times New Roman" pitchFamily="18" charset="0"/>
              </a:rPr>
              <a:t>huận</a:t>
            </a:r>
            <a:r>
              <a:rPr lang="en-US" sz="2000" dirty="0" smtClean="0">
                <a:latin typeface="Times New Roman" pitchFamily="18" charset="0"/>
                <a:cs typeface="Times New Roman" pitchFamily="18" charset="0"/>
              </a:rPr>
              <a:t> </a:t>
            </a:r>
            <a:r>
              <a:rPr lang="en-US" sz="2000" dirty="0" err="1">
                <a:latin typeface="Times New Roman" pitchFamily="18" charset="0"/>
                <a:cs typeface="Times New Roman" pitchFamily="18" charset="0"/>
              </a:rPr>
              <a:t>lợi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sản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xuất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nghiệp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nhất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trồng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lúa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nước</a:t>
            </a:r>
            <a:r>
              <a:rPr lang="en-US" sz="2000" dirty="0">
                <a:latin typeface="Times New Roman" pitchFamily="18" charset="0"/>
                <a:cs typeface="Times New Roman" pitchFamily="18" charset="0"/>
              </a:rPr>
              <a:t>.</a:t>
            </a:r>
          </a:p>
          <a:p>
            <a:pPr algn="ctr"/>
            <a:endParaRPr lang="en-US" dirty="0"/>
          </a:p>
        </p:txBody>
      </p:sp>
      <p:sp>
        <p:nvSpPr>
          <p:cNvPr id="15" name="TextBox 14"/>
          <p:cNvSpPr txBox="1"/>
          <p:nvPr/>
        </p:nvSpPr>
        <p:spPr>
          <a:xfrm>
            <a:off x="1475656" y="4509120"/>
            <a:ext cx="1595593" cy="2523768"/>
          </a:xfrm>
          <a:prstGeom prst="rect">
            <a:avLst/>
          </a:prstGeom>
          <a:noFill/>
        </p:spPr>
        <p:txBody>
          <a:bodyPr wrap="square" rtlCol="0">
            <a:spAutoFit/>
          </a:bodyPr>
          <a:lstStyle/>
          <a:p>
            <a:pPr algn="ct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Đất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đai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màu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mỡ</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đất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phù</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ngọt</a:t>
            </a:r>
            <a:r>
              <a:rPr lang="en-US" sz="2000" dirty="0">
                <a:latin typeface="Times New Roman" pitchFamily="18" charset="0"/>
                <a:cs typeface="Times New Roman" pitchFamily="18" charset="0"/>
              </a:rPr>
              <a:t> 1,2 </a:t>
            </a:r>
            <a:r>
              <a:rPr lang="en-US" sz="2000" dirty="0" err="1">
                <a:latin typeface="Times New Roman" pitchFamily="18" charset="0"/>
                <a:cs typeface="Times New Roman" pitchFamily="18" charset="0"/>
              </a:rPr>
              <a:t>triệu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tấn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đất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phèn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đất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mặn</a:t>
            </a:r>
            <a:r>
              <a:rPr lang="en-US" sz="2000" dirty="0">
                <a:latin typeface="Times New Roman" pitchFamily="18" charset="0"/>
                <a:cs typeface="Times New Roman" pitchFamily="18" charset="0"/>
              </a:rPr>
              <a:t> 2,5 </a:t>
            </a:r>
            <a:r>
              <a:rPr lang="en-US" sz="2000" dirty="0" err="1">
                <a:latin typeface="Times New Roman" pitchFamily="18" charset="0"/>
                <a:cs typeface="Times New Roman" pitchFamily="18" charset="0"/>
              </a:rPr>
              <a:t>triệu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tấn</a:t>
            </a:r>
            <a:endParaRPr lang="en-US" sz="2000" dirty="0">
              <a:latin typeface="Times New Roman" pitchFamily="18" charset="0"/>
              <a:cs typeface="Times New Roman" pitchFamily="18" charset="0"/>
            </a:endParaRPr>
          </a:p>
          <a:p>
            <a:pPr algn="ct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6252" y="1546086"/>
            <a:ext cx="4071937" cy="469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4863" y="3856479"/>
            <a:ext cx="3414713"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725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additive="base">
                                        <p:cTn id="17" dur="500" fill="hold"/>
                                        <p:tgtEl>
                                          <p:spTgt spid="1028"/>
                                        </p:tgtEl>
                                        <p:attrNameLst>
                                          <p:attrName>ppt_x</p:attrName>
                                        </p:attrNameLst>
                                      </p:cBhvr>
                                      <p:tavLst>
                                        <p:tav tm="0">
                                          <p:val>
                                            <p:strVal val="#ppt_x"/>
                                          </p:val>
                                        </p:tav>
                                        <p:tav tm="100000">
                                          <p:val>
                                            <p:strVal val="#ppt_x"/>
                                          </p:val>
                                        </p:tav>
                                      </p:tavLst>
                                    </p:anim>
                                    <p:anim calcmode="lin" valueType="num">
                                      <p:cBhvr additive="base">
                                        <p:cTn id="1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395536" y="0"/>
            <a:ext cx="8229600" cy="6206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800" b="1" dirty="0" smtClean="0">
                <a:solidFill>
                  <a:srgbClr val="FF0000"/>
                </a:solidFill>
                <a:latin typeface="Times New Roman" pitchFamily="18" charset="0"/>
                <a:cs typeface="Times New Roman" pitchFamily="18" charset="0"/>
              </a:rPr>
              <a:t>VÙNG ĐỒNG BẰNG SÔNG CỬU LONG</a:t>
            </a:r>
            <a:endParaRPr lang="en-US" sz="2800" b="1" dirty="0">
              <a:solidFill>
                <a:srgbClr val="FF0000"/>
              </a:solidFill>
              <a:latin typeface="Times New Roman" pitchFamily="18" charset="0"/>
              <a:cs typeface="Times New Roman" pitchFamily="18" charset="0"/>
            </a:endParaRPr>
          </a:p>
        </p:txBody>
      </p:sp>
      <p:sp>
        <p:nvSpPr>
          <p:cNvPr id="5" name="Text Box 6"/>
          <p:cNvSpPr txBox="1">
            <a:spLocks noChangeArrowheads="1"/>
          </p:cNvSpPr>
          <p:nvPr/>
        </p:nvSpPr>
        <p:spPr bwMode="auto">
          <a:xfrm>
            <a:off x="107504" y="692696"/>
            <a:ext cx="777686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000" b="1" dirty="0">
                <a:solidFill>
                  <a:srgbClr val="FF0000"/>
                </a:solidFill>
                <a:latin typeface="Times New Roman" pitchFamily="18" charset="0"/>
              </a:rPr>
              <a:t>II. ĐIỀU KIỆN TỰ NHIÊN VÀ TÀI  NGUYÊN THIÊN NHIÊN:</a:t>
            </a:r>
          </a:p>
        </p:txBody>
      </p:sp>
      <p:sp>
        <p:nvSpPr>
          <p:cNvPr id="6" name="Line 18"/>
          <p:cNvSpPr>
            <a:spLocks noChangeShapeType="1"/>
          </p:cNvSpPr>
          <p:nvPr/>
        </p:nvSpPr>
        <p:spPr bwMode="auto">
          <a:xfrm>
            <a:off x="4846177" y="1092806"/>
            <a:ext cx="0" cy="576519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 name="Rectangle 6"/>
          <p:cNvSpPr/>
          <p:nvPr/>
        </p:nvSpPr>
        <p:spPr>
          <a:xfrm>
            <a:off x="138191" y="1115376"/>
            <a:ext cx="4707986" cy="923330"/>
          </a:xfrm>
          <a:prstGeom prst="rect">
            <a:avLst/>
          </a:prstGeom>
        </p:spPr>
        <p:txBody>
          <a:bodyPr wrap="square">
            <a:spAutoFit/>
          </a:bodyPr>
          <a:lstStyle/>
          <a:p>
            <a:r>
              <a:rPr lang="en-US"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Địa</a:t>
            </a:r>
            <a:r>
              <a:rPr lang="en-US" b="1" dirty="0" smtClean="0">
                <a:latin typeface="Times New Roman" pitchFamily="18" charset="0"/>
                <a:cs typeface="Times New Roman" pitchFamily="18" charset="0"/>
              </a:rPr>
              <a:t> </a:t>
            </a:r>
            <a:r>
              <a:rPr lang="en-US" b="1" dirty="0" err="1">
                <a:latin typeface="Times New Roman" pitchFamily="18" charset="0"/>
                <a:cs typeface="Times New Roman" pitchFamily="18" charset="0"/>
              </a:rPr>
              <a:t>hình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đất</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đai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Đồng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bằng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châu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thổ</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lớn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nước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thấp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bằng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phẳng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đai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màu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mỡ</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phú</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ngọt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phèn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mặn</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9" name="Rectangle 8"/>
          <p:cNvSpPr/>
          <p:nvPr/>
        </p:nvSpPr>
        <p:spPr>
          <a:xfrm>
            <a:off x="107504" y="2050963"/>
            <a:ext cx="4572000" cy="646331"/>
          </a:xfrm>
          <a:prstGeom prst="rect">
            <a:avLst/>
          </a:prstGeom>
        </p:spPr>
        <p:txBody>
          <a:bodyPr>
            <a:spAutoFit/>
          </a:bodyPr>
          <a:lstStyle/>
          <a:p>
            <a:pPr algn="ctr"/>
            <a:r>
              <a:rPr lang="en-US" dirty="0" smtClean="0">
                <a:latin typeface="Times New Roman" pitchFamily="18" charset="0"/>
                <a:cs typeface="Times New Roman" pitchFamily="18" charset="0"/>
              </a:rPr>
              <a:t>=&gt; </a:t>
            </a:r>
            <a:r>
              <a:rPr lang="en-US" dirty="0" err="1" smtClean="0">
                <a:latin typeface="Times New Roman" pitchFamily="18" charset="0"/>
                <a:cs typeface="Times New Roman" pitchFamily="18" charset="0"/>
              </a:rPr>
              <a:t>Thuận</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lợi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xuất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nghiệp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trồng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lúa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a:t>
            </a:r>
          </a:p>
        </p:txBody>
      </p:sp>
    </p:spTree>
    <p:extLst>
      <p:ext uri="{BB962C8B-B14F-4D97-AF65-F5344CB8AC3E}">
        <p14:creationId xmlns:p14="http://schemas.microsoft.com/office/powerpoint/2010/main" val="167782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10"/>
          <p:cNvSpPr>
            <a:spLocks noChangeArrowheads="1"/>
          </p:cNvSpPr>
          <p:nvPr/>
        </p:nvSpPr>
        <p:spPr bwMode="auto">
          <a:xfrm>
            <a:off x="0" y="0"/>
            <a:ext cx="9144000" cy="6858000"/>
          </a:xfrm>
          <a:prstGeom prst="rect">
            <a:avLst/>
          </a:prstGeom>
          <a:noFill/>
          <a:ln w="76200" cmpd="tri" algn="ctr">
            <a:pattFill prst="solidDmnd">
              <a:fgClr>
                <a:srgbClr val="993366"/>
              </a:fgClr>
              <a:bgClr>
                <a:srgbClr val="FFFFFF"/>
              </a:bgClr>
            </a:pattFill>
            <a:miter lim="800000"/>
            <a:headEnd/>
            <a:tailEnd/>
          </a:ln>
          <a:effectLst>
            <a:prstShdw prst="shdw17" dist="17961" dir="13500000">
              <a:srgbClr val="5C1F3D"/>
            </a:prst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98" name="Text Box 6"/>
          <p:cNvSpPr txBox="1">
            <a:spLocks noChangeArrowheads="1"/>
          </p:cNvSpPr>
          <p:nvPr/>
        </p:nvSpPr>
        <p:spPr bwMode="auto">
          <a:xfrm>
            <a:off x="0" y="838200"/>
            <a:ext cx="4572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dirty="0">
                <a:solidFill>
                  <a:srgbClr val="FF0000"/>
                </a:solidFill>
                <a:latin typeface="Times New Roman" pitchFamily="18" charset="0"/>
              </a:rPr>
              <a:t>II. ĐIỀU KIỆN TỰ NHIÊN VÀ TÀI  NGUYÊN THIÊN NHIÊN:</a:t>
            </a:r>
          </a:p>
        </p:txBody>
      </p:sp>
      <p:sp>
        <p:nvSpPr>
          <p:cNvPr id="8201" name="Line 9"/>
          <p:cNvSpPr>
            <a:spLocks noChangeShapeType="1"/>
          </p:cNvSpPr>
          <p:nvPr/>
        </p:nvSpPr>
        <p:spPr bwMode="auto">
          <a:xfrm>
            <a:off x="4572000" y="1066800"/>
            <a:ext cx="0" cy="548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Title 4"/>
          <p:cNvSpPr txBox="1">
            <a:spLocks/>
          </p:cNvSpPr>
          <p:nvPr/>
        </p:nvSpPr>
        <p:spPr>
          <a:xfrm>
            <a:off x="395536" y="0"/>
            <a:ext cx="8229600" cy="6206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800" b="1" dirty="0" smtClean="0">
                <a:solidFill>
                  <a:srgbClr val="FF0000"/>
                </a:solidFill>
                <a:latin typeface="Times New Roman" pitchFamily="18" charset="0"/>
                <a:cs typeface="Times New Roman" pitchFamily="18" charset="0"/>
              </a:rPr>
              <a:t>BÀI 35: VÙNG ĐỒNG BẰNG SÔNG CỬU LONG</a:t>
            </a:r>
            <a:endParaRPr lang="en-US" sz="2800" b="1" dirty="0">
              <a:solidFill>
                <a:srgbClr val="FF0000"/>
              </a:solidFill>
              <a:latin typeface="Times New Roman"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216077645"/>
              </p:ext>
            </p:extLst>
          </p:nvPr>
        </p:nvGraphicFramePr>
        <p:xfrm>
          <a:off x="30801" y="1700808"/>
          <a:ext cx="4479534" cy="5157192"/>
        </p:xfrm>
        <a:graphic>
          <a:graphicData uri="http://schemas.openxmlformats.org/drawingml/2006/table">
            <a:tbl>
              <a:tblPr firstRow="1" bandRow="1">
                <a:tableStyleId>{5C22544A-7EE6-4342-B048-85BDC9FD1C3A}</a:tableStyleId>
              </a:tblPr>
              <a:tblGrid>
                <a:gridCol w="1493178"/>
                <a:gridCol w="1493178"/>
                <a:gridCol w="1493178"/>
              </a:tblGrid>
              <a:tr h="1322358">
                <a:tc>
                  <a:txBody>
                    <a:bodyPr/>
                    <a:lstStyle/>
                    <a:p>
                      <a:pPr algn="ctr"/>
                      <a:r>
                        <a:rPr lang="en-US" sz="2000" dirty="0" err="1" smtClean="0">
                          <a:latin typeface="Times New Roman" pitchFamily="18" charset="0"/>
                          <a:cs typeface="Times New Roman" pitchFamily="18" charset="0"/>
                        </a:rPr>
                        <a:t>Điều</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kiện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tự</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nhiên</a:t>
                      </a:r>
                      <a:endParaRPr lang="en-US" sz="2000" dirty="0">
                        <a:latin typeface="Times New Roman" pitchFamily="18" charset="0"/>
                        <a:cs typeface="Times New Roman" pitchFamily="18" charset="0"/>
                      </a:endParaRPr>
                    </a:p>
                  </a:txBody>
                  <a:tcPr/>
                </a:tc>
                <a:tc>
                  <a:txBody>
                    <a:bodyPr/>
                    <a:lstStyle/>
                    <a:p>
                      <a:pPr algn="ctr"/>
                      <a:r>
                        <a:rPr lang="en-US" sz="2000" dirty="0" err="1" smtClean="0">
                          <a:latin typeface="Times New Roman" pitchFamily="18" charset="0"/>
                          <a:cs typeface="Times New Roman" pitchFamily="18" charset="0"/>
                        </a:rPr>
                        <a:t>Đặc</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điểm</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nổi</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bật</a:t>
                      </a:r>
                      <a:r>
                        <a:rPr lang="en-US" sz="2000" baseline="0" dirty="0" smtClean="0">
                          <a:latin typeface="Times New Roman" pitchFamily="18" charset="0"/>
                          <a:cs typeface="Times New Roman" pitchFamily="18" charset="0"/>
                        </a:rPr>
                        <a:t> </a:t>
                      </a:r>
                      <a:endParaRPr lang="en-US" sz="2000" dirty="0">
                        <a:latin typeface="Times New Roman" pitchFamily="18" charset="0"/>
                        <a:cs typeface="Times New Roman" pitchFamily="18" charset="0"/>
                      </a:endParaRPr>
                    </a:p>
                  </a:txBody>
                  <a:tcPr/>
                </a:tc>
                <a:tc>
                  <a:txBody>
                    <a:bodyPr/>
                    <a:lstStyle/>
                    <a:p>
                      <a:pPr algn="ctr"/>
                      <a:r>
                        <a:rPr lang="en-US" sz="2000" dirty="0" err="1" smtClean="0">
                          <a:latin typeface="Times New Roman" pitchFamily="18" charset="0"/>
                          <a:cs typeface="Times New Roman" pitchFamily="18" charset="0"/>
                        </a:rPr>
                        <a:t>Thế</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mạnh</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kinh</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tế</a:t>
                      </a:r>
                      <a:r>
                        <a:rPr lang="en-US" sz="2000" baseline="0" dirty="0" smtClean="0">
                          <a:latin typeface="Times New Roman" pitchFamily="18" charset="0"/>
                          <a:cs typeface="Times New Roman" pitchFamily="18" charset="0"/>
                        </a:rPr>
                        <a:t> </a:t>
                      </a:r>
                      <a:endParaRPr lang="en-US" sz="2000" dirty="0">
                        <a:latin typeface="Times New Roman" pitchFamily="18" charset="0"/>
                        <a:cs typeface="Times New Roman" pitchFamily="18" charset="0"/>
                      </a:endParaRPr>
                    </a:p>
                  </a:txBody>
                  <a:tcPr/>
                </a:tc>
              </a:tr>
              <a:tr h="3834834">
                <a:tc>
                  <a:txBody>
                    <a:bodyPr/>
                    <a:lstStyle/>
                    <a:p>
                      <a:r>
                        <a:rPr lang="en-US" sz="2000" dirty="0" err="1" smtClean="0">
                          <a:latin typeface="Times New Roman" pitchFamily="18" charset="0"/>
                          <a:cs typeface="Times New Roman" pitchFamily="18" charset="0"/>
                        </a:rPr>
                        <a:t>Khí</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hậu</a:t>
                      </a:r>
                      <a:r>
                        <a:rPr lang="en-US" sz="2000" baseline="0" dirty="0" smtClean="0">
                          <a:latin typeface="Times New Roman" pitchFamily="18" charset="0"/>
                          <a:cs typeface="Times New Roman" pitchFamily="18" charset="0"/>
                        </a:rPr>
                        <a:t> </a:t>
                      </a:r>
                      <a:endParaRPr lang="en-US" sz="2000" dirty="0">
                        <a:latin typeface="Times New Roman" pitchFamily="18" charset="0"/>
                        <a:cs typeface="Times New Roman" pitchFamily="18" charset="0"/>
                      </a:endParaRPr>
                    </a:p>
                  </a:txBody>
                  <a:tcPr/>
                </a:tc>
                <a:tc>
                  <a:txBody>
                    <a:bodyPr/>
                    <a:lstStyle/>
                    <a:p>
                      <a:endParaRPr lang="en-US" sz="2000" dirty="0">
                        <a:latin typeface="Times New Roman" pitchFamily="18" charset="0"/>
                        <a:cs typeface="Times New Roman" pitchFamily="18" charset="0"/>
                      </a:endParaRPr>
                    </a:p>
                  </a:txBody>
                  <a:tcPr/>
                </a:tc>
                <a:tc>
                  <a:txBody>
                    <a:bodyPr/>
                    <a:lstStyle/>
                    <a:p>
                      <a:endParaRPr lang="en-US" sz="2000" dirty="0">
                        <a:latin typeface="Times New Roman" pitchFamily="18" charset="0"/>
                        <a:cs typeface="Times New Roman" pitchFamily="18" charset="0"/>
                      </a:endParaRPr>
                    </a:p>
                  </a:txBody>
                  <a:tcPr/>
                </a:tc>
              </a:tr>
            </a:tbl>
          </a:graphicData>
        </a:graphic>
      </p:graphicFrame>
      <p:sp>
        <p:nvSpPr>
          <p:cNvPr id="3" name="TextBox 2"/>
          <p:cNvSpPr txBox="1"/>
          <p:nvPr/>
        </p:nvSpPr>
        <p:spPr>
          <a:xfrm>
            <a:off x="1475656" y="2960687"/>
            <a:ext cx="1656184" cy="2523768"/>
          </a:xfrm>
          <a:prstGeom prst="rect">
            <a:avLst/>
          </a:prstGeom>
          <a:noFill/>
        </p:spPr>
        <p:txBody>
          <a:bodyPr wrap="square" rtlCol="0">
            <a:spAutoFit/>
          </a:bodyPr>
          <a:lstStyle/>
          <a:p>
            <a:r>
              <a:rPr lang="en-US" sz="2000" dirty="0" smtClean="0">
                <a:latin typeface="Times New Roman" pitchFamily="18" charset="0"/>
                <a:cs typeface="Times New Roman" pitchFamily="18" charset="0"/>
              </a:rPr>
              <a:t>- </a:t>
            </a:r>
            <a:r>
              <a:rPr lang="en-US" sz="2000" dirty="0" err="1">
                <a:latin typeface="Times New Roman" pitchFamily="18" charset="0"/>
                <a:cs typeface="Times New Roman" pitchFamily="18" charset="0"/>
              </a:rPr>
              <a:t>Mang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tính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chất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cận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xích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đạo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nóng</a:t>
            </a:r>
            <a:r>
              <a:rPr lang="en-US" sz="2000" dirty="0">
                <a:latin typeface="Times New Roman" pitchFamily="18" charset="0"/>
                <a:cs typeface="Times New Roman" pitchFamily="18" charset="0"/>
              </a:rPr>
              <a:t> </a:t>
            </a:r>
            <a:r>
              <a:rPr lang="en-US" sz="2000" dirty="0" err="1" smtClean="0">
                <a:latin typeface="Times New Roman" pitchFamily="18" charset="0"/>
                <a:cs typeface="Times New Roman" pitchFamily="18" charset="0"/>
              </a:rPr>
              <a:t>ẩm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Lượng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mưa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dồi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dào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Thời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tiết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khí</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hậu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khá</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ổn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định</a:t>
            </a:r>
            <a:r>
              <a:rPr lang="en-US" sz="2000" dirty="0" smtClean="0">
                <a:latin typeface="Times New Roman" pitchFamily="18" charset="0"/>
                <a:cs typeface="Times New Roman" pitchFamily="18" charset="0"/>
              </a:rPr>
              <a:t>.. </a:t>
            </a:r>
            <a:endParaRPr lang="en-US" sz="2000" dirty="0">
              <a:latin typeface="Times New Roman" pitchFamily="18" charset="0"/>
              <a:cs typeface="Times New Roman" pitchFamily="18" charset="0"/>
            </a:endParaRPr>
          </a:p>
          <a:p>
            <a:endParaRPr lang="en-US" dirty="0"/>
          </a:p>
        </p:txBody>
      </p:sp>
      <p:sp>
        <p:nvSpPr>
          <p:cNvPr id="12" name="TextBox 11"/>
          <p:cNvSpPr txBox="1"/>
          <p:nvPr/>
        </p:nvSpPr>
        <p:spPr>
          <a:xfrm>
            <a:off x="3071249" y="3645024"/>
            <a:ext cx="1535003" cy="1015663"/>
          </a:xfrm>
          <a:prstGeom prst="rect">
            <a:avLst/>
          </a:prstGeom>
          <a:noFill/>
        </p:spPr>
        <p:txBody>
          <a:bodyPr wrap="square" rtlCol="0">
            <a:spAutoFit/>
          </a:bodyPr>
          <a:lstStyle/>
          <a:p>
            <a:pPr algn="ctr"/>
            <a:r>
              <a:rPr lang="en-US" sz="2000" dirty="0" err="1">
                <a:latin typeface="Times New Roman" pitchFamily="18" charset="0"/>
                <a:cs typeface="Times New Roman" pitchFamily="18" charset="0"/>
              </a:rPr>
              <a:t>T</a:t>
            </a:r>
            <a:r>
              <a:rPr lang="en-US" sz="2000" dirty="0" err="1" smtClean="0">
                <a:latin typeface="Times New Roman" pitchFamily="18" charset="0"/>
                <a:cs typeface="Times New Roman" pitchFamily="18" charset="0"/>
              </a:rPr>
              <a:t>huận</a:t>
            </a:r>
            <a:r>
              <a:rPr lang="en-US" sz="2000" dirty="0" smtClean="0">
                <a:latin typeface="Times New Roman" pitchFamily="18" charset="0"/>
                <a:cs typeface="Times New Roman" pitchFamily="18" charset="0"/>
              </a:rPr>
              <a:t> </a:t>
            </a:r>
            <a:r>
              <a:rPr lang="en-US" sz="2000" dirty="0" err="1">
                <a:latin typeface="Times New Roman" pitchFamily="18" charset="0"/>
                <a:cs typeface="Times New Roman" pitchFamily="18" charset="0"/>
              </a:rPr>
              <a:t>lợi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sản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xuất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nông</a:t>
            </a:r>
            <a:r>
              <a:rPr lang="en-US" sz="2000" dirty="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nghiệp</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0929" y="1546086"/>
            <a:ext cx="4572000" cy="4691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997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395536" y="0"/>
            <a:ext cx="8229600" cy="6206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800" b="1" dirty="0" smtClean="0">
                <a:solidFill>
                  <a:srgbClr val="FF0000"/>
                </a:solidFill>
                <a:latin typeface="Times New Roman" pitchFamily="18" charset="0"/>
                <a:cs typeface="Times New Roman" pitchFamily="18" charset="0"/>
              </a:rPr>
              <a:t>VÙNG ĐỒNG BẰNG SÔNG CỬU LONG</a:t>
            </a:r>
            <a:endParaRPr lang="en-US" sz="2800" b="1" dirty="0">
              <a:solidFill>
                <a:srgbClr val="FF0000"/>
              </a:solidFill>
              <a:latin typeface="Times New Roman" pitchFamily="18" charset="0"/>
              <a:cs typeface="Times New Roman" pitchFamily="18" charset="0"/>
            </a:endParaRPr>
          </a:p>
        </p:txBody>
      </p:sp>
      <p:sp>
        <p:nvSpPr>
          <p:cNvPr id="5" name="Text Box 6"/>
          <p:cNvSpPr txBox="1">
            <a:spLocks noChangeArrowheads="1"/>
          </p:cNvSpPr>
          <p:nvPr/>
        </p:nvSpPr>
        <p:spPr bwMode="auto">
          <a:xfrm>
            <a:off x="107504" y="692696"/>
            <a:ext cx="777686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000" b="1" dirty="0">
                <a:solidFill>
                  <a:srgbClr val="FF0000"/>
                </a:solidFill>
                <a:latin typeface="Times New Roman" pitchFamily="18" charset="0"/>
              </a:rPr>
              <a:t>II. ĐIỀU KIỆN TỰ NHIÊN VÀ TÀI  NGUYÊN THIÊN NHIÊN:</a:t>
            </a:r>
          </a:p>
        </p:txBody>
      </p:sp>
      <p:sp>
        <p:nvSpPr>
          <p:cNvPr id="6" name="Line 18"/>
          <p:cNvSpPr>
            <a:spLocks noChangeShapeType="1"/>
          </p:cNvSpPr>
          <p:nvPr/>
        </p:nvSpPr>
        <p:spPr bwMode="auto">
          <a:xfrm>
            <a:off x="4846177" y="1092806"/>
            <a:ext cx="0" cy="576519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 name="Rectangle 6"/>
          <p:cNvSpPr/>
          <p:nvPr/>
        </p:nvSpPr>
        <p:spPr>
          <a:xfrm>
            <a:off x="138191" y="1115376"/>
            <a:ext cx="4707986" cy="923330"/>
          </a:xfrm>
          <a:prstGeom prst="rect">
            <a:avLst/>
          </a:prstGeom>
        </p:spPr>
        <p:txBody>
          <a:bodyPr wrap="square">
            <a:spAutoFit/>
          </a:bodyPr>
          <a:lstStyle/>
          <a:p>
            <a:r>
              <a:rPr lang="en-US"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Địa</a:t>
            </a:r>
            <a:r>
              <a:rPr lang="en-US" b="1" dirty="0" smtClean="0">
                <a:latin typeface="Times New Roman" pitchFamily="18" charset="0"/>
                <a:cs typeface="Times New Roman" pitchFamily="18" charset="0"/>
              </a:rPr>
              <a:t> </a:t>
            </a:r>
            <a:r>
              <a:rPr lang="en-US" b="1" dirty="0" err="1">
                <a:latin typeface="Times New Roman" pitchFamily="18" charset="0"/>
                <a:cs typeface="Times New Roman" pitchFamily="18" charset="0"/>
              </a:rPr>
              <a:t>hình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đất</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đai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Đồng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bằng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châu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thổ</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lớn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nước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thấp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bằng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phẳng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đai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màu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mỡ</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phú</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ngọt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phèn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mặn</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9" name="Rectangle 8"/>
          <p:cNvSpPr/>
          <p:nvPr/>
        </p:nvSpPr>
        <p:spPr>
          <a:xfrm>
            <a:off x="107504" y="2050963"/>
            <a:ext cx="4572000" cy="646331"/>
          </a:xfrm>
          <a:prstGeom prst="rect">
            <a:avLst/>
          </a:prstGeom>
        </p:spPr>
        <p:txBody>
          <a:bodyPr>
            <a:spAutoFit/>
          </a:bodyPr>
          <a:lstStyle/>
          <a:p>
            <a:pPr algn="ctr"/>
            <a:r>
              <a:rPr lang="en-US" dirty="0" smtClean="0">
                <a:latin typeface="Times New Roman" pitchFamily="18" charset="0"/>
                <a:cs typeface="Times New Roman" pitchFamily="18" charset="0"/>
              </a:rPr>
              <a:t>=&gt; </a:t>
            </a:r>
            <a:r>
              <a:rPr lang="en-US" dirty="0" err="1" smtClean="0">
                <a:latin typeface="Times New Roman" pitchFamily="18" charset="0"/>
                <a:cs typeface="Times New Roman" pitchFamily="18" charset="0"/>
              </a:rPr>
              <a:t>Thuận</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lợi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xuất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nghiệp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trồng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lúa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a:t>
            </a:r>
          </a:p>
        </p:txBody>
      </p:sp>
      <p:sp>
        <p:nvSpPr>
          <p:cNvPr id="2" name="Rectangle 1"/>
          <p:cNvSpPr/>
          <p:nvPr/>
        </p:nvSpPr>
        <p:spPr>
          <a:xfrm>
            <a:off x="251520" y="2697294"/>
            <a:ext cx="4427984" cy="923330"/>
          </a:xfrm>
          <a:prstGeom prst="rect">
            <a:avLst/>
          </a:prstGeom>
        </p:spPr>
        <p:txBody>
          <a:bodyPr wrap="square">
            <a:spAutoFit/>
          </a:bodyPr>
          <a:lstStyle/>
          <a:p>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Khí</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hậu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Mang</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tính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cận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xích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nóng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ẩm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Lượng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mưa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dồi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dào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hậu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ổn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định</a:t>
            </a:r>
            <a:r>
              <a:rPr lang="en-US" dirty="0">
                <a:latin typeface="Times New Roman" pitchFamily="18" charset="0"/>
                <a:cs typeface="Times New Roman" pitchFamily="18" charset="0"/>
              </a:rPr>
              <a:t>.. </a:t>
            </a:r>
          </a:p>
        </p:txBody>
      </p:sp>
      <p:sp>
        <p:nvSpPr>
          <p:cNvPr id="3" name="Rectangle 2"/>
          <p:cNvSpPr/>
          <p:nvPr/>
        </p:nvSpPr>
        <p:spPr>
          <a:xfrm>
            <a:off x="201679" y="3717032"/>
            <a:ext cx="3812903" cy="369332"/>
          </a:xfrm>
          <a:prstGeom prst="rect">
            <a:avLst/>
          </a:prstGeom>
        </p:spPr>
        <p:txBody>
          <a:bodyPr wrap="none">
            <a:spAutoFit/>
          </a:bodyPr>
          <a:lstStyle/>
          <a:p>
            <a:pPr algn="ctr"/>
            <a:r>
              <a:rPr lang="en-US" dirty="0" smtClean="0">
                <a:latin typeface="Times New Roman" pitchFamily="18" charset="0"/>
                <a:cs typeface="Times New Roman" pitchFamily="18" charset="0"/>
              </a:rPr>
              <a:t>=&gt; </a:t>
            </a:r>
            <a:r>
              <a:rPr lang="en-US" dirty="0" err="1" smtClean="0">
                <a:latin typeface="Times New Roman" pitchFamily="18" charset="0"/>
                <a:cs typeface="Times New Roman" pitchFamily="18" charset="0"/>
              </a:rPr>
              <a:t>Thuận</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lợi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xuất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nghiệp</a:t>
            </a:r>
            <a:endParaRPr lang="en-US" dirty="0"/>
          </a:p>
        </p:txBody>
      </p:sp>
    </p:spTree>
    <p:extLst>
      <p:ext uri="{BB962C8B-B14F-4D97-AF65-F5344CB8AC3E}">
        <p14:creationId xmlns:p14="http://schemas.microsoft.com/office/powerpoint/2010/main" val="240487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10"/>
          <p:cNvSpPr>
            <a:spLocks noChangeArrowheads="1"/>
          </p:cNvSpPr>
          <p:nvPr/>
        </p:nvSpPr>
        <p:spPr bwMode="auto">
          <a:xfrm>
            <a:off x="0" y="0"/>
            <a:ext cx="9144000" cy="6858000"/>
          </a:xfrm>
          <a:prstGeom prst="rect">
            <a:avLst/>
          </a:prstGeom>
          <a:noFill/>
          <a:ln w="76200" cmpd="tri" algn="ctr">
            <a:pattFill prst="solidDmnd">
              <a:fgClr>
                <a:srgbClr val="993366"/>
              </a:fgClr>
              <a:bgClr>
                <a:srgbClr val="FFFFFF"/>
              </a:bgClr>
            </a:pattFill>
            <a:miter lim="800000"/>
            <a:headEnd/>
            <a:tailEnd/>
          </a:ln>
          <a:effectLst>
            <a:prstShdw prst="shdw17" dist="17961" dir="13500000">
              <a:srgbClr val="5C1F3D"/>
            </a:prst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98" name="Text Box 6"/>
          <p:cNvSpPr txBox="1">
            <a:spLocks noChangeArrowheads="1"/>
          </p:cNvSpPr>
          <p:nvPr/>
        </p:nvSpPr>
        <p:spPr bwMode="auto">
          <a:xfrm>
            <a:off x="0" y="838200"/>
            <a:ext cx="4572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dirty="0">
                <a:solidFill>
                  <a:srgbClr val="FF0000"/>
                </a:solidFill>
                <a:latin typeface="Times New Roman" pitchFamily="18" charset="0"/>
              </a:rPr>
              <a:t>II. ĐIỀU KIỆN TỰ NHIÊN VÀ TÀI  NGUYÊN THIÊN NHIÊN:</a:t>
            </a:r>
          </a:p>
        </p:txBody>
      </p:sp>
      <p:sp>
        <p:nvSpPr>
          <p:cNvPr id="8201" name="Line 9"/>
          <p:cNvSpPr>
            <a:spLocks noChangeShapeType="1"/>
          </p:cNvSpPr>
          <p:nvPr/>
        </p:nvSpPr>
        <p:spPr bwMode="auto">
          <a:xfrm>
            <a:off x="4572000" y="1066800"/>
            <a:ext cx="0" cy="548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Title 4"/>
          <p:cNvSpPr txBox="1">
            <a:spLocks/>
          </p:cNvSpPr>
          <p:nvPr/>
        </p:nvSpPr>
        <p:spPr>
          <a:xfrm>
            <a:off x="395536" y="0"/>
            <a:ext cx="8229600" cy="6206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800" b="1" dirty="0" smtClean="0">
                <a:solidFill>
                  <a:srgbClr val="FF0000"/>
                </a:solidFill>
                <a:latin typeface="Times New Roman" pitchFamily="18" charset="0"/>
                <a:cs typeface="Times New Roman" pitchFamily="18" charset="0"/>
              </a:rPr>
              <a:t>VÙNG ĐỒNG BẰNG SÔNG CỬU LONG</a:t>
            </a:r>
            <a:endParaRPr lang="en-US" sz="2800" b="1" dirty="0">
              <a:solidFill>
                <a:srgbClr val="FF0000"/>
              </a:solidFill>
              <a:latin typeface="Times New Roman"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010367819"/>
              </p:ext>
            </p:extLst>
          </p:nvPr>
        </p:nvGraphicFramePr>
        <p:xfrm>
          <a:off x="30801" y="1700808"/>
          <a:ext cx="4479534" cy="5157192"/>
        </p:xfrm>
        <a:graphic>
          <a:graphicData uri="http://schemas.openxmlformats.org/drawingml/2006/table">
            <a:tbl>
              <a:tblPr firstRow="1" bandRow="1">
                <a:tableStyleId>{5C22544A-7EE6-4342-B048-85BDC9FD1C3A}</a:tableStyleId>
              </a:tblPr>
              <a:tblGrid>
                <a:gridCol w="1493178"/>
                <a:gridCol w="1493178"/>
                <a:gridCol w="1493178"/>
              </a:tblGrid>
              <a:tr h="1322358">
                <a:tc>
                  <a:txBody>
                    <a:bodyPr/>
                    <a:lstStyle/>
                    <a:p>
                      <a:pPr algn="ctr"/>
                      <a:r>
                        <a:rPr lang="en-US" sz="2000" dirty="0" err="1" smtClean="0">
                          <a:latin typeface="Times New Roman" pitchFamily="18" charset="0"/>
                          <a:cs typeface="Times New Roman" pitchFamily="18" charset="0"/>
                        </a:rPr>
                        <a:t>Điều</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kiện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tự</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nhiên</a:t>
                      </a:r>
                      <a:endParaRPr lang="en-US" sz="2000" dirty="0">
                        <a:latin typeface="Times New Roman" pitchFamily="18" charset="0"/>
                        <a:cs typeface="Times New Roman" pitchFamily="18" charset="0"/>
                      </a:endParaRPr>
                    </a:p>
                  </a:txBody>
                  <a:tcPr/>
                </a:tc>
                <a:tc>
                  <a:txBody>
                    <a:bodyPr/>
                    <a:lstStyle/>
                    <a:p>
                      <a:pPr algn="ctr"/>
                      <a:r>
                        <a:rPr lang="en-US" sz="2000" dirty="0" err="1" smtClean="0">
                          <a:latin typeface="Times New Roman" pitchFamily="18" charset="0"/>
                          <a:cs typeface="Times New Roman" pitchFamily="18" charset="0"/>
                        </a:rPr>
                        <a:t>Đặc</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điểm</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nổi</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bật</a:t>
                      </a:r>
                      <a:r>
                        <a:rPr lang="en-US" sz="2000" baseline="0" dirty="0" smtClean="0">
                          <a:latin typeface="Times New Roman" pitchFamily="18" charset="0"/>
                          <a:cs typeface="Times New Roman" pitchFamily="18" charset="0"/>
                        </a:rPr>
                        <a:t> </a:t>
                      </a:r>
                      <a:endParaRPr lang="en-US" sz="2000" dirty="0">
                        <a:latin typeface="Times New Roman" pitchFamily="18" charset="0"/>
                        <a:cs typeface="Times New Roman" pitchFamily="18" charset="0"/>
                      </a:endParaRPr>
                    </a:p>
                  </a:txBody>
                  <a:tcPr/>
                </a:tc>
                <a:tc>
                  <a:txBody>
                    <a:bodyPr/>
                    <a:lstStyle/>
                    <a:p>
                      <a:pPr algn="ctr"/>
                      <a:r>
                        <a:rPr lang="en-US" sz="2000" dirty="0" err="1" smtClean="0">
                          <a:latin typeface="Times New Roman" pitchFamily="18" charset="0"/>
                          <a:cs typeface="Times New Roman" pitchFamily="18" charset="0"/>
                        </a:rPr>
                        <a:t>Thế</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mạnh</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kinh</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tế</a:t>
                      </a:r>
                      <a:r>
                        <a:rPr lang="en-US" sz="2000" baseline="0" dirty="0" smtClean="0">
                          <a:latin typeface="Times New Roman" pitchFamily="18" charset="0"/>
                          <a:cs typeface="Times New Roman" pitchFamily="18" charset="0"/>
                        </a:rPr>
                        <a:t> </a:t>
                      </a:r>
                      <a:endParaRPr lang="en-US" sz="2000" dirty="0">
                        <a:latin typeface="Times New Roman" pitchFamily="18" charset="0"/>
                        <a:cs typeface="Times New Roman" pitchFamily="18" charset="0"/>
                      </a:endParaRPr>
                    </a:p>
                  </a:txBody>
                  <a:tcPr/>
                </a:tc>
              </a:tr>
              <a:tr h="3834834">
                <a:tc>
                  <a:txBody>
                    <a:bodyPr/>
                    <a:lstStyle/>
                    <a:p>
                      <a:r>
                        <a:rPr lang="en-US" sz="2000" dirty="0" err="1" smtClean="0">
                          <a:latin typeface="Times New Roman" pitchFamily="18" charset="0"/>
                          <a:cs typeface="Times New Roman" pitchFamily="18" charset="0"/>
                        </a:rPr>
                        <a:t>Sông</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ngòi</a:t>
                      </a:r>
                      <a:endParaRPr lang="en-US" sz="2000" dirty="0">
                        <a:latin typeface="Times New Roman" pitchFamily="18" charset="0"/>
                        <a:cs typeface="Times New Roman" pitchFamily="18" charset="0"/>
                      </a:endParaRPr>
                    </a:p>
                  </a:txBody>
                  <a:tcPr/>
                </a:tc>
                <a:tc>
                  <a:txBody>
                    <a:bodyPr/>
                    <a:lstStyle/>
                    <a:p>
                      <a:endParaRPr lang="en-US" sz="2000" dirty="0">
                        <a:latin typeface="Times New Roman" pitchFamily="18" charset="0"/>
                        <a:cs typeface="Times New Roman" pitchFamily="18" charset="0"/>
                      </a:endParaRPr>
                    </a:p>
                  </a:txBody>
                  <a:tcPr/>
                </a:tc>
                <a:tc>
                  <a:txBody>
                    <a:bodyPr/>
                    <a:lstStyle/>
                    <a:p>
                      <a:endParaRPr lang="en-US" sz="2000" dirty="0">
                        <a:latin typeface="Times New Roman" pitchFamily="18" charset="0"/>
                        <a:cs typeface="Times New Roman" pitchFamily="18" charset="0"/>
                      </a:endParaRPr>
                    </a:p>
                  </a:txBody>
                  <a:tcPr/>
                </a:tc>
              </a:tr>
            </a:tbl>
          </a:graphicData>
        </a:graphic>
      </p:graphicFrame>
      <p:sp>
        <p:nvSpPr>
          <p:cNvPr id="3" name="TextBox 2"/>
          <p:cNvSpPr txBox="1"/>
          <p:nvPr/>
        </p:nvSpPr>
        <p:spPr>
          <a:xfrm>
            <a:off x="1475656" y="2960687"/>
            <a:ext cx="1656184" cy="3447098"/>
          </a:xfrm>
          <a:prstGeom prst="rect">
            <a:avLst/>
          </a:prstGeom>
          <a:noFill/>
        </p:spPr>
        <p:txBody>
          <a:bodyPr wrap="square" rtlCol="0">
            <a:spAutoFit/>
          </a:bodyPr>
          <a:lstStyle/>
          <a:p>
            <a:r>
              <a:rPr lang="en-US" sz="2000" dirty="0" smtClean="0">
                <a:latin typeface="Times New Roman" pitchFamily="18" charset="0"/>
                <a:cs typeface="Times New Roman" pitchFamily="18" charset="0"/>
              </a:rPr>
              <a:t>- </a:t>
            </a:r>
            <a:r>
              <a:rPr lang="en-US" sz="2000" dirty="0" err="1">
                <a:latin typeface="Times New Roman" pitchFamily="18" charset="0"/>
                <a:cs typeface="Times New Roman" pitchFamily="18" charset="0"/>
              </a:rPr>
              <a:t>Mạng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lưới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sông</a:t>
            </a:r>
            <a:r>
              <a:rPr lang="en-US" sz="2000" dirty="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ngòi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kênh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rạch</a:t>
            </a:r>
            <a:r>
              <a:rPr lang="en-US" sz="2000" dirty="0" smtClean="0">
                <a:latin typeface="Times New Roman" pitchFamily="18" charset="0"/>
                <a:cs typeface="Times New Roman" pitchFamily="18" charset="0"/>
              </a:rPr>
              <a:t> </a:t>
            </a:r>
            <a:r>
              <a:rPr lang="en-US" sz="2000" dirty="0" err="1">
                <a:latin typeface="Times New Roman" pitchFamily="18" charset="0"/>
                <a:cs typeface="Times New Roman" pitchFamily="18" charset="0"/>
              </a:rPr>
              <a:t>dày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đặc</a:t>
            </a:r>
            <a:r>
              <a:rPr lang="en-US" sz="2000" dirty="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nguồn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nước</a:t>
            </a:r>
            <a:r>
              <a:rPr lang="en-US" sz="2000" dirty="0" smtClean="0">
                <a:latin typeface="Times New Roman" pitchFamily="18" charset="0"/>
                <a:cs typeface="Times New Roman" pitchFamily="18" charset="0"/>
              </a:rPr>
              <a:t> </a:t>
            </a:r>
            <a:r>
              <a:rPr lang="en-US" sz="2000" dirty="0" err="1">
                <a:latin typeface="Times New Roman" pitchFamily="18" charset="0"/>
                <a:cs typeface="Times New Roman" pitchFamily="18" charset="0"/>
              </a:rPr>
              <a:t>dồi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dào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với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hệ</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thống</a:t>
            </a:r>
            <a:r>
              <a:rPr lang="en-US" sz="2000" dirty="0">
                <a:latin typeface="Times New Roman" pitchFamily="18" charset="0"/>
                <a:cs typeface="Times New Roman" pitchFamily="18" charset="0"/>
              </a:rPr>
              <a:t> S </a:t>
            </a:r>
            <a:r>
              <a:rPr lang="en-US" sz="2000" dirty="0" err="1">
                <a:latin typeface="Times New Roman" pitchFamily="18" charset="0"/>
                <a:cs typeface="Times New Roman" pitchFamily="18" charset="0"/>
              </a:rPr>
              <a:t>Tiền</a:t>
            </a:r>
            <a:r>
              <a:rPr lang="en-US" sz="2000" dirty="0">
                <a:latin typeface="Times New Roman" pitchFamily="18" charset="0"/>
                <a:cs typeface="Times New Roman" pitchFamily="18" charset="0"/>
              </a:rPr>
              <a:t>, S </a:t>
            </a:r>
            <a:r>
              <a:rPr lang="en-US" sz="2000" dirty="0" err="1" smtClean="0">
                <a:latin typeface="Times New Roman" pitchFamily="18" charset="0"/>
                <a:cs typeface="Times New Roman" pitchFamily="18" charset="0"/>
              </a:rPr>
              <a:t>Hậu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các</a:t>
            </a:r>
            <a:r>
              <a:rPr lang="en-US" sz="2000" dirty="0" smtClean="0">
                <a:latin typeface="Times New Roman" pitchFamily="18" charset="0"/>
                <a:cs typeface="Times New Roman" pitchFamily="18" charset="0"/>
              </a:rPr>
              <a:t> chi </a:t>
            </a:r>
            <a:r>
              <a:rPr lang="en-US" sz="2000" dirty="0" err="1" smtClean="0">
                <a:latin typeface="Times New Roman" pitchFamily="18" charset="0"/>
                <a:cs typeface="Times New Roman" pitchFamily="18" charset="0"/>
              </a:rPr>
              <a:t>nhánh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của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nó</a:t>
            </a:r>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dirty="0"/>
          </a:p>
        </p:txBody>
      </p:sp>
      <p:sp>
        <p:nvSpPr>
          <p:cNvPr id="12" name="TextBox 11"/>
          <p:cNvSpPr txBox="1"/>
          <p:nvPr/>
        </p:nvSpPr>
        <p:spPr>
          <a:xfrm>
            <a:off x="3020289" y="3064384"/>
            <a:ext cx="1535003" cy="3139321"/>
          </a:xfrm>
          <a:prstGeom prst="rect">
            <a:avLst/>
          </a:prstGeom>
          <a:noFill/>
        </p:spPr>
        <p:txBody>
          <a:bodyPr wrap="square" rtlCol="0">
            <a:spAutoFit/>
          </a:bodyPr>
          <a:lstStyle/>
          <a:p>
            <a:pPr algn="ct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Thuận</a:t>
            </a:r>
            <a:r>
              <a:rPr lang="en-US" sz="2000" dirty="0" smtClean="0">
                <a:latin typeface="Times New Roman" pitchFamily="18" charset="0"/>
                <a:cs typeface="Times New Roman" pitchFamily="18" charset="0"/>
              </a:rPr>
              <a:t> </a:t>
            </a:r>
            <a:r>
              <a:rPr lang="en-US" sz="2000" dirty="0" err="1">
                <a:latin typeface="Times New Roman" pitchFamily="18" charset="0"/>
                <a:cs typeface="Times New Roman" pitchFamily="18" charset="0"/>
              </a:rPr>
              <a:t>lợi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sản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xuất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nông</a:t>
            </a:r>
            <a:r>
              <a:rPr lang="en-US" sz="2000" dirty="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nghiệp</a:t>
            </a:r>
            <a:endParaRPr lang="en-US" sz="2000" dirty="0">
              <a:latin typeface="Times New Roman" pitchFamily="18" charset="0"/>
              <a:cs typeface="Times New Roman" pitchFamily="18" charset="0"/>
            </a:endParaRPr>
          </a:p>
          <a:p>
            <a:pPr marL="342900" indent="-342900" algn="ctr">
              <a:buFontTx/>
              <a:buChar char="-"/>
            </a:pPr>
            <a:r>
              <a:rPr lang="en-US" sz="2000" dirty="0" err="1" smtClean="0">
                <a:latin typeface="Times New Roman" pitchFamily="18" charset="0"/>
                <a:cs typeface="Times New Roman" pitchFamily="18" charset="0"/>
              </a:rPr>
              <a:t>Phát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triển</a:t>
            </a:r>
            <a:endParaRPr lang="en-US" sz="2000" dirty="0" smtClean="0">
              <a:latin typeface="Times New Roman" pitchFamily="18" charset="0"/>
              <a:cs typeface="Times New Roman" pitchFamily="18" charset="0"/>
            </a:endParaRPr>
          </a:p>
          <a:p>
            <a:pPr algn="ctr"/>
            <a:r>
              <a:rPr lang="en-US" sz="2000" dirty="0" err="1" smtClean="0">
                <a:latin typeface="Times New Roman" pitchFamily="18" charset="0"/>
                <a:cs typeface="Times New Roman" pitchFamily="18" charset="0"/>
              </a:rPr>
              <a:t>nuôi</a:t>
            </a:r>
            <a:r>
              <a:rPr lang="en-US" sz="2000" dirty="0" smtClean="0">
                <a:latin typeface="Times New Roman" pitchFamily="18" charset="0"/>
                <a:cs typeface="Times New Roman" pitchFamily="18" charset="0"/>
              </a:rPr>
              <a:t> </a:t>
            </a:r>
            <a:r>
              <a:rPr lang="en-US" sz="2000" dirty="0" err="1">
                <a:latin typeface="Times New Roman" pitchFamily="18" charset="0"/>
                <a:cs typeface="Times New Roman" pitchFamily="18" charset="0"/>
              </a:rPr>
              <a:t>trồng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đánh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bắt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thủy</a:t>
            </a:r>
            <a:r>
              <a:rPr lang="en-US" sz="2000" dirty="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sản</a:t>
            </a:r>
            <a:endParaRPr lang="en-US" sz="2000" dirty="0">
              <a:latin typeface="Times New Roman" pitchFamily="18" charset="0"/>
              <a:cs typeface="Times New Roman" pitchFamily="18" charset="0"/>
            </a:endParaRPr>
          </a:p>
          <a:p>
            <a:pPr algn="ct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Giao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thông</a:t>
            </a:r>
            <a:endParaRPr lang="en-US" sz="2000" dirty="0" smtClean="0">
              <a:latin typeface="Times New Roman" pitchFamily="18" charset="0"/>
              <a:cs typeface="Times New Roman" pitchFamily="18" charset="0"/>
            </a:endParaRPr>
          </a:p>
          <a:p>
            <a:pPr marL="342900" indent="-342900" algn="ctr">
              <a:buFontTx/>
              <a:buChar char="-"/>
            </a:pPr>
            <a:r>
              <a:rPr lang="en-US" sz="2000" dirty="0" err="1" smtClean="0">
                <a:latin typeface="Times New Roman" pitchFamily="18" charset="0"/>
                <a:cs typeface="Times New Roman" pitchFamily="18" charset="0"/>
              </a:rPr>
              <a:t>Thủy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lợi</a:t>
            </a:r>
            <a:endParaRPr lang="en-US" sz="2000" dirty="0" smtClean="0">
              <a:latin typeface="Times New Roman" pitchFamily="18" charset="0"/>
              <a:cs typeface="Times New Roman" pitchFamily="18" charset="0"/>
            </a:endParaRPr>
          </a:p>
          <a:p>
            <a:pPr algn="ctr"/>
            <a:endParaRPr lang="en-US"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6253" y="1297111"/>
            <a:ext cx="4430244" cy="469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Box 6"/>
          <p:cNvSpPr txBox="1">
            <a:spLocks noChangeArrowheads="1"/>
          </p:cNvSpPr>
          <p:nvPr/>
        </p:nvSpPr>
        <p:spPr bwMode="auto">
          <a:xfrm>
            <a:off x="4932040" y="5992936"/>
            <a:ext cx="421196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000" b="1" dirty="0">
                <a:solidFill>
                  <a:srgbClr val="FF0000"/>
                </a:solidFill>
                <a:latin typeface="Times New Roman" pitchFamily="18" charset="0"/>
              </a:rPr>
              <a:t> </a:t>
            </a:r>
            <a:r>
              <a:rPr lang="en-US" sz="2000" b="1" dirty="0" err="1" smtClean="0">
                <a:solidFill>
                  <a:srgbClr val="FF0000"/>
                </a:solidFill>
                <a:latin typeface="Times New Roman" pitchFamily="18" charset="0"/>
              </a:rPr>
              <a:t>Lược</a:t>
            </a:r>
            <a:r>
              <a:rPr lang="en-US" sz="2000" b="1" dirty="0" smtClean="0">
                <a:solidFill>
                  <a:srgbClr val="FF0000"/>
                </a:solidFill>
                <a:latin typeface="Times New Roman" pitchFamily="18" charset="0"/>
              </a:rPr>
              <a:t> </a:t>
            </a:r>
            <a:r>
              <a:rPr lang="en-US" sz="2000" b="1" dirty="0" err="1" smtClean="0">
                <a:solidFill>
                  <a:srgbClr val="FF0000"/>
                </a:solidFill>
                <a:latin typeface="Times New Roman" pitchFamily="18" charset="0"/>
              </a:rPr>
              <a:t>đồ</a:t>
            </a:r>
            <a:r>
              <a:rPr lang="en-US" sz="2000" b="1" dirty="0" smtClean="0">
                <a:solidFill>
                  <a:srgbClr val="FF0000"/>
                </a:solidFill>
                <a:latin typeface="Times New Roman" pitchFamily="18" charset="0"/>
              </a:rPr>
              <a:t> </a:t>
            </a:r>
            <a:r>
              <a:rPr lang="en-US" sz="2000" b="1" dirty="0" err="1" smtClean="0">
                <a:solidFill>
                  <a:srgbClr val="FF0000"/>
                </a:solidFill>
                <a:latin typeface="Times New Roman" pitchFamily="18" charset="0"/>
              </a:rPr>
              <a:t>các</a:t>
            </a:r>
            <a:r>
              <a:rPr lang="en-US" sz="2000" b="1" dirty="0" smtClean="0">
                <a:solidFill>
                  <a:srgbClr val="FF0000"/>
                </a:solidFill>
                <a:latin typeface="Times New Roman" pitchFamily="18" charset="0"/>
              </a:rPr>
              <a:t> </a:t>
            </a:r>
            <a:r>
              <a:rPr lang="en-US" sz="2000" b="1" dirty="0" err="1" smtClean="0">
                <a:solidFill>
                  <a:srgbClr val="FF0000"/>
                </a:solidFill>
                <a:latin typeface="Times New Roman" pitchFamily="18" charset="0"/>
              </a:rPr>
              <a:t>hệ</a:t>
            </a:r>
            <a:r>
              <a:rPr lang="en-US" sz="2000" b="1" dirty="0" smtClean="0">
                <a:solidFill>
                  <a:srgbClr val="FF0000"/>
                </a:solidFill>
                <a:latin typeface="Times New Roman" pitchFamily="18" charset="0"/>
              </a:rPr>
              <a:t> </a:t>
            </a:r>
            <a:r>
              <a:rPr lang="en-US" sz="2000" b="1" dirty="0" err="1" smtClean="0">
                <a:solidFill>
                  <a:srgbClr val="FF0000"/>
                </a:solidFill>
                <a:latin typeface="Times New Roman" pitchFamily="18" charset="0"/>
              </a:rPr>
              <a:t>thống</a:t>
            </a:r>
            <a:r>
              <a:rPr lang="en-US" sz="2000" b="1" dirty="0" smtClean="0">
                <a:solidFill>
                  <a:srgbClr val="FF0000"/>
                </a:solidFill>
                <a:latin typeface="Times New Roman" pitchFamily="18" charset="0"/>
              </a:rPr>
              <a:t> </a:t>
            </a:r>
            <a:r>
              <a:rPr lang="en-US" sz="2000" b="1" dirty="0" err="1" smtClean="0">
                <a:solidFill>
                  <a:srgbClr val="FF0000"/>
                </a:solidFill>
                <a:latin typeface="Times New Roman" pitchFamily="18" charset="0"/>
              </a:rPr>
              <a:t>sông</a:t>
            </a:r>
            <a:r>
              <a:rPr lang="en-US" sz="2000" b="1" dirty="0" smtClean="0">
                <a:solidFill>
                  <a:srgbClr val="FF0000"/>
                </a:solidFill>
                <a:latin typeface="Times New Roman" pitchFamily="18" charset="0"/>
              </a:rPr>
              <a:t> </a:t>
            </a:r>
            <a:endParaRPr lang="en-US" sz="2000" b="1" dirty="0">
              <a:solidFill>
                <a:srgbClr val="FF0000"/>
              </a:solidFill>
              <a:latin typeface="Times New Roman" pitchFamily="18" charset="0"/>
            </a:endParaRPr>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934497"/>
            <a:ext cx="2221126" cy="2258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7171" y="890406"/>
            <a:ext cx="2322625" cy="2302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2535" y="3090089"/>
            <a:ext cx="2311039" cy="1992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38083" y="3061522"/>
            <a:ext cx="2411760" cy="1992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33631" y="5083081"/>
            <a:ext cx="2423864" cy="1827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57495" y="5054515"/>
            <a:ext cx="2182432" cy="1893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663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53"/>
                                        </p:tgtEl>
                                        <p:attrNameLst>
                                          <p:attrName>style.visibility</p:attrName>
                                        </p:attrNameLst>
                                      </p:cBhvr>
                                      <p:to>
                                        <p:strVal val="visible"/>
                                      </p:to>
                                    </p:set>
                                    <p:anim calcmode="lin" valueType="num">
                                      <p:cBhvr additive="base">
                                        <p:cTn id="13" dur="500" fill="hold"/>
                                        <p:tgtEl>
                                          <p:spTgt spid="6153"/>
                                        </p:tgtEl>
                                        <p:attrNameLst>
                                          <p:attrName>ppt_x</p:attrName>
                                        </p:attrNameLst>
                                      </p:cBhvr>
                                      <p:tavLst>
                                        <p:tav tm="0">
                                          <p:val>
                                            <p:strVal val="#ppt_x"/>
                                          </p:val>
                                        </p:tav>
                                        <p:tav tm="100000">
                                          <p:val>
                                            <p:strVal val="#ppt_x"/>
                                          </p:val>
                                        </p:tav>
                                      </p:tavLst>
                                    </p:anim>
                                    <p:anim calcmode="lin" valueType="num">
                                      <p:cBhvr additive="base">
                                        <p:cTn id="14" dur="500" fill="hold"/>
                                        <p:tgtEl>
                                          <p:spTgt spid="615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154"/>
                                        </p:tgtEl>
                                        <p:attrNameLst>
                                          <p:attrName>style.visibility</p:attrName>
                                        </p:attrNameLst>
                                      </p:cBhvr>
                                      <p:to>
                                        <p:strVal val="visible"/>
                                      </p:to>
                                    </p:set>
                                    <p:anim calcmode="lin" valueType="num">
                                      <p:cBhvr additive="base">
                                        <p:cTn id="17" dur="500" fill="hold"/>
                                        <p:tgtEl>
                                          <p:spTgt spid="6154"/>
                                        </p:tgtEl>
                                        <p:attrNameLst>
                                          <p:attrName>ppt_x</p:attrName>
                                        </p:attrNameLst>
                                      </p:cBhvr>
                                      <p:tavLst>
                                        <p:tav tm="0">
                                          <p:val>
                                            <p:strVal val="#ppt_x"/>
                                          </p:val>
                                        </p:tav>
                                        <p:tav tm="100000">
                                          <p:val>
                                            <p:strVal val="#ppt_x"/>
                                          </p:val>
                                        </p:tav>
                                      </p:tavLst>
                                    </p:anim>
                                    <p:anim calcmode="lin" valueType="num">
                                      <p:cBhvr additive="base">
                                        <p:cTn id="18" dur="500" fill="hold"/>
                                        <p:tgtEl>
                                          <p:spTgt spid="615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150"/>
                                        </p:tgtEl>
                                        <p:attrNameLst>
                                          <p:attrName>style.visibility</p:attrName>
                                        </p:attrNameLst>
                                      </p:cBhvr>
                                      <p:to>
                                        <p:strVal val="visible"/>
                                      </p:to>
                                    </p:set>
                                    <p:anim calcmode="lin" valueType="num">
                                      <p:cBhvr additive="base">
                                        <p:cTn id="21" dur="500" fill="hold"/>
                                        <p:tgtEl>
                                          <p:spTgt spid="6150"/>
                                        </p:tgtEl>
                                        <p:attrNameLst>
                                          <p:attrName>ppt_x</p:attrName>
                                        </p:attrNameLst>
                                      </p:cBhvr>
                                      <p:tavLst>
                                        <p:tav tm="0">
                                          <p:val>
                                            <p:strVal val="#ppt_x"/>
                                          </p:val>
                                        </p:tav>
                                        <p:tav tm="100000">
                                          <p:val>
                                            <p:strVal val="#ppt_x"/>
                                          </p:val>
                                        </p:tav>
                                      </p:tavLst>
                                    </p:anim>
                                    <p:anim calcmode="lin" valueType="num">
                                      <p:cBhvr additive="base">
                                        <p:cTn id="22" dur="500" fill="hold"/>
                                        <p:tgtEl>
                                          <p:spTgt spid="615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152"/>
                                        </p:tgtEl>
                                        <p:attrNameLst>
                                          <p:attrName>style.visibility</p:attrName>
                                        </p:attrNameLst>
                                      </p:cBhvr>
                                      <p:to>
                                        <p:strVal val="visible"/>
                                      </p:to>
                                    </p:set>
                                    <p:anim calcmode="lin" valueType="num">
                                      <p:cBhvr additive="base">
                                        <p:cTn id="25" dur="500" fill="hold"/>
                                        <p:tgtEl>
                                          <p:spTgt spid="6152"/>
                                        </p:tgtEl>
                                        <p:attrNameLst>
                                          <p:attrName>ppt_x</p:attrName>
                                        </p:attrNameLst>
                                      </p:cBhvr>
                                      <p:tavLst>
                                        <p:tav tm="0">
                                          <p:val>
                                            <p:strVal val="#ppt_x"/>
                                          </p:val>
                                        </p:tav>
                                        <p:tav tm="100000">
                                          <p:val>
                                            <p:strVal val="#ppt_x"/>
                                          </p:val>
                                        </p:tav>
                                      </p:tavLst>
                                    </p:anim>
                                    <p:anim calcmode="lin" valueType="num">
                                      <p:cBhvr additive="base">
                                        <p:cTn id="26" dur="500" fill="hold"/>
                                        <p:tgtEl>
                                          <p:spTgt spid="615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148"/>
                                        </p:tgtEl>
                                        <p:attrNameLst>
                                          <p:attrName>style.visibility</p:attrName>
                                        </p:attrNameLst>
                                      </p:cBhvr>
                                      <p:to>
                                        <p:strVal val="visible"/>
                                      </p:to>
                                    </p:set>
                                    <p:anim calcmode="lin" valueType="num">
                                      <p:cBhvr additive="base">
                                        <p:cTn id="29" dur="500" fill="hold"/>
                                        <p:tgtEl>
                                          <p:spTgt spid="6148"/>
                                        </p:tgtEl>
                                        <p:attrNameLst>
                                          <p:attrName>ppt_x</p:attrName>
                                        </p:attrNameLst>
                                      </p:cBhvr>
                                      <p:tavLst>
                                        <p:tav tm="0">
                                          <p:val>
                                            <p:strVal val="#ppt_x"/>
                                          </p:val>
                                        </p:tav>
                                        <p:tav tm="100000">
                                          <p:val>
                                            <p:strVal val="#ppt_x"/>
                                          </p:val>
                                        </p:tav>
                                      </p:tavLst>
                                    </p:anim>
                                    <p:anim calcmode="lin" valueType="num">
                                      <p:cBhvr additive="base">
                                        <p:cTn id="30" dur="500" fill="hold"/>
                                        <p:tgtEl>
                                          <p:spTgt spid="614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6149"/>
                                        </p:tgtEl>
                                        <p:attrNameLst>
                                          <p:attrName>style.visibility</p:attrName>
                                        </p:attrNameLst>
                                      </p:cBhvr>
                                      <p:to>
                                        <p:strVal val="visible"/>
                                      </p:to>
                                    </p:set>
                                    <p:anim calcmode="lin" valueType="num">
                                      <p:cBhvr additive="base">
                                        <p:cTn id="33" dur="500" fill="hold"/>
                                        <p:tgtEl>
                                          <p:spTgt spid="6149"/>
                                        </p:tgtEl>
                                        <p:attrNameLst>
                                          <p:attrName>ppt_x</p:attrName>
                                        </p:attrNameLst>
                                      </p:cBhvr>
                                      <p:tavLst>
                                        <p:tav tm="0">
                                          <p:val>
                                            <p:strVal val="#ppt_x"/>
                                          </p:val>
                                        </p:tav>
                                        <p:tav tm="100000">
                                          <p:val>
                                            <p:strVal val="#ppt_x"/>
                                          </p:val>
                                        </p:tav>
                                      </p:tavLst>
                                    </p:anim>
                                    <p:anim calcmode="lin" valueType="num">
                                      <p:cBhvr additive="base">
                                        <p:cTn id="34" dur="500" fill="hold"/>
                                        <p:tgtEl>
                                          <p:spTgt spid="614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395536" y="0"/>
            <a:ext cx="8229600" cy="6206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800" b="1" dirty="0" smtClean="0">
                <a:solidFill>
                  <a:srgbClr val="FF0000"/>
                </a:solidFill>
                <a:latin typeface="Times New Roman" pitchFamily="18" charset="0"/>
                <a:cs typeface="Times New Roman" pitchFamily="18" charset="0"/>
              </a:rPr>
              <a:t>VÙNG ĐỒNG BẰNG SÔNG CỬU LONG</a:t>
            </a:r>
            <a:endParaRPr lang="en-US" sz="2800" b="1" dirty="0">
              <a:solidFill>
                <a:srgbClr val="FF0000"/>
              </a:solidFill>
              <a:latin typeface="Times New Roman" pitchFamily="18" charset="0"/>
              <a:cs typeface="Times New Roman" pitchFamily="18" charset="0"/>
            </a:endParaRPr>
          </a:p>
        </p:txBody>
      </p:sp>
      <p:sp>
        <p:nvSpPr>
          <p:cNvPr id="5" name="Text Box 6"/>
          <p:cNvSpPr txBox="1">
            <a:spLocks noChangeArrowheads="1"/>
          </p:cNvSpPr>
          <p:nvPr/>
        </p:nvSpPr>
        <p:spPr bwMode="auto">
          <a:xfrm>
            <a:off x="107504" y="692696"/>
            <a:ext cx="777686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000" b="1" dirty="0">
                <a:solidFill>
                  <a:srgbClr val="FF0000"/>
                </a:solidFill>
                <a:latin typeface="Times New Roman" pitchFamily="18" charset="0"/>
              </a:rPr>
              <a:t>II. ĐIỀU KIỆN TỰ NHIÊN VÀ TÀI  NGUYÊN THIÊN NHIÊN:</a:t>
            </a:r>
          </a:p>
        </p:txBody>
      </p:sp>
      <p:sp>
        <p:nvSpPr>
          <p:cNvPr id="6" name="Line 18"/>
          <p:cNvSpPr>
            <a:spLocks noChangeShapeType="1"/>
          </p:cNvSpPr>
          <p:nvPr/>
        </p:nvSpPr>
        <p:spPr bwMode="auto">
          <a:xfrm>
            <a:off x="4846177" y="1092806"/>
            <a:ext cx="0" cy="576519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 name="Rectangle 6"/>
          <p:cNvSpPr/>
          <p:nvPr/>
        </p:nvSpPr>
        <p:spPr>
          <a:xfrm>
            <a:off x="138191" y="1115376"/>
            <a:ext cx="4707986" cy="923330"/>
          </a:xfrm>
          <a:prstGeom prst="rect">
            <a:avLst/>
          </a:prstGeom>
        </p:spPr>
        <p:txBody>
          <a:bodyPr wrap="square">
            <a:spAutoFit/>
          </a:bodyPr>
          <a:lstStyle/>
          <a:p>
            <a:r>
              <a:rPr lang="en-US"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Địa</a:t>
            </a:r>
            <a:r>
              <a:rPr lang="en-US" b="1" dirty="0" smtClean="0">
                <a:latin typeface="Times New Roman" pitchFamily="18" charset="0"/>
                <a:cs typeface="Times New Roman" pitchFamily="18" charset="0"/>
              </a:rPr>
              <a:t> </a:t>
            </a:r>
            <a:r>
              <a:rPr lang="en-US" b="1" dirty="0" err="1">
                <a:latin typeface="Times New Roman" pitchFamily="18" charset="0"/>
                <a:cs typeface="Times New Roman" pitchFamily="18" charset="0"/>
              </a:rPr>
              <a:t>hình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đất</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đai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Đồng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bằng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châu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thổ</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lớn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nước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thấp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bằng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phẳng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đai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màu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mỡ</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phú</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ngọt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phèn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mặn</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9" name="Rectangle 8"/>
          <p:cNvSpPr/>
          <p:nvPr/>
        </p:nvSpPr>
        <p:spPr>
          <a:xfrm>
            <a:off x="107504" y="2050963"/>
            <a:ext cx="4572000" cy="646331"/>
          </a:xfrm>
          <a:prstGeom prst="rect">
            <a:avLst/>
          </a:prstGeom>
        </p:spPr>
        <p:txBody>
          <a:bodyPr>
            <a:spAutoFit/>
          </a:bodyPr>
          <a:lstStyle/>
          <a:p>
            <a:pPr algn="ctr"/>
            <a:r>
              <a:rPr lang="en-US" dirty="0" smtClean="0">
                <a:latin typeface="Times New Roman" pitchFamily="18" charset="0"/>
                <a:cs typeface="Times New Roman" pitchFamily="18" charset="0"/>
              </a:rPr>
              <a:t>=&gt; </a:t>
            </a:r>
            <a:r>
              <a:rPr lang="en-US" dirty="0" err="1" smtClean="0">
                <a:latin typeface="Times New Roman" pitchFamily="18" charset="0"/>
                <a:cs typeface="Times New Roman" pitchFamily="18" charset="0"/>
              </a:rPr>
              <a:t>Thuận</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lợi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xuất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nghiệp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trồng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lúa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a:t>
            </a:r>
          </a:p>
        </p:txBody>
      </p:sp>
      <p:sp>
        <p:nvSpPr>
          <p:cNvPr id="2" name="Rectangle 1"/>
          <p:cNvSpPr/>
          <p:nvPr/>
        </p:nvSpPr>
        <p:spPr>
          <a:xfrm>
            <a:off x="251520" y="2697294"/>
            <a:ext cx="4427984" cy="923330"/>
          </a:xfrm>
          <a:prstGeom prst="rect">
            <a:avLst/>
          </a:prstGeom>
        </p:spPr>
        <p:txBody>
          <a:bodyPr wrap="square">
            <a:spAutoFit/>
          </a:bodyPr>
          <a:lstStyle/>
          <a:p>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Khí</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hậu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Mang</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tính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cận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xích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nóng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ẩm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Lượng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mưa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dồi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dào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hậu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ổn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định</a:t>
            </a:r>
            <a:r>
              <a:rPr lang="en-US" dirty="0">
                <a:latin typeface="Times New Roman" pitchFamily="18" charset="0"/>
                <a:cs typeface="Times New Roman" pitchFamily="18" charset="0"/>
              </a:rPr>
              <a:t>.. </a:t>
            </a:r>
          </a:p>
        </p:txBody>
      </p:sp>
      <p:sp>
        <p:nvSpPr>
          <p:cNvPr id="3" name="Rectangle 2"/>
          <p:cNvSpPr/>
          <p:nvPr/>
        </p:nvSpPr>
        <p:spPr>
          <a:xfrm>
            <a:off x="201679" y="3717032"/>
            <a:ext cx="3812903" cy="369332"/>
          </a:xfrm>
          <a:prstGeom prst="rect">
            <a:avLst/>
          </a:prstGeom>
        </p:spPr>
        <p:txBody>
          <a:bodyPr wrap="none">
            <a:spAutoFit/>
          </a:bodyPr>
          <a:lstStyle/>
          <a:p>
            <a:pPr algn="ctr"/>
            <a:r>
              <a:rPr lang="en-US" dirty="0" smtClean="0">
                <a:latin typeface="Times New Roman" pitchFamily="18" charset="0"/>
                <a:cs typeface="Times New Roman" pitchFamily="18" charset="0"/>
              </a:rPr>
              <a:t>=&gt; </a:t>
            </a:r>
            <a:r>
              <a:rPr lang="en-US" dirty="0" err="1" smtClean="0">
                <a:latin typeface="Times New Roman" pitchFamily="18" charset="0"/>
                <a:cs typeface="Times New Roman" pitchFamily="18" charset="0"/>
              </a:rPr>
              <a:t>Thuận</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lợi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xuất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nghiệp</a:t>
            </a:r>
            <a:endParaRPr lang="en-US" dirty="0"/>
          </a:p>
        </p:txBody>
      </p:sp>
      <p:sp>
        <p:nvSpPr>
          <p:cNvPr id="8" name="Rectangle 7"/>
          <p:cNvSpPr/>
          <p:nvPr/>
        </p:nvSpPr>
        <p:spPr>
          <a:xfrm>
            <a:off x="251520" y="4086364"/>
            <a:ext cx="4427984" cy="923330"/>
          </a:xfrm>
          <a:prstGeom prst="rect">
            <a:avLst/>
          </a:prstGeom>
        </p:spPr>
        <p:txBody>
          <a:bodyPr wrap="square">
            <a:spAutoFit/>
          </a:bodyPr>
          <a:lstStyle/>
          <a:p>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Sông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ngòi</a:t>
            </a:r>
            <a:r>
              <a:rPr lang="en-US" b="1"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Mạng</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lưới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ngòi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kênh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rạch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dày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đặc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nguồn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dồi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dào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hệ</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thống</a:t>
            </a:r>
            <a:r>
              <a:rPr lang="en-US" dirty="0">
                <a:latin typeface="Times New Roman" pitchFamily="18" charset="0"/>
                <a:cs typeface="Times New Roman" pitchFamily="18" charset="0"/>
              </a:rPr>
              <a:t> S </a:t>
            </a:r>
            <a:r>
              <a:rPr lang="en-US" dirty="0" err="1">
                <a:latin typeface="Times New Roman" pitchFamily="18" charset="0"/>
                <a:cs typeface="Times New Roman" pitchFamily="18" charset="0"/>
              </a:rPr>
              <a:t>Tiền</a:t>
            </a:r>
            <a:r>
              <a:rPr lang="en-US" dirty="0">
                <a:latin typeface="Times New Roman" pitchFamily="18" charset="0"/>
                <a:cs typeface="Times New Roman" pitchFamily="18" charset="0"/>
              </a:rPr>
              <a:t>, S </a:t>
            </a:r>
            <a:r>
              <a:rPr lang="en-US" dirty="0" err="1">
                <a:latin typeface="Times New Roman" pitchFamily="18" charset="0"/>
                <a:cs typeface="Times New Roman" pitchFamily="18" charset="0"/>
              </a:rPr>
              <a:t>Hậu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chi </a:t>
            </a:r>
            <a:r>
              <a:rPr lang="en-US" dirty="0" err="1">
                <a:latin typeface="Times New Roman" pitchFamily="18" charset="0"/>
                <a:cs typeface="Times New Roman" pitchFamily="18" charset="0"/>
              </a:rPr>
              <a:t>nhánh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smtClean="0">
                <a:latin typeface="Times New Roman" pitchFamily="18" charset="0"/>
                <a:cs typeface="Times New Roman" pitchFamily="18" charset="0"/>
              </a:rPr>
              <a:t>nó</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12" name="Rectangle 11"/>
          <p:cNvSpPr/>
          <p:nvPr/>
        </p:nvSpPr>
        <p:spPr>
          <a:xfrm>
            <a:off x="-91381" y="5085184"/>
            <a:ext cx="4770885" cy="1200329"/>
          </a:xfrm>
          <a:prstGeom prst="rect">
            <a:avLst/>
          </a:prstGeom>
        </p:spPr>
        <p:txBody>
          <a:bodyPr wrap="square">
            <a:spAutoFit/>
          </a:bodyPr>
          <a:lstStyle/>
          <a:p>
            <a:pPr algn="ctr"/>
            <a:r>
              <a:rPr lang="en-US" dirty="0" smtClean="0">
                <a:latin typeface="Times New Roman" pitchFamily="18" charset="0"/>
                <a:cs typeface="Times New Roman" pitchFamily="18" charset="0"/>
              </a:rPr>
              <a:t>=&gt; </a:t>
            </a:r>
            <a:r>
              <a:rPr lang="en-US" dirty="0" err="1" smtClean="0">
                <a:latin typeface="Times New Roman" pitchFamily="18" charset="0"/>
                <a:cs typeface="Times New Roman" pitchFamily="18" charset="0"/>
              </a:rPr>
              <a:t>Thuận</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lợi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xuất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nông</a:t>
            </a:r>
            <a:r>
              <a:rPr lang="en-US" dirty="0">
                <a:latin typeface="Times New Roman" pitchFamily="18" charset="0"/>
                <a:cs typeface="Times New Roman" pitchFamily="18" charset="0"/>
              </a:rPr>
              <a:t> </a:t>
            </a:r>
            <a:r>
              <a:rPr lang="en-US" dirty="0" err="1" smtClean="0">
                <a:latin typeface="Times New Roman" pitchFamily="18" charset="0"/>
                <a:cs typeface="Times New Roman" pitchFamily="18" charset="0"/>
              </a:rPr>
              <a:t>nghiệp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Phát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triển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nuôi</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trồng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đánh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bắt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thủy</a:t>
            </a:r>
            <a:r>
              <a:rPr lang="en-US" dirty="0">
                <a:latin typeface="Times New Roman" pitchFamily="18" charset="0"/>
                <a:cs typeface="Times New Roman" pitchFamily="18" charset="0"/>
              </a:rPr>
              <a:t> </a:t>
            </a:r>
            <a:r>
              <a:rPr lang="en-US" dirty="0" err="1" smtClean="0">
                <a:latin typeface="Times New Roman" pitchFamily="18" charset="0"/>
                <a:cs typeface="Times New Roman" pitchFamily="18" charset="0"/>
              </a:rPr>
              <a:t>sản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Giao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thông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Thủy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lợi</a:t>
            </a:r>
            <a:endParaRPr lang="en-US" dirty="0" smtClean="0">
              <a:latin typeface="Times New Roman" pitchFamily="18" charset="0"/>
              <a:cs typeface="Times New Roman" pitchFamily="18" charset="0"/>
            </a:endParaRPr>
          </a:p>
          <a:p>
            <a:pPr algn="ctr"/>
            <a:endParaRPr lang="en-US" dirty="0"/>
          </a:p>
        </p:txBody>
      </p:sp>
    </p:spTree>
    <p:extLst>
      <p:ext uri="{BB962C8B-B14F-4D97-AF65-F5344CB8AC3E}">
        <p14:creationId xmlns:p14="http://schemas.microsoft.com/office/powerpoint/2010/main" val="12280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629</TotalTime>
  <Words>2008</Words>
  <Application>Microsoft Office PowerPoint</Application>
  <PresentationFormat>On-screen Show (4:3)</PresentationFormat>
  <Paragraphs>163</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Phan Danh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Tommy_Phan</dc:creator>
  <cp:lastModifiedBy>Lenovo</cp:lastModifiedBy>
  <cp:revision>125</cp:revision>
  <cp:lastPrinted>2020-04-26T15:25:38Z</cp:lastPrinted>
  <dcterms:created xsi:type="dcterms:W3CDTF">2020-04-01T13:11:19Z</dcterms:created>
  <dcterms:modified xsi:type="dcterms:W3CDTF">2022-03-20T14:45:32Z</dcterms:modified>
</cp:coreProperties>
</file>