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gif" ContentType="image/gif"/>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8" r:id="rId5"/>
    <p:sldId id="259" r:id="rId6"/>
    <p:sldId id="261" r:id="rId7"/>
    <p:sldId id="262" r:id="rId8"/>
    <p:sldId id="264" r:id="rId9"/>
    <p:sldId id="265" r:id="rId10"/>
    <p:sldId id="269" r:id="rId11"/>
    <p:sldId id="267" r:id="rId12"/>
    <p:sldId id="270"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006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3" autoAdjust="0"/>
    <p:restoredTop sz="94660"/>
  </p:normalViewPr>
  <p:slideViewPr>
    <p:cSldViewPr snapToGrid="0">
      <p:cViewPr varScale="1">
        <p:scale>
          <a:sx n="79" d="100"/>
          <a:sy n="79" d="100"/>
        </p:scale>
        <p:origin x="3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4" Type="http://schemas.openxmlformats.org/officeDocument/2006/relationships/image" Target="../media/image11.wmf"/><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7" Type="http://schemas.openxmlformats.org/officeDocument/2006/relationships/image" Target="../media/image19.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48A87A34-81AB-432B-8DAE-1953F412C126}" type="datetimeFigureOut">
              <a:rPr lang="en-US" smtClean="0"/>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48A87A34-81AB-432B-8DAE-1953F412C126}" type="datetimeFigureOut">
              <a:rPr lang="en-US" smtClean="0"/>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alpha val="69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GIF"/><Relationship Id="rId1" Type="http://schemas.openxmlformats.org/officeDocument/2006/relationships/image" Target="../media/image1.GIF"/></Relationships>
</file>

<file path=ppt/slides/_rels/slide10.xml.rels><?xml version="1.0" encoding="UTF-8" standalone="yes"?>
<Relationships xmlns="http://schemas.openxmlformats.org/package/2006/relationships"><Relationship Id="rId9" Type="http://schemas.openxmlformats.org/officeDocument/2006/relationships/vmlDrawing" Target="../drawings/vmlDrawing6.vml"/><Relationship Id="rId8" Type="http://schemas.openxmlformats.org/officeDocument/2006/relationships/slideLayout" Target="../slideLayouts/slideLayout7.xml"/><Relationship Id="rId7" Type="http://schemas.openxmlformats.org/officeDocument/2006/relationships/image" Target="../media/image27.wmf"/><Relationship Id="rId6" Type="http://schemas.openxmlformats.org/officeDocument/2006/relationships/oleObject" Target="../embeddings/oleObject19.bin"/><Relationship Id="rId5" Type="http://schemas.openxmlformats.org/officeDocument/2006/relationships/image" Target="../media/image26.wmf"/><Relationship Id="rId4" Type="http://schemas.openxmlformats.org/officeDocument/2006/relationships/oleObject" Target="../embeddings/oleObject18.bin"/><Relationship Id="rId3" Type="http://schemas.openxmlformats.org/officeDocument/2006/relationships/image" Target="../media/image25.wmf"/><Relationship Id="rId2" Type="http://schemas.openxmlformats.org/officeDocument/2006/relationships/oleObject" Target="../embeddings/oleObject17.bin"/><Relationship Id="rId1" Type="http://schemas.openxmlformats.org/officeDocument/2006/relationships/image" Target="../media/image24.emf"/></Relationships>
</file>

<file path=ppt/slides/_rels/slide11.xml.rels><?xml version="1.0" encoding="UTF-8" standalone="yes"?>
<Relationships xmlns="http://schemas.openxmlformats.org/package/2006/relationships"><Relationship Id="rId9" Type="http://schemas.openxmlformats.org/officeDocument/2006/relationships/vmlDrawing" Target="../drawings/vmlDrawing7.vml"/><Relationship Id="rId8" Type="http://schemas.openxmlformats.org/officeDocument/2006/relationships/slideLayout" Target="../slideLayouts/slideLayout7.xml"/><Relationship Id="rId7" Type="http://schemas.openxmlformats.org/officeDocument/2006/relationships/image" Target="../media/image30.wmf"/><Relationship Id="rId6" Type="http://schemas.openxmlformats.org/officeDocument/2006/relationships/oleObject" Target="../embeddings/oleObject22.bin"/><Relationship Id="rId5" Type="http://schemas.openxmlformats.org/officeDocument/2006/relationships/image" Target="../media/image29.wmf"/><Relationship Id="rId4" Type="http://schemas.openxmlformats.org/officeDocument/2006/relationships/oleObject" Target="../embeddings/oleObject21.bin"/><Relationship Id="rId3" Type="http://schemas.openxmlformats.org/officeDocument/2006/relationships/image" Target="../media/image28.wmf"/><Relationship Id="rId2" Type="http://schemas.openxmlformats.org/officeDocument/2006/relationships/oleObject" Target="../embeddings/oleObject20.bin"/><Relationship Id="rId1" Type="http://schemas.openxmlformats.org/officeDocument/2006/relationships/image" Target="../media/image2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slideLayout" Target="../slideLayouts/slideLayout1.xml"/><Relationship Id="rId5" Type="http://schemas.openxmlformats.org/officeDocument/2006/relationships/image" Target="../media/image6.emf"/><Relationship Id="rId4" Type="http://schemas.openxmlformats.org/officeDocument/2006/relationships/image" Target="../media/image5.emf"/><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9" Type="http://schemas.openxmlformats.org/officeDocument/2006/relationships/image" Target="../media/image11.wmf"/><Relationship Id="rId8" Type="http://schemas.openxmlformats.org/officeDocument/2006/relationships/oleObject" Target="../embeddings/oleObject5.bin"/><Relationship Id="rId7" Type="http://schemas.openxmlformats.org/officeDocument/2006/relationships/image" Target="../media/image10.wmf"/><Relationship Id="rId6" Type="http://schemas.openxmlformats.org/officeDocument/2006/relationships/oleObject" Target="../embeddings/oleObject4.bin"/><Relationship Id="rId5" Type="http://schemas.openxmlformats.org/officeDocument/2006/relationships/image" Target="../media/image9.wmf"/><Relationship Id="rId4" Type="http://schemas.openxmlformats.org/officeDocument/2006/relationships/oleObject" Target="../embeddings/oleObject3.bin"/><Relationship Id="rId3" Type="http://schemas.openxmlformats.org/officeDocument/2006/relationships/image" Target="../media/image8.wmf"/><Relationship Id="rId2" Type="http://schemas.openxmlformats.org/officeDocument/2006/relationships/oleObject" Target="../embeddings/oleObject2.bin"/><Relationship Id="rId11" Type="http://schemas.openxmlformats.org/officeDocument/2006/relationships/vmlDrawing" Target="../drawings/vmlDrawing2.vml"/><Relationship Id="rId10" Type="http://schemas.openxmlformats.org/officeDocument/2006/relationships/slideLayout" Target="../slideLayouts/slideLayout1.xml"/><Relationship Id="rId1" Type="http://schemas.openxmlformats.org/officeDocument/2006/relationships/image" Target="../media/image7.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9" Type="http://schemas.openxmlformats.org/officeDocument/2006/relationships/image" Target="../media/image16.wmf"/><Relationship Id="rId8" Type="http://schemas.openxmlformats.org/officeDocument/2006/relationships/oleObject" Target="../embeddings/oleObject9.bin"/><Relationship Id="rId7" Type="http://schemas.openxmlformats.org/officeDocument/2006/relationships/image" Target="../media/image15.wmf"/><Relationship Id="rId6" Type="http://schemas.openxmlformats.org/officeDocument/2006/relationships/oleObject" Target="../embeddings/oleObject8.bin"/><Relationship Id="rId5" Type="http://schemas.openxmlformats.org/officeDocument/2006/relationships/image" Target="../media/image14.wmf"/><Relationship Id="rId4" Type="http://schemas.openxmlformats.org/officeDocument/2006/relationships/oleObject" Target="../embeddings/oleObject7.bin"/><Relationship Id="rId3" Type="http://schemas.openxmlformats.org/officeDocument/2006/relationships/image" Target="../media/image13.emf"/><Relationship Id="rId2" Type="http://schemas.openxmlformats.org/officeDocument/2006/relationships/image" Target="../media/image12.wmf"/><Relationship Id="rId17" Type="http://schemas.openxmlformats.org/officeDocument/2006/relationships/vmlDrawing" Target="../drawings/vmlDrawing3.vml"/><Relationship Id="rId16" Type="http://schemas.openxmlformats.org/officeDocument/2006/relationships/slideLayout" Target="../slideLayouts/slideLayout7.xml"/><Relationship Id="rId15" Type="http://schemas.openxmlformats.org/officeDocument/2006/relationships/image" Target="../media/image19.wmf"/><Relationship Id="rId14" Type="http://schemas.openxmlformats.org/officeDocument/2006/relationships/oleObject" Target="../embeddings/oleObject12.bin"/><Relationship Id="rId13" Type="http://schemas.openxmlformats.org/officeDocument/2006/relationships/image" Target="../media/image18.wmf"/><Relationship Id="rId12" Type="http://schemas.openxmlformats.org/officeDocument/2006/relationships/oleObject" Target="../embeddings/oleObject11.bin"/><Relationship Id="rId11" Type="http://schemas.openxmlformats.org/officeDocument/2006/relationships/image" Target="../media/image17.wmf"/><Relationship Id="rId10" Type="http://schemas.openxmlformats.org/officeDocument/2006/relationships/oleObject" Target="../embeddings/oleObject10.bin"/><Relationship Id="rId1"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7" Type="http://schemas.openxmlformats.org/officeDocument/2006/relationships/vmlDrawing" Target="../drawings/vmlDrawing4.vml"/><Relationship Id="rId6" Type="http://schemas.openxmlformats.org/officeDocument/2006/relationships/slideLayout" Target="../slideLayouts/slideLayout7.xml"/><Relationship Id="rId5" Type="http://schemas.openxmlformats.org/officeDocument/2006/relationships/image" Target="../media/image21.wmf"/><Relationship Id="rId4" Type="http://schemas.openxmlformats.org/officeDocument/2006/relationships/oleObject" Target="../embeddings/oleObject14.bin"/><Relationship Id="rId3" Type="http://schemas.openxmlformats.org/officeDocument/2006/relationships/image" Target="../media/image20.wmf"/><Relationship Id="rId2" Type="http://schemas.openxmlformats.org/officeDocument/2006/relationships/oleObject" Target="../embeddings/oleObject13.bin"/><Relationship Id="rId1" Type="http://schemas.openxmlformats.org/officeDocument/2006/relationships/image" Target="../media/image13.emf"/></Relationships>
</file>

<file path=ppt/slides/_rels/slide8.xml.rels><?xml version="1.0" encoding="UTF-8" standalone="yes"?>
<Relationships xmlns="http://schemas.openxmlformats.org/package/2006/relationships"><Relationship Id="rId7" Type="http://schemas.openxmlformats.org/officeDocument/2006/relationships/vmlDrawing" Target="../drawings/vmlDrawing5.vml"/><Relationship Id="rId6" Type="http://schemas.openxmlformats.org/officeDocument/2006/relationships/slideLayout" Target="../slideLayouts/slideLayout7.xml"/><Relationship Id="rId5" Type="http://schemas.openxmlformats.org/officeDocument/2006/relationships/image" Target="../media/image23.wmf"/><Relationship Id="rId4" Type="http://schemas.openxmlformats.org/officeDocument/2006/relationships/oleObject" Target="../embeddings/oleObject16.bin"/><Relationship Id="rId3" Type="http://schemas.openxmlformats.org/officeDocument/2006/relationships/image" Target="../media/image22.wmf"/><Relationship Id="rId2" Type="http://schemas.openxmlformats.org/officeDocument/2006/relationships/oleObject" Target="../embeddings/oleObject15.bin"/><Relationship Id="rId1" Type="http://schemas.openxmlformats.org/officeDocument/2006/relationships/image" Target="../media/image13.emf"/></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13279" y="1471481"/>
            <a:ext cx="5018670" cy="1061525"/>
          </a:xfrm>
          <a:prstGeom prst="rect">
            <a:avLst/>
          </a:prstGeom>
          <a:noFill/>
        </p:spPr>
        <p:txBody>
          <a:bodyPr wrap="none" lIns="91440" tIns="45720" rIns="91440" bIns="45720">
            <a:prstTxWarp prst="textArchUp">
              <a:avLst/>
            </a:prstTxWarp>
            <a:spAutoFit/>
            <a:scene3d>
              <a:camera prst="perspectiveRelaxedModerately">
                <a:rot lat="21594000" lon="0" rev="0"/>
              </a:camera>
              <a:lightRig rig="sunset" dir="t"/>
            </a:scene3d>
            <a:sp3d>
              <a:bevelT w="0" h="107950"/>
              <a:bevelB w="0"/>
            </a:sp3d>
          </a:bodyPr>
          <a:lstStyle/>
          <a:p>
            <a:pPr algn="ctr"/>
            <a:r>
              <a:rPr lang="en-US" sz="10000" b="1" dirty="0" smtClean="0">
                <a:ln w="22225">
                  <a:solidFill>
                    <a:srgbClr val="FF0000"/>
                  </a:solidFill>
                  <a:prstDash val="solid"/>
                </a:ln>
                <a:solidFill>
                  <a:schemeClr val="accent2">
                    <a:lumMod val="40000"/>
                    <a:lumOff val="60000"/>
                  </a:schemeClr>
                </a:solidFill>
                <a:effectLst>
                  <a:glow>
                    <a:schemeClr val="accent1">
                      <a:alpha val="40000"/>
                    </a:schemeClr>
                  </a:glow>
                </a:effectLst>
                <a:latin typeface="Times New Roman" panose="02020603050405020304" pitchFamily="18" charset="0"/>
                <a:cs typeface="Times New Roman" panose="02020603050405020304" pitchFamily="18" charset="0"/>
              </a:rPr>
              <a:t>LUYỆN TẬP </a:t>
            </a:r>
            <a:r>
              <a:rPr lang="en-US" sz="10000" b="1" cap="none" spc="0" dirty="0" smtClean="0">
                <a:ln w="22225">
                  <a:solidFill>
                    <a:srgbClr val="FF0000"/>
                  </a:solidFill>
                  <a:prstDash val="solid"/>
                </a:ln>
                <a:solidFill>
                  <a:schemeClr val="accent2">
                    <a:lumMod val="40000"/>
                    <a:lumOff val="60000"/>
                  </a:schemeClr>
                </a:solidFill>
                <a:effectLst>
                  <a:glow>
                    <a:schemeClr val="accent1">
                      <a:alpha val="40000"/>
                    </a:schemeClr>
                  </a:glow>
                </a:effectLst>
                <a:latin typeface="Times New Roman" panose="02020603050405020304" pitchFamily="18" charset="0"/>
                <a:cs typeface="Times New Roman" panose="02020603050405020304" pitchFamily="18" charset="0"/>
              </a:rPr>
              <a:t> </a:t>
            </a:r>
            <a:endParaRPr lang="en-US" sz="10000" b="1" cap="none" spc="0" dirty="0">
              <a:ln w="22225">
                <a:solidFill>
                  <a:srgbClr val="FF0000"/>
                </a:solidFill>
                <a:prstDash val="solid"/>
              </a:ln>
              <a:solidFill>
                <a:schemeClr val="accent2">
                  <a:lumMod val="40000"/>
                  <a:lumOff val="60000"/>
                </a:schemeClr>
              </a:solidFill>
              <a:effectLst>
                <a:glow>
                  <a:schemeClr val="accent1">
                    <a:alpha val="40000"/>
                  </a:schemeClr>
                </a:glow>
              </a:effectLst>
              <a:latin typeface="Times New Roman" panose="02020603050405020304" pitchFamily="18" charset="0"/>
              <a:cs typeface="Times New Roman" panose="02020603050405020304" pitchFamily="18" charset="0"/>
            </a:endParaRPr>
          </a:p>
        </p:txBody>
      </p:sp>
      <p:sp>
        <p:nvSpPr>
          <p:cNvPr id="5" name="Rectangle 4"/>
          <p:cNvSpPr/>
          <p:nvPr/>
        </p:nvSpPr>
        <p:spPr>
          <a:xfrm>
            <a:off x="1719194" y="2396138"/>
            <a:ext cx="9006840" cy="829945"/>
          </a:xfrm>
          <a:prstGeom prst="rect">
            <a:avLst/>
          </a:prstGeom>
          <a:noFill/>
        </p:spPr>
        <p:txBody>
          <a:bodyPr wrap="none" lIns="91440" tIns="45720" rIns="91440" bIns="45720">
            <a:spAutoFit/>
            <a:scene3d>
              <a:camera prst="perspectiveRelaxedModerately"/>
              <a:lightRig rig="harsh" dir="t"/>
            </a:scene3d>
            <a:sp3d extrusionH="57150" prstMaterial="matte">
              <a:bevelT w="63500" h="12700" prst="angle"/>
              <a:contourClr>
                <a:schemeClr val="bg1">
                  <a:lumMod val="65000"/>
                </a:schemeClr>
              </a:contourClr>
            </a:sp3d>
          </a:bodyPr>
          <a:lstStyle/>
          <a:p>
            <a:pPr algn="ctr"/>
            <a:r>
              <a:rPr lang="en-US" sz="4800" b="1" dirty="0" smtClean="0">
                <a:solidFill>
                  <a:srgbClr val="FFFF00"/>
                </a:solidFill>
                <a:latin typeface="Times New Roman" panose="02020603050405020304" pitchFamily="18" charset="0"/>
                <a:cs typeface="Times New Roman" panose="02020603050405020304" pitchFamily="18" charset="0"/>
              </a:rPr>
              <a:t>Hai đường thẳng vuông góc </a:t>
            </a:r>
            <a:endParaRPr lang="en-US" sz="4800" b="1" cap="none" spc="0" dirty="0" smtClean="0">
              <a:solidFill>
                <a:srgbClr val="FFFF00"/>
              </a:solidFill>
              <a:effectLst/>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0957244" y="121920"/>
            <a:ext cx="1112647" cy="3444240"/>
          </a:xfrm>
          <a:prstGeom prst="rect">
            <a:avLst/>
          </a:prstGeom>
        </p:spPr>
      </p:pic>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80" y="-57912"/>
            <a:ext cx="1734628" cy="3803904"/>
          </a:xfrm>
          <a:prstGeom prst="rect">
            <a:avLst/>
          </a:prstGeom>
        </p:spPr>
      </p:pic>
      <p:sp>
        <p:nvSpPr>
          <p:cNvPr id="9" name="Rectangle 8"/>
          <p:cNvSpPr/>
          <p:nvPr/>
        </p:nvSpPr>
        <p:spPr>
          <a:xfrm>
            <a:off x="1487984" y="5310095"/>
            <a:ext cx="9013686" cy="861774"/>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4500" b="1" dirty="0" smtClean="0">
                <a:solidFill>
                  <a:schemeClr val="accent2"/>
                </a:solidFill>
                <a:latin typeface="Times New Roman" panose="02020603050405020304" pitchFamily="18" charset="0"/>
                <a:cs typeface="Times New Roman" panose="02020603050405020304" pitchFamily="18" charset="0"/>
              </a:rPr>
              <a:t>Trường</a:t>
            </a:r>
            <a:r>
              <a:rPr lang="en-US" sz="5000" b="1" dirty="0" smtClean="0">
                <a:solidFill>
                  <a:schemeClr val="accent2"/>
                </a:solidFill>
                <a:latin typeface="Times New Roman" panose="02020603050405020304" pitchFamily="18" charset="0"/>
                <a:cs typeface="Times New Roman" panose="02020603050405020304" pitchFamily="18" charset="0"/>
              </a:rPr>
              <a:t>: THCS Phạm Văn Chiêu</a:t>
            </a:r>
            <a:endParaRPr lang="en-US" sz="5000" b="1" dirty="0">
              <a:solidFill>
                <a:schemeClr val="accent2"/>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circle(in)">
                                      <p:cBhvr>
                                        <p:cTn id="10" dur="2000"/>
                                        <p:tgtEl>
                                          <p:spTgt spid="4"/>
                                        </p:tgtEl>
                                      </p:cBhvr>
                                    </p:animEffect>
                                  </p:childTnLst>
                                </p:cTn>
                              </p:par>
                              <p:par>
                                <p:cTn id="11" presetID="6" presetClass="entr" presetSubtype="16"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heel(1)">
                                      <p:cBhvr>
                                        <p:cTn id="18" dur="2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randombar(horizontal)">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1"/>
          <a:stretch>
            <a:fillRect/>
          </a:stretch>
        </p:blipFill>
        <p:spPr>
          <a:xfrm>
            <a:off x="7022592" y="1420442"/>
            <a:ext cx="5169409" cy="4919398"/>
          </a:xfrm>
          <a:prstGeom prst="rect">
            <a:avLst/>
          </a:prstGeom>
          <a:solidFill>
            <a:schemeClr val="bg1"/>
          </a:solidFill>
        </p:spPr>
      </p:pic>
      <p:sp>
        <p:nvSpPr>
          <p:cNvPr id="3" name="Rectangle 2"/>
          <p:cNvSpPr/>
          <p:nvPr/>
        </p:nvSpPr>
        <p:spPr>
          <a:xfrm>
            <a:off x="4054291" y="0"/>
            <a:ext cx="2807180" cy="1323439"/>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8000" b="1" dirty="0" smtClean="0">
                <a:solidFill>
                  <a:schemeClr val="accent4"/>
                </a:solidFill>
                <a:latin typeface="UTM Wedding K&amp;T" panose="02040603050506020204" pitchFamily="18" charset="0"/>
              </a:rPr>
              <a:t>Lời giải</a:t>
            </a:r>
            <a:endParaRPr lang="en-US" sz="8000" b="1" dirty="0">
              <a:solidFill>
                <a:schemeClr val="accent4"/>
              </a:solidFill>
              <a:latin typeface="UTM Wedding K&amp;T" panose="02040603050506020204" pitchFamily="18" charset="0"/>
            </a:endParaRPr>
          </a:p>
        </p:txBody>
      </p:sp>
      <p:sp>
        <p:nvSpPr>
          <p:cNvPr id="7" name="Rectangle 6"/>
          <p:cNvSpPr/>
          <p:nvPr/>
        </p:nvSpPr>
        <p:spPr>
          <a:xfrm>
            <a:off x="-134111" y="1199966"/>
            <a:ext cx="6352032" cy="553998"/>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000" b="1" dirty="0" smtClean="0">
                <a:ln>
                  <a:solidFill>
                    <a:srgbClr val="660066"/>
                  </a:solidFill>
                </a:ln>
                <a:solidFill>
                  <a:srgbClr val="660066"/>
                </a:solidFill>
                <a:latin typeface="Times New Roman" panose="02020603050405020304" pitchFamily="18" charset="0"/>
                <a:cs typeface="Times New Roman" panose="02020603050405020304" pitchFamily="18" charset="0"/>
              </a:rPr>
              <a:t>a)Vì góc tới bằng góc phản xạ nên: </a:t>
            </a:r>
            <a:endParaRPr lang="en-US" sz="3000" b="1" cap="none" spc="0" dirty="0">
              <a:ln>
                <a:solidFill>
                  <a:srgbClr val="660066"/>
                </a:solidFill>
              </a:ln>
              <a:solidFill>
                <a:srgbClr val="660066"/>
              </a:solidFill>
              <a:effectLst/>
              <a:latin typeface="Times New Roman" panose="02020603050405020304" pitchFamily="18" charset="0"/>
              <a:cs typeface="Times New Roman" panose="02020603050405020304" pitchFamily="18" charset="0"/>
            </a:endParaRPr>
          </a:p>
        </p:txBody>
      </p:sp>
      <p:graphicFrame>
        <p:nvGraphicFramePr>
          <p:cNvPr id="8" name="Object 7"/>
          <p:cNvGraphicFramePr>
            <a:graphicFrameLocks noChangeAspect="1"/>
          </p:cNvGraphicFramePr>
          <p:nvPr/>
        </p:nvGraphicFramePr>
        <p:xfrm>
          <a:off x="1453326" y="1753964"/>
          <a:ext cx="3177158" cy="634049"/>
        </p:xfrm>
        <a:graphic>
          <a:graphicData uri="http://schemas.openxmlformats.org/presentationml/2006/ole">
            <mc:AlternateContent xmlns:mc="http://schemas.openxmlformats.org/markup-compatibility/2006">
              <mc:Choice xmlns:v="urn:schemas-microsoft-com:vml" Requires="v">
                <p:oleObj spid="_x0000_s9255" name="Equation" r:id="rId2" imgW="25908000" imgH="5486400" progId="Equation.DSMT4">
                  <p:embed/>
                </p:oleObj>
              </mc:Choice>
              <mc:Fallback>
                <p:oleObj name="Equation" r:id="rId2" imgW="25908000" imgH="5486400" progId="Equation.DSMT4">
                  <p:embed/>
                  <p:pic>
                    <p:nvPicPr>
                      <p:cNvPr id="0" name="Picture 9254"/>
                      <p:cNvPicPr/>
                      <p:nvPr/>
                    </p:nvPicPr>
                    <p:blipFill>
                      <a:blip r:embed="rId3"/>
                      <a:stretch>
                        <a:fillRect/>
                      </a:stretch>
                    </p:blipFill>
                    <p:spPr>
                      <a:xfrm>
                        <a:off x="1453326" y="1753964"/>
                        <a:ext cx="3177158" cy="634049"/>
                      </a:xfrm>
                      <a:prstGeom prst="rect">
                        <a:avLst/>
                      </a:prstGeom>
                    </p:spPr>
                  </p:pic>
                </p:oleObj>
              </mc:Fallback>
            </mc:AlternateContent>
          </a:graphicData>
        </a:graphic>
      </p:graphicFrame>
      <p:sp>
        <p:nvSpPr>
          <p:cNvPr id="9" name="Rectangle 8"/>
          <p:cNvSpPr/>
          <p:nvPr/>
        </p:nvSpPr>
        <p:spPr>
          <a:xfrm>
            <a:off x="780289" y="2260956"/>
            <a:ext cx="6352032" cy="553998"/>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sz="3000" b="1" dirty="0" smtClean="0">
                <a:ln>
                  <a:solidFill>
                    <a:srgbClr val="660066"/>
                  </a:solidFill>
                </a:ln>
                <a:solidFill>
                  <a:srgbClr val="660066"/>
                </a:solidFill>
                <a:latin typeface="Times New Roman" panose="02020603050405020304" pitchFamily="18" charset="0"/>
                <a:cs typeface="Times New Roman" panose="02020603050405020304" pitchFamily="18" charset="0"/>
              </a:rPr>
              <a:t>Ta có :  </a:t>
            </a:r>
            <a:endParaRPr lang="en-US" sz="3000" b="1" cap="none" spc="0" dirty="0">
              <a:ln>
                <a:solidFill>
                  <a:srgbClr val="660066"/>
                </a:solidFill>
              </a:ln>
              <a:solidFill>
                <a:srgbClr val="660066"/>
              </a:solidFill>
              <a:effectLst/>
              <a:latin typeface="Times New Roman" panose="02020603050405020304" pitchFamily="18" charset="0"/>
              <a:cs typeface="Times New Roman" panose="02020603050405020304" pitchFamily="18" charset="0"/>
            </a:endParaRPr>
          </a:p>
        </p:txBody>
      </p:sp>
      <p:graphicFrame>
        <p:nvGraphicFramePr>
          <p:cNvPr id="10" name="Object 9"/>
          <p:cNvGraphicFramePr>
            <a:graphicFrameLocks noChangeAspect="1"/>
          </p:cNvGraphicFramePr>
          <p:nvPr/>
        </p:nvGraphicFramePr>
        <p:xfrm>
          <a:off x="1325549" y="2691481"/>
          <a:ext cx="4376927" cy="2649508"/>
        </p:xfrm>
        <a:graphic>
          <a:graphicData uri="http://schemas.openxmlformats.org/presentationml/2006/ole">
            <mc:AlternateContent xmlns:mc="http://schemas.openxmlformats.org/markup-compatibility/2006">
              <mc:Choice xmlns:v="urn:schemas-microsoft-com:vml" Requires="v">
                <p:oleObj spid="_x0000_s9256" name="Equation" r:id="rId4" imgW="39928800" imgH="24993600" progId="Equation.DSMT4">
                  <p:embed/>
                </p:oleObj>
              </mc:Choice>
              <mc:Fallback>
                <p:oleObj name="Equation" r:id="rId4" imgW="39928800" imgH="24993600" progId="Equation.DSMT4">
                  <p:embed/>
                  <p:pic>
                    <p:nvPicPr>
                      <p:cNvPr id="0" name="Picture 9255"/>
                      <p:cNvPicPr/>
                      <p:nvPr/>
                    </p:nvPicPr>
                    <p:blipFill>
                      <a:blip r:embed="rId5"/>
                      <a:stretch>
                        <a:fillRect/>
                      </a:stretch>
                    </p:blipFill>
                    <p:spPr>
                      <a:xfrm>
                        <a:off x="1325549" y="2691481"/>
                        <a:ext cx="4376927" cy="2649508"/>
                      </a:xfrm>
                      <a:prstGeom prst="rect">
                        <a:avLst/>
                      </a:prstGeom>
                    </p:spPr>
                  </p:pic>
                </p:oleObj>
              </mc:Fallback>
            </mc:AlternateContent>
          </a:graphicData>
        </a:graphic>
      </p:graphicFrame>
      <p:sp>
        <p:nvSpPr>
          <p:cNvPr id="11" name="Rectangle 10"/>
          <p:cNvSpPr/>
          <p:nvPr/>
        </p:nvSpPr>
        <p:spPr>
          <a:xfrm>
            <a:off x="285115" y="5340985"/>
            <a:ext cx="6387465" cy="1014730"/>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sz="3000" b="1" dirty="0" smtClean="0">
                <a:ln>
                  <a:solidFill>
                    <a:srgbClr val="660066"/>
                  </a:solidFill>
                </a:ln>
                <a:solidFill>
                  <a:srgbClr val="660066"/>
                </a:solidFill>
                <a:latin typeface="Times New Roman" panose="02020603050405020304" pitchFamily="18" charset="0"/>
                <a:cs typeface="Times New Roman" panose="02020603050405020304" pitchFamily="18" charset="0"/>
              </a:rPr>
              <a:t>Vậy góc tạo bởi tia phản xạ và </a:t>
            </a:r>
            <a:r>
              <a:rPr lang="en-US" sz="3000" b="1" dirty="0" smtClean="0">
                <a:ln>
                  <a:solidFill>
                    <a:srgbClr val="660066"/>
                  </a:solidFill>
                </a:ln>
                <a:solidFill>
                  <a:srgbClr val="660066"/>
                </a:solidFill>
                <a:latin typeface="Times New Roman" panose="02020603050405020304" pitchFamily="18" charset="0"/>
                <a:cs typeface="Times New Roman" panose="02020603050405020304" pitchFamily="18" charset="0"/>
              </a:rPr>
              <a:t>tia khúc xạ </a:t>
            </a:r>
            <a:r>
              <a:rPr lang="en-US" sz="3000" b="1" dirty="0" smtClean="0">
                <a:ln>
                  <a:solidFill>
                    <a:srgbClr val="660066"/>
                  </a:solidFill>
                </a:ln>
                <a:solidFill>
                  <a:srgbClr val="660066"/>
                </a:solidFill>
                <a:latin typeface="Times New Roman" panose="02020603050405020304" pitchFamily="18" charset="0"/>
                <a:cs typeface="Times New Roman" panose="02020603050405020304" pitchFamily="18" charset="0"/>
              </a:rPr>
              <a:t> </a:t>
            </a:r>
            <a:r>
              <a:rPr lang="en-US" sz="3000" b="1" dirty="0" smtClean="0">
                <a:ln>
                  <a:solidFill>
                    <a:srgbClr val="660066"/>
                  </a:solidFill>
                </a:ln>
                <a:solidFill>
                  <a:srgbClr val="660066"/>
                </a:solidFill>
                <a:latin typeface="Times New Roman" panose="02020603050405020304" pitchFamily="18" charset="0"/>
                <a:cs typeface="Times New Roman" panose="02020603050405020304" pitchFamily="18" charset="0"/>
              </a:rPr>
              <a:t>là   </a:t>
            </a:r>
            <a:endParaRPr lang="en-US" sz="3000" b="1" cap="none" spc="0" dirty="0">
              <a:ln>
                <a:solidFill>
                  <a:srgbClr val="660066"/>
                </a:solidFill>
              </a:ln>
              <a:solidFill>
                <a:srgbClr val="660066"/>
              </a:solidFill>
              <a:effectLst/>
              <a:latin typeface="Times New Roman" panose="02020603050405020304" pitchFamily="18" charset="0"/>
              <a:cs typeface="Times New Roman" panose="02020603050405020304" pitchFamily="18" charset="0"/>
            </a:endParaRPr>
          </a:p>
        </p:txBody>
      </p:sp>
      <p:graphicFrame>
        <p:nvGraphicFramePr>
          <p:cNvPr id="12" name="Object 11"/>
          <p:cNvGraphicFramePr>
            <a:graphicFrameLocks noChangeAspect="1"/>
          </p:cNvGraphicFramePr>
          <p:nvPr/>
        </p:nvGraphicFramePr>
        <p:xfrm>
          <a:off x="2326514" y="5771515"/>
          <a:ext cx="670560" cy="568326"/>
        </p:xfrm>
        <a:graphic>
          <a:graphicData uri="http://schemas.openxmlformats.org/presentationml/2006/ole">
            <mc:AlternateContent xmlns:mc="http://schemas.openxmlformats.org/markup-compatibility/2006">
              <mc:Choice xmlns:v="urn:schemas-microsoft-com:vml" Requires="v">
                <p:oleObj spid="_x0000_s9257" name="Equation" r:id="rId6" imgW="7315200" imgH="4876800" progId="Equation.DSMT4">
                  <p:embed/>
                </p:oleObj>
              </mc:Choice>
              <mc:Fallback>
                <p:oleObj name="Equation" r:id="rId6" imgW="7315200" imgH="4876800" progId="Equation.DSMT4">
                  <p:embed/>
                  <p:pic>
                    <p:nvPicPr>
                      <p:cNvPr id="0" name="Picture 9256"/>
                      <p:cNvPicPr/>
                      <p:nvPr/>
                    </p:nvPicPr>
                    <p:blipFill>
                      <a:blip r:embed="rId7"/>
                      <a:stretch>
                        <a:fillRect/>
                      </a:stretch>
                    </p:blipFill>
                    <p:spPr>
                      <a:xfrm>
                        <a:off x="2326514" y="5771515"/>
                        <a:ext cx="670560" cy="568326"/>
                      </a:xfrm>
                      <a:prstGeom prst="rect">
                        <a:avLst/>
                      </a:prstGeom>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ppt_x"/>
                                          </p:val>
                                        </p:tav>
                                        <p:tav tm="100000">
                                          <p:val>
                                            <p:strVal val="#ppt_x"/>
                                          </p:val>
                                        </p:tav>
                                      </p:tavLst>
                                    </p:anim>
                                    <p:anim calcmode="lin" valueType="num">
                                      <p:cBhvr additive="base">
                                        <p:cTn id="42" dur="500" fill="hold"/>
                                        <p:tgtEl>
                                          <p:spTgt spid="11"/>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1"/>
          <a:stretch>
            <a:fillRect/>
          </a:stretch>
        </p:blipFill>
        <p:spPr>
          <a:xfrm>
            <a:off x="7022592" y="1420442"/>
            <a:ext cx="5169409" cy="4919398"/>
          </a:xfrm>
          <a:prstGeom prst="rect">
            <a:avLst/>
          </a:prstGeom>
          <a:solidFill>
            <a:schemeClr val="bg1"/>
          </a:solidFill>
        </p:spPr>
      </p:pic>
      <p:sp>
        <p:nvSpPr>
          <p:cNvPr id="3" name="Rectangle 2"/>
          <p:cNvSpPr/>
          <p:nvPr/>
        </p:nvSpPr>
        <p:spPr>
          <a:xfrm>
            <a:off x="4317103" y="0"/>
            <a:ext cx="2281555" cy="860425"/>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000" b="1" dirty="0" smtClean="0">
                <a:solidFill>
                  <a:srgbClr val="FFFF00"/>
                </a:solidFill>
                <a:latin typeface="Times New Roman" panose="02020603050405020304" pitchFamily="18" charset="0"/>
                <a:cs typeface="Times New Roman" panose="02020603050405020304" pitchFamily="18" charset="0"/>
              </a:rPr>
              <a:t>Lời giải</a:t>
            </a:r>
            <a:endParaRPr lang="en-US" sz="5000" b="1" dirty="0" smtClean="0">
              <a:solidFill>
                <a:srgbClr val="FFFF00"/>
              </a:solidFill>
              <a:latin typeface="Times New Roman" panose="02020603050405020304" pitchFamily="18" charset="0"/>
              <a:cs typeface="Times New Roman" panose="02020603050405020304" pitchFamily="18" charset="0"/>
            </a:endParaRPr>
          </a:p>
        </p:txBody>
      </p:sp>
      <p:sp>
        <p:nvSpPr>
          <p:cNvPr id="7" name="Rectangle 6"/>
          <p:cNvSpPr/>
          <p:nvPr/>
        </p:nvSpPr>
        <p:spPr>
          <a:xfrm>
            <a:off x="-134366" y="707246"/>
            <a:ext cx="6352032" cy="553998"/>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000" b="1" dirty="0" smtClean="0">
                <a:solidFill>
                  <a:srgbClr val="660066"/>
                </a:solidFill>
                <a:latin typeface="Times New Roman" panose="02020603050405020304" pitchFamily="18" charset="0"/>
                <a:cs typeface="Times New Roman" panose="02020603050405020304" pitchFamily="18" charset="0"/>
              </a:rPr>
              <a:t>b)Vì góc tới bằng góc phản xạ nên: </a:t>
            </a:r>
            <a:endParaRPr lang="en-US" sz="3000" b="1" cap="none" spc="0" dirty="0">
              <a:solidFill>
                <a:srgbClr val="660066"/>
              </a:solidFill>
              <a:effectLst/>
              <a:latin typeface="Times New Roman" panose="02020603050405020304" pitchFamily="18" charset="0"/>
              <a:cs typeface="Times New Roman" panose="02020603050405020304" pitchFamily="18" charset="0"/>
            </a:endParaRPr>
          </a:p>
        </p:txBody>
      </p:sp>
      <p:graphicFrame>
        <p:nvGraphicFramePr>
          <p:cNvPr id="8" name="Object 7"/>
          <p:cNvGraphicFramePr>
            <a:graphicFrameLocks noChangeAspect="1"/>
          </p:cNvGraphicFramePr>
          <p:nvPr/>
        </p:nvGraphicFramePr>
        <p:xfrm>
          <a:off x="1325426" y="1172941"/>
          <a:ext cx="3432447" cy="495001"/>
        </p:xfrm>
        <a:graphic>
          <a:graphicData uri="http://schemas.openxmlformats.org/presentationml/2006/ole">
            <mc:AlternateContent xmlns:mc="http://schemas.openxmlformats.org/markup-compatibility/2006">
              <mc:Choice xmlns:v="urn:schemas-microsoft-com:vml" Requires="v">
                <p:oleObj spid="_x0000_s10284" name="Equation" r:id="rId2" imgW="31089600" imgH="5486400" progId="Equation.DSMT4">
                  <p:embed/>
                </p:oleObj>
              </mc:Choice>
              <mc:Fallback>
                <p:oleObj name="Equation" r:id="rId2" imgW="31089600" imgH="5486400" progId="Equation.DSMT4">
                  <p:embed/>
                  <p:pic>
                    <p:nvPicPr>
                      <p:cNvPr id="0" name="Object 7"/>
                      <p:cNvPicPr/>
                      <p:nvPr/>
                    </p:nvPicPr>
                    <p:blipFill>
                      <a:blip r:embed="rId3"/>
                      <a:stretch>
                        <a:fillRect/>
                      </a:stretch>
                    </p:blipFill>
                    <p:spPr>
                      <a:xfrm>
                        <a:off x="1325426" y="1172941"/>
                        <a:ext cx="3432447" cy="495001"/>
                      </a:xfrm>
                      <a:prstGeom prst="rect">
                        <a:avLst/>
                      </a:prstGeom>
                    </p:spPr>
                  </p:pic>
                </p:oleObj>
              </mc:Fallback>
            </mc:AlternateContent>
          </a:graphicData>
        </a:graphic>
      </p:graphicFrame>
      <p:sp>
        <p:nvSpPr>
          <p:cNvPr id="9" name="Rectangle 8"/>
          <p:cNvSpPr/>
          <p:nvPr/>
        </p:nvSpPr>
        <p:spPr>
          <a:xfrm>
            <a:off x="480920" y="1622600"/>
            <a:ext cx="6352032" cy="553998"/>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sz="3000" b="1" dirty="0" smtClean="0">
                <a:ln>
                  <a:solidFill>
                    <a:srgbClr val="660066"/>
                  </a:solidFill>
                </a:ln>
                <a:solidFill>
                  <a:srgbClr val="660066"/>
                </a:solidFill>
                <a:latin typeface="Times New Roman" panose="02020603050405020304" pitchFamily="18" charset="0"/>
                <a:cs typeface="Times New Roman" panose="02020603050405020304" pitchFamily="18" charset="0"/>
              </a:rPr>
              <a:t>Ta có :  </a:t>
            </a:r>
            <a:endParaRPr lang="en-US" sz="3000" b="1" cap="none" spc="0" dirty="0">
              <a:ln>
                <a:solidFill>
                  <a:srgbClr val="660066"/>
                </a:solidFill>
              </a:ln>
              <a:solidFill>
                <a:srgbClr val="660066"/>
              </a:solidFill>
              <a:effectLst/>
              <a:latin typeface="Times New Roman" panose="02020603050405020304" pitchFamily="18" charset="0"/>
              <a:cs typeface="Times New Roman" panose="02020603050405020304" pitchFamily="18" charset="0"/>
            </a:endParaRPr>
          </a:p>
        </p:txBody>
      </p:sp>
      <p:graphicFrame>
        <p:nvGraphicFramePr>
          <p:cNvPr id="10" name="Object 9"/>
          <p:cNvGraphicFramePr>
            <a:graphicFrameLocks noChangeAspect="1"/>
          </p:cNvGraphicFramePr>
          <p:nvPr/>
        </p:nvGraphicFramePr>
        <p:xfrm>
          <a:off x="861415" y="2133637"/>
          <a:ext cx="5356251" cy="3959786"/>
        </p:xfrm>
        <a:graphic>
          <a:graphicData uri="http://schemas.openxmlformats.org/presentationml/2006/ole">
            <mc:AlternateContent xmlns:mc="http://schemas.openxmlformats.org/markup-compatibility/2006">
              <mc:Choice xmlns:v="urn:schemas-microsoft-com:vml" Requires="v">
                <p:oleObj spid="_x0000_s10285" name="Equation" r:id="rId4" imgW="47548800" imgH="46329600" progId="Equation.DSMT4">
                  <p:embed/>
                </p:oleObj>
              </mc:Choice>
              <mc:Fallback>
                <p:oleObj name="Equation" r:id="rId4" imgW="47548800" imgH="46329600" progId="Equation.DSMT4">
                  <p:embed/>
                  <p:pic>
                    <p:nvPicPr>
                      <p:cNvPr id="0" name="Object 9"/>
                      <p:cNvPicPr/>
                      <p:nvPr/>
                    </p:nvPicPr>
                    <p:blipFill>
                      <a:blip r:embed="rId5"/>
                      <a:stretch>
                        <a:fillRect/>
                      </a:stretch>
                    </p:blipFill>
                    <p:spPr>
                      <a:xfrm>
                        <a:off x="861415" y="2133637"/>
                        <a:ext cx="5356251" cy="3959786"/>
                      </a:xfrm>
                      <a:prstGeom prst="rect">
                        <a:avLst/>
                      </a:prstGeom>
                    </p:spPr>
                  </p:pic>
                </p:oleObj>
              </mc:Fallback>
            </mc:AlternateContent>
          </a:graphicData>
        </a:graphic>
      </p:graphicFrame>
      <p:sp>
        <p:nvSpPr>
          <p:cNvPr id="11" name="Rectangle 10"/>
          <p:cNvSpPr/>
          <p:nvPr/>
        </p:nvSpPr>
        <p:spPr>
          <a:xfrm>
            <a:off x="173277" y="6093423"/>
            <a:ext cx="6352032" cy="553998"/>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r>
              <a:rPr lang="en-US" sz="3000" b="1" dirty="0" smtClean="0">
                <a:ln>
                  <a:solidFill>
                    <a:srgbClr val="660066"/>
                  </a:solidFill>
                </a:ln>
                <a:solidFill>
                  <a:srgbClr val="660066"/>
                </a:solidFill>
                <a:latin typeface="Times New Roman" panose="02020603050405020304" pitchFamily="18" charset="0"/>
                <a:cs typeface="Times New Roman" panose="02020603050405020304" pitchFamily="18" charset="0"/>
              </a:rPr>
              <a:t>Vậy giá trị góc tới cần tìm là : </a:t>
            </a:r>
            <a:endParaRPr lang="en-US" sz="3000" b="1" cap="none" spc="0" dirty="0">
              <a:ln>
                <a:solidFill>
                  <a:srgbClr val="660066"/>
                </a:solidFill>
              </a:ln>
              <a:solidFill>
                <a:srgbClr val="660066"/>
              </a:solidFill>
              <a:effectLst/>
              <a:latin typeface="Times New Roman" panose="02020603050405020304" pitchFamily="18" charset="0"/>
              <a:cs typeface="Times New Roman" panose="02020603050405020304" pitchFamily="18" charset="0"/>
            </a:endParaRPr>
          </a:p>
        </p:txBody>
      </p:sp>
      <p:graphicFrame>
        <p:nvGraphicFramePr>
          <p:cNvPr id="4" name="Object 3"/>
          <p:cNvGraphicFramePr>
            <a:graphicFrameLocks noChangeAspect="1"/>
          </p:cNvGraphicFramePr>
          <p:nvPr/>
        </p:nvGraphicFramePr>
        <p:xfrm>
          <a:off x="5221273" y="6059646"/>
          <a:ext cx="633730" cy="560388"/>
        </p:xfrm>
        <a:graphic>
          <a:graphicData uri="http://schemas.openxmlformats.org/presentationml/2006/ole">
            <mc:AlternateContent xmlns:mc="http://schemas.openxmlformats.org/markup-compatibility/2006">
              <mc:Choice xmlns:v="urn:schemas-microsoft-com:vml" Requires="v">
                <p:oleObj spid="_x0000_s10286" name="Equation" r:id="rId6" imgW="5791200" imgH="4876800" progId="Equation.DSMT4">
                  <p:embed/>
                </p:oleObj>
              </mc:Choice>
              <mc:Fallback>
                <p:oleObj name="Equation" r:id="rId6" imgW="5791200" imgH="4876800" progId="Equation.DSMT4">
                  <p:embed/>
                  <p:pic>
                    <p:nvPicPr>
                      <p:cNvPr id="0" name="Picture 10285"/>
                      <p:cNvPicPr/>
                      <p:nvPr/>
                    </p:nvPicPr>
                    <p:blipFill>
                      <a:blip r:embed="rId7"/>
                      <a:stretch>
                        <a:fillRect/>
                      </a:stretch>
                    </p:blipFill>
                    <p:spPr>
                      <a:xfrm>
                        <a:off x="5221273" y="6059646"/>
                        <a:ext cx="633730" cy="560388"/>
                      </a:xfrm>
                      <a:prstGeom prst="rect">
                        <a:avLst/>
                      </a:prstGeom>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in)">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000"/>
                                        <p:tgtEl>
                                          <p:spTgt spid="7"/>
                                        </p:tgtEl>
                                      </p:cBhvr>
                                    </p:animEffect>
                                    <p:anim calcmode="lin" valueType="num">
                                      <p:cBhvr>
                                        <p:cTn id="18" dur="1000" fill="hold"/>
                                        <p:tgtEl>
                                          <p:spTgt spid="7"/>
                                        </p:tgtEl>
                                        <p:attrNameLst>
                                          <p:attrName>ppt_x</p:attrName>
                                        </p:attrNameLst>
                                      </p:cBhvr>
                                      <p:tavLst>
                                        <p:tav tm="0">
                                          <p:val>
                                            <p:strVal val="#ppt_x"/>
                                          </p:val>
                                        </p:tav>
                                        <p:tav tm="100000">
                                          <p:val>
                                            <p:strVal val="#ppt_x"/>
                                          </p:val>
                                        </p:tav>
                                      </p:tavLst>
                                    </p:anim>
                                    <p:anim calcmode="lin" valueType="num">
                                      <p:cBhvr>
                                        <p:cTn id="1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1000"/>
                                        <p:tgtEl>
                                          <p:spTgt spid="8"/>
                                        </p:tgtEl>
                                      </p:cBhvr>
                                    </p:animEffect>
                                    <p:anim calcmode="lin" valueType="num">
                                      <p:cBhvr>
                                        <p:cTn id="25" dur="1000" fill="hold"/>
                                        <p:tgtEl>
                                          <p:spTgt spid="8"/>
                                        </p:tgtEl>
                                        <p:attrNameLst>
                                          <p:attrName>ppt_x</p:attrName>
                                        </p:attrNameLst>
                                      </p:cBhvr>
                                      <p:tavLst>
                                        <p:tav tm="0">
                                          <p:val>
                                            <p:strVal val="#ppt_x"/>
                                          </p:val>
                                        </p:tav>
                                        <p:tav tm="100000">
                                          <p:val>
                                            <p:strVal val="#ppt_x"/>
                                          </p:val>
                                        </p:tav>
                                      </p:tavLst>
                                    </p:anim>
                                    <p:anim calcmode="lin" valueType="num">
                                      <p:cBhvr>
                                        <p:cTn id="2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Effect transition="in" filter="fade">
                                      <p:cBhvr>
                                        <p:cTn id="31" dur="1000"/>
                                        <p:tgtEl>
                                          <p:spTgt spid="9">
                                            <p:txEl>
                                              <p:pRg st="0" end="0"/>
                                            </p:txEl>
                                          </p:spTgt>
                                        </p:tgtEl>
                                      </p:cBhvr>
                                    </p:animEffect>
                                    <p:anim calcmode="lin" valueType="num">
                                      <p:cBhvr>
                                        <p:cTn id="32"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ppt_x"/>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11"/>
                                        </p:tgtEl>
                                        <p:attrNameLst>
                                          <p:attrName>style.visibility</p:attrName>
                                        </p:attrNameLst>
                                      </p:cBhvr>
                                      <p:to>
                                        <p:strVal val="visible"/>
                                      </p:to>
                                    </p:set>
                                    <p:anim calcmode="lin" valueType="num">
                                      <p:cBhvr additive="base">
                                        <p:cTn id="44" dur="500" fill="hold"/>
                                        <p:tgtEl>
                                          <p:spTgt spid="11"/>
                                        </p:tgtEl>
                                        <p:attrNameLst>
                                          <p:attrName>ppt_x</p:attrName>
                                        </p:attrNameLst>
                                      </p:cBhvr>
                                      <p:tavLst>
                                        <p:tav tm="0">
                                          <p:val>
                                            <p:strVal val="#ppt_x"/>
                                          </p:val>
                                        </p:tav>
                                        <p:tav tm="100000">
                                          <p:val>
                                            <p:strVal val="#ppt_x"/>
                                          </p:val>
                                        </p:tav>
                                      </p:tavLst>
                                    </p:anim>
                                    <p:anim calcmode="lin" valueType="num">
                                      <p:cBhvr additive="base">
                                        <p:cTn id="45" dur="500" fill="hold"/>
                                        <p:tgtEl>
                                          <p:spTgt spid="11"/>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4"/>
                                        </p:tgtEl>
                                        <p:attrNameLst>
                                          <p:attrName>style.visibility</p:attrName>
                                        </p:attrNameLst>
                                      </p:cBhvr>
                                      <p:to>
                                        <p:strVal val="visible"/>
                                      </p:to>
                                    </p:set>
                                    <p:anim calcmode="lin" valueType="num">
                                      <p:cBhvr additive="base">
                                        <p:cTn id="48" dur="500" fill="hold"/>
                                        <p:tgtEl>
                                          <p:spTgt spid="4"/>
                                        </p:tgtEl>
                                        <p:attrNameLst>
                                          <p:attrName>ppt_x</p:attrName>
                                        </p:attrNameLst>
                                      </p:cBhvr>
                                      <p:tavLst>
                                        <p:tav tm="0">
                                          <p:val>
                                            <p:strVal val="#ppt_x"/>
                                          </p:val>
                                        </p:tav>
                                        <p:tav tm="100000">
                                          <p:val>
                                            <p:strVal val="#ppt_x"/>
                                          </p:val>
                                        </p:tav>
                                      </p:tavLst>
                                    </p:anim>
                                    <p:anim calcmode="lin" valueType="num">
                                      <p:cBhvr additive="base">
                                        <p:cTn id="4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35751" y="0"/>
            <a:ext cx="6022975" cy="1322070"/>
          </a:xfrm>
          <a:prstGeom prst="rect">
            <a:avLst/>
          </a:prstGeom>
          <a:noFill/>
        </p:spPr>
        <p:txBody>
          <a:bodyPr wrap="none" lIns="91440" tIns="45720" rIns="91440" bIns="45720">
            <a:spAutoFit/>
          </a:bodyPr>
          <a:lstStyle/>
          <a:p>
            <a:pPr algn="ctr"/>
            <a:r>
              <a:rPr lang="en-US" sz="80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Bài tập về nhà</a:t>
            </a:r>
            <a:endParaRPr lang="en-US" sz="8000" b="0" cap="none" spc="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6" name="Rectangle 5"/>
          <p:cNvSpPr/>
          <p:nvPr/>
        </p:nvSpPr>
        <p:spPr>
          <a:xfrm>
            <a:off x="256502" y="1904399"/>
            <a:ext cx="11935498" cy="2061210"/>
          </a:xfrm>
          <a:prstGeom prst="rect">
            <a:avLst/>
          </a:prstGeom>
          <a:noFill/>
        </p:spPr>
        <p:txBody>
          <a:bodyPr wrap="square" lIns="91440" tIns="45720" rIns="91440" bIns="45720">
            <a:spAutoFit/>
          </a:bodyPr>
          <a:lstStyle/>
          <a:p>
            <a:r>
              <a:rPr lang="en-US" sz="3200" dirty="0" smtClean="0">
                <a:ln w="0">
                  <a:solidFill>
                    <a:srgbClr val="000066"/>
                  </a:solidFill>
                </a:ln>
                <a:solidFill>
                  <a:srgbClr val="00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Vẽ hình theo diễn đạt sau:</a:t>
            </a:r>
            <a:endParaRPr lang="en-US" sz="3200" dirty="0" smtClean="0">
              <a:ln w="0">
                <a:solidFill>
                  <a:srgbClr val="000066"/>
                </a:solidFill>
              </a:ln>
              <a:solidFill>
                <a:srgbClr val="00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r>
              <a:rPr lang="en-US" sz="3200" b="0" cap="none" spc="0" dirty="0" smtClean="0">
                <a:ln w="0">
                  <a:solidFill>
                    <a:srgbClr val="000066"/>
                  </a:solidFill>
                </a:ln>
                <a:solidFill>
                  <a:srgbClr val="00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Cho góc xÔy = 60</a:t>
            </a:r>
            <a:r>
              <a:rPr lang="en-US" sz="3200" b="0" cap="none" spc="0" baseline="30000" dirty="0" smtClean="0">
                <a:ln w="0">
                  <a:solidFill>
                    <a:srgbClr val="000066"/>
                  </a:solidFill>
                </a:ln>
                <a:solidFill>
                  <a:srgbClr val="00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0  </a:t>
            </a:r>
            <a:r>
              <a:rPr lang="en-US" sz="3200" b="0" cap="none" spc="0" dirty="0" smtClean="0">
                <a:ln w="0">
                  <a:solidFill>
                    <a:srgbClr val="000066"/>
                  </a:solidFill>
                </a:ln>
                <a:solidFill>
                  <a:srgbClr val="00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Lấy điểm A nằm trong góc xOy. Kẻ  AB</a:t>
            </a:r>
            <a:r>
              <a:rPr lang="en-US" sz="3200" b="0" cap="none" spc="0" dirty="0" smtClean="0">
                <a:ln w="0">
                  <a:solidFill>
                    <a:srgbClr val="000066"/>
                  </a:solidFill>
                </a:ln>
                <a:solidFill>
                  <a:srgbClr val="00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sym typeface="Symbol" panose="05050102010706020507" charset="0"/>
              </a:rPr>
              <a:t>Ox ACOy</a:t>
            </a:r>
            <a:r>
              <a:rPr lang="en-US" sz="3200" b="0" cap="none" spc="0" dirty="0" smtClean="0">
                <a:ln w="0">
                  <a:solidFill>
                    <a:srgbClr val="000066"/>
                  </a:solidFill>
                </a:ln>
                <a:solidFill>
                  <a:srgbClr val="00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r>
              <a:rPr lang="en-US" sz="3200" dirty="0" smtClean="0">
                <a:ln w="0">
                  <a:solidFill>
                    <a:srgbClr val="000066"/>
                  </a:solidFill>
                </a:ln>
                <a:solidFill>
                  <a:srgbClr val="00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B thuộc Ox, C thuộc Oy). Vẽ đường trung trực của </a:t>
            </a:r>
            <a:r>
              <a:rPr lang="en-US" sz="3200" b="0" cap="none" spc="0" dirty="0" smtClean="0">
                <a:ln w="0">
                  <a:solidFill>
                    <a:srgbClr val="000066"/>
                  </a:solidFill>
                </a:ln>
                <a:solidFill>
                  <a:srgbClr val="00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OA và OB</a:t>
            </a:r>
            <a:endParaRPr lang="en-US" sz="3200" b="0" cap="none" spc="0" dirty="0" smtClean="0">
              <a:ln w="0">
                <a:solidFill>
                  <a:srgbClr val="000066"/>
                </a:solidFill>
              </a:ln>
              <a:solidFill>
                <a:srgbClr val="00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21010" y="0"/>
            <a:ext cx="4954905" cy="860425"/>
          </a:xfrm>
          <a:prstGeom prst="rect">
            <a:avLst/>
          </a:prstGeom>
          <a:noFill/>
        </p:spPr>
        <p:txBody>
          <a:bodyPr wrap="none" lIns="91440" tIns="45720" rIns="91440" bIns="45720">
            <a:spAutoFit/>
          </a:bodyPr>
          <a:lstStyle/>
          <a:p>
            <a:pPr algn="ctr"/>
            <a:r>
              <a:rPr lang="en-US" sz="50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Kiến thức ghi nhớ </a:t>
            </a:r>
            <a:endParaRPr lang="en-US" sz="5000" b="0" cap="none" spc="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nvGraphicFramePr>
        <p:xfrm>
          <a:off x="4041329" y="861774"/>
          <a:ext cx="4188271" cy="5996226"/>
        </p:xfrm>
        <a:graphic>
          <a:graphicData uri="http://schemas.openxmlformats.org/drawingml/2006/table">
            <a:tbl>
              <a:tblPr firstRow="1" bandRow="1">
                <a:tableStyleId>{5C22544A-7EE6-4342-B048-85BDC9FD1C3A}</a:tableStyleId>
              </a:tblPr>
              <a:tblGrid>
                <a:gridCol w="4188271"/>
              </a:tblGrid>
              <a:tr h="582260">
                <a:tc>
                  <a:txBody>
                    <a:bodyPr/>
                    <a:lstStyle/>
                    <a:p>
                      <a:pPr algn="ctr"/>
                      <a:r>
                        <a:rPr lang="en-US" sz="2000" dirty="0" smtClean="0">
                          <a:solidFill>
                            <a:srgbClr val="002060"/>
                          </a:solidFill>
                          <a:latin typeface="Times New Roman" panose="02020603050405020304" pitchFamily="18" charset="0"/>
                          <a:cs typeface="Times New Roman" panose="02020603050405020304" pitchFamily="18" charset="0"/>
                        </a:rPr>
                        <a:t>Cách</a:t>
                      </a:r>
                      <a:r>
                        <a:rPr lang="en-US" sz="2000" baseline="0" dirty="0" smtClean="0">
                          <a:solidFill>
                            <a:srgbClr val="002060"/>
                          </a:solidFill>
                          <a:latin typeface="Times New Roman" panose="02020603050405020304" pitchFamily="18" charset="0"/>
                          <a:cs typeface="Times New Roman" panose="02020603050405020304" pitchFamily="18" charset="0"/>
                        </a:rPr>
                        <a:t> vẽ 2 đường thẳng vuông </a:t>
                      </a:r>
                      <a:r>
                        <a:rPr lang="en-US" sz="2000" baseline="0" dirty="0" smtClean="0">
                          <a:solidFill>
                            <a:srgbClr val="002060"/>
                          </a:solidFill>
                          <a:latin typeface="Times New Roman" panose="02020603050405020304" pitchFamily="18" charset="0"/>
                          <a:cs typeface="Times New Roman" panose="02020603050405020304" pitchFamily="18" charset="0"/>
                        </a:rPr>
                        <a:t>góc</a:t>
                      </a:r>
                      <a:endParaRPr lang="vi-VN" sz="2000" dirty="0">
                        <a:solidFill>
                          <a:srgbClr val="002060"/>
                        </a:solidFill>
                        <a:latin typeface="Times New Roman" panose="02020603050405020304" pitchFamily="18" charset="0"/>
                        <a:cs typeface="Times New Roman" panose="02020603050405020304" pitchFamily="18" charset="0"/>
                      </a:endParaRPr>
                    </a:p>
                  </a:txBody>
                  <a:tcPr/>
                </a:tc>
              </a:tr>
              <a:tr h="5413966">
                <a:tc>
                  <a:txBody>
                    <a:bodyPr/>
                    <a:lstStyle/>
                    <a:p>
                      <a:pPr algn="ctr"/>
                      <a:r>
                        <a:rPr lang="en-US" sz="2000" dirty="0" smtClean="0">
                          <a:latin typeface="Times New Roman" panose="02020603050405020304" pitchFamily="18" charset="0"/>
                          <a:cs typeface="Times New Roman" panose="02020603050405020304" pitchFamily="18" charset="0"/>
                        </a:rPr>
                        <a:t>TH1</a:t>
                      </a:r>
                      <a:r>
                        <a:rPr lang="en-US" sz="2000" baseline="0" dirty="0" smtClean="0">
                          <a:latin typeface="Times New Roman" panose="02020603050405020304" pitchFamily="18" charset="0"/>
                          <a:cs typeface="Times New Roman" panose="02020603050405020304" pitchFamily="18" charset="0"/>
                        </a:rPr>
                        <a:t> : </a:t>
                      </a:r>
                      <a:r>
                        <a:rPr lang="en-US" sz="2000" dirty="0" smtClean="0">
                          <a:latin typeface="Times New Roman" panose="02020603050405020304" pitchFamily="18" charset="0"/>
                          <a:cs typeface="Times New Roman" panose="02020603050405020304" pitchFamily="18" charset="0"/>
                        </a:rPr>
                        <a:t>Đường</a:t>
                      </a:r>
                      <a:r>
                        <a:rPr lang="en-US" sz="2000" baseline="0" dirty="0" smtClean="0">
                          <a:latin typeface="Times New Roman" panose="02020603050405020304" pitchFamily="18" charset="0"/>
                          <a:cs typeface="Times New Roman" panose="02020603050405020304" pitchFamily="18" charset="0"/>
                        </a:rPr>
                        <a:t> thẳng vuông góc tại 1 điểm nằm trên đường thẳng a cho trước :</a:t>
                      </a:r>
                      <a:endParaRPr lang="en-US" sz="2000" baseline="0" dirty="0" smtClean="0">
                        <a:latin typeface="Times New Roman" panose="02020603050405020304" pitchFamily="18" charset="0"/>
                        <a:cs typeface="Times New Roman" panose="02020603050405020304" pitchFamily="18" charset="0"/>
                      </a:endParaRPr>
                    </a:p>
                    <a:p>
                      <a:pPr algn="ctr"/>
                      <a:endParaRPr lang="en-US" sz="2000" dirty="0" smtClean="0">
                        <a:latin typeface="Times New Roman" panose="02020603050405020304" pitchFamily="18" charset="0"/>
                        <a:cs typeface="Times New Roman" panose="02020603050405020304" pitchFamily="18" charset="0"/>
                      </a:endParaRPr>
                    </a:p>
                    <a:p>
                      <a:pPr algn="ctr"/>
                      <a:endParaRPr lang="en-US" sz="2000" dirty="0" smtClean="0">
                        <a:latin typeface="Times New Roman" panose="02020603050405020304" pitchFamily="18" charset="0"/>
                        <a:cs typeface="Times New Roman" panose="02020603050405020304" pitchFamily="18" charset="0"/>
                      </a:endParaRPr>
                    </a:p>
                    <a:p>
                      <a:pPr algn="ctr"/>
                      <a:endParaRPr lang="en-US" sz="2000" dirty="0" smtClean="0">
                        <a:latin typeface="Times New Roman" panose="02020603050405020304" pitchFamily="18" charset="0"/>
                        <a:cs typeface="Times New Roman" panose="02020603050405020304" pitchFamily="18" charset="0"/>
                      </a:endParaRPr>
                    </a:p>
                    <a:p>
                      <a:pPr algn="ctr"/>
                      <a:endParaRPr lang="en-US" sz="2000" dirty="0" smtClean="0">
                        <a:latin typeface="Times New Roman" panose="02020603050405020304" pitchFamily="18" charset="0"/>
                        <a:cs typeface="Times New Roman" panose="02020603050405020304" pitchFamily="18" charset="0"/>
                      </a:endParaRPr>
                    </a:p>
                    <a:p>
                      <a:pPr algn="ctr"/>
                      <a:endParaRPr lang="en-US" sz="2000" dirty="0" smtClean="0">
                        <a:latin typeface="Times New Roman" panose="02020603050405020304" pitchFamily="18" charset="0"/>
                        <a:cs typeface="Times New Roman" panose="02020603050405020304" pitchFamily="18" charset="0"/>
                      </a:endParaRPr>
                    </a:p>
                    <a:p>
                      <a:pPr algn="ctr"/>
                      <a:endParaRPr lang="en-US" sz="2000" dirty="0" smtClean="0">
                        <a:latin typeface="Times New Roman" panose="02020603050405020304" pitchFamily="18" charset="0"/>
                        <a:cs typeface="Times New Roman" panose="02020603050405020304" pitchFamily="18" charset="0"/>
                      </a:endParaRPr>
                    </a:p>
                    <a:p>
                      <a:pPr algn="ctr"/>
                      <a:r>
                        <a:rPr lang="en-US" sz="2000" dirty="0" smtClean="0">
                          <a:latin typeface="Times New Roman" panose="02020603050405020304" pitchFamily="18" charset="0"/>
                          <a:cs typeface="Times New Roman" panose="02020603050405020304" pitchFamily="18" charset="0"/>
                        </a:rPr>
                        <a:t>TH1</a:t>
                      </a:r>
                      <a:r>
                        <a:rPr lang="en-US" sz="2000" baseline="0" dirty="0" smtClean="0">
                          <a:latin typeface="Times New Roman" panose="02020603050405020304" pitchFamily="18" charset="0"/>
                          <a:cs typeface="Times New Roman" panose="02020603050405020304" pitchFamily="18" charset="0"/>
                        </a:rPr>
                        <a:t> : </a:t>
                      </a:r>
                      <a:r>
                        <a:rPr lang="en-US" sz="2000" dirty="0" smtClean="0">
                          <a:latin typeface="Times New Roman" panose="02020603050405020304" pitchFamily="18" charset="0"/>
                          <a:cs typeface="Times New Roman" panose="02020603050405020304" pitchFamily="18" charset="0"/>
                        </a:rPr>
                        <a:t>Đường</a:t>
                      </a:r>
                      <a:r>
                        <a:rPr lang="en-US" sz="2000" baseline="0" dirty="0" smtClean="0">
                          <a:latin typeface="Times New Roman" panose="02020603050405020304" pitchFamily="18" charset="0"/>
                          <a:cs typeface="Times New Roman" panose="02020603050405020304" pitchFamily="18" charset="0"/>
                        </a:rPr>
                        <a:t> thẳng vuông góc tại 1 điểm nằm ngoài  đường thẳng a cho trước </a:t>
                      </a:r>
                      <a:r>
                        <a:rPr lang="en-US" sz="2000" baseline="0" dirty="0" smtClean="0">
                          <a:latin typeface="Times New Roman" panose="02020603050405020304" pitchFamily="18" charset="0"/>
                          <a:cs typeface="Times New Roman" panose="02020603050405020304" pitchFamily="18" charset="0"/>
                        </a:rPr>
                        <a:t>:</a:t>
                      </a:r>
                      <a:endParaRPr lang="en-US" sz="2000" baseline="0" dirty="0" smtClean="0">
                        <a:latin typeface="Times New Roman" panose="02020603050405020304" pitchFamily="18" charset="0"/>
                        <a:cs typeface="Times New Roman" panose="02020603050405020304" pitchFamily="18" charset="0"/>
                      </a:endParaRPr>
                    </a:p>
                    <a:p>
                      <a:pPr algn="ctr"/>
                      <a:endParaRPr lang="en-US" sz="2000" baseline="0" dirty="0" smtClean="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10" name="Table 9"/>
          <p:cNvGraphicFramePr>
            <a:graphicFrameLocks noGrp="1"/>
          </p:cNvGraphicFramePr>
          <p:nvPr/>
        </p:nvGraphicFramePr>
        <p:xfrm>
          <a:off x="8229600" y="861774"/>
          <a:ext cx="3962399" cy="5987389"/>
        </p:xfrm>
        <a:graphic>
          <a:graphicData uri="http://schemas.openxmlformats.org/drawingml/2006/table">
            <a:tbl>
              <a:tblPr firstRow="1" bandRow="1">
                <a:tableStyleId>{5C22544A-7EE6-4342-B048-85BDC9FD1C3A}</a:tableStyleId>
              </a:tblPr>
              <a:tblGrid>
                <a:gridCol w="3962399"/>
              </a:tblGrid>
              <a:tr h="919190">
                <a:tc>
                  <a:txBody>
                    <a:bodyPr/>
                    <a:lstStyle/>
                    <a:p>
                      <a:pPr algn="ctr"/>
                      <a:r>
                        <a:rPr lang="en-US" sz="2000" dirty="0" smtClean="0">
                          <a:solidFill>
                            <a:srgbClr val="002060"/>
                          </a:solidFill>
                          <a:latin typeface="Times New Roman" panose="02020603050405020304" pitchFamily="18" charset="0"/>
                          <a:cs typeface="Times New Roman" panose="02020603050405020304" pitchFamily="18" charset="0"/>
                        </a:rPr>
                        <a:t>Định</a:t>
                      </a:r>
                      <a:r>
                        <a:rPr lang="en-US" sz="2000" baseline="0" dirty="0" smtClean="0">
                          <a:solidFill>
                            <a:srgbClr val="002060"/>
                          </a:solidFill>
                          <a:latin typeface="Times New Roman" panose="02020603050405020304" pitchFamily="18" charset="0"/>
                          <a:cs typeface="Times New Roman" panose="02020603050405020304" pitchFamily="18" charset="0"/>
                        </a:rPr>
                        <a:t> nghĩa</a:t>
                      </a:r>
                      <a:endParaRPr lang="en-US" sz="2000" baseline="0" dirty="0" smtClean="0">
                        <a:solidFill>
                          <a:srgbClr val="002060"/>
                        </a:solidFill>
                        <a:latin typeface="Times New Roman" panose="02020603050405020304" pitchFamily="18" charset="0"/>
                        <a:cs typeface="Times New Roman" panose="02020603050405020304" pitchFamily="18" charset="0"/>
                      </a:endParaRPr>
                    </a:p>
                    <a:p>
                      <a:pPr algn="ctr"/>
                      <a:r>
                        <a:rPr lang="en-US" sz="2000" baseline="0" dirty="0" smtClean="0">
                          <a:solidFill>
                            <a:srgbClr val="002060"/>
                          </a:solidFill>
                          <a:latin typeface="Times New Roman" panose="02020603050405020304" pitchFamily="18" charset="0"/>
                          <a:cs typeface="Times New Roman" panose="02020603050405020304" pitchFamily="18" charset="0"/>
                        </a:rPr>
                        <a:t>Đường trung trực của đoạn thẳng</a:t>
                      </a:r>
                      <a:endParaRPr lang="vi-VN" sz="2000" dirty="0">
                        <a:solidFill>
                          <a:srgbClr val="002060"/>
                        </a:solidFill>
                        <a:latin typeface="Times New Roman" panose="02020603050405020304" pitchFamily="18" charset="0"/>
                        <a:cs typeface="Times New Roman" panose="02020603050405020304" pitchFamily="18" charset="0"/>
                      </a:endParaRPr>
                    </a:p>
                  </a:txBody>
                  <a:tcPr/>
                </a:tc>
              </a:tr>
              <a:tr h="5068199">
                <a:tc>
                  <a:txBody>
                    <a:bodyPr/>
                    <a:lstStyle/>
                    <a:p>
                      <a:pPr algn="ctr"/>
                      <a:r>
                        <a:rPr lang="en-US" sz="2000" dirty="0" smtClean="0">
                          <a:latin typeface="Times New Roman" panose="02020603050405020304" pitchFamily="18" charset="0"/>
                          <a:cs typeface="Times New Roman" panose="02020603050405020304" pitchFamily="18" charset="0"/>
                        </a:rPr>
                        <a:t>Định</a:t>
                      </a:r>
                      <a:r>
                        <a:rPr lang="en-US" sz="2000" baseline="0" dirty="0" smtClean="0">
                          <a:latin typeface="Times New Roman" panose="02020603050405020304" pitchFamily="18" charset="0"/>
                          <a:cs typeface="Times New Roman" panose="02020603050405020304" pitchFamily="18" charset="0"/>
                        </a:rPr>
                        <a:t> nghĩa : Đường thẳng vuông góc với đoạn thẳng tại trung điểm của nó thì được gọi là đường trung trực của đoạn thẳng </a:t>
                      </a:r>
                      <a:r>
                        <a:rPr lang="en-US" sz="2000" baseline="0" dirty="0" smtClean="0">
                          <a:latin typeface="Times New Roman" panose="02020603050405020304" pitchFamily="18" charset="0"/>
                          <a:cs typeface="Times New Roman" panose="02020603050405020304" pitchFamily="18" charset="0"/>
                        </a:rPr>
                        <a:t>.</a:t>
                      </a:r>
                      <a:endParaRPr lang="en-US" sz="2000" baseline="0" dirty="0" smtClean="0">
                        <a:latin typeface="Times New Roman" panose="02020603050405020304" pitchFamily="18" charset="0"/>
                        <a:cs typeface="Times New Roman" panose="02020603050405020304" pitchFamily="18" charset="0"/>
                      </a:endParaRPr>
                    </a:p>
                    <a:p>
                      <a:pPr algn="ctr"/>
                      <a:endParaRPr lang="en-US" sz="2000" baseline="0" dirty="0" smtClean="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3" name="Table 2"/>
          <p:cNvGraphicFramePr>
            <a:graphicFrameLocks noGrp="1"/>
          </p:cNvGraphicFramePr>
          <p:nvPr/>
        </p:nvGraphicFramePr>
        <p:xfrm>
          <a:off x="0" y="861774"/>
          <a:ext cx="4041329" cy="5996226"/>
        </p:xfrm>
        <a:graphic>
          <a:graphicData uri="http://schemas.openxmlformats.org/drawingml/2006/table">
            <a:tbl>
              <a:tblPr firstRow="1" bandRow="1">
                <a:tableStyleId>{5C22544A-7EE6-4342-B048-85BDC9FD1C3A}</a:tableStyleId>
              </a:tblPr>
              <a:tblGrid>
                <a:gridCol w="4041329"/>
              </a:tblGrid>
              <a:tr h="863187">
                <a:tc>
                  <a:txBody>
                    <a:bodyPr/>
                    <a:lstStyle/>
                    <a:p>
                      <a:pPr algn="ctr"/>
                      <a:r>
                        <a:rPr lang="en-US" sz="2000" dirty="0" smtClean="0">
                          <a:solidFill>
                            <a:srgbClr val="002060"/>
                          </a:solidFill>
                          <a:latin typeface="Times New Roman" panose="02020603050405020304" pitchFamily="18" charset="0"/>
                          <a:cs typeface="Times New Roman" panose="02020603050405020304" pitchFamily="18" charset="0"/>
                        </a:rPr>
                        <a:t>Định</a:t>
                      </a:r>
                      <a:r>
                        <a:rPr lang="en-US" sz="2000" baseline="0" dirty="0" smtClean="0">
                          <a:solidFill>
                            <a:srgbClr val="002060"/>
                          </a:solidFill>
                          <a:latin typeface="Times New Roman" panose="02020603050405020304" pitchFamily="18" charset="0"/>
                          <a:cs typeface="Times New Roman" panose="02020603050405020304" pitchFamily="18" charset="0"/>
                        </a:rPr>
                        <a:t> nghĩa – Tính chất</a:t>
                      </a:r>
                      <a:endParaRPr lang="en-US" sz="2000" baseline="0" dirty="0" smtClean="0">
                        <a:solidFill>
                          <a:srgbClr val="002060"/>
                        </a:solidFill>
                        <a:latin typeface="Times New Roman" panose="02020603050405020304" pitchFamily="18" charset="0"/>
                        <a:cs typeface="Times New Roman" panose="02020603050405020304" pitchFamily="18" charset="0"/>
                      </a:endParaRPr>
                    </a:p>
                    <a:p>
                      <a:pPr algn="ctr"/>
                      <a:r>
                        <a:rPr lang="en-US" sz="2000" baseline="0" dirty="0" smtClean="0">
                          <a:solidFill>
                            <a:srgbClr val="002060"/>
                          </a:solidFill>
                          <a:latin typeface="Times New Roman" panose="02020603050405020304" pitchFamily="18" charset="0"/>
                          <a:cs typeface="Times New Roman" panose="02020603050405020304" pitchFamily="18" charset="0"/>
                        </a:rPr>
                        <a:t>Hai đường thẳng vuông góc</a:t>
                      </a:r>
                      <a:endParaRPr lang="vi-VN" sz="2000" dirty="0">
                        <a:solidFill>
                          <a:srgbClr val="002060"/>
                        </a:solidFill>
                        <a:latin typeface="Times New Roman" panose="02020603050405020304" pitchFamily="18" charset="0"/>
                        <a:cs typeface="Times New Roman" panose="02020603050405020304" pitchFamily="18" charset="0"/>
                      </a:endParaRPr>
                    </a:p>
                  </a:txBody>
                  <a:tcPr/>
                </a:tc>
              </a:tr>
              <a:tr h="5133039">
                <a:tc>
                  <a:txBody>
                    <a:bodyPr/>
                    <a:lstStyle/>
                    <a:p>
                      <a:pPr algn="ctr"/>
                      <a:r>
                        <a:rPr lang="en-US" sz="2000" dirty="0" smtClean="0">
                          <a:latin typeface="Times New Roman" panose="02020603050405020304" pitchFamily="18" charset="0"/>
                          <a:cs typeface="Times New Roman" panose="02020603050405020304" pitchFamily="18" charset="0"/>
                        </a:rPr>
                        <a:t>Định</a:t>
                      </a:r>
                      <a:r>
                        <a:rPr lang="en-US" sz="2000" baseline="0" dirty="0" smtClean="0">
                          <a:latin typeface="Times New Roman" panose="02020603050405020304" pitchFamily="18" charset="0"/>
                          <a:cs typeface="Times New Roman" panose="02020603050405020304" pitchFamily="18" charset="0"/>
                        </a:rPr>
                        <a:t> nghĩa : Hai đường thẳng xx’ , yy’ cắt nhau và trong các góc tạo thành có 1 góc vuông được gọi là hai đường thẳng vuông góc với nhau.</a:t>
                      </a:r>
                      <a:endParaRPr lang="en-US" sz="2000" baseline="0" dirty="0" smtClean="0">
                        <a:latin typeface="Times New Roman" panose="02020603050405020304" pitchFamily="18" charset="0"/>
                        <a:cs typeface="Times New Roman" panose="02020603050405020304" pitchFamily="18" charset="0"/>
                      </a:endParaRPr>
                    </a:p>
                    <a:p>
                      <a:pPr algn="ctr"/>
                      <a:endParaRPr lang="en-US" sz="2000" baseline="0" dirty="0" smtClean="0">
                        <a:latin typeface="Times New Roman" panose="02020603050405020304" pitchFamily="18" charset="0"/>
                        <a:cs typeface="Times New Roman" panose="02020603050405020304" pitchFamily="18" charset="0"/>
                      </a:endParaRPr>
                    </a:p>
                    <a:p>
                      <a:pPr algn="ctr"/>
                      <a:endParaRPr lang="en-US" sz="2000" baseline="0" dirty="0" smtClean="0">
                        <a:latin typeface="Times New Roman" panose="02020603050405020304" pitchFamily="18" charset="0"/>
                        <a:cs typeface="Times New Roman" panose="02020603050405020304" pitchFamily="18" charset="0"/>
                      </a:endParaRPr>
                    </a:p>
                    <a:p>
                      <a:pPr algn="ctr"/>
                      <a:endParaRPr lang="en-US" sz="2000" baseline="0" dirty="0" smtClean="0">
                        <a:latin typeface="Times New Roman" panose="02020603050405020304" pitchFamily="18" charset="0"/>
                        <a:cs typeface="Times New Roman" panose="02020603050405020304" pitchFamily="18" charset="0"/>
                      </a:endParaRPr>
                    </a:p>
                    <a:p>
                      <a:pPr algn="ctr"/>
                      <a:endParaRPr lang="en-US" sz="2000" baseline="0" dirty="0" smtClean="0">
                        <a:latin typeface="Times New Roman" panose="02020603050405020304" pitchFamily="18" charset="0"/>
                        <a:cs typeface="Times New Roman" panose="02020603050405020304" pitchFamily="18" charset="0"/>
                      </a:endParaRPr>
                    </a:p>
                    <a:p>
                      <a:pPr algn="l"/>
                      <a:r>
                        <a:rPr lang="en-US" sz="2000" baseline="0" dirty="0" smtClean="0">
                          <a:latin typeface="Times New Roman" panose="02020603050405020304" pitchFamily="18" charset="0"/>
                          <a:cs typeface="Times New Roman" panose="02020603050405020304" pitchFamily="18" charset="0"/>
                        </a:rPr>
                        <a:t>  Kí hiệu : </a:t>
                      </a:r>
                      <a:endParaRPr lang="en-US" sz="2000" baseline="0" dirty="0" smtClean="0">
                        <a:latin typeface="Times New Roman" panose="02020603050405020304" pitchFamily="18" charset="0"/>
                        <a:cs typeface="Times New Roman" panose="02020603050405020304" pitchFamily="18" charset="0"/>
                      </a:endParaRPr>
                    </a:p>
                    <a:p>
                      <a:pPr algn="ctr"/>
                      <a:endParaRPr lang="en-US" sz="2000" baseline="0" dirty="0" smtClean="0">
                        <a:latin typeface="Times New Roman" panose="02020603050405020304" pitchFamily="18" charset="0"/>
                        <a:cs typeface="Times New Roman" panose="02020603050405020304" pitchFamily="18" charset="0"/>
                      </a:endParaRPr>
                    </a:p>
                    <a:p>
                      <a:pPr algn="ctr"/>
                      <a:endParaRPr lang="en-US" sz="2000" baseline="0" dirty="0" smtClean="0">
                        <a:latin typeface="Times New Roman" panose="02020603050405020304" pitchFamily="18" charset="0"/>
                        <a:cs typeface="Times New Roman" panose="02020603050405020304" pitchFamily="18" charset="0"/>
                      </a:endParaRPr>
                    </a:p>
                    <a:p>
                      <a:pPr algn="ctr"/>
                      <a:endParaRPr lang="en-US" sz="2000" baseline="0" dirty="0" smtClean="0">
                        <a:latin typeface="Times New Roman" panose="02020603050405020304" pitchFamily="18" charset="0"/>
                        <a:cs typeface="Times New Roman" panose="02020603050405020304" pitchFamily="18" charset="0"/>
                      </a:endParaRPr>
                    </a:p>
                    <a:p>
                      <a:pPr algn="ctr"/>
                      <a:endParaRPr lang="en-US" sz="2000" baseline="0" dirty="0" smtClean="0">
                        <a:latin typeface="Times New Roman" panose="02020603050405020304" pitchFamily="18" charset="0"/>
                        <a:cs typeface="Times New Roman" panose="02020603050405020304" pitchFamily="18" charset="0"/>
                      </a:endParaRPr>
                    </a:p>
                    <a:p>
                      <a:pPr algn="ctr"/>
                      <a:r>
                        <a:rPr lang="en-US" sz="2000" baseline="0" dirty="0" smtClean="0">
                          <a:latin typeface="Times New Roman" panose="02020603050405020304" pitchFamily="18" charset="0"/>
                          <a:cs typeface="Times New Roman" panose="02020603050405020304" pitchFamily="18" charset="0"/>
                        </a:rPr>
                        <a:t>Tính chất :Có 1 và chỉ một đường thẳng qua O và vuông góc với đường thẳng a cho trước </a:t>
                      </a:r>
                      <a:endParaRPr lang="en-US" sz="2000" baseline="0" dirty="0" smtClean="0">
                        <a:latin typeface="Times New Roman" panose="02020603050405020304" pitchFamily="18" charset="0"/>
                        <a:cs typeface="Times New Roman" panose="02020603050405020304" pitchFamily="18" charset="0"/>
                      </a:endParaRPr>
                    </a:p>
                  </a:txBody>
                  <a:tcPr/>
                </a:tc>
              </a:tr>
            </a:tbl>
          </a:graphicData>
        </a:graphic>
      </p:graphicFrame>
      <p:graphicFrame>
        <p:nvGraphicFramePr>
          <p:cNvPr id="11" name="Object 10"/>
          <p:cNvGraphicFramePr>
            <a:graphicFrameLocks noChangeAspect="1"/>
          </p:cNvGraphicFramePr>
          <p:nvPr/>
        </p:nvGraphicFramePr>
        <p:xfrm>
          <a:off x="1362075" y="4176007"/>
          <a:ext cx="933450" cy="390525"/>
        </p:xfrm>
        <a:graphic>
          <a:graphicData uri="http://schemas.openxmlformats.org/presentationml/2006/ole">
            <mc:AlternateContent xmlns:mc="http://schemas.openxmlformats.org/markup-compatibility/2006">
              <mc:Choice xmlns:v="urn:schemas-microsoft-com:vml" Requires="v">
                <p:oleObj spid="_x0000_s1046" name="Equation" r:id="rId1" imgW="887730" imgH="376555" progId="Equation.DSMT4">
                  <p:embed/>
                </p:oleObj>
              </mc:Choice>
              <mc:Fallback>
                <p:oleObj name="Equation" r:id="rId1" imgW="887730" imgH="376555" progId="Equation.DSMT4">
                  <p:embed/>
                  <p:pic>
                    <p:nvPicPr>
                      <p:cNvPr id="0" name="Picture 1045"/>
                      <p:cNvPicPr/>
                      <p:nvPr/>
                    </p:nvPicPr>
                    <p:blipFill>
                      <a:blip r:embed="rId2"/>
                      <a:stretch>
                        <a:fillRect/>
                      </a:stretch>
                    </p:blipFill>
                    <p:spPr>
                      <a:xfrm>
                        <a:off x="1362075" y="4176007"/>
                        <a:ext cx="933450" cy="390525"/>
                      </a:xfrm>
                      <a:prstGeom prst="rect">
                        <a:avLst/>
                      </a:prstGeom>
                    </p:spPr>
                  </p:pic>
                </p:oleObj>
              </mc:Fallback>
            </mc:AlternateContent>
          </a:graphicData>
        </a:graphic>
      </p:graphicFrame>
      <p:pic>
        <p:nvPicPr>
          <p:cNvPr id="12" name="Picture 11"/>
          <p:cNvPicPr>
            <a:picLocks noChangeAspect="1"/>
          </p:cNvPicPr>
          <p:nvPr/>
        </p:nvPicPr>
        <p:blipFill>
          <a:blip r:embed="rId3"/>
          <a:stretch>
            <a:fillRect/>
          </a:stretch>
        </p:blipFill>
        <p:spPr>
          <a:xfrm>
            <a:off x="4480558" y="2401824"/>
            <a:ext cx="3035808" cy="1969446"/>
          </a:xfrm>
          <a:prstGeom prst="rect">
            <a:avLst/>
          </a:prstGeom>
        </p:spPr>
      </p:pic>
      <p:pic>
        <p:nvPicPr>
          <p:cNvPr id="13" name="Picture 12"/>
          <p:cNvPicPr>
            <a:picLocks noChangeAspect="1"/>
          </p:cNvPicPr>
          <p:nvPr/>
        </p:nvPicPr>
        <p:blipFill>
          <a:blip r:embed="rId4"/>
          <a:stretch>
            <a:fillRect/>
          </a:stretch>
        </p:blipFill>
        <p:spPr>
          <a:xfrm>
            <a:off x="4663390" y="5227628"/>
            <a:ext cx="2944149" cy="1621536"/>
          </a:xfrm>
          <a:prstGeom prst="rect">
            <a:avLst/>
          </a:prstGeom>
        </p:spPr>
      </p:pic>
      <p:pic>
        <p:nvPicPr>
          <p:cNvPr id="14" name="Picture 13"/>
          <p:cNvPicPr>
            <a:picLocks noChangeAspect="1"/>
          </p:cNvPicPr>
          <p:nvPr/>
        </p:nvPicPr>
        <p:blipFill>
          <a:blip r:embed="rId5"/>
          <a:stretch>
            <a:fillRect/>
          </a:stretch>
        </p:blipFill>
        <p:spPr>
          <a:xfrm>
            <a:off x="8851661" y="3608844"/>
            <a:ext cx="3157459" cy="324031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par>
                                <p:cTn id="13" presetID="16" presetClass="entr" presetSubtype="21"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circle(in)">
                                      <p:cBhvr>
                                        <p:cTn id="20" dur="2000"/>
                                        <p:tgtEl>
                                          <p:spTgt spid="2"/>
                                        </p:tgtEl>
                                      </p:cBhvr>
                                    </p:animEffect>
                                  </p:childTnLst>
                                </p:cTn>
                              </p:par>
                              <p:par>
                                <p:cTn id="21" presetID="6" presetClass="entr" presetSubtype="16" fill="hold"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circle(in)">
                                      <p:cBhvr>
                                        <p:cTn id="23" dur="2000"/>
                                        <p:tgtEl>
                                          <p:spTgt spid="12"/>
                                        </p:tgtEl>
                                      </p:cBhvr>
                                    </p:animEffect>
                                  </p:childTnLst>
                                </p:cTn>
                              </p:par>
                              <p:par>
                                <p:cTn id="24" presetID="6" presetClass="entr" presetSubtype="16" fill="hold"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circle(in)">
                                      <p:cBhvr>
                                        <p:cTn id="26" dur="2000"/>
                                        <p:tgtEl>
                                          <p:spTgt spid="13"/>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barn(inVertical)">
                                      <p:cBhvr>
                                        <p:cTn id="31" dur="500"/>
                                        <p:tgtEl>
                                          <p:spTgt spid="10"/>
                                        </p:tgtEl>
                                      </p:cBhvr>
                                    </p:animEffect>
                                  </p:childTnLst>
                                </p:cTn>
                              </p:par>
                              <p:par>
                                <p:cTn id="32" presetID="16" presetClass="entr" presetSubtype="21" fill="hold"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barn(inVertical)">
                                      <p:cBhvr>
                                        <p:cTn id="3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605731" y="33743"/>
            <a:ext cx="8761095" cy="1106805"/>
          </a:xfrm>
          <a:prstGeom prst="rect">
            <a:avLst/>
          </a:prstGeom>
          <a:noFill/>
        </p:spPr>
        <p:txBody>
          <a:bodyPr wrap="none" lIns="91440" tIns="45720" rIns="91440" bIns="45720">
            <a:spAutoFit/>
          </a:bodyPr>
          <a:lstStyle/>
          <a:p>
            <a:pPr algn="ctr"/>
            <a:r>
              <a:rPr lang="en-US" sz="66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Bài tập củng cố kiến thức</a:t>
            </a:r>
            <a:endParaRPr lang="en-US" sz="6600" b="0" cap="none" spc="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2" name="Rectangle 1"/>
          <p:cNvSpPr/>
          <p:nvPr/>
        </p:nvSpPr>
        <p:spPr>
          <a:xfrm>
            <a:off x="4560191" y="1533656"/>
            <a:ext cx="2624437" cy="1323439"/>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8000" b="1" cap="none" spc="0" dirty="0" smtClean="0">
                <a:solidFill>
                  <a:srgbClr val="FFFF00"/>
                </a:solidFill>
                <a:effectLst/>
                <a:latin typeface="Times New Roman" panose="02020603050405020304" pitchFamily="18" charset="0"/>
                <a:cs typeface="Times New Roman" panose="02020603050405020304" pitchFamily="18" charset="0"/>
              </a:rPr>
              <a:t>Bài 1 :</a:t>
            </a:r>
            <a:endParaRPr lang="en-US" sz="8000" b="1" cap="none" spc="0" dirty="0" smtClean="0">
              <a:solidFill>
                <a:srgbClr val="FFFF00"/>
              </a:solidFill>
              <a:effectLst/>
              <a:latin typeface="Times New Roman" panose="02020603050405020304" pitchFamily="18" charset="0"/>
              <a:cs typeface="Times New Roman" panose="02020603050405020304" pitchFamily="18" charset="0"/>
            </a:endParaRPr>
          </a:p>
        </p:txBody>
      </p:sp>
      <p:sp>
        <p:nvSpPr>
          <p:cNvPr id="5" name="Rectangle 2"/>
          <p:cNvSpPr/>
          <p:nvPr/>
        </p:nvSpPr>
        <p:spPr>
          <a:xfrm>
            <a:off x="509270" y="3700780"/>
            <a:ext cx="10954385" cy="2399665"/>
          </a:xfrm>
          <a:prstGeom prst="rect">
            <a:avLst/>
          </a:prstGeom>
          <a:noFill/>
        </p:spPr>
        <p:txBody>
          <a:bodyPr wrap="square" lIns="91440" tIns="45720" rIns="91440" bIns="45720">
            <a:spAutoFit/>
          </a:bodyPr>
          <a:p>
            <a:pPr algn="ctr"/>
            <a:r>
              <a:rPr lang="en-US" sz="5000" dirty="0" smtClean="0">
                <a:ln w="0">
                  <a:solidFill>
                    <a:srgbClr val="0000FF"/>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Cho AÔB = 130</a:t>
            </a:r>
            <a:r>
              <a:rPr lang="en-US" sz="5000" baseline="30000" dirty="0" smtClean="0">
                <a:ln w="0">
                  <a:solidFill>
                    <a:srgbClr val="0000FF"/>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0 </a:t>
            </a:r>
            <a:r>
              <a:rPr lang="en-US" sz="5000" dirty="0" smtClean="0">
                <a:ln w="0">
                  <a:solidFill>
                    <a:srgbClr val="0000FF"/>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Trong </a:t>
            </a:r>
            <a:r>
              <a:rPr lang="en-US" sz="5000" dirty="0" smtClean="0">
                <a:ln w="0">
                  <a:solidFill>
                    <a:srgbClr val="0000FF"/>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sym typeface="+mn-ea"/>
              </a:rPr>
              <a:t>AÔB </a:t>
            </a:r>
            <a:r>
              <a:rPr lang="en-US" sz="5000" dirty="0" smtClean="0">
                <a:ln w="0">
                  <a:solidFill>
                    <a:srgbClr val="0000FF"/>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vẽ các tia </a:t>
            </a:r>
            <a:endParaRPr lang="en-US" sz="5000" dirty="0" smtClean="0">
              <a:ln w="0">
                <a:solidFill>
                  <a:srgbClr val="0000FF"/>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algn="ctr"/>
            <a:r>
              <a:rPr lang="en-US" sz="5000" dirty="0" smtClean="0">
                <a:ln w="0">
                  <a:solidFill>
                    <a:srgbClr val="0000FF"/>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OC ,OD sao cho OC</a:t>
            </a:r>
            <a:r>
              <a:rPr lang="en-US" sz="5000" dirty="0" smtClean="0">
                <a:ln w="0">
                  <a:solidFill>
                    <a:srgbClr val="0000FF"/>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sym typeface="Symbol" panose="05050102010706020507" charset="0"/>
              </a:rPr>
              <a:t> OA, ODOB</a:t>
            </a:r>
            <a:endParaRPr lang="en-US" sz="5000" dirty="0" smtClean="0">
              <a:ln w="0">
                <a:solidFill>
                  <a:srgbClr val="0000FF"/>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algn="ctr"/>
            <a:r>
              <a:rPr lang="en-US" sz="5000" dirty="0" smtClean="0">
                <a:ln w="0">
                  <a:solidFill>
                    <a:srgbClr val="0000FF"/>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Tính CÔD  ?</a:t>
            </a:r>
            <a:endParaRPr lang="en-US" sz="5000" dirty="0">
              <a:ln w="0">
                <a:solidFill>
                  <a:srgbClr val="0000FF"/>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46509" y="0"/>
            <a:ext cx="3540760" cy="132207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8000" b="1" dirty="0" smtClean="0">
                <a:solidFill>
                  <a:srgbClr val="FFFF00"/>
                </a:solidFill>
                <a:latin typeface="Times New Roman" panose="02020603050405020304" pitchFamily="18" charset="0"/>
                <a:cs typeface="Times New Roman" panose="02020603050405020304" pitchFamily="18" charset="0"/>
              </a:rPr>
              <a:t>Lời giải</a:t>
            </a:r>
            <a:endParaRPr lang="en-US" sz="8000" b="1" cap="none" spc="0" dirty="0" smtClean="0">
              <a:solidFill>
                <a:srgbClr val="FFFF00"/>
              </a:solidFill>
              <a:effectLst/>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1"/>
          <a:stretch>
            <a:fillRect/>
          </a:stretch>
        </p:blipFill>
        <p:spPr>
          <a:xfrm>
            <a:off x="7662291" y="2194227"/>
            <a:ext cx="4411651" cy="2706527"/>
          </a:xfrm>
          <a:prstGeom prst="rect">
            <a:avLst/>
          </a:prstGeom>
          <a:solidFill>
            <a:schemeClr val="bg1"/>
          </a:solidFill>
        </p:spPr>
      </p:pic>
      <p:sp>
        <p:nvSpPr>
          <p:cNvPr id="10" name="Rectangle 9"/>
          <p:cNvSpPr/>
          <p:nvPr/>
        </p:nvSpPr>
        <p:spPr>
          <a:xfrm>
            <a:off x="85344" y="1323439"/>
            <a:ext cx="7424928" cy="784830"/>
          </a:xfrm>
          <a:prstGeom prst="rect">
            <a:avLst/>
          </a:prstGeom>
          <a:noFill/>
        </p:spPr>
        <p:txBody>
          <a:bodyPr wrap="square" lIns="91440" tIns="45720" rIns="91440" bIns="45720">
            <a:spAutoFit/>
          </a:bodyPr>
          <a:lstStyle/>
          <a:p>
            <a:pPr algn="ctr"/>
            <a:endParaRPr lang="en-US" sz="4500" dirty="0">
              <a:ln w="0"/>
              <a:solidFill>
                <a:schemeClr val="accent5">
                  <a:lumMod val="60000"/>
                  <a:lumOff val="4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12" name="Rectangle 11"/>
          <p:cNvSpPr/>
          <p:nvPr/>
        </p:nvSpPr>
        <p:spPr>
          <a:xfrm>
            <a:off x="3058915" y="1711115"/>
            <a:ext cx="761748" cy="707886"/>
          </a:xfrm>
          <a:prstGeom prst="rect">
            <a:avLst/>
          </a:prstGeom>
          <a:noFill/>
        </p:spPr>
        <p:txBody>
          <a:bodyPr wrap="none" lIns="91440" tIns="45720" rIns="91440" bIns="45720">
            <a:spAutoFit/>
          </a:bodyPr>
          <a:lstStyle/>
          <a:p>
            <a:pPr marL="571500" indent="-571500" algn="ctr">
              <a:buFont typeface="Arial" panose="020B0604020202020204" pitchFamily="34" charset="0"/>
              <a:buChar char="•"/>
            </a:pPr>
            <a:endParaRPr lang="en-US" sz="4000" b="0"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graphicFrame>
        <p:nvGraphicFramePr>
          <p:cNvPr id="13" name="Object 12"/>
          <p:cNvGraphicFramePr>
            <a:graphicFrameLocks noChangeAspect="1"/>
          </p:cNvGraphicFramePr>
          <p:nvPr/>
        </p:nvGraphicFramePr>
        <p:xfrm>
          <a:off x="258797" y="2697578"/>
          <a:ext cx="3797165" cy="1699476"/>
        </p:xfrm>
        <a:graphic>
          <a:graphicData uri="http://schemas.openxmlformats.org/presentationml/2006/ole">
            <mc:AlternateContent xmlns:mc="http://schemas.openxmlformats.org/markup-compatibility/2006">
              <mc:Choice xmlns:v="urn:schemas-microsoft-com:vml" Requires="v">
                <p:oleObj spid="_x0000_s3150" name="Equation" r:id="rId2" imgW="30784800" imgH="18288000" progId="Equation.DSMT4">
                  <p:embed/>
                </p:oleObj>
              </mc:Choice>
              <mc:Fallback>
                <p:oleObj name="Equation" r:id="rId2" imgW="30784800" imgH="18288000" progId="Equation.DSMT4">
                  <p:embed/>
                  <p:pic>
                    <p:nvPicPr>
                      <p:cNvPr id="0" name="Picture 3149"/>
                      <p:cNvPicPr/>
                      <p:nvPr/>
                    </p:nvPicPr>
                    <p:blipFill>
                      <a:blip r:embed="rId3"/>
                      <a:stretch>
                        <a:fillRect/>
                      </a:stretch>
                    </p:blipFill>
                    <p:spPr>
                      <a:xfrm>
                        <a:off x="258797" y="2697578"/>
                        <a:ext cx="3797165" cy="1699476"/>
                      </a:xfrm>
                      <a:prstGeom prst="rect">
                        <a:avLst/>
                      </a:prstGeom>
                    </p:spPr>
                  </p:pic>
                </p:oleObj>
              </mc:Fallback>
            </mc:AlternateContent>
          </a:graphicData>
        </a:graphic>
      </p:graphicFrame>
      <p:sp>
        <p:nvSpPr>
          <p:cNvPr id="14" name="Rectangle 13"/>
          <p:cNvSpPr/>
          <p:nvPr/>
        </p:nvSpPr>
        <p:spPr>
          <a:xfrm>
            <a:off x="3836761" y="2674338"/>
            <a:ext cx="3887603" cy="553998"/>
          </a:xfrm>
          <a:prstGeom prst="rect">
            <a:avLst/>
          </a:prstGeom>
          <a:noFill/>
        </p:spPr>
        <p:txBody>
          <a:bodyPr wrap="none" lIns="91440" tIns="45720" rIns="91440" bIns="45720">
            <a:spAutoFit/>
          </a:bodyPr>
          <a:lstStyle/>
          <a:p>
            <a:pPr algn="ctr"/>
            <a:r>
              <a:rPr lang="en-US" sz="3000" dirty="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t>
            </a:r>
            <a:r>
              <a:rPr lang="en-US" sz="3000" b="0" cap="none" spc="0" dirty="0" smtClean="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OC nằm giữa OA,OB)</a:t>
            </a:r>
            <a:endParaRPr lang="en-US" sz="3000" b="0" cap="none" spc="0" dirty="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graphicFrame>
        <p:nvGraphicFramePr>
          <p:cNvPr id="15" name="Object 14"/>
          <p:cNvGraphicFramePr>
            <a:graphicFrameLocks noChangeAspect="1"/>
          </p:cNvGraphicFramePr>
          <p:nvPr/>
        </p:nvGraphicFramePr>
        <p:xfrm>
          <a:off x="289912" y="4675632"/>
          <a:ext cx="3250217" cy="1987296"/>
        </p:xfrm>
        <a:graphic>
          <a:graphicData uri="http://schemas.openxmlformats.org/presentationml/2006/ole">
            <mc:AlternateContent xmlns:mc="http://schemas.openxmlformats.org/markup-compatibility/2006">
              <mc:Choice xmlns:v="urn:schemas-microsoft-com:vml" Requires="v">
                <p:oleObj spid="_x0000_s3151" name="Equation" r:id="rId4" imgW="31089600" imgH="18288000" progId="Equation.DSMT4">
                  <p:embed/>
                </p:oleObj>
              </mc:Choice>
              <mc:Fallback>
                <p:oleObj name="Equation" r:id="rId4" imgW="31089600" imgH="18288000" progId="Equation.DSMT4">
                  <p:embed/>
                  <p:pic>
                    <p:nvPicPr>
                      <p:cNvPr id="0" name="Picture 3150"/>
                      <p:cNvPicPr/>
                      <p:nvPr/>
                    </p:nvPicPr>
                    <p:blipFill>
                      <a:blip r:embed="rId5"/>
                      <a:stretch>
                        <a:fillRect/>
                      </a:stretch>
                    </p:blipFill>
                    <p:spPr>
                      <a:xfrm>
                        <a:off x="289912" y="4675632"/>
                        <a:ext cx="3250217" cy="1987296"/>
                      </a:xfrm>
                      <a:prstGeom prst="rect">
                        <a:avLst/>
                      </a:prstGeom>
                    </p:spPr>
                  </p:pic>
                </p:oleObj>
              </mc:Fallback>
            </mc:AlternateContent>
          </a:graphicData>
        </a:graphic>
      </p:graphicFrame>
      <p:sp>
        <p:nvSpPr>
          <p:cNvPr id="16" name="Rectangle 15"/>
          <p:cNvSpPr/>
          <p:nvPr/>
        </p:nvSpPr>
        <p:spPr>
          <a:xfrm>
            <a:off x="3540271" y="4663760"/>
            <a:ext cx="3887603" cy="553998"/>
          </a:xfrm>
          <a:prstGeom prst="rect">
            <a:avLst/>
          </a:prstGeom>
          <a:noFill/>
        </p:spPr>
        <p:txBody>
          <a:bodyPr wrap="none" lIns="91440" tIns="45720" rIns="91440" bIns="45720">
            <a:spAutoFit/>
          </a:bodyPr>
          <a:lstStyle/>
          <a:p>
            <a:pPr algn="ctr"/>
            <a:r>
              <a:rPr lang="en-US" sz="3000" dirty="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t>
            </a:r>
            <a:r>
              <a:rPr lang="en-US" sz="3000" b="0" cap="none" spc="0" dirty="0" smtClean="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OC nằm giữa OD,OB)</a:t>
            </a:r>
            <a:endParaRPr lang="en-US" sz="3000" b="0" cap="none" spc="0" dirty="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graphicFrame>
        <p:nvGraphicFramePr>
          <p:cNvPr id="17" name="Object 16"/>
          <p:cNvGraphicFramePr>
            <a:graphicFrameLocks noChangeAspect="1"/>
          </p:cNvGraphicFramePr>
          <p:nvPr/>
        </p:nvGraphicFramePr>
        <p:xfrm>
          <a:off x="496438" y="1346678"/>
          <a:ext cx="4432404" cy="598332"/>
        </p:xfrm>
        <a:graphic>
          <a:graphicData uri="http://schemas.openxmlformats.org/presentationml/2006/ole">
            <mc:AlternateContent xmlns:mc="http://schemas.openxmlformats.org/markup-compatibility/2006">
              <mc:Choice xmlns:v="urn:schemas-microsoft-com:vml" Requires="v">
                <p:oleObj spid="_x0000_s3152" name="Equation" r:id="rId6" imgW="36576000" imgH="5486400" progId="Equation.DSMT4">
                  <p:embed/>
                </p:oleObj>
              </mc:Choice>
              <mc:Fallback>
                <p:oleObj name="Equation" r:id="rId6" imgW="36576000" imgH="5486400" progId="Equation.DSMT4">
                  <p:embed/>
                  <p:pic>
                    <p:nvPicPr>
                      <p:cNvPr id="0" name="Picture 3151"/>
                      <p:cNvPicPr/>
                      <p:nvPr/>
                    </p:nvPicPr>
                    <p:blipFill>
                      <a:blip r:embed="rId7"/>
                      <a:stretch>
                        <a:fillRect/>
                      </a:stretch>
                    </p:blipFill>
                    <p:spPr>
                      <a:xfrm>
                        <a:off x="496438" y="1346678"/>
                        <a:ext cx="4432404" cy="598332"/>
                      </a:xfrm>
                      <a:prstGeom prst="rect">
                        <a:avLst/>
                      </a:prstGeom>
                    </p:spPr>
                  </p:pic>
                </p:oleObj>
              </mc:Fallback>
            </mc:AlternateContent>
          </a:graphicData>
        </a:graphic>
      </p:graphicFrame>
      <p:sp>
        <p:nvSpPr>
          <p:cNvPr id="18" name="Rectangle 17"/>
          <p:cNvSpPr/>
          <p:nvPr/>
        </p:nvSpPr>
        <p:spPr>
          <a:xfrm>
            <a:off x="237744" y="1475839"/>
            <a:ext cx="7424928" cy="784830"/>
          </a:xfrm>
          <a:prstGeom prst="rect">
            <a:avLst/>
          </a:prstGeom>
          <a:noFill/>
        </p:spPr>
        <p:txBody>
          <a:bodyPr wrap="square" lIns="91440" tIns="45720" rIns="91440" bIns="45720">
            <a:spAutoFit/>
          </a:bodyPr>
          <a:lstStyle/>
          <a:p>
            <a:pPr algn="ctr"/>
            <a:endParaRPr lang="en-US" sz="4500" dirty="0">
              <a:ln w="0"/>
              <a:solidFill>
                <a:schemeClr val="accent5">
                  <a:lumMod val="60000"/>
                  <a:lumOff val="4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graphicFrame>
        <p:nvGraphicFramePr>
          <p:cNvPr id="19" name="Object 18"/>
          <p:cNvGraphicFramePr>
            <a:graphicFrameLocks noChangeAspect="1"/>
          </p:cNvGraphicFramePr>
          <p:nvPr/>
        </p:nvGraphicFramePr>
        <p:xfrm>
          <a:off x="496438" y="1945010"/>
          <a:ext cx="4246250" cy="594236"/>
        </p:xfrm>
        <a:graphic>
          <a:graphicData uri="http://schemas.openxmlformats.org/presentationml/2006/ole">
            <mc:AlternateContent xmlns:mc="http://schemas.openxmlformats.org/markup-compatibility/2006">
              <mc:Choice xmlns:v="urn:schemas-microsoft-com:vml" Requires="v">
                <p:oleObj spid="_x0000_s3153" name="Equation" r:id="rId8" imgW="36576000" imgH="5486400" progId="Equation.DSMT4">
                  <p:embed/>
                </p:oleObj>
              </mc:Choice>
              <mc:Fallback>
                <p:oleObj name="Equation" r:id="rId8" imgW="36576000" imgH="5486400" progId="Equation.DSMT4">
                  <p:embed/>
                  <p:pic>
                    <p:nvPicPr>
                      <p:cNvPr id="0" name="Picture 3152"/>
                      <p:cNvPicPr/>
                      <p:nvPr/>
                    </p:nvPicPr>
                    <p:blipFill>
                      <a:blip r:embed="rId9"/>
                      <a:stretch>
                        <a:fillRect/>
                      </a:stretch>
                    </p:blipFill>
                    <p:spPr>
                      <a:xfrm>
                        <a:off x="496438" y="1945010"/>
                        <a:ext cx="4246250" cy="594236"/>
                      </a:xfrm>
                      <a:prstGeom prst="rect">
                        <a:avLst/>
                      </a:prstGeom>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36124" y="33743"/>
            <a:ext cx="10100310" cy="1014730"/>
          </a:xfrm>
          <a:prstGeom prst="rect">
            <a:avLst/>
          </a:prstGeom>
          <a:noFill/>
        </p:spPr>
        <p:txBody>
          <a:bodyPr wrap="none" lIns="91440" tIns="45720" rIns="91440" bIns="45720">
            <a:spAutoFit/>
          </a:bodyPr>
          <a:lstStyle/>
          <a:p>
            <a:pPr algn="ctr"/>
            <a:r>
              <a:rPr lang="en-US" sz="6000" dirty="0" smtClean="0">
                <a:ln w="0"/>
                <a:solidFill>
                  <a:srgbClr val="FF0000"/>
                </a:solidFill>
                <a:effectLst>
                  <a:outerShdw blurRad="38100" dist="19050" dir="2700000" algn="tl" rotWithShape="0">
                    <a:schemeClr val="dk1">
                      <a:alpha val="40000"/>
                    </a:schemeClr>
                  </a:outerShdw>
                </a:effectLst>
                <a:latin typeface="UTM Wedding K&amp;T" panose="02040603050506020204" pitchFamily="18" charset="0"/>
              </a:rPr>
              <a:t>Bài tập củng cố kiến thức</a:t>
            </a:r>
            <a:endParaRPr lang="en-US" sz="6000" b="0" cap="none" spc="0" dirty="0" smtClean="0">
              <a:ln w="0"/>
              <a:solidFill>
                <a:srgbClr val="FF0000"/>
              </a:solidFill>
              <a:effectLst>
                <a:outerShdw blurRad="38100" dist="19050" dir="2700000" algn="tl" rotWithShape="0">
                  <a:schemeClr val="dk1">
                    <a:alpha val="40000"/>
                  </a:schemeClr>
                </a:outerShdw>
              </a:effectLst>
              <a:latin typeface="UTM Wedding K&amp;T" panose="02040603050506020204" pitchFamily="18" charset="0"/>
            </a:endParaRPr>
          </a:p>
        </p:txBody>
      </p:sp>
      <p:sp>
        <p:nvSpPr>
          <p:cNvPr id="2" name="Rectangle 1"/>
          <p:cNvSpPr/>
          <p:nvPr/>
        </p:nvSpPr>
        <p:spPr>
          <a:xfrm>
            <a:off x="4593222" y="1284662"/>
            <a:ext cx="2582759" cy="1323439"/>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8000" b="1" cap="none" spc="0" dirty="0" smtClean="0">
                <a:solidFill>
                  <a:srgbClr val="FFFF00"/>
                </a:solidFill>
                <a:effectLst/>
                <a:latin typeface="UTM Wedding K&amp;T" panose="02040603050506020204" pitchFamily="18" charset="0"/>
              </a:rPr>
              <a:t>Bài 2:</a:t>
            </a:r>
            <a:endParaRPr lang="en-US" sz="8000" b="1" cap="none" spc="0" dirty="0">
              <a:solidFill>
                <a:srgbClr val="FFFF00"/>
              </a:solidFill>
              <a:effectLst/>
              <a:latin typeface="UTM Wedding K&amp;T" panose="02040603050506020204" pitchFamily="18" charset="0"/>
            </a:endParaRPr>
          </a:p>
        </p:txBody>
      </p:sp>
      <p:sp>
        <p:nvSpPr>
          <p:cNvPr id="8" name="Rectangle 2"/>
          <p:cNvSpPr/>
          <p:nvPr/>
        </p:nvSpPr>
        <p:spPr>
          <a:xfrm>
            <a:off x="298450" y="2950210"/>
            <a:ext cx="11595100" cy="3046095"/>
          </a:xfrm>
          <a:prstGeom prst="rect">
            <a:avLst/>
          </a:prstGeom>
          <a:noFill/>
        </p:spPr>
        <p:txBody>
          <a:bodyPr wrap="square" lIns="91440" tIns="45720" rIns="91440" bIns="45720">
            <a:spAutoFit/>
          </a:bodyPr>
          <a:p>
            <a:r>
              <a:rPr lang="en-US" sz="3200" b="1" u="sng" dirty="0" smtClean="0">
                <a:solidFill>
                  <a:schemeClr val="bg1"/>
                </a:solidFill>
                <a:latin typeface="Times New Roman" panose="02020603050405020304" pitchFamily="18" charset="0"/>
                <a:cs typeface="Times New Roman" panose="02020603050405020304" pitchFamily="18" charset="0"/>
              </a:rPr>
              <a:t>Bài 2 </a:t>
            </a:r>
            <a:r>
              <a:rPr lang="en-US" sz="3200" b="1" dirty="0" smtClean="0">
                <a:solidFill>
                  <a:schemeClr val="bg1"/>
                </a:solidFill>
                <a:latin typeface="Times New Roman" panose="02020603050405020304" pitchFamily="18" charset="0"/>
                <a:cs typeface="Times New Roman" panose="02020603050405020304" pitchFamily="18" charset="0"/>
              </a:rPr>
              <a:t>: Cho xÔy=120</a:t>
            </a:r>
            <a:r>
              <a:rPr lang="en-US" sz="3200" b="1" baseline="30000" dirty="0" smtClean="0">
                <a:solidFill>
                  <a:schemeClr val="bg1"/>
                </a:solidFill>
                <a:latin typeface="Times New Roman" panose="02020603050405020304" pitchFamily="18" charset="0"/>
                <a:cs typeface="Times New Roman" panose="02020603050405020304" pitchFamily="18" charset="0"/>
              </a:rPr>
              <a:t>0  </a:t>
            </a:r>
            <a:r>
              <a:rPr lang="en-US" sz="3200" b="1" dirty="0" smtClean="0">
                <a:solidFill>
                  <a:schemeClr val="bg1"/>
                </a:solidFill>
                <a:latin typeface="Times New Roman" panose="02020603050405020304" pitchFamily="18" charset="0"/>
                <a:cs typeface="Times New Roman" panose="02020603050405020304" pitchFamily="18" charset="0"/>
              </a:rPr>
              <a:t>. Ở phía ngoài của góc vẽ 2 tia Oc,Od sao cho Od </a:t>
            </a:r>
            <a:r>
              <a:rPr lang="en-US" sz="3200" b="1" dirty="0" smtClean="0">
                <a:solidFill>
                  <a:schemeClr val="bg1"/>
                </a:solidFill>
                <a:latin typeface="Times New Roman" panose="02020603050405020304" pitchFamily="18" charset="0"/>
                <a:cs typeface="Times New Roman" panose="02020603050405020304" pitchFamily="18" charset="0"/>
                <a:sym typeface="Symbol" panose="05050102010706020507" charset="0"/>
              </a:rPr>
              <a:t>Ox</a:t>
            </a:r>
            <a:r>
              <a:rPr lang="en-US" sz="3200" b="1" dirty="0" smtClean="0">
                <a:solidFill>
                  <a:schemeClr val="bg1"/>
                </a:solidFill>
                <a:latin typeface="Times New Roman" panose="02020603050405020304" pitchFamily="18" charset="0"/>
                <a:cs typeface="Times New Roman" panose="02020603050405020304" pitchFamily="18" charset="0"/>
              </a:rPr>
              <a:t>, </a:t>
            </a:r>
            <a:r>
              <a:rPr lang="en-US" sz="3200" b="1" dirty="0" smtClean="0">
                <a:solidFill>
                  <a:schemeClr val="bg1"/>
                </a:solidFill>
                <a:latin typeface="Times New Roman" panose="02020603050405020304" pitchFamily="18" charset="0"/>
                <a:cs typeface="Times New Roman" panose="02020603050405020304" pitchFamily="18" charset="0"/>
                <a:sym typeface="+mn-ea"/>
              </a:rPr>
              <a:t>Oc</a:t>
            </a:r>
            <a:r>
              <a:rPr lang="en-US" sz="3200" b="1" dirty="0" smtClean="0">
                <a:solidFill>
                  <a:schemeClr val="bg1"/>
                </a:solidFill>
                <a:latin typeface="Times New Roman" panose="02020603050405020304" pitchFamily="18" charset="0"/>
                <a:cs typeface="Times New Roman" panose="02020603050405020304" pitchFamily="18" charset="0"/>
                <a:sym typeface="Symbol" panose="05050102010706020507" charset="0"/>
              </a:rPr>
              <a:t>Oy</a:t>
            </a:r>
            <a:r>
              <a:rPr lang="en-US" sz="3200" b="1" dirty="0" smtClean="0">
                <a:solidFill>
                  <a:schemeClr val="bg1"/>
                </a:solidFill>
                <a:latin typeface="Times New Roman" panose="02020603050405020304" pitchFamily="18" charset="0"/>
                <a:cs typeface="Times New Roman" panose="02020603050405020304" pitchFamily="18" charset="0"/>
                <a:sym typeface="+mn-ea"/>
              </a:rPr>
              <a:t> </a:t>
            </a:r>
            <a:r>
              <a:rPr lang="en-US" sz="3200" b="1" dirty="0" smtClean="0">
                <a:solidFill>
                  <a:schemeClr val="bg1"/>
                </a:solidFill>
                <a:latin typeface="Times New Roman" panose="02020603050405020304" pitchFamily="18" charset="0"/>
                <a:cs typeface="Times New Roman" panose="02020603050405020304" pitchFamily="18" charset="0"/>
              </a:rPr>
              <a:t> . Gọi Om là  tia phân giác của  </a:t>
            </a:r>
            <a:r>
              <a:rPr lang="en-US" sz="3200" b="1" dirty="0" smtClean="0">
                <a:solidFill>
                  <a:schemeClr val="bg1"/>
                </a:solidFill>
                <a:latin typeface="Times New Roman" panose="02020603050405020304" pitchFamily="18" charset="0"/>
                <a:cs typeface="Times New Roman" panose="02020603050405020304" pitchFamily="18" charset="0"/>
                <a:sym typeface="+mn-ea"/>
              </a:rPr>
              <a:t>xÔy</a:t>
            </a:r>
            <a:r>
              <a:rPr lang="en-US" sz="3200" b="1" dirty="0" smtClean="0">
                <a:solidFill>
                  <a:schemeClr val="bg1"/>
                </a:solidFill>
                <a:latin typeface="Times New Roman" panose="02020603050405020304" pitchFamily="18" charset="0"/>
                <a:cs typeface="Times New Roman" panose="02020603050405020304" pitchFamily="18" charset="0"/>
              </a:rPr>
              <a:t> .Oy’ là tia đối của Oy.</a:t>
            </a:r>
            <a:endParaRPr lang="en-US" sz="3200" b="1" dirty="0" smtClean="0">
              <a:solidFill>
                <a:schemeClr val="bg1"/>
              </a:solidFill>
              <a:latin typeface="Times New Roman" panose="02020603050405020304" pitchFamily="18" charset="0"/>
              <a:cs typeface="Times New Roman" panose="02020603050405020304" pitchFamily="18" charset="0"/>
            </a:endParaRPr>
          </a:p>
          <a:p>
            <a:pPr marL="914400" indent="-914400">
              <a:buAutoNum type="alphaLcParenR"/>
            </a:pPr>
            <a:r>
              <a:rPr lang="en-US" sz="3200" b="1" dirty="0" smtClean="0">
                <a:solidFill>
                  <a:schemeClr val="bg1"/>
                </a:solidFill>
                <a:latin typeface="Times New Roman" panose="02020603050405020304" pitchFamily="18" charset="0"/>
                <a:cs typeface="Times New Roman" panose="02020603050405020304" pitchFamily="18" charset="0"/>
              </a:rPr>
              <a:t>Chứng tỏ Ox là tia phân giác y’Ôm?</a:t>
            </a:r>
            <a:endParaRPr lang="en-US" sz="3200" b="1" dirty="0" smtClean="0">
              <a:solidFill>
                <a:schemeClr val="bg1"/>
              </a:solidFill>
              <a:latin typeface="Times New Roman" panose="02020603050405020304" pitchFamily="18" charset="0"/>
              <a:cs typeface="Times New Roman" panose="02020603050405020304" pitchFamily="18" charset="0"/>
            </a:endParaRPr>
          </a:p>
          <a:p>
            <a:pPr marL="914400" indent="-914400">
              <a:buAutoNum type="alphaLcParenR"/>
            </a:pPr>
            <a:r>
              <a:rPr lang="en-US" sz="3200" b="1" dirty="0" smtClean="0">
                <a:solidFill>
                  <a:schemeClr val="bg1"/>
                </a:solidFill>
                <a:latin typeface="Times New Roman" panose="02020603050405020304" pitchFamily="18" charset="0"/>
                <a:cs typeface="Times New Roman" panose="02020603050405020304" pitchFamily="18" charset="0"/>
              </a:rPr>
              <a:t>Chứng tỏ Oy’ nằm giữa Ox và Od?</a:t>
            </a:r>
            <a:endParaRPr lang="en-US" sz="3200" b="1" dirty="0" smtClean="0">
              <a:solidFill>
                <a:schemeClr val="bg1"/>
              </a:solidFill>
              <a:latin typeface="Times New Roman" panose="02020603050405020304" pitchFamily="18" charset="0"/>
              <a:cs typeface="Times New Roman" panose="02020603050405020304" pitchFamily="18" charset="0"/>
            </a:endParaRPr>
          </a:p>
          <a:p>
            <a:pPr marL="914400" indent="-914400">
              <a:buAutoNum type="alphaLcParenR"/>
            </a:pPr>
            <a:r>
              <a:rPr lang="en-US" sz="3200" b="1" dirty="0" smtClean="0">
                <a:solidFill>
                  <a:schemeClr val="bg1"/>
                </a:solidFill>
                <a:latin typeface="Times New Roman" panose="02020603050405020304" pitchFamily="18" charset="0"/>
                <a:cs typeface="Times New Roman" panose="02020603050405020304" pitchFamily="18" charset="0"/>
              </a:rPr>
              <a:t>Tính góc mOc ?                 </a:t>
            </a:r>
            <a:endParaRPr lang="en-US" sz="3200" b="1" dirty="0" smtClean="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par>
                                <p:cTn id="13" presetID="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40514" y="0"/>
            <a:ext cx="2952750" cy="1106805"/>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solidFill>
                  <a:srgbClr val="FFFF00"/>
                </a:solidFill>
                <a:latin typeface="Times New Roman" panose="02020603050405020304" pitchFamily="18" charset="0"/>
                <a:cs typeface="Times New Roman" panose="02020603050405020304" pitchFamily="18" charset="0"/>
              </a:rPr>
              <a:t>Lời giải</a:t>
            </a:r>
            <a:endParaRPr lang="en-US" sz="6600" b="1" cap="none" spc="0" dirty="0" smtClean="0">
              <a:solidFill>
                <a:srgbClr val="FFFF00"/>
              </a:solidFill>
              <a:effectLst/>
              <a:latin typeface="Times New Roman" panose="02020603050405020304" pitchFamily="18" charset="0"/>
              <a:cs typeface="Times New Roman" panose="02020603050405020304" pitchFamily="18" charset="0"/>
            </a:endParaRPr>
          </a:p>
        </p:txBody>
      </p:sp>
      <p:sp>
        <p:nvSpPr>
          <p:cNvPr id="6" name="Rectangle 5"/>
          <p:cNvSpPr/>
          <p:nvPr/>
        </p:nvSpPr>
        <p:spPr>
          <a:xfrm>
            <a:off x="85344" y="1323439"/>
            <a:ext cx="7424928" cy="784830"/>
          </a:xfrm>
          <a:prstGeom prst="rect">
            <a:avLst/>
          </a:prstGeom>
          <a:noFill/>
        </p:spPr>
        <p:txBody>
          <a:bodyPr wrap="square" lIns="91440" tIns="45720" rIns="91440" bIns="45720">
            <a:spAutoFit/>
          </a:bodyPr>
          <a:lstStyle/>
          <a:p>
            <a:pPr algn="ctr"/>
            <a:endParaRPr lang="en-US" sz="4500" dirty="0">
              <a:ln w="0"/>
              <a:solidFill>
                <a:schemeClr val="accent5">
                  <a:lumMod val="60000"/>
                  <a:lumOff val="4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7" name="Rectangle 6"/>
          <p:cNvSpPr/>
          <p:nvPr/>
        </p:nvSpPr>
        <p:spPr>
          <a:xfrm>
            <a:off x="3058915" y="1711115"/>
            <a:ext cx="761748" cy="707886"/>
          </a:xfrm>
          <a:prstGeom prst="rect">
            <a:avLst/>
          </a:prstGeom>
          <a:noFill/>
        </p:spPr>
        <p:txBody>
          <a:bodyPr wrap="none" lIns="91440" tIns="45720" rIns="91440" bIns="45720">
            <a:spAutoFit/>
          </a:bodyPr>
          <a:lstStyle/>
          <a:p>
            <a:pPr marL="571500" indent="-571500" algn="ctr">
              <a:buFont typeface="Arial" panose="020B0604020202020204" pitchFamily="34" charset="0"/>
              <a:buChar char="•"/>
            </a:pPr>
            <a:endParaRPr lang="en-US" sz="4000" b="0"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graphicFrame>
        <p:nvGraphicFramePr>
          <p:cNvPr id="8" name="Object 7"/>
          <p:cNvGraphicFramePr>
            <a:graphicFrameLocks noChangeAspect="1"/>
          </p:cNvGraphicFramePr>
          <p:nvPr/>
        </p:nvGraphicFramePr>
        <p:xfrm>
          <a:off x="2213299" y="1525621"/>
          <a:ext cx="4511675" cy="1885260"/>
        </p:xfrm>
        <a:graphic>
          <a:graphicData uri="http://schemas.openxmlformats.org/presentationml/2006/ole">
            <mc:AlternateContent xmlns:mc="http://schemas.openxmlformats.org/markup-compatibility/2006">
              <mc:Choice xmlns:v="urn:schemas-microsoft-com:vml" Requires="v">
                <p:oleObj spid="_x0000_s5246" name="Equation" r:id="rId1" imgW="36576000" imgH="18897600" progId="Equation.DSMT4">
                  <p:embed/>
                </p:oleObj>
              </mc:Choice>
              <mc:Fallback>
                <p:oleObj name="Equation" r:id="rId1" imgW="36576000" imgH="18897600" progId="Equation.DSMT4">
                  <p:embed/>
                  <p:pic>
                    <p:nvPicPr>
                      <p:cNvPr id="0" name="Object 12"/>
                      <p:cNvPicPr/>
                      <p:nvPr/>
                    </p:nvPicPr>
                    <p:blipFill>
                      <a:blip r:embed="rId2"/>
                      <a:stretch>
                        <a:fillRect/>
                      </a:stretch>
                    </p:blipFill>
                    <p:spPr>
                      <a:xfrm>
                        <a:off x="2213299" y="1525621"/>
                        <a:ext cx="4511675" cy="1885260"/>
                      </a:xfrm>
                      <a:prstGeom prst="rect">
                        <a:avLst/>
                      </a:prstGeom>
                    </p:spPr>
                  </p:pic>
                </p:oleObj>
              </mc:Fallback>
            </mc:AlternateContent>
          </a:graphicData>
        </a:graphic>
      </p:graphicFrame>
      <p:sp>
        <p:nvSpPr>
          <p:cNvPr id="9" name="Rectangle 8"/>
          <p:cNvSpPr/>
          <p:nvPr/>
        </p:nvSpPr>
        <p:spPr>
          <a:xfrm>
            <a:off x="85345" y="1099481"/>
            <a:ext cx="7637818" cy="1015663"/>
          </a:xfrm>
          <a:prstGeom prst="rect">
            <a:avLst/>
          </a:prstGeom>
          <a:noFill/>
        </p:spPr>
        <p:txBody>
          <a:bodyPr wrap="square" lIns="91440" tIns="45720" rIns="91440" bIns="45720">
            <a:spAutoFit/>
          </a:bodyPr>
          <a:lstStyle/>
          <a:p>
            <a:r>
              <a:rPr lang="en-US" sz="3000" dirty="0" smtClean="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a)Vì Oy,Oy’ là 2 tia đối nhau :          và           là</a:t>
            </a:r>
            <a:endParaRPr lang="en-US" sz="3000" dirty="0" smtClean="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r>
              <a:rPr lang="en-US" sz="3000" dirty="0" smtClean="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 góc kề bù : </a:t>
            </a:r>
            <a:endParaRPr lang="en-US" sz="3000" b="0" cap="none" spc="0" dirty="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pic>
        <p:nvPicPr>
          <p:cNvPr id="15" name="Picture 14"/>
          <p:cNvPicPr>
            <a:picLocks noChangeAspect="1"/>
          </p:cNvPicPr>
          <p:nvPr/>
        </p:nvPicPr>
        <p:blipFill>
          <a:blip r:embed="rId3"/>
          <a:stretch>
            <a:fillRect/>
          </a:stretch>
        </p:blipFill>
        <p:spPr>
          <a:xfrm>
            <a:off x="7541451" y="1256064"/>
            <a:ext cx="4650549" cy="5601936"/>
          </a:xfrm>
          <a:prstGeom prst="rect">
            <a:avLst/>
          </a:prstGeom>
          <a:solidFill>
            <a:schemeClr val="bg1"/>
          </a:solidFill>
        </p:spPr>
      </p:pic>
      <p:graphicFrame>
        <p:nvGraphicFramePr>
          <p:cNvPr id="16" name="Object 15"/>
          <p:cNvGraphicFramePr>
            <a:graphicFrameLocks noChangeAspect="1"/>
          </p:cNvGraphicFramePr>
          <p:nvPr/>
        </p:nvGraphicFramePr>
        <p:xfrm>
          <a:off x="1460470" y="3875818"/>
          <a:ext cx="4312837" cy="1114425"/>
        </p:xfrm>
        <a:graphic>
          <a:graphicData uri="http://schemas.openxmlformats.org/presentationml/2006/ole">
            <mc:AlternateContent xmlns:mc="http://schemas.openxmlformats.org/markup-compatibility/2006">
              <mc:Choice xmlns:v="urn:schemas-microsoft-com:vml" Requires="v">
                <p:oleObj spid="_x0000_s5247" name="Equation" r:id="rId4" imgW="37795200" imgH="10363200" progId="Equation.DSMT4">
                  <p:embed/>
                </p:oleObj>
              </mc:Choice>
              <mc:Fallback>
                <p:oleObj name="Equation" r:id="rId4" imgW="37795200" imgH="10363200" progId="Equation.DSMT4">
                  <p:embed/>
                  <p:pic>
                    <p:nvPicPr>
                      <p:cNvPr id="0" name="Picture 5246"/>
                      <p:cNvPicPr/>
                      <p:nvPr/>
                    </p:nvPicPr>
                    <p:blipFill>
                      <a:blip r:embed="rId5"/>
                      <a:stretch>
                        <a:fillRect/>
                      </a:stretch>
                    </p:blipFill>
                    <p:spPr>
                      <a:xfrm>
                        <a:off x="1460470" y="3875818"/>
                        <a:ext cx="4312837" cy="1114425"/>
                      </a:xfrm>
                      <a:prstGeom prst="rect">
                        <a:avLst/>
                      </a:prstGeom>
                    </p:spPr>
                  </p:pic>
                </p:oleObj>
              </mc:Fallback>
            </mc:AlternateContent>
          </a:graphicData>
        </a:graphic>
      </p:graphicFrame>
      <p:graphicFrame>
        <p:nvGraphicFramePr>
          <p:cNvPr id="17" name="Object 16"/>
          <p:cNvGraphicFramePr>
            <a:graphicFrameLocks noChangeAspect="1"/>
          </p:cNvGraphicFramePr>
          <p:nvPr/>
        </p:nvGraphicFramePr>
        <p:xfrm>
          <a:off x="4860064" y="872389"/>
          <a:ext cx="886327" cy="801772"/>
        </p:xfrm>
        <a:graphic>
          <a:graphicData uri="http://schemas.openxmlformats.org/presentationml/2006/ole">
            <mc:AlternateContent xmlns:mc="http://schemas.openxmlformats.org/markup-compatibility/2006">
              <mc:Choice xmlns:v="urn:schemas-microsoft-com:vml" Requires="v">
                <p:oleObj spid="_x0000_s5248" name="Equation" r:id="rId6" imgW="7315200" imgH="6096000" progId="Equation.DSMT4">
                  <p:embed/>
                </p:oleObj>
              </mc:Choice>
              <mc:Fallback>
                <p:oleObj name="Equation" r:id="rId6" imgW="7315200" imgH="6096000" progId="Equation.DSMT4">
                  <p:embed/>
                  <p:pic>
                    <p:nvPicPr>
                      <p:cNvPr id="0" name="Picture 5247"/>
                      <p:cNvPicPr/>
                      <p:nvPr/>
                    </p:nvPicPr>
                    <p:blipFill>
                      <a:blip r:embed="rId7"/>
                      <a:stretch>
                        <a:fillRect/>
                      </a:stretch>
                    </p:blipFill>
                    <p:spPr>
                      <a:xfrm>
                        <a:off x="4860064" y="872389"/>
                        <a:ext cx="886327" cy="801772"/>
                      </a:xfrm>
                      <a:prstGeom prst="rect">
                        <a:avLst/>
                      </a:prstGeom>
                    </p:spPr>
                  </p:pic>
                </p:oleObj>
              </mc:Fallback>
            </mc:AlternateContent>
          </a:graphicData>
        </a:graphic>
      </p:graphicFrame>
      <p:graphicFrame>
        <p:nvGraphicFramePr>
          <p:cNvPr id="18" name="Object 17"/>
          <p:cNvGraphicFramePr>
            <a:graphicFrameLocks noChangeAspect="1"/>
          </p:cNvGraphicFramePr>
          <p:nvPr/>
        </p:nvGraphicFramePr>
        <p:xfrm>
          <a:off x="6191157" y="968784"/>
          <a:ext cx="975360" cy="722948"/>
        </p:xfrm>
        <a:graphic>
          <a:graphicData uri="http://schemas.openxmlformats.org/presentationml/2006/ole">
            <mc:AlternateContent xmlns:mc="http://schemas.openxmlformats.org/markup-compatibility/2006">
              <mc:Choice xmlns:v="urn:schemas-microsoft-com:vml" Requires="v">
                <p:oleObj spid="_x0000_s5249" name="Equation" r:id="rId8" imgW="8229600" imgH="6096000" progId="Equation.DSMT4">
                  <p:embed/>
                </p:oleObj>
              </mc:Choice>
              <mc:Fallback>
                <p:oleObj name="Equation" r:id="rId8" imgW="8229600" imgH="6096000" progId="Equation.DSMT4">
                  <p:embed/>
                  <p:pic>
                    <p:nvPicPr>
                      <p:cNvPr id="0" name="Picture 5248"/>
                      <p:cNvPicPr/>
                      <p:nvPr/>
                    </p:nvPicPr>
                    <p:blipFill>
                      <a:blip r:embed="rId9"/>
                      <a:stretch>
                        <a:fillRect/>
                      </a:stretch>
                    </p:blipFill>
                    <p:spPr>
                      <a:xfrm>
                        <a:off x="6191157" y="968784"/>
                        <a:ext cx="975360" cy="722948"/>
                      </a:xfrm>
                      <a:prstGeom prst="rect">
                        <a:avLst/>
                      </a:prstGeom>
                    </p:spPr>
                  </p:pic>
                </p:oleObj>
              </mc:Fallback>
            </mc:AlternateContent>
          </a:graphicData>
        </a:graphic>
      </p:graphicFrame>
      <p:sp>
        <p:nvSpPr>
          <p:cNvPr id="19" name="Rectangle 18"/>
          <p:cNvSpPr/>
          <p:nvPr/>
        </p:nvSpPr>
        <p:spPr>
          <a:xfrm>
            <a:off x="85344" y="3417368"/>
            <a:ext cx="6312818" cy="1015663"/>
          </a:xfrm>
          <a:prstGeom prst="rect">
            <a:avLst/>
          </a:prstGeom>
          <a:noFill/>
        </p:spPr>
        <p:txBody>
          <a:bodyPr wrap="none" lIns="91440" tIns="45720" rIns="91440" bIns="45720">
            <a:spAutoFit/>
          </a:bodyPr>
          <a:lstStyle/>
          <a:p>
            <a:pPr algn="ctr"/>
            <a:r>
              <a:rPr lang="en-US" sz="3000" dirty="0" smtClean="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Vì Om là phân giác của             . Ta có :</a:t>
            </a:r>
            <a:endParaRPr lang="en-US" sz="3000" dirty="0" smtClean="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algn="ctr"/>
            <a:endParaRPr lang="en-US" sz="3000" dirty="0" smtClean="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graphicFrame>
        <p:nvGraphicFramePr>
          <p:cNvPr id="20" name="Object 19"/>
          <p:cNvGraphicFramePr>
            <a:graphicFrameLocks noChangeAspect="1"/>
          </p:cNvGraphicFramePr>
          <p:nvPr/>
        </p:nvGraphicFramePr>
        <p:xfrm>
          <a:off x="4079630" y="3214625"/>
          <a:ext cx="780433" cy="735584"/>
        </p:xfrm>
        <a:graphic>
          <a:graphicData uri="http://schemas.openxmlformats.org/presentationml/2006/ole">
            <mc:AlternateContent xmlns:mc="http://schemas.openxmlformats.org/markup-compatibility/2006">
              <mc:Choice xmlns:v="urn:schemas-microsoft-com:vml" Requires="v">
                <p:oleObj spid="_x0000_s5250" name="Equation" r:id="rId10" imgW="7315200" imgH="6096000" progId="Equation.DSMT4">
                  <p:embed/>
                </p:oleObj>
              </mc:Choice>
              <mc:Fallback>
                <p:oleObj name="Equation" r:id="rId10" imgW="7315200" imgH="6096000" progId="Equation.DSMT4">
                  <p:embed/>
                  <p:pic>
                    <p:nvPicPr>
                      <p:cNvPr id="0" name="Picture 5249"/>
                      <p:cNvPicPr/>
                      <p:nvPr/>
                    </p:nvPicPr>
                    <p:blipFill>
                      <a:blip r:embed="rId11"/>
                      <a:stretch>
                        <a:fillRect/>
                      </a:stretch>
                    </p:blipFill>
                    <p:spPr>
                      <a:xfrm>
                        <a:off x="4079630" y="3214625"/>
                        <a:ext cx="780433" cy="735584"/>
                      </a:xfrm>
                      <a:prstGeom prst="rect">
                        <a:avLst/>
                      </a:prstGeom>
                    </p:spPr>
                  </p:pic>
                </p:oleObj>
              </mc:Fallback>
            </mc:AlternateContent>
          </a:graphicData>
        </a:graphic>
      </p:graphicFrame>
      <p:graphicFrame>
        <p:nvGraphicFramePr>
          <p:cNvPr id="21" name="Object 20"/>
          <p:cNvGraphicFramePr>
            <a:graphicFrameLocks noChangeAspect="1"/>
          </p:cNvGraphicFramePr>
          <p:nvPr/>
        </p:nvGraphicFramePr>
        <p:xfrm>
          <a:off x="239704" y="4635212"/>
          <a:ext cx="3377184" cy="1448358"/>
        </p:xfrm>
        <a:graphic>
          <a:graphicData uri="http://schemas.openxmlformats.org/presentationml/2006/ole">
            <mc:AlternateContent xmlns:mc="http://schemas.openxmlformats.org/markup-compatibility/2006">
              <mc:Choice xmlns:v="urn:schemas-microsoft-com:vml" Requires="v">
                <p:oleObj spid="_x0000_s5251" name="Equation" r:id="rId12" imgW="29565600" imgH="12192000" progId="Equation.DSMT4">
                  <p:embed/>
                </p:oleObj>
              </mc:Choice>
              <mc:Fallback>
                <p:oleObj name="Equation" r:id="rId12" imgW="29565600" imgH="12192000" progId="Equation.DSMT4">
                  <p:embed/>
                  <p:pic>
                    <p:nvPicPr>
                      <p:cNvPr id="0" name="Picture 5250"/>
                      <p:cNvPicPr/>
                      <p:nvPr/>
                    </p:nvPicPr>
                    <p:blipFill>
                      <a:blip r:embed="rId13"/>
                      <a:stretch>
                        <a:fillRect/>
                      </a:stretch>
                    </p:blipFill>
                    <p:spPr>
                      <a:xfrm>
                        <a:off x="239704" y="4635212"/>
                        <a:ext cx="3377184" cy="1448358"/>
                      </a:xfrm>
                      <a:prstGeom prst="rect">
                        <a:avLst/>
                      </a:prstGeom>
                    </p:spPr>
                  </p:pic>
                </p:oleObj>
              </mc:Fallback>
            </mc:AlternateContent>
          </a:graphicData>
        </a:graphic>
      </p:graphicFrame>
      <p:sp>
        <p:nvSpPr>
          <p:cNvPr id="22" name="Rectangle 21"/>
          <p:cNvSpPr/>
          <p:nvPr/>
        </p:nvSpPr>
        <p:spPr>
          <a:xfrm>
            <a:off x="390354" y="5448693"/>
            <a:ext cx="4919938" cy="553998"/>
          </a:xfrm>
          <a:prstGeom prst="rect">
            <a:avLst/>
          </a:prstGeom>
          <a:noFill/>
        </p:spPr>
        <p:txBody>
          <a:bodyPr wrap="none" lIns="91440" tIns="45720" rIns="91440" bIns="45720">
            <a:spAutoFit/>
          </a:bodyPr>
          <a:lstStyle/>
          <a:p>
            <a:pPr algn="ctr"/>
            <a:r>
              <a:rPr lang="en-US" sz="3000" dirty="0" smtClean="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Ox nằm giữa Om và Oy’         </a:t>
            </a:r>
            <a:endParaRPr lang="en-US" sz="3000" dirty="0" smtClean="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23" name="Rectangle 22"/>
          <p:cNvSpPr/>
          <p:nvPr/>
        </p:nvSpPr>
        <p:spPr>
          <a:xfrm>
            <a:off x="504425" y="5988022"/>
            <a:ext cx="4691797" cy="553998"/>
          </a:xfrm>
          <a:prstGeom prst="rect">
            <a:avLst/>
          </a:prstGeom>
          <a:noFill/>
        </p:spPr>
        <p:txBody>
          <a:bodyPr wrap="none" lIns="91440" tIns="45720" rIns="91440" bIns="45720">
            <a:spAutoFit/>
          </a:bodyPr>
          <a:lstStyle/>
          <a:p>
            <a:pPr algn="ctr"/>
            <a:r>
              <a:rPr lang="en-US" sz="3000" dirty="0" smtClean="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Vậy Ox là tia phân giác        </a:t>
            </a:r>
            <a:endParaRPr lang="en-US" sz="3000" dirty="0" smtClean="0">
              <a:ln w="0">
                <a:solidFill>
                  <a:srgbClr val="660066"/>
                </a:solidFill>
              </a:ln>
              <a:solidFill>
                <a:srgbClr val="7030A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graphicFrame>
        <p:nvGraphicFramePr>
          <p:cNvPr id="24" name="Object 23"/>
          <p:cNvGraphicFramePr>
            <a:graphicFrameLocks noChangeAspect="1"/>
          </p:cNvGraphicFramePr>
          <p:nvPr/>
        </p:nvGraphicFramePr>
        <p:xfrm>
          <a:off x="4369183" y="5838568"/>
          <a:ext cx="1176498" cy="727922"/>
        </p:xfrm>
        <a:graphic>
          <a:graphicData uri="http://schemas.openxmlformats.org/presentationml/2006/ole">
            <mc:AlternateContent xmlns:mc="http://schemas.openxmlformats.org/markup-compatibility/2006">
              <mc:Choice xmlns:v="urn:schemas-microsoft-com:vml" Requires="v">
                <p:oleObj spid="_x0000_s5252" name="Equation" r:id="rId14" imgW="9144000" imgH="6096000" progId="Equation.DSMT4">
                  <p:embed/>
                </p:oleObj>
              </mc:Choice>
              <mc:Fallback>
                <p:oleObj name="Equation" r:id="rId14" imgW="9144000" imgH="6096000" progId="Equation.DSMT4">
                  <p:embed/>
                  <p:pic>
                    <p:nvPicPr>
                      <p:cNvPr id="0" name="Picture 5251"/>
                      <p:cNvPicPr/>
                      <p:nvPr/>
                    </p:nvPicPr>
                    <p:blipFill>
                      <a:blip r:embed="rId15"/>
                      <a:stretch>
                        <a:fillRect/>
                      </a:stretch>
                    </p:blipFill>
                    <p:spPr>
                      <a:xfrm>
                        <a:off x="4369183" y="5838568"/>
                        <a:ext cx="1176498" cy="727922"/>
                      </a:xfrm>
                      <a:prstGeom prst="rect">
                        <a:avLst/>
                      </a:prstGeom>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500" fill="hold"/>
                                        <p:tgtEl>
                                          <p:spTgt spid="18"/>
                                        </p:tgtEl>
                                        <p:attrNameLst>
                                          <p:attrName>ppt_x</p:attrName>
                                        </p:attrNameLst>
                                      </p:cBhvr>
                                      <p:tavLst>
                                        <p:tav tm="0">
                                          <p:val>
                                            <p:strVal val="#ppt_x"/>
                                          </p:val>
                                        </p:tav>
                                        <p:tav tm="100000">
                                          <p:val>
                                            <p:strVal val="#ppt_x"/>
                                          </p:val>
                                        </p:tav>
                                      </p:tavLst>
                                    </p:anim>
                                    <p:anim calcmode="lin" valueType="num">
                                      <p:cBhvr additive="base">
                                        <p:cTn id="2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anim calcmode="lin" valueType="num">
                                      <p:cBhvr additive="base">
                                        <p:cTn id="41" dur="500" fill="hold"/>
                                        <p:tgtEl>
                                          <p:spTgt spid="20"/>
                                        </p:tgtEl>
                                        <p:attrNameLst>
                                          <p:attrName>ppt_x</p:attrName>
                                        </p:attrNameLst>
                                      </p:cBhvr>
                                      <p:tavLst>
                                        <p:tav tm="0">
                                          <p:val>
                                            <p:strVal val="#ppt_x"/>
                                          </p:val>
                                        </p:tav>
                                        <p:tav tm="100000">
                                          <p:val>
                                            <p:strVal val="#ppt_x"/>
                                          </p:val>
                                        </p:tav>
                                      </p:tavLst>
                                    </p:anim>
                                    <p:anim calcmode="lin" valueType="num">
                                      <p:cBhvr additive="base">
                                        <p:cTn id="4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1000"/>
                                        <p:tgtEl>
                                          <p:spTgt spid="21"/>
                                        </p:tgtEl>
                                      </p:cBhvr>
                                    </p:animEffect>
                                    <p:anim calcmode="lin" valueType="num">
                                      <p:cBhvr>
                                        <p:cTn id="54" dur="1000" fill="hold"/>
                                        <p:tgtEl>
                                          <p:spTgt spid="21"/>
                                        </p:tgtEl>
                                        <p:attrNameLst>
                                          <p:attrName>ppt_x</p:attrName>
                                        </p:attrNameLst>
                                      </p:cBhvr>
                                      <p:tavLst>
                                        <p:tav tm="0">
                                          <p:val>
                                            <p:strVal val="#ppt_x"/>
                                          </p:val>
                                        </p:tav>
                                        <p:tav tm="100000">
                                          <p:val>
                                            <p:strVal val="#ppt_x"/>
                                          </p:val>
                                        </p:tav>
                                      </p:tavLst>
                                    </p:anim>
                                    <p:anim calcmode="lin" valueType="num">
                                      <p:cBhvr>
                                        <p:cTn id="55" dur="1000" fill="hold"/>
                                        <p:tgtEl>
                                          <p:spTgt spid="21"/>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22"/>
                                        </p:tgtEl>
                                        <p:attrNameLst>
                                          <p:attrName>style.visibility</p:attrName>
                                        </p:attrNameLst>
                                      </p:cBhvr>
                                      <p:to>
                                        <p:strVal val="visible"/>
                                      </p:to>
                                    </p:set>
                                    <p:animEffect transition="in" filter="fade">
                                      <p:cBhvr>
                                        <p:cTn id="58" dur="1000"/>
                                        <p:tgtEl>
                                          <p:spTgt spid="22"/>
                                        </p:tgtEl>
                                      </p:cBhvr>
                                    </p:animEffect>
                                    <p:anim calcmode="lin" valueType="num">
                                      <p:cBhvr>
                                        <p:cTn id="59" dur="1000" fill="hold"/>
                                        <p:tgtEl>
                                          <p:spTgt spid="22"/>
                                        </p:tgtEl>
                                        <p:attrNameLst>
                                          <p:attrName>ppt_x</p:attrName>
                                        </p:attrNameLst>
                                      </p:cBhvr>
                                      <p:tavLst>
                                        <p:tav tm="0">
                                          <p:val>
                                            <p:strVal val="#ppt_x"/>
                                          </p:val>
                                        </p:tav>
                                        <p:tav tm="100000">
                                          <p:val>
                                            <p:strVal val="#ppt_x"/>
                                          </p:val>
                                        </p:tav>
                                      </p:tavLst>
                                    </p:anim>
                                    <p:anim calcmode="lin" valueType="num">
                                      <p:cBhvr>
                                        <p:cTn id="60"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additive="base">
                                        <p:cTn id="65" dur="500" fill="hold"/>
                                        <p:tgtEl>
                                          <p:spTgt spid="23"/>
                                        </p:tgtEl>
                                        <p:attrNameLst>
                                          <p:attrName>ppt_x</p:attrName>
                                        </p:attrNameLst>
                                      </p:cBhvr>
                                      <p:tavLst>
                                        <p:tav tm="0">
                                          <p:val>
                                            <p:strVal val="#ppt_x"/>
                                          </p:val>
                                        </p:tav>
                                        <p:tav tm="100000">
                                          <p:val>
                                            <p:strVal val="#ppt_x"/>
                                          </p:val>
                                        </p:tav>
                                      </p:tavLst>
                                    </p:anim>
                                    <p:anim calcmode="lin" valueType="num">
                                      <p:cBhvr additive="base">
                                        <p:cTn id="66" dur="500" fill="hold"/>
                                        <p:tgtEl>
                                          <p:spTgt spid="23"/>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24"/>
                                        </p:tgtEl>
                                        <p:attrNameLst>
                                          <p:attrName>style.visibility</p:attrName>
                                        </p:attrNameLst>
                                      </p:cBhvr>
                                      <p:to>
                                        <p:strVal val="visible"/>
                                      </p:to>
                                    </p:set>
                                    <p:anim calcmode="lin" valueType="num">
                                      <p:cBhvr additive="base">
                                        <p:cTn id="69" dur="500" fill="hold"/>
                                        <p:tgtEl>
                                          <p:spTgt spid="24"/>
                                        </p:tgtEl>
                                        <p:attrNameLst>
                                          <p:attrName>ppt_x</p:attrName>
                                        </p:attrNameLst>
                                      </p:cBhvr>
                                      <p:tavLst>
                                        <p:tav tm="0">
                                          <p:val>
                                            <p:strVal val="#ppt_x"/>
                                          </p:val>
                                        </p:tav>
                                        <p:tav tm="100000">
                                          <p:val>
                                            <p:strVal val="#ppt_x"/>
                                          </p:val>
                                        </p:tav>
                                      </p:tavLst>
                                    </p:anim>
                                    <p:anim calcmode="lin" valueType="num">
                                      <p:cBhvr additive="base">
                                        <p:cTn id="7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9"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46509" y="0"/>
            <a:ext cx="3540760" cy="132207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8000" b="1" dirty="0" smtClean="0">
                <a:solidFill>
                  <a:srgbClr val="FFFF00"/>
                </a:solidFill>
                <a:latin typeface="Times New Roman" panose="02020603050405020304" pitchFamily="18" charset="0"/>
                <a:cs typeface="Times New Roman" panose="02020603050405020304" pitchFamily="18" charset="0"/>
              </a:rPr>
              <a:t>Lời giải</a:t>
            </a:r>
            <a:endParaRPr lang="en-US" sz="8000" b="1" cap="none" spc="0" dirty="0" smtClean="0">
              <a:solidFill>
                <a:srgbClr val="FFFF00"/>
              </a:solidFill>
              <a:effectLst/>
              <a:latin typeface="Times New Roman" panose="02020603050405020304" pitchFamily="18" charset="0"/>
              <a:cs typeface="Times New Roman" panose="02020603050405020304" pitchFamily="18" charset="0"/>
            </a:endParaRPr>
          </a:p>
        </p:txBody>
      </p:sp>
      <p:sp>
        <p:nvSpPr>
          <p:cNvPr id="7" name="Rectangle 6"/>
          <p:cNvSpPr/>
          <p:nvPr/>
        </p:nvSpPr>
        <p:spPr>
          <a:xfrm>
            <a:off x="3058915" y="1711115"/>
            <a:ext cx="761748" cy="707886"/>
          </a:xfrm>
          <a:prstGeom prst="rect">
            <a:avLst/>
          </a:prstGeom>
          <a:noFill/>
        </p:spPr>
        <p:txBody>
          <a:bodyPr wrap="none" lIns="91440" tIns="45720" rIns="91440" bIns="45720">
            <a:spAutoFit/>
          </a:bodyPr>
          <a:lstStyle/>
          <a:p>
            <a:pPr marL="571500" indent="-571500" algn="ctr">
              <a:buFont typeface="Arial" panose="020B0604020202020204" pitchFamily="34" charset="0"/>
              <a:buChar char="•"/>
            </a:pPr>
            <a:endParaRPr lang="en-US" sz="4000" b="0"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9" name="Rectangle 8"/>
          <p:cNvSpPr/>
          <p:nvPr/>
        </p:nvSpPr>
        <p:spPr>
          <a:xfrm>
            <a:off x="91890" y="1383048"/>
            <a:ext cx="7525938" cy="553998"/>
          </a:xfrm>
          <a:prstGeom prst="rect">
            <a:avLst/>
          </a:prstGeom>
          <a:noFill/>
        </p:spPr>
        <p:txBody>
          <a:bodyPr wrap="square" lIns="91440" tIns="45720" rIns="91440" bIns="45720">
            <a:spAutoFit/>
          </a:bodyPr>
          <a:lstStyle/>
          <a:p>
            <a:r>
              <a:rPr lang="en-US" sz="3000" dirty="0" smtClean="0">
                <a:ln w="0">
                  <a:solidFill>
                    <a:srgbClr val="660066"/>
                  </a:solidFill>
                </a:ln>
                <a:solidFill>
                  <a:srgbClr val="66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b) Vì  </a:t>
            </a:r>
            <a:endParaRPr lang="en-US" sz="3000" dirty="0" smtClean="0">
              <a:ln w="0">
                <a:solidFill>
                  <a:srgbClr val="660066"/>
                </a:solidFill>
              </a:ln>
              <a:solidFill>
                <a:srgbClr val="66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pic>
        <p:nvPicPr>
          <p:cNvPr id="15" name="Picture 14"/>
          <p:cNvPicPr>
            <a:picLocks noChangeAspect="1"/>
          </p:cNvPicPr>
          <p:nvPr/>
        </p:nvPicPr>
        <p:blipFill>
          <a:blip r:embed="rId1"/>
          <a:stretch>
            <a:fillRect/>
          </a:stretch>
        </p:blipFill>
        <p:spPr>
          <a:xfrm>
            <a:off x="7541451" y="1256064"/>
            <a:ext cx="4650549" cy="5601936"/>
          </a:xfrm>
          <a:prstGeom prst="rect">
            <a:avLst/>
          </a:prstGeom>
          <a:solidFill>
            <a:schemeClr val="bg1"/>
          </a:solidFill>
        </p:spPr>
      </p:pic>
      <p:graphicFrame>
        <p:nvGraphicFramePr>
          <p:cNvPr id="18" name="Object 17"/>
          <p:cNvGraphicFramePr>
            <a:graphicFrameLocks noChangeAspect="1"/>
          </p:cNvGraphicFramePr>
          <p:nvPr/>
        </p:nvGraphicFramePr>
        <p:xfrm>
          <a:off x="1081422" y="1286098"/>
          <a:ext cx="4114800" cy="652462"/>
        </p:xfrm>
        <a:graphic>
          <a:graphicData uri="http://schemas.openxmlformats.org/presentationml/2006/ole">
            <mc:AlternateContent xmlns:mc="http://schemas.openxmlformats.org/markup-compatibility/2006">
              <mc:Choice xmlns:v="urn:schemas-microsoft-com:vml" Requires="v">
                <p:oleObj spid="_x0000_s6182" name="Equation" r:id="rId2" imgW="34747200" imgH="5486400" progId="Equation.DSMT4">
                  <p:embed/>
                </p:oleObj>
              </mc:Choice>
              <mc:Fallback>
                <p:oleObj name="Equation" r:id="rId2" imgW="34747200" imgH="5486400" progId="Equation.DSMT4">
                  <p:embed/>
                  <p:pic>
                    <p:nvPicPr>
                      <p:cNvPr id="0" name="Object 17"/>
                      <p:cNvPicPr/>
                      <p:nvPr/>
                    </p:nvPicPr>
                    <p:blipFill>
                      <a:blip r:embed="rId3"/>
                      <a:stretch>
                        <a:fillRect/>
                      </a:stretch>
                    </p:blipFill>
                    <p:spPr>
                      <a:xfrm>
                        <a:off x="1081422" y="1286098"/>
                        <a:ext cx="4114800" cy="652462"/>
                      </a:xfrm>
                      <a:prstGeom prst="rect">
                        <a:avLst/>
                      </a:prstGeom>
                    </p:spPr>
                  </p:pic>
                </p:oleObj>
              </mc:Fallback>
            </mc:AlternateContent>
          </a:graphicData>
        </a:graphic>
      </p:graphicFrame>
      <p:sp>
        <p:nvSpPr>
          <p:cNvPr id="19" name="Rectangle 18"/>
          <p:cNvSpPr/>
          <p:nvPr/>
        </p:nvSpPr>
        <p:spPr>
          <a:xfrm>
            <a:off x="86466" y="1958567"/>
            <a:ext cx="7060844" cy="1477328"/>
          </a:xfrm>
          <a:prstGeom prst="rect">
            <a:avLst/>
          </a:prstGeom>
          <a:noFill/>
        </p:spPr>
        <p:txBody>
          <a:bodyPr wrap="none" lIns="91440" tIns="45720" rIns="91440" bIns="45720">
            <a:spAutoFit/>
          </a:bodyPr>
          <a:lstStyle/>
          <a:p>
            <a:pPr algn="ctr"/>
            <a:r>
              <a:rPr lang="en-US" sz="3000" dirty="0" smtClean="0">
                <a:ln w="0">
                  <a:solidFill>
                    <a:srgbClr val="660066"/>
                  </a:solidFill>
                </a:ln>
                <a:solidFill>
                  <a:srgbClr val="66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Trên cùng nửa mặt phẳng có bờ chứa tia Ox.</a:t>
            </a:r>
            <a:endParaRPr lang="en-US" sz="3000" dirty="0" smtClean="0">
              <a:ln w="0">
                <a:solidFill>
                  <a:srgbClr val="660066"/>
                </a:solidFill>
              </a:ln>
              <a:solidFill>
                <a:srgbClr val="66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r>
              <a:rPr lang="en-US" sz="3000" dirty="0" smtClean="0">
                <a:ln w="0">
                  <a:solidFill>
                    <a:srgbClr val="660066"/>
                  </a:solidFill>
                </a:ln>
                <a:solidFill>
                  <a:srgbClr val="66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Vì </a:t>
            </a:r>
            <a:endParaRPr lang="en-US" sz="3000" dirty="0" smtClean="0">
              <a:ln w="0">
                <a:solidFill>
                  <a:srgbClr val="660066"/>
                </a:solidFill>
              </a:ln>
              <a:solidFill>
                <a:srgbClr val="66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algn="ctr"/>
            <a:endParaRPr lang="en-US" sz="3000" dirty="0" smtClean="0">
              <a:ln w="0">
                <a:solidFill>
                  <a:srgbClr val="660066"/>
                </a:solidFill>
              </a:ln>
              <a:solidFill>
                <a:srgbClr val="66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graphicFrame>
        <p:nvGraphicFramePr>
          <p:cNvPr id="20" name="Object 19"/>
          <p:cNvGraphicFramePr>
            <a:graphicFrameLocks noChangeAspect="1"/>
          </p:cNvGraphicFramePr>
          <p:nvPr/>
        </p:nvGraphicFramePr>
        <p:xfrm>
          <a:off x="702424" y="2363086"/>
          <a:ext cx="4255008" cy="651160"/>
        </p:xfrm>
        <a:graphic>
          <a:graphicData uri="http://schemas.openxmlformats.org/presentationml/2006/ole">
            <mc:AlternateContent xmlns:mc="http://schemas.openxmlformats.org/markup-compatibility/2006">
              <mc:Choice xmlns:v="urn:schemas-microsoft-com:vml" Requires="v">
                <p:oleObj spid="_x0000_s6183" name="Equation" r:id="rId4" imgW="34747200" imgH="6096000" progId="Equation.DSMT4">
                  <p:embed/>
                </p:oleObj>
              </mc:Choice>
              <mc:Fallback>
                <p:oleObj name="Equation" r:id="rId4" imgW="34747200" imgH="6096000" progId="Equation.DSMT4">
                  <p:embed/>
                  <p:pic>
                    <p:nvPicPr>
                      <p:cNvPr id="0" name="Object 19"/>
                      <p:cNvPicPr/>
                      <p:nvPr/>
                    </p:nvPicPr>
                    <p:blipFill>
                      <a:blip r:embed="rId5"/>
                      <a:stretch>
                        <a:fillRect/>
                      </a:stretch>
                    </p:blipFill>
                    <p:spPr>
                      <a:xfrm>
                        <a:off x="702424" y="2363086"/>
                        <a:ext cx="4255008" cy="651160"/>
                      </a:xfrm>
                      <a:prstGeom prst="rect">
                        <a:avLst/>
                      </a:prstGeom>
                    </p:spPr>
                  </p:pic>
                </p:oleObj>
              </mc:Fallback>
            </mc:AlternateContent>
          </a:graphicData>
        </a:graphic>
      </p:graphicFrame>
      <p:sp>
        <p:nvSpPr>
          <p:cNvPr id="22" name="Rectangle 21"/>
          <p:cNvSpPr/>
          <p:nvPr/>
        </p:nvSpPr>
        <p:spPr>
          <a:xfrm>
            <a:off x="25406" y="2935554"/>
            <a:ext cx="6255559" cy="553998"/>
          </a:xfrm>
          <a:prstGeom prst="rect">
            <a:avLst/>
          </a:prstGeom>
          <a:noFill/>
        </p:spPr>
        <p:txBody>
          <a:bodyPr wrap="none" lIns="91440" tIns="45720" rIns="91440" bIns="45720">
            <a:spAutoFit/>
          </a:bodyPr>
          <a:lstStyle/>
          <a:p>
            <a:pPr algn="ctr"/>
            <a:r>
              <a:rPr lang="en-US" sz="3000" dirty="0" smtClean="0">
                <a:ln w="0">
                  <a:solidFill>
                    <a:srgbClr val="660066"/>
                  </a:solidFill>
                </a:ln>
                <a:solidFill>
                  <a:srgbClr val="66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Nên Oy’ nằm giữa 2 tia Ox và Od        </a:t>
            </a:r>
            <a:endParaRPr lang="en-US" sz="3000" dirty="0" smtClean="0">
              <a:ln w="0">
                <a:solidFill>
                  <a:srgbClr val="660066"/>
                </a:solidFill>
              </a:ln>
              <a:solidFill>
                <a:srgbClr val="66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8"/>
                                        </p:tgtEl>
                                        <p:attrNameLst>
                                          <p:attrName>style.visibility</p:attrName>
                                        </p:attrNameLst>
                                      </p:cBhvr>
                                      <p:to>
                                        <p:strVal val="visible"/>
                                      </p:to>
                                    </p:set>
                                    <p:anim calcmode="lin" valueType="num">
                                      <p:cBhvr additive="base">
                                        <p:cTn id="21" dur="500" fill="hold"/>
                                        <p:tgtEl>
                                          <p:spTgt spid="18"/>
                                        </p:tgtEl>
                                        <p:attrNameLst>
                                          <p:attrName>ppt_x</p:attrName>
                                        </p:attrNameLst>
                                      </p:cBhvr>
                                      <p:tavLst>
                                        <p:tav tm="0">
                                          <p:val>
                                            <p:strVal val="#ppt_x"/>
                                          </p:val>
                                        </p:tav>
                                        <p:tav tm="100000">
                                          <p:val>
                                            <p:strVal val="#ppt_x"/>
                                          </p:val>
                                        </p:tav>
                                      </p:tavLst>
                                    </p:anim>
                                    <p:anim calcmode="lin" valueType="num">
                                      <p:cBhvr additive="base">
                                        <p:cTn id="22"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additive="base">
                                        <p:cTn id="37" dur="500" fill="hold"/>
                                        <p:tgtEl>
                                          <p:spTgt spid="22"/>
                                        </p:tgtEl>
                                        <p:attrNameLst>
                                          <p:attrName>ppt_x</p:attrName>
                                        </p:attrNameLst>
                                      </p:cBhvr>
                                      <p:tavLst>
                                        <p:tav tm="0">
                                          <p:val>
                                            <p:strVal val="#ppt_x"/>
                                          </p:val>
                                        </p:tav>
                                        <p:tav tm="100000">
                                          <p:val>
                                            <p:strVal val="#ppt_x"/>
                                          </p:val>
                                        </p:tav>
                                      </p:tavLst>
                                    </p:anim>
                                    <p:anim calcmode="lin" valueType="num">
                                      <p:cBhvr additive="base">
                                        <p:cTn id="38"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P spid="19" grpId="0"/>
      <p:bldP spid="2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846509" y="0"/>
            <a:ext cx="3540760" cy="132207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8000" b="1" dirty="0" smtClean="0">
                <a:solidFill>
                  <a:srgbClr val="FFFF00"/>
                </a:solidFill>
                <a:latin typeface="Times New Roman" panose="02020603050405020304" pitchFamily="18" charset="0"/>
                <a:cs typeface="Times New Roman" panose="02020603050405020304" pitchFamily="18" charset="0"/>
              </a:rPr>
              <a:t>Lời giải</a:t>
            </a:r>
            <a:endParaRPr lang="en-US" sz="8000" b="1" cap="none" spc="0" dirty="0" smtClean="0">
              <a:solidFill>
                <a:srgbClr val="FFFF00"/>
              </a:solidFill>
              <a:effectLst/>
              <a:latin typeface="Times New Roman" panose="02020603050405020304" pitchFamily="18" charset="0"/>
              <a:cs typeface="Times New Roman" panose="02020603050405020304" pitchFamily="18" charset="0"/>
            </a:endParaRPr>
          </a:p>
        </p:txBody>
      </p:sp>
      <p:sp>
        <p:nvSpPr>
          <p:cNvPr id="6" name="Rectangle 5"/>
          <p:cNvSpPr/>
          <p:nvPr/>
        </p:nvSpPr>
        <p:spPr>
          <a:xfrm>
            <a:off x="85344" y="1323439"/>
            <a:ext cx="7424928" cy="784830"/>
          </a:xfrm>
          <a:prstGeom prst="rect">
            <a:avLst/>
          </a:prstGeom>
          <a:noFill/>
        </p:spPr>
        <p:txBody>
          <a:bodyPr wrap="square" lIns="91440" tIns="45720" rIns="91440" bIns="45720">
            <a:spAutoFit/>
          </a:bodyPr>
          <a:lstStyle/>
          <a:p>
            <a:pPr algn="ctr"/>
            <a:endParaRPr lang="en-US" sz="4500" dirty="0">
              <a:ln w="0"/>
              <a:solidFill>
                <a:schemeClr val="accent5">
                  <a:lumMod val="60000"/>
                  <a:lumOff val="40000"/>
                </a:schemeClr>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7" name="Rectangle 6"/>
          <p:cNvSpPr/>
          <p:nvPr/>
        </p:nvSpPr>
        <p:spPr>
          <a:xfrm>
            <a:off x="3058915" y="1711115"/>
            <a:ext cx="761748" cy="707886"/>
          </a:xfrm>
          <a:prstGeom prst="rect">
            <a:avLst/>
          </a:prstGeom>
          <a:noFill/>
        </p:spPr>
        <p:txBody>
          <a:bodyPr wrap="none" lIns="91440" tIns="45720" rIns="91440" bIns="45720">
            <a:spAutoFit/>
          </a:bodyPr>
          <a:lstStyle/>
          <a:p>
            <a:pPr marL="571500" indent="-571500" algn="ctr">
              <a:buFont typeface="Arial" panose="020B0604020202020204" pitchFamily="34" charset="0"/>
              <a:buChar char="•"/>
            </a:pPr>
            <a:endParaRPr lang="en-US" sz="4000" b="0" cap="none" spc="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9" name="Rectangle 8"/>
          <p:cNvSpPr/>
          <p:nvPr/>
        </p:nvSpPr>
        <p:spPr>
          <a:xfrm>
            <a:off x="85344" y="1240278"/>
            <a:ext cx="7525938" cy="1015663"/>
          </a:xfrm>
          <a:prstGeom prst="rect">
            <a:avLst/>
          </a:prstGeom>
          <a:noFill/>
        </p:spPr>
        <p:txBody>
          <a:bodyPr wrap="square" lIns="91440" tIns="45720" rIns="91440" bIns="45720">
            <a:spAutoFit/>
          </a:bodyPr>
          <a:lstStyle/>
          <a:p>
            <a:r>
              <a:rPr lang="en-US" sz="3000" dirty="0" smtClean="0">
                <a:ln w="0"/>
                <a:solidFill>
                  <a:srgbClr val="66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c)Vì </a:t>
            </a:r>
            <a:endParaRPr lang="en-US" sz="3000" dirty="0" smtClean="0">
              <a:ln w="0"/>
              <a:solidFill>
                <a:srgbClr val="66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r>
              <a:rPr lang="en-US" sz="3000" dirty="0" smtClean="0">
                <a:ln w="0"/>
                <a:solidFill>
                  <a:srgbClr val="66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Vì Oy nằm giữa 2 tia Oc và Om. Ta có :</a:t>
            </a:r>
            <a:endParaRPr lang="en-US" sz="3000" dirty="0" smtClean="0">
              <a:ln w="0"/>
              <a:solidFill>
                <a:srgbClr val="660066"/>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pic>
        <p:nvPicPr>
          <p:cNvPr id="15" name="Picture 14"/>
          <p:cNvPicPr>
            <a:picLocks noChangeAspect="1"/>
          </p:cNvPicPr>
          <p:nvPr/>
        </p:nvPicPr>
        <p:blipFill>
          <a:blip r:embed="rId1"/>
          <a:stretch>
            <a:fillRect/>
          </a:stretch>
        </p:blipFill>
        <p:spPr>
          <a:xfrm>
            <a:off x="7541451" y="1256063"/>
            <a:ext cx="4650549" cy="5601937"/>
          </a:xfrm>
          <a:prstGeom prst="rect">
            <a:avLst/>
          </a:prstGeom>
          <a:solidFill>
            <a:schemeClr val="bg1"/>
          </a:solidFill>
        </p:spPr>
      </p:pic>
      <p:graphicFrame>
        <p:nvGraphicFramePr>
          <p:cNvPr id="20" name="Object 19"/>
          <p:cNvGraphicFramePr>
            <a:graphicFrameLocks noChangeAspect="1"/>
          </p:cNvGraphicFramePr>
          <p:nvPr/>
        </p:nvGraphicFramePr>
        <p:xfrm>
          <a:off x="857171" y="1203802"/>
          <a:ext cx="4088455" cy="626951"/>
        </p:xfrm>
        <a:graphic>
          <a:graphicData uri="http://schemas.openxmlformats.org/presentationml/2006/ole">
            <mc:AlternateContent xmlns:mc="http://schemas.openxmlformats.org/markup-compatibility/2006">
              <mc:Choice xmlns:v="urn:schemas-microsoft-com:vml" Requires="v">
                <p:oleObj spid="_x0000_s7204" name="Equation" r:id="rId2" imgW="33832800" imgH="6096000" progId="Equation.DSMT4">
                  <p:embed/>
                </p:oleObj>
              </mc:Choice>
              <mc:Fallback>
                <p:oleObj name="Equation" r:id="rId2" imgW="33832800" imgH="6096000" progId="Equation.DSMT4">
                  <p:embed/>
                  <p:pic>
                    <p:nvPicPr>
                      <p:cNvPr id="0" name="Object 19"/>
                      <p:cNvPicPr/>
                      <p:nvPr/>
                    </p:nvPicPr>
                    <p:blipFill>
                      <a:blip r:embed="rId3"/>
                      <a:stretch>
                        <a:fillRect/>
                      </a:stretch>
                    </p:blipFill>
                    <p:spPr>
                      <a:xfrm>
                        <a:off x="857171" y="1203802"/>
                        <a:ext cx="4088455" cy="626951"/>
                      </a:xfrm>
                      <a:prstGeom prst="rect">
                        <a:avLst/>
                      </a:prstGeom>
                    </p:spPr>
                  </p:pic>
                </p:oleObj>
              </mc:Fallback>
            </mc:AlternateContent>
          </a:graphicData>
        </a:graphic>
      </p:graphicFrame>
      <p:graphicFrame>
        <p:nvGraphicFramePr>
          <p:cNvPr id="2" name="Object 1"/>
          <p:cNvGraphicFramePr>
            <a:graphicFrameLocks noChangeAspect="1"/>
          </p:cNvGraphicFramePr>
          <p:nvPr/>
        </p:nvGraphicFramePr>
        <p:xfrm>
          <a:off x="1617085" y="2292416"/>
          <a:ext cx="3645408" cy="2294331"/>
        </p:xfrm>
        <a:graphic>
          <a:graphicData uri="http://schemas.openxmlformats.org/presentationml/2006/ole">
            <mc:AlternateContent xmlns:mc="http://schemas.openxmlformats.org/markup-compatibility/2006">
              <mc:Choice xmlns:v="urn:schemas-microsoft-com:vml" Requires="v">
                <p:oleObj spid="_x0000_s7205" name="Equation" r:id="rId4" imgW="28041600" imgH="18288000" progId="Equation.DSMT4">
                  <p:embed/>
                </p:oleObj>
              </mc:Choice>
              <mc:Fallback>
                <p:oleObj name="Equation" r:id="rId4" imgW="28041600" imgH="18288000" progId="Equation.DSMT4">
                  <p:embed/>
                  <p:pic>
                    <p:nvPicPr>
                      <p:cNvPr id="0" name="Picture 7204"/>
                      <p:cNvPicPr/>
                      <p:nvPr/>
                    </p:nvPicPr>
                    <p:blipFill>
                      <a:blip r:embed="rId5"/>
                      <a:stretch>
                        <a:fillRect/>
                      </a:stretch>
                    </p:blipFill>
                    <p:spPr>
                      <a:xfrm>
                        <a:off x="1617085" y="2292416"/>
                        <a:ext cx="3645408" cy="2294331"/>
                      </a:xfrm>
                      <a:prstGeom prst="rect">
                        <a:avLst/>
                      </a:prstGeom>
                    </p:spPr>
                  </p:pic>
                </p:oleObj>
              </mc:Fallback>
            </mc:AlternateContent>
          </a:graphicData>
        </a:graphic>
      </p:graphicFrame>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arn(inVertic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 calcmode="lin" valueType="num">
                                      <p:cBhvr additive="base">
                                        <p:cTn id="27" dur="500" fill="hold"/>
                                        <p:tgtEl>
                                          <p:spTgt spid="2"/>
                                        </p:tgtEl>
                                        <p:attrNameLst>
                                          <p:attrName>ppt_x</p:attrName>
                                        </p:attrNameLst>
                                      </p:cBhvr>
                                      <p:tavLst>
                                        <p:tav tm="0">
                                          <p:val>
                                            <p:strVal val="#ppt_x"/>
                                          </p:val>
                                        </p:tav>
                                        <p:tav tm="100000">
                                          <p:val>
                                            <p:strVal val="#ppt_x"/>
                                          </p:val>
                                        </p:tav>
                                      </p:tavLst>
                                    </p:anim>
                                    <p:anim calcmode="lin" valueType="num">
                                      <p:cBhvr additive="base">
                                        <p:cTn id="2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73224" y="64445"/>
            <a:ext cx="3406140" cy="706755"/>
          </a:xfrm>
          <a:prstGeom prst="rect">
            <a:avLst/>
          </a:prstGeom>
          <a:noFill/>
        </p:spPr>
        <p:txBody>
          <a:bodyPr wrap="none" lIns="91440" tIns="45720" rIns="91440" bIns="45720">
            <a:spAutoFit/>
          </a:bodyPr>
          <a:lstStyle/>
          <a:p>
            <a:pPr algn="ctr"/>
            <a:r>
              <a:rPr lang="en-US" sz="400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Bài toán thực tế</a:t>
            </a:r>
            <a:endParaRPr lang="en-US" sz="4000" b="0" cap="none" spc="0" dirty="0" smtClean="0">
              <a:ln w="0"/>
              <a:solidFill>
                <a:srgbClr val="FF000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
        <p:nvSpPr>
          <p:cNvPr id="2" name="Rectangle 1"/>
          <p:cNvSpPr/>
          <p:nvPr/>
        </p:nvSpPr>
        <p:spPr>
          <a:xfrm>
            <a:off x="232500" y="0"/>
            <a:ext cx="1645002" cy="861774"/>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000" b="1" cap="none" spc="0" dirty="0" smtClean="0">
                <a:ln>
                  <a:solidFill>
                    <a:srgbClr val="0000FF"/>
                  </a:solidFill>
                </a:ln>
                <a:solidFill>
                  <a:schemeClr val="accent3"/>
                </a:solidFill>
                <a:effectLst/>
                <a:latin typeface="Times New Roman" panose="02020603050405020304" pitchFamily="18" charset="0"/>
                <a:cs typeface="Times New Roman" panose="02020603050405020304" pitchFamily="18" charset="0"/>
              </a:rPr>
              <a:t>Bài 3:</a:t>
            </a:r>
            <a:endParaRPr lang="en-US" sz="5000" b="1" cap="none" spc="0" dirty="0" smtClean="0">
              <a:ln>
                <a:solidFill>
                  <a:srgbClr val="0000FF"/>
                </a:solidFill>
              </a:ln>
              <a:solidFill>
                <a:schemeClr val="accent3"/>
              </a:solidFill>
              <a:effectLst/>
              <a:latin typeface="Times New Roman" panose="02020603050405020304" pitchFamily="18" charset="0"/>
              <a:cs typeface="Times New Roman" panose="02020603050405020304" pitchFamily="18" charset="0"/>
            </a:endParaRPr>
          </a:p>
        </p:txBody>
      </p:sp>
      <p:sp>
        <p:nvSpPr>
          <p:cNvPr id="6" name="Rectangle 5"/>
          <p:cNvSpPr/>
          <p:nvPr/>
        </p:nvSpPr>
        <p:spPr>
          <a:xfrm>
            <a:off x="1057085" y="745871"/>
            <a:ext cx="2897505" cy="460375"/>
          </a:xfrm>
          <a:prstGeom prst="rect">
            <a:avLst/>
          </a:prstGeom>
          <a:noFill/>
        </p:spPr>
        <p:txBody>
          <a:bodyPr wrap="none" lIns="91440" tIns="45720" rIns="91440" bIns="45720">
            <a:spAutoFit/>
          </a:bodyPr>
          <a:lstStyle/>
          <a:p>
            <a:pPr algn="ctr"/>
            <a:r>
              <a:rPr lang="en-US" sz="2400" dirty="0" smtClean="0">
                <a:ln w="0"/>
                <a:solidFill>
                  <a:srgbClr val="FFFF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Khúc xạ ánh sáng</a:t>
            </a:r>
            <a:endParaRPr lang="en-US" sz="2400" b="0" cap="none" spc="0" dirty="0" smtClean="0">
              <a:ln w="0"/>
              <a:solidFill>
                <a:srgbClr val="FFFF0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sp>
        <p:nvSpPr>
          <p:cNvPr id="7" name="Rectangle 6"/>
          <p:cNvSpPr/>
          <p:nvPr/>
        </p:nvSpPr>
        <p:spPr>
          <a:xfrm>
            <a:off x="0" y="1279037"/>
            <a:ext cx="8168926" cy="5492750"/>
          </a:xfrm>
          <a:prstGeom prst="rect">
            <a:avLst/>
          </a:prstGeom>
          <a:noFill/>
        </p:spPr>
        <p:txBody>
          <a:bodyPr wrap="square" lIns="91440" tIns="45720" rIns="91440" bIns="45720">
            <a:spAutoFit/>
          </a:bodyPr>
          <a:lstStyle/>
          <a:p>
            <a:pPr algn="ctr"/>
            <a:r>
              <a:rPr lang="en-US" sz="27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Khi ánh sáng truyền từ môi trường có chiết suất nhỏ sang môi trường có chiết suất lớn thì 1 phần ánh sáng sẽ phản xạ tại mặt phân cách và 1 phần sẽ khúc xạ khi đi qua mặt phân cách ( như hình vẽ). NN’ gọi là pháp tuyến, vuông góc với mặt phân cách. SI là tia tới, IS’ là tia phản xạ, IR là tia khúc xạ. Góc SIN là góc tới, góc NIS’ là góc phản xạ, góc N’IR là góc khúc xạ. Góc phản xạ và góc tới luôn luôn bằng nhau.</a:t>
            </a:r>
            <a:endParaRPr lang="en-US" sz="27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marL="457200" indent="-457200" algn="ctr">
              <a:buAutoNum type="alphaLcParenR"/>
            </a:pPr>
            <a:r>
              <a:rPr lang="en-US" sz="2700" b="0" cap="none" spc="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Nếu góc tới là  50</a:t>
            </a:r>
            <a:r>
              <a:rPr lang="en-US" sz="2700" b="0" cap="none" spc="0" baseline="300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0 </a:t>
            </a:r>
            <a:r>
              <a:rPr lang="en-US" sz="2700" b="0" cap="none" spc="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và góc khúc xạ là 30</a:t>
            </a:r>
            <a:r>
              <a:rPr lang="en-US" sz="2700" b="0" cap="none" spc="0" baseline="300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0  </a:t>
            </a:r>
            <a:r>
              <a:rPr lang="en-US" sz="2700" b="0" cap="none" spc="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Tìm góc tạo bởi tia phản xạ và tia </a:t>
            </a:r>
            <a:r>
              <a:rPr lang="en-US" sz="27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khúc xạ?</a:t>
            </a:r>
            <a:endParaRPr lang="en-US" sz="2700" b="0" cap="none" spc="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a:p>
            <a:pPr marL="457200" indent="-457200">
              <a:buAutoNum type="alphaLcParenR"/>
            </a:pPr>
            <a:r>
              <a:rPr lang="en-US" sz="27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Nếu góc tới có số đo lớn gấp đôi góc khúc xạ. Tìm số đo góc tới để tia phản xạ và tia khúc xạ vuông góc với nhau </a:t>
            </a:r>
            <a:r>
              <a:rPr lang="en-US" sz="2700" dirty="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a:t>
            </a:r>
            <a:r>
              <a:rPr lang="en-US" sz="2700" dirty="0" smtClean="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a:t>
            </a:r>
            <a:endParaRPr lang="en-US" sz="2700" b="0" cap="none" spc="0" dirty="0">
              <a:ln w="0">
                <a:solidFill>
                  <a:srgbClr val="000066"/>
                </a:solidFill>
              </a:ln>
              <a:solidFill>
                <a:srgbClr val="002060"/>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1"/>
          <a:stretch>
            <a:fillRect/>
          </a:stretch>
        </p:blipFill>
        <p:spPr>
          <a:xfrm>
            <a:off x="8082676" y="1496732"/>
            <a:ext cx="4023980" cy="4860618"/>
          </a:xfrm>
          <a:prstGeom prst="rect">
            <a:avLst/>
          </a:prstGeom>
          <a:solidFill>
            <a:schemeClr val="bg1"/>
          </a:solidFill>
        </p:spPr>
      </p:pic>
    </p:spTree>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barn(inVertical)">
                                      <p:cBhvr>
                                        <p:cTn id="17" dur="5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circle(in)">
                                      <p:cBhvr>
                                        <p:cTn id="22" dur="2000"/>
                                        <p:tgtEl>
                                          <p:spTgt spid="12"/>
                                        </p:tgtEl>
                                      </p:cBhvr>
                                    </p:animEffect>
                                  </p:childTnLst>
                                </p:cTn>
                              </p:par>
                              <p:par>
                                <p:cTn id="23" presetID="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2476</Words>
  <Application>WPS Presentation</Application>
  <PresentationFormat>Widescreen</PresentationFormat>
  <Paragraphs>122</Paragraphs>
  <Slides>12</Slides>
  <Notes>0</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22</vt:i4>
      </vt:variant>
      <vt:variant>
        <vt:lpstr>幻灯片标题</vt:lpstr>
      </vt:variant>
      <vt:variant>
        <vt:i4>12</vt:i4>
      </vt:variant>
    </vt:vector>
  </HeadingPairs>
  <TitlesOfParts>
    <vt:vector size="46" baseType="lpstr">
      <vt:lpstr>Arial</vt:lpstr>
      <vt:lpstr>SimSun</vt:lpstr>
      <vt:lpstr>Wingdings</vt:lpstr>
      <vt:lpstr>Times New Roman</vt:lpstr>
      <vt:lpstr>Symbol</vt:lpstr>
      <vt:lpstr>UTM Wedding K&amp;T</vt:lpstr>
      <vt:lpstr>Segoe Print</vt:lpstr>
      <vt:lpstr>Microsoft YaHei</vt:lpstr>
      <vt:lpstr>Arial Unicode MS</vt:lpstr>
      <vt:lpstr>Calibri Light</vt:lpstr>
      <vt:lpstr>Calibri</vt:lpstr>
      <vt:lpstr>Office Theme</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đại bùi xuân</dc:creator>
  <cp:lastModifiedBy>HP</cp:lastModifiedBy>
  <cp:revision>68</cp:revision>
  <dcterms:created xsi:type="dcterms:W3CDTF">2021-08-26T08:44:00Z</dcterms:created>
  <dcterms:modified xsi:type="dcterms:W3CDTF">2021-09-06T00:52:39Z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8B03DDD3A84345D0AD589141B115E647</vt:lpwstr>
  </property>
  <property fmtid="{D5CDD505-2E9C-101B-9397-08002B2CF9AE}" pid="3" name="KSOProductBuildVer">
    <vt:lpwstr>1033-11.2.0.10265</vt:lpwstr>
  </property>
</Properties>
</file>