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6" r:id="rId3"/>
    <p:sldId id="260" r:id="rId4"/>
    <p:sldId id="259" r:id="rId5"/>
    <p:sldId id="268" r:id="rId6"/>
    <p:sldId id="269" r:id="rId7"/>
    <p:sldId id="262" r:id="rId8"/>
    <p:sldId id="264" r:id="rId9"/>
    <p:sldId id="265" r:id="rId10"/>
    <p:sldId id="267" r:id="rId11"/>
    <p:sldId id="27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9636" autoAdjust="0"/>
  </p:normalViewPr>
  <p:slideViewPr>
    <p:cSldViewPr snapToGrid="0">
      <p:cViewPr varScale="1">
        <p:scale>
          <a:sx n="66" d="100"/>
          <a:sy n="66" d="100"/>
        </p:scale>
        <p:origin x="3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A9B441-EE0F-4754-AA97-D2F4C9121A5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9EA830-A512-4E77-A937-47CB8B091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412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9EA830-A512-4E77-A937-47CB8B0916C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213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9EA830-A512-4E77-A937-47CB8B0916C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555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FE42-9967-40F5-A066-FF64F880B23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D8F7D-574D-424C-8CD6-1051B6245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615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FE42-9967-40F5-A066-FF64F880B23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D8F7D-574D-424C-8CD6-1051B6245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281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FE42-9967-40F5-A066-FF64F880B23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D8F7D-574D-424C-8CD6-1051B6245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319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FE42-9967-40F5-A066-FF64F880B23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D8F7D-574D-424C-8CD6-1051B6245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852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FE42-9967-40F5-A066-FF64F880B23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D8F7D-574D-424C-8CD6-1051B6245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325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FE42-9967-40F5-A066-FF64F880B23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D8F7D-574D-424C-8CD6-1051B6245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659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FE42-9967-40F5-A066-FF64F880B23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D8F7D-574D-424C-8CD6-1051B6245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506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FE42-9967-40F5-A066-FF64F880B23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D8F7D-574D-424C-8CD6-1051B6245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189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FE42-9967-40F5-A066-FF64F880B23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D8F7D-574D-424C-8CD6-1051B6245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900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FE42-9967-40F5-A066-FF64F880B23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D8F7D-574D-424C-8CD6-1051B6245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841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FE42-9967-40F5-A066-FF64F880B23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D8F7D-574D-424C-8CD6-1051B6245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045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BFE42-9967-40F5-A066-FF64F880B23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D8F7D-574D-424C-8CD6-1051B6245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578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ình nền Powerpoint làm Slide chào hỏi 9 - Dạy học on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92" y="1"/>
            <a:ext cx="1213541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8292" y="2373086"/>
                <a:ext cx="12163709" cy="15388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5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LUYỆN TẬP</a:t>
                </a:r>
                <a:br>
                  <a:rPr lang="en-US" sz="5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000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4000" i="1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Hàm</a:t>
                </a:r>
                <a:r>
                  <a:rPr lang="en-US" sz="4000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i="1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4000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i="1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bậc</a:t>
                </a:r>
                <a:r>
                  <a:rPr lang="en-US" sz="4000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i="1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nhất</a:t>
                </a:r>
                <a:r>
                  <a:rPr lang="en-US" sz="4000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i="1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4000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i="1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đồ</a:t>
                </a:r>
                <a:r>
                  <a:rPr lang="en-US" sz="4000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i="1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thị</a:t>
                </a:r>
                <a:r>
                  <a:rPr lang="en-US" sz="4000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i="1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4000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i="1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hàm</a:t>
                </a:r>
                <a:r>
                  <a:rPr lang="en-US" sz="4000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i="1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4000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 = ax + b (a</a:t>
                </a:r>
                <a14:m>
                  <m:oMath xmlns:m="http://schemas.openxmlformats.org/officeDocument/2006/math">
                    <m:r>
                      <a:rPr lang="en-US" sz="40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4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0)</m:t>
                    </m:r>
                  </m:oMath>
                </a14:m>
                <a:endParaRPr lang="en-US" sz="4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92" y="2373086"/>
                <a:ext cx="12163709" cy="1538883"/>
              </a:xfrm>
              <a:prstGeom prst="rect">
                <a:avLst/>
              </a:prstGeom>
              <a:blipFill>
                <a:blip r:embed="rId3"/>
                <a:stretch>
                  <a:fillRect l="-1153" t="-11067" b="-15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3774085" y="524824"/>
            <a:ext cx="56025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 SỐ 9</a:t>
            </a:r>
            <a:endParaRPr lang="en-US" sz="8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27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00 Hình Nền PowerPoint Thuyết Trình Đẹp - Đề án 2020 - Tổng Hợp Chia Sẻ Hình  ảnh, Tranh Vẽ, Biểu Mẫu Trong Lĩnh Vực Giáo Dụ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748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83428" y="15748"/>
            <a:ext cx="477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03829" y="600523"/>
            <a:ext cx="8984342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endParaRPr lang="en-US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33828" y="1712685"/>
                <a:ext cx="11074400" cy="34873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 1</a:t>
                </a:r>
                <a:r>
                  <a:rPr lang="en-US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để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đồ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thị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hàm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 = </a:t>
                </a:r>
                <a:r>
                  <a:rPr lang="en-US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2x 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b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qua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A(4; 6</a:t>
                </a:r>
                <a:r>
                  <a:rPr lang="en-US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Vẽ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đồ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thị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hàm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vừa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b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để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đồ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thị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hàm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 = ax + </a:t>
                </a:r>
                <a:r>
                  <a:rPr lang="en-US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qua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A(1; 0).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Vẽ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đồ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thị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hàm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vừa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r>
                  <a:rPr lang="en-US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u="sng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2800" b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a)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Vẽ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đồ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thị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hàm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  <m:r>
                      <a:rPr lang="en-US" sz="28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</m:oMath>
                </a14:m>
                <a:r>
                  <a:rPr lang="en-US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 = </a:t>
                </a:r>
                <a:r>
                  <a:rPr lang="en-US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2x-3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trên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cùng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mặt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phẳng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tọa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b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tọa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giao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  <m:r>
                      <a:rPr lang="en-US" sz="2800" b="1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</m:oMath>
                </a14:m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 = 2x-3 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828" y="1712685"/>
                <a:ext cx="11074400" cy="3487365"/>
              </a:xfrm>
              <a:prstGeom prst="rect">
                <a:avLst/>
              </a:prstGeom>
              <a:blipFill>
                <a:blip r:embed="rId3"/>
                <a:stretch>
                  <a:fillRect l="-1156" t="-1923" b="-12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799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00 Hình Nền PowerPoint Thuyết Trình Đẹp - Đề án 2020 - Tổng Hợp Chia Sẻ Hình  ảnh, Tranh Vẽ, Biểu Mẫu Trong Lĩnh Vực Giáo Dụ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748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3" descr="https://suretest.vn/FileUpload/12/Editor/Images/De-THCS-10_cau-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4857" y="5353764"/>
            <a:ext cx="4245428" cy="86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53142" y="457200"/>
            <a:ext cx="10508343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en-US" sz="28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altLang="en-US" sz="28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alt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Trích</a:t>
            </a:r>
            <a:r>
              <a:rPr lang="en-US" alt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alt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</a:t>
            </a:r>
            <a:r>
              <a:rPr lang="en-US" alt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TS 10- NH: 2018-2019)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Mối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giữa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thang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nhiệt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 (Fahrenheit)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thang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nhiệt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 (Celsius)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bởi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T</a:t>
            </a:r>
            <a:r>
              <a:rPr lang="en-US" altLang="en-US" sz="2800" baseline="-30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=1,8.T</a:t>
            </a:r>
            <a:r>
              <a:rPr lang="en-US" altLang="en-US" sz="2800" baseline="-30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+ 32 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T</a:t>
            </a:r>
            <a:r>
              <a:rPr lang="en-US" altLang="en-US" sz="2800" baseline="-30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nhiệt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T</a:t>
            </a:r>
            <a:r>
              <a:rPr lang="en-US" altLang="en-US" sz="2800" baseline="-30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nhiệt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F.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T</a:t>
            </a:r>
            <a:r>
              <a:rPr lang="en-US" altLang="en-US" sz="2800" baseline="-30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=0</a:t>
            </a:r>
            <a:r>
              <a:rPr lang="en-US" altLang="en-US" sz="28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 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tương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ứng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T</a:t>
            </a:r>
            <a:r>
              <a:rPr lang="en-US" altLang="en-US" sz="2800" baseline="-30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=32</a:t>
            </a:r>
            <a:r>
              <a:rPr lang="en-US" altLang="en-US" sz="28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b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25</a:t>
            </a:r>
            <a:r>
              <a:rPr lang="en-US" altLang="en-US" sz="28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tương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ứng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bao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nhiêu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F?</a:t>
            </a:r>
            <a:b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khoa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mối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giữa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A 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kêu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dế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phút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T</a:t>
            </a:r>
            <a:r>
              <a:rPr lang="en-US" altLang="en-US" sz="2800" baseline="-30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nhiệt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cơ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bởi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 A=5,6.T</a:t>
            </a:r>
            <a:r>
              <a:rPr lang="en-US" altLang="en-US" sz="2800" baseline="-30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 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−275,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nhiệt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T</a:t>
            </a:r>
            <a:r>
              <a:rPr lang="en-US" altLang="en-US" sz="2800" baseline="-30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F.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dế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kêu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106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phút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nhiệt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bao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nhiêu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C? </a:t>
            </a:r>
            <a:r>
              <a:rPr lang="en-US" alt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alt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alt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tròn</a:t>
            </a:r>
            <a:r>
              <a:rPr lang="en-US" alt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alt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hàng</a:t>
            </a:r>
            <a:r>
              <a:rPr lang="en-US" alt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đơn</a:t>
            </a:r>
            <a:r>
              <a:rPr lang="en-US" alt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vị</a:t>
            </a:r>
            <a:r>
              <a:rPr lang="en-US" alt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63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00 Hình Nền PowerPoint Thuyết Trình Đẹp - Đề án 2020 - Tổng Hợp Chia Sẻ Hình  ảnh, Tranh Vẽ, Biểu Mẫu Trong Lĩnh Vực Giáo Dụ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" y="1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6386" y="83205"/>
                <a:ext cx="1216561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u="sng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DẠNG 1:</a:t>
                </a:r>
                <a:r>
                  <a:rPr lang="en-US" sz="28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TÌM HỆ SỐ </a:t>
                </a:r>
                <a:r>
                  <a:rPr lang="en-US" sz="28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 b </a:t>
                </a:r>
                <a:r>
                  <a:rPr lang="en-US" sz="2800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8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hàm</a:t>
                </a:r>
                <a:r>
                  <a:rPr lang="en-US" sz="28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 = ax + b (a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≠0)</m:t>
                    </m:r>
                  </m:oMath>
                </a14:m>
                <a:r>
                  <a:rPr lang="en-US" sz="28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br>
                  <a:rPr lang="en-US" sz="28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VẼ ĐỒ THỊ HÀM SỐ y = ax + b (a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≠0)</m:t>
                    </m:r>
                  </m:oMath>
                </a14:m>
                <a:r>
                  <a:rPr lang="en-US" sz="28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en-US" sz="28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86" y="83205"/>
                <a:ext cx="12165610" cy="954107"/>
              </a:xfrm>
              <a:prstGeom prst="rect">
                <a:avLst/>
              </a:prstGeom>
              <a:blipFill>
                <a:blip r:embed="rId3"/>
                <a:stretch>
                  <a:fillRect t="-7051" b="-173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55645" y="1037312"/>
            <a:ext cx="11707091" cy="224676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b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= 3x + b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A(4; 11).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= ax + 5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A(-1; 3).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63171" y="3349348"/>
            <a:ext cx="2092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GIẢI: </a:t>
            </a:r>
            <a:endParaRPr lang="en-US" sz="28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8539" y="3934124"/>
            <a:ext cx="10515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8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y=3x + b </a:t>
            </a:r>
            <a:r>
              <a:rPr lang="en-US" sz="28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A(4;11) </a:t>
            </a:r>
            <a:r>
              <a:rPr lang="en-US" sz="28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= 4; y =11 </a:t>
            </a:r>
            <a:r>
              <a:rPr lang="en-US" sz="28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y=3x + b ta </a:t>
            </a:r>
            <a:r>
              <a:rPr lang="en-US" sz="28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30206" y="4888231"/>
            <a:ext cx="2278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= 3. 4 + 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130206" y="5390754"/>
                <a:ext cx="193296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⟺</m:t>
                    </m:r>
                    <m:r>
                      <a:rPr lang="en-US" sz="2800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en-US" sz="2800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=−6</m:t>
                    </m:r>
                  </m:oMath>
                </a14:m>
                <a:r>
                  <a:rPr lang="en-US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0206" y="5390754"/>
                <a:ext cx="1932965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740256" y="5890270"/>
            <a:ext cx="4035079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y=3x - 6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714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2" grpId="0"/>
      <p:bldP spid="3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00 Hình Nền PowerPoint Thuyết Trình Đẹp - Đề án 2020 - Tổng Hợp Chia Sẻ Hình  ảnh, Tranh Vẽ, Biểu Mẫu Trong Lĩnh Vực Giáo Dụ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69124" y="854263"/>
            <a:ext cx="4044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: </a:t>
            </a:r>
            <a:endParaRPr lang="en-US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38572"/>
              </p:ext>
            </p:extLst>
          </p:nvPr>
        </p:nvGraphicFramePr>
        <p:xfrm>
          <a:off x="2913313" y="883692"/>
          <a:ext cx="3338286" cy="10249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0911">
                  <a:extLst>
                    <a:ext uri="{9D8B030D-6E8A-4147-A177-3AD203B41FA5}">
                      <a16:colId xmlns:a16="http://schemas.microsoft.com/office/drawing/2014/main" val="3220379626"/>
                    </a:ext>
                  </a:extLst>
                </a:gridCol>
                <a:gridCol w="712068">
                  <a:extLst>
                    <a:ext uri="{9D8B030D-6E8A-4147-A177-3AD203B41FA5}">
                      <a16:colId xmlns:a16="http://schemas.microsoft.com/office/drawing/2014/main" val="4119429089"/>
                    </a:ext>
                  </a:extLst>
                </a:gridCol>
                <a:gridCol w="615307">
                  <a:extLst>
                    <a:ext uri="{9D8B030D-6E8A-4147-A177-3AD203B41FA5}">
                      <a16:colId xmlns:a16="http://schemas.microsoft.com/office/drawing/2014/main" val="2458723740"/>
                    </a:ext>
                  </a:extLst>
                </a:gridCol>
              </a:tblGrid>
              <a:tr h="5124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06876"/>
                  </a:ext>
                </a:extLst>
              </a:tr>
              <a:tr h="5124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 = 3x 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- 6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830129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39108" y="193461"/>
            <a:ext cx="40350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y=3x - 6 </a:t>
            </a:r>
          </a:p>
        </p:txBody>
      </p:sp>
      <p:sp>
        <p:nvSpPr>
          <p:cNvPr id="4" name="Cloud Callout 3"/>
          <p:cNvSpPr/>
          <p:nvPr/>
        </p:nvSpPr>
        <p:spPr>
          <a:xfrm>
            <a:off x="7959216" y="49073"/>
            <a:ext cx="4232784" cy="2133600"/>
          </a:xfrm>
          <a:prstGeom prst="cloudCallout">
            <a:avLst>
              <a:gd name="adj1" fmla="val -105291"/>
              <a:gd name="adj2" fmla="val -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LƯU Ý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tùy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62296" y="2182673"/>
            <a:ext cx="4538618" cy="4399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6251599" y="2792308"/>
            <a:ext cx="559816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x,y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=3x - 6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-6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688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00 Hình Nền PowerPoint Thuyết Trình Đẹp - Đề án 2020 - Tổng Hợp Chia Sẻ Hình  ảnh, Tranh Vẽ, Biểu Mẫu Trong Lĩnh Vực Giáo Dụ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47712" y="156365"/>
            <a:ext cx="1133152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= ax + 5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B(-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1; 3).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87570" y="1634121"/>
            <a:ext cx="118168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y=ax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B(-1;3)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x= -1;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= ax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88989" y="978010"/>
            <a:ext cx="1448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GIẢI: </a:t>
            </a:r>
            <a:endParaRPr lang="en-US" sz="28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55110" y="2504075"/>
            <a:ext cx="29823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= a.(-1) + 5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112221" y="3037419"/>
                <a:ext cx="29401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sz="28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2221" y="3037419"/>
                <a:ext cx="2940148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865945" y="3458744"/>
            <a:ext cx="7484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y = 2x + 5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7570" y="4155229"/>
            <a:ext cx="26436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 smtClean="0">
                <a:solidFill>
                  <a:srgbClr val="002060"/>
                </a:solidFill>
              </a:rPr>
              <a:t>: </a:t>
            </a:r>
            <a:endParaRPr lang="en-US" sz="2800" dirty="0">
              <a:solidFill>
                <a:srgbClr val="002060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9142"/>
              </p:ext>
            </p:extLst>
          </p:nvPr>
        </p:nvGraphicFramePr>
        <p:xfrm>
          <a:off x="538482" y="4851714"/>
          <a:ext cx="3417570" cy="9131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8670">
                  <a:extLst>
                    <a:ext uri="{9D8B030D-6E8A-4147-A177-3AD203B41FA5}">
                      <a16:colId xmlns:a16="http://schemas.microsoft.com/office/drawing/2014/main" val="1572822524"/>
                    </a:ext>
                  </a:extLst>
                </a:gridCol>
                <a:gridCol w="728980">
                  <a:extLst>
                    <a:ext uri="{9D8B030D-6E8A-4147-A177-3AD203B41FA5}">
                      <a16:colId xmlns:a16="http://schemas.microsoft.com/office/drawing/2014/main" val="2077376246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2737029657"/>
                    </a:ext>
                  </a:extLst>
                </a:gridCol>
              </a:tblGrid>
              <a:tr h="2292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-2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532760"/>
                  </a:ext>
                </a:extLst>
              </a:tr>
              <a:tr h="2292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 = 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2x +5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036157"/>
                  </a:ext>
                </a:extLst>
              </a:tr>
            </a:tbl>
          </a:graphicData>
        </a:graphic>
      </p:graphicFrame>
      <p:pic>
        <p:nvPicPr>
          <p:cNvPr id="11" name="Picture 10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02328" y="2387794"/>
            <a:ext cx="4150018" cy="4348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9722994" y="2216236"/>
            <a:ext cx="22814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800" b="1" u="sng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b="1" u="sng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u="sng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800" b="1" u="sng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800" b="1" u="sng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=2x +5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endParaRPr lang="en-US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959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00 Hình Nền PowerPoint Thuyết Trình Đẹp - Đề án 2020 - Tổng Hợp Chia Sẻ Hình  ảnh, Tranh Vẽ, Biểu Mẫu Trong Lĩnh Vực Giáo Dụ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430237" y="143350"/>
            <a:ext cx="11331526" cy="138499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8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a)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= x +1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= -x +3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phẳng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tọa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tọa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= x +1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= -x +3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32253" y="1463203"/>
            <a:ext cx="1448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GIẢI: </a:t>
            </a:r>
            <a:endParaRPr lang="en-US" sz="28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91453" y="1858674"/>
            <a:ext cx="30123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 smtClean="0">
                <a:solidFill>
                  <a:srgbClr val="002060"/>
                </a:solidFill>
              </a:rPr>
              <a:t>: </a:t>
            </a:r>
            <a:endParaRPr lang="en-US" sz="2800" dirty="0">
              <a:solidFill>
                <a:srgbClr val="002060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565159"/>
              </p:ext>
            </p:extLst>
          </p:nvPr>
        </p:nvGraphicFramePr>
        <p:xfrm>
          <a:off x="5067828" y="1935068"/>
          <a:ext cx="3417570" cy="9131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8670">
                  <a:extLst>
                    <a:ext uri="{9D8B030D-6E8A-4147-A177-3AD203B41FA5}">
                      <a16:colId xmlns:a16="http://schemas.microsoft.com/office/drawing/2014/main" val="1572822524"/>
                    </a:ext>
                  </a:extLst>
                </a:gridCol>
                <a:gridCol w="728980">
                  <a:extLst>
                    <a:ext uri="{9D8B030D-6E8A-4147-A177-3AD203B41FA5}">
                      <a16:colId xmlns:a16="http://schemas.microsoft.com/office/drawing/2014/main" val="2077376246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2737029657"/>
                    </a:ext>
                  </a:extLst>
                </a:gridCol>
              </a:tblGrid>
              <a:tr h="2292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532760"/>
                  </a:ext>
                </a:extLst>
              </a:tr>
              <a:tr h="2292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 = 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x+1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036157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468916"/>
              </p:ext>
            </p:extLst>
          </p:nvPr>
        </p:nvGraphicFramePr>
        <p:xfrm>
          <a:off x="8629914" y="1925329"/>
          <a:ext cx="3417570" cy="9131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8670">
                  <a:extLst>
                    <a:ext uri="{9D8B030D-6E8A-4147-A177-3AD203B41FA5}">
                      <a16:colId xmlns:a16="http://schemas.microsoft.com/office/drawing/2014/main" val="1572822524"/>
                    </a:ext>
                  </a:extLst>
                </a:gridCol>
                <a:gridCol w="728980">
                  <a:extLst>
                    <a:ext uri="{9D8B030D-6E8A-4147-A177-3AD203B41FA5}">
                      <a16:colId xmlns:a16="http://schemas.microsoft.com/office/drawing/2014/main" val="2077376246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2737029657"/>
                    </a:ext>
                  </a:extLst>
                </a:gridCol>
              </a:tblGrid>
              <a:tr h="2292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532760"/>
                  </a:ext>
                </a:extLst>
              </a:tr>
              <a:tr h="2292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 = 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-x+3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036157"/>
                  </a:ext>
                </a:extLst>
              </a:tr>
            </a:tbl>
          </a:graphicData>
        </a:graphic>
      </p:graphicFrame>
      <p:pic>
        <p:nvPicPr>
          <p:cNvPr id="9" name="Picture 8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3356" y="2381894"/>
            <a:ext cx="4521116" cy="4352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5178224" y="3003989"/>
            <a:ext cx="690338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800" b="1" u="sng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b="1" u="sng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u="sng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800" b="1" u="sng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800" b="1" u="sng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=x +1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b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-x +3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114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00 Hình Nền PowerPoint Thuyết Trình Đẹp - Đề án 2020 - Tổng Hợp Chia Sẻ Hình  ảnh, Tranh Vẽ, Biểu Mẫu Trong Lĩnh Vực Giáo Dụ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73174" y="141557"/>
            <a:ext cx="11645649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8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b)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tọa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= x +1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= -x +3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48766" y="809920"/>
            <a:ext cx="1190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GIẢI:</a:t>
            </a:r>
            <a:endParaRPr lang="en-US" sz="28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7628" y="1333140"/>
            <a:ext cx="11676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hoành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= x +1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= -x +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580366" y="1927463"/>
                <a:ext cx="3526972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+1=−</m:t>
                      </m:r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+3</m:t>
                      </m:r>
                    </m:oMath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⟺</m:t>
                      </m:r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=3−1</m:t>
                      </m:r>
                    </m:oMath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⟺2</m:t>
                      </m:r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=2</m:t>
                      </m:r>
                    </m:oMath>
                    <m:oMath xmlns:m="http://schemas.openxmlformats.org/officeDocument/2006/math">
                      <m:r>
                        <a:rPr lang="en-US" sz="28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⟺</m:t>
                      </m:r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=1</m:t>
                      </m:r>
                    </m:oMath>
                  </m:oMathPara>
                </a14:m>
                <a:endParaRPr lang="en-US" sz="28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0366" y="1927463"/>
                <a:ext cx="3526972" cy="18158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596570" y="3772472"/>
                <a:ext cx="930365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Thay x = 1 </a:t>
                </a:r>
                <a:r>
                  <a:rPr lang="en-US" sz="2800" dirty="0" err="1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vào</a:t>
                </a:r>
                <a:r>
                  <a:rPr lang="en-US" sz="2800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 = x +</a:t>
                </a:r>
                <a:r>
                  <a:rPr lang="en-US" sz="28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⟺</m:t>
                    </m:r>
                    <m:r>
                      <a:rPr lang="en-US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𝟏</m:t>
                    </m:r>
                    <m:r>
                      <a:rPr lang="en-US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𝟏</m:t>
                    </m:r>
                    <m:r>
                      <a:rPr lang="en-US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𝟐</m:t>
                    </m:r>
                  </m:oMath>
                </a14:m>
                <a:r>
                  <a:rPr lang="en-US" sz="2800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8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6570" y="3772472"/>
                <a:ext cx="9303657" cy="523220"/>
              </a:xfrm>
              <a:prstGeom prst="rect">
                <a:avLst/>
              </a:prstGeom>
              <a:blipFill>
                <a:blip r:embed="rId4"/>
                <a:stretch>
                  <a:fillRect l="-1376" t="-12791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2956252" y="4432216"/>
            <a:ext cx="5965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tọa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 (1;2)</a:t>
            </a:r>
            <a:endParaRPr lang="en-US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047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00 Hình Nền PowerPoint Thuyết Trình Đẹp - Đề án 2020 - Tổng Hợp Chia Sẻ Hình  ảnh, Tranh Vẽ, Biểu Mẫu Trong Lĩnh Vực Giáo Dụ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929079" y="120557"/>
            <a:ext cx="6333841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 2: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 THỰC TẾ 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2515" y="667883"/>
            <a:ext cx="11669485" cy="13849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 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tích rừng nhiệt đới trên Trái Đất được cho bởi hàm số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718,3 – 4,6t trong đó A tính bằng triệu héc-ta, t tính bằng số năm kể từ năm 1990. Hãy tính diện tích rừng nhiệt đới vào các năm 1990 và 2000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10629" y="2197542"/>
            <a:ext cx="12627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GIẢI: </a:t>
            </a:r>
            <a:endParaRPr lang="en-US" sz="28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8344" y="2632783"/>
            <a:ext cx="6386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đới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1990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2515" y="3932219"/>
            <a:ext cx="77070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đới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2000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522515" y="3243982"/>
            <a:ext cx="10900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 = 0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= 718,3 – 4,6t 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718,3 – 4,6. 0= 718,3 (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héc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ta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2515" y="4620456"/>
            <a:ext cx="100438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1990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2000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 = 10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= 718,3 – 4,6t 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718,3 – 4,6. 10= 704,3 (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héc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ta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7257145" y="2030126"/>
            <a:ext cx="4688114" cy="1213856"/>
          </a:xfrm>
          <a:prstGeom prst="wedgeEllipseCallout">
            <a:avLst>
              <a:gd name="adj1" fmla="val -95351"/>
              <a:gd name="adj2" fmla="val 63643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t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1990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920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 animBg="1"/>
      <p:bldP spid="3" grpId="0"/>
      <p:bldP spid="4" grpId="0"/>
      <p:bldP spid="5" grpId="0"/>
      <p:bldP spid="10" grpId="0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00 Hình Nền PowerPoint Thuyết Trình Đẹp - Đề án 2020 - Tổng Hợp Chia Sẻ Hình  ảnh, Tranh Vẽ, Biểu Mẫu Trong Lĩnh Vực Giáo Dụ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8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50800" y="31098"/>
            <a:ext cx="12090400" cy="3122137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Trích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TS 10- NH: 2019-2020)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bề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mặt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đại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dương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áp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suất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áp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suất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khí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quyển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atm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(atmosphere).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Bên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dưới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mặt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áp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suất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tăng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thêm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atm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mét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sâu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xuống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rằng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mối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giữa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áp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suất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y (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atm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sâu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x (m)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dưới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mặt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hàm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bậc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nhất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y=</a:t>
            </a:r>
            <a:r>
              <a:rPr lang="en-US" sz="2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ax+b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a 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b.</a:t>
            </a:r>
            <a:b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b.Một</a:t>
            </a:r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thợ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lặn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đang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sâu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bao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nhiêu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ấy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chịu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áp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suất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2,85atm?</a:t>
            </a: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45516" y="3436482"/>
            <a:ext cx="1211947" cy="147744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-52781" y="3802591"/>
            <a:ext cx="12119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 TÍCH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41286" y="3136906"/>
            <a:ext cx="110565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gì?Đơn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đượng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x, y.</a:t>
            </a:r>
            <a:endParaRPr lang="en-US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5256" y="3669723"/>
            <a:ext cx="89807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 err="1" smtClean="0">
                <a:solidFill>
                  <a:srgbClr val="00B050"/>
                </a:solidFill>
              </a:rPr>
              <a:t>Trả</a:t>
            </a:r>
            <a:r>
              <a:rPr lang="en-US" sz="2800" b="1" i="1" u="sng" dirty="0" smtClean="0">
                <a:solidFill>
                  <a:srgbClr val="00B050"/>
                </a:solidFill>
              </a:rPr>
              <a:t> </a:t>
            </a:r>
            <a:r>
              <a:rPr lang="en-US" sz="2800" b="1" i="1" u="sng" dirty="0" err="1" smtClean="0">
                <a:solidFill>
                  <a:srgbClr val="00B050"/>
                </a:solidFill>
              </a:rPr>
              <a:t>lời</a:t>
            </a:r>
            <a:r>
              <a:rPr lang="en-US" sz="2800" b="1" i="1" u="sng" dirty="0" smtClean="0">
                <a:solidFill>
                  <a:srgbClr val="00B050"/>
                </a:solidFill>
              </a:rPr>
              <a:t>: </a:t>
            </a:r>
            <a:r>
              <a:rPr lang="en-US" sz="2800" i="1" dirty="0" smtClean="0">
                <a:solidFill>
                  <a:srgbClr val="00B050"/>
                </a:solidFill>
              </a:rPr>
              <a:t>y (</a:t>
            </a:r>
            <a:r>
              <a:rPr lang="en-US" sz="2800" i="1" dirty="0" err="1" smtClean="0">
                <a:solidFill>
                  <a:srgbClr val="00B050"/>
                </a:solidFill>
              </a:rPr>
              <a:t>atm</a:t>
            </a:r>
            <a:r>
              <a:rPr lang="en-US" sz="2800" i="1" dirty="0" smtClean="0">
                <a:solidFill>
                  <a:srgbClr val="00B050"/>
                </a:solidFill>
              </a:rPr>
              <a:t>) </a:t>
            </a:r>
            <a:r>
              <a:rPr lang="en-US" sz="2800" i="1" dirty="0" err="1" smtClean="0">
                <a:solidFill>
                  <a:srgbClr val="00B050"/>
                </a:solidFill>
              </a:rPr>
              <a:t>là</a:t>
            </a:r>
            <a:r>
              <a:rPr lang="en-US" sz="2800" i="1" dirty="0" smtClean="0">
                <a:solidFill>
                  <a:srgbClr val="00B050"/>
                </a:solidFill>
              </a:rPr>
              <a:t> </a:t>
            </a:r>
            <a:r>
              <a:rPr lang="en-US" sz="2800" i="1" dirty="0" err="1" smtClean="0">
                <a:solidFill>
                  <a:srgbClr val="00B050"/>
                </a:solidFill>
              </a:rPr>
              <a:t>áp</a:t>
            </a:r>
            <a:r>
              <a:rPr lang="en-US" sz="2800" i="1" dirty="0" smtClean="0">
                <a:solidFill>
                  <a:srgbClr val="00B050"/>
                </a:solidFill>
              </a:rPr>
              <a:t> </a:t>
            </a:r>
            <a:r>
              <a:rPr lang="en-US" sz="2800" i="1" dirty="0" err="1" smtClean="0">
                <a:solidFill>
                  <a:srgbClr val="00B050"/>
                </a:solidFill>
              </a:rPr>
              <a:t>suất</a:t>
            </a:r>
            <a:r>
              <a:rPr lang="en-US" sz="2800" i="1" dirty="0">
                <a:solidFill>
                  <a:srgbClr val="00B050"/>
                </a:solidFill>
              </a:rPr>
              <a:t> </a:t>
            </a:r>
            <a:r>
              <a:rPr lang="en-US" sz="2800" i="1" dirty="0" err="1" smtClean="0">
                <a:solidFill>
                  <a:srgbClr val="00B050"/>
                </a:solidFill>
              </a:rPr>
              <a:t>và</a:t>
            </a:r>
            <a:r>
              <a:rPr lang="en-US" sz="2800" i="1" dirty="0" smtClean="0">
                <a:solidFill>
                  <a:srgbClr val="00B050"/>
                </a:solidFill>
              </a:rPr>
              <a:t> x (m) </a:t>
            </a:r>
            <a:r>
              <a:rPr lang="en-US" sz="2800" i="1" dirty="0" err="1" smtClean="0">
                <a:solidFill>
                  <a:srgbClr val="00B050"/>
                </a:solidFill>
              </a:rPr>
              <a:t>là</a:t>
            </a:r>
            <a:r>
              <a:rPr lang="en-US" sz="2800" i="1" dirty="0" smtClean="0">
                <a:solidFill>
                  <a:srgbClr val="00B050"/>
                </a:solidFill>
              </a:rPr>
              <a:t> </a:t>
            </a:r>
            <a:r>
              <a:rPr lang="en-US" sz="2800" i="1" dirty="0" err="1" smtClean="0">
                <a:solidFill>
                  <a:srgbClr val="00B050"/>
                </a:solidFill>
              </a:rPr>
              <a:t>độ</a:t>
            </a:r>
            <a:r>
              <a:rPr lang="en-US" sz="2800" i="1" dirty="0" smtClean="0">
                <a:solidFill>
                  <a:srgbClr val="00B050"/>
                </a:solidFill>
              </a:rPr>
              <a:t> </a:t>
            </a:r>
            <a:r>
              <a:rPr lang="en-US" sz="2800" i="1" dirty="0" err="1" smtClean="0">
                <a:solidFill>
                  <a:srgbClr val="00B050"/>
                </a:solidFill>
              </a:rPr>
              <a:t>sâu</a:t>
            </a:r>
            <a:r>
              <a:rPr lang="en-US" sz="2800" i="1" dirty="0" smtClean="0">
                <a:solidFill>
                  <a:srgbClr val="00B050"/>
                </a:solidFill>
              </a:rPr>
              <a:t> </a:t>
            </a:r>
            <a:r>
              <a:rPr lang="en-US" sz="2800" i="1" dirty="0" err="1" smtClean="0">
                <a:solidFill>
                  <a:srgbClr val="00B050"/>
                </a:solidFill>
              </a:rPr>
              <a:t>dưới</a:t>
            </a:r>
            <a:r>
              <a:rPr lang="en-US" sz="2800" i="1" dirty="0" smtClean="0">
                <a:solidFill>
                  <a:srgbClr val="00B050"/>
                </a:solidFill>
              </a:rPr>
              <a:t> </a:t>
            </a:r>
            <a:r>
              <a:rPr lang="en-US" sz="2800" i="1" dirty="0" err="1" smtClean="0">
                <a:solidFill>
                  <a:srgbClr val="00B050"/>
                </a:solidFill>
              </a:rPr>
              <a:t>mặt</a:t>
            </a:r>
            <a:r>
              <a:rPr lang="en-US" sz="2800" i="1" dirty="0" smtClean="0">
                <a:solidFill>
                  <a:srgbClr val="00B050"/>
                </a:solidFill>
              </a:rPr>
              <a:t> </a:t>
            </a:r>
            <a:r>
              <a:rPr lang="en-US" sz="2800" i="1" dirty="0" err="1" smtClean="0">
                <a:solidFill>
                  <a:srgbClr val="00B050"/>
                </a:solidFill>
              </a:rPr>
              <a:t>nước</a:t>
            </a:r>
            <a:endParaRPr lang="en-US" sz="2800" i="1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55586" y="4200799"/>
            <a:ext cx="107009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x, y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bề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 </a:t>
            </a:r>
            <a:endParaRPr lang="en-US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2901" y="4743484"/>
            <a:ext cx="102830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u="sng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b="1" i="1" u="sng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u="sng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bề</a:t>
            </a:r>
            <a:r>
              <a:rPr lang="en-US" sz="28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28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b="1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x= 0(m) </a:t>
            </a:r>
            <a:r>
              <a:rPr lang="en-US" sz="2800" b="1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y=1(</a:t>
            </a:r>
            <a:r>
              <a:rPr lang="en-US" sz="2800" b="1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atm</a:t>
            </a:r>
            <a:r>
              <a:rPr lang="en-US" sz="28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799" y="5280815"/>
            <a:ext cx="120904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x, y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10m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 </a:t>
            </a:r>
            <a:endParaRPr lang="en-US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516" y="5813632"/>
            <a:ext cx="117148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u="sng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b="1" i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u="sng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10m </a:t>
            </a:r>
            <a:r>
              <a:rPr lang="en-US" sz="28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8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8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x= </a:t>
            </a:r>
            <a:r>
              <a:rPr lang="en-US" sz="28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10(m</a:t>
            </a:r>
            <a:r>
              <a:rPr lang="en-US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y=2(</a:t>
            </a:r>
            <a:r>
              <a:rPr lang="en-US" sz="2800" b="1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atm</a:t>
            </a:r>
            <a:r>
              <a:rPr lang="en-US" sz="28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60966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/>
      <p:bldP spid="6" grpId="0"/>
      <p:bldP spid="8" grpId="0"/>
      <p:bldP spid="10" grpId="0"/>
      <p:bldP spid="12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00 Hình Nền PowerPoint Thuyết Trình Đẹp - Đề án 2020 - Tổng Hợp Chia Sẻ Hình  ảnh, Tranh Vẽ, Biểu Mẫu Trong Lĩnh Vực Giáo Dụ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791200" y="21066"/>
            <a:ext cx="12046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GIẢI: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29771" y="554819"/>
                <a:ext cx="10464800" cy="30380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:r>
                  <a:rPr lang="en-US" sz="2800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Xác</a:t>
                </a:r>
                <a:r>
                  <a:rPr lang="en-US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định</a:t>
                </a:r>
                <a:r>
                  <a:rPr lang="en-US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hệ</a:t>
                </a:r>
                <a:r>
                  <a:rPr lang="en-US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a, b:</a:t>
                </a:r>
                <a:br>
                  <a:rPr lang="en-US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</a:t>
                </a:r>
                <a:r>
                  <a:rPr lang="en-US" sz="2800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Thay</a:t>
                </a:r>
                <a:r>
                  <a:rPr lang="en-US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= 0, y= 1 </a:t>
                </a:r>
                <a:r>
                  <a:rPr lang="en-US" sz="2800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vào</a:t>
                </a:r>
                <a:r>
                  <a:rPr lang="en-US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 = ax + b ta </a:t>
                </a:r>
                <a:r>
                  <a:rPr lang="en-US" sz="2800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 1=a.0 + b</a:t>
                </a:r>
                <a:br>
                  <a:rPr lang="en-US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</a:t>
                </a: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⟺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en-US" sz="2800" b="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800" b="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</a:br>
                <a:r>
                  <a:rPr lang="en-US" sz="2800" b="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*</a:t>
                </a:r>
                <a:r>
                  <a:rPr lang="en-US" sz="2800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Thay</a:t>
                </a:r>
                <a:r>
                  <a:rPr lang="en-US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= </a:t>
                </a:r>
                <a:r>
                  <a:rPr lang="en-US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</a:t>
                </a:r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y= 2</a:t>
                </a:r>
                <a:r>
                  <a:rPr lang="en-US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b=1 </a:t>
                </a:r>
                <a:r>
                  <a:rPr lang="en-US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vào</a:t>
                </a:r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 = ax + b ta </a:t>
                </a:r>
                <a:r>
                  <a:rPr lang="en-US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2=a.10 </a:t>
                </a:r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⟺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</a:br>
                <a:r>
                  <a:rPr lang="en-US" sz="2800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b=1 hay y=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+1</m:t>
                    </m:r>
                  </m:oMath>
                </a14:m>
                <a:endParaRPr lang="en-US" sz="28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771" y="554819"/>
                <a:ext cx="10464800" cy="3038011"/>
              </a:xfrm>
              <a:prstGeom prst="rect">
                <a:avLst/>
              </a:prstGeom>
              <a:blipFill>
                <a:blip r:embed="rId4"/>
                <a:stretch>
                  <a:fillRect l="-1223" t="-2008" b="-16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362857" y="3582136"/>
                <a:ext cx="10856685" cy="28055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b)* </a:t>
                </a:r>
                <a:r>
                  <a:rPr lang="en-US" sz="2800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Thay</a:t>
                </a:r>
                <a:r>
                  <a:rPr lang="en-US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y= 2,85 </a:t>
                </a:r>
                <a:r>
                  <a:rPr lang="en-US" sz="2800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vào</a:t>
                </a:r>
                <a:r>
                  <a:rPr lang="en-US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  <m:r>
                      <a:rPr lang="en-US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+1</m:t>
                    </m:r>
                  </m:oMath>
                </a14:m>
                <a:r>
                  <a:rPr lang="en-US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 </a:t>
                </a:r>
                <a:r>
                  <a:rPr lang="en-US" sz="2800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2,85=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  <m:r>
                      <a:rPr lang="en-US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+1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⟺</m:t>
                      </m:r>
                      <m:f>
                        <m:fPr>
                          <m:ctrlPr>
                            <a:rPr lang="en-US" sz="28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10</m:t>
                          </m:r>
                        </m:den>
                      </m:f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37</m:t>
                          </m:r>
                        </m:num>
                        <m:den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r>
                  <a:rPr lang="en-US" sz="2800" b="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800" b="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r>
                      <a:rPr lang="en-US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                                                       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⟺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=18,</m:t>
                    </m:r>
                  </m:oMath>
                </a14:m>
                <a:r>
                  <a:rPr lang="en-US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                                         </a:t>
                </a:r>
                <a:endParaRPr lang="en-US" sz="28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sz="2800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ột</a:t>
                </a:r>
                <a:r>
                  <a:rPr lang="en-US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người</a:t>
                </a:r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thợ</a:t>
                </a:r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lặn</a:t>
                </a:r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đang</a:t>
                </a:r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ở </a:t>
                </a:r>
                <a:r>
                  <a:rPr lang="en-US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</a:t>
                </a:r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sâu</a:t>
                </a:r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18,5 m </a:t>
                </a:r>
                <a:r>
                  <a:rPr lang="en-US" sz="2800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thì</a:t>
                </a:r>
                <a:r>
                  <a:rPr lang="en-US" sz="28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chịu</a:t>
                </a:r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áp</a:t>
                </a:r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suất</a:t>
                </a:r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2,85atm</a:t>
                </a:r>
                <a:endParaRPr lang="en-US" sz="28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857" y="3582136"/>
                <a:ext cx="10856685" cy="2805512"/>
              </a:xfrm>
              <a:prstGeom prst="rect">
                <a:avLst/>
              </a:prstGeom>
              <a:blipFill>
                <a:blip r:embed="rId5"/>
                <a:stretch>
                  <a:fillRect l="-1180" b="-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6616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</TotalTime>
  <Words>829</Words>
  <Application>Microsoft Office PowerPoint</Application>
  <PresentationFormat>Widescreen</PresentationFormat>
  <Paragraphs>84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55</cp:revision>
  <dcterms:created xsi:type="dcterms:W3CDTF">2021-08-31T05:06:35Z</dcterms:created>
  <dcterms:modified xsi:type="dcterms:W3CDTF">2021-09-02T04:18:31Z</dcterms:modified>
</cp:coreProperties>
</file>