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75" r:id="rId2"/>
    <p:sldId id="303" r:id="rId3"/>
    <p:sldId id="293" r:id="rId4"/>
    <p:sldId id="286" r:id="rId5"/>
    <p:sldId id="287" r:id="rId6"/>
    <p:sldId id="288" r:id="rId7"/>
    <p:sldId id="289" r:id="rId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90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5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49" d="100"/>
          <a:sy n="49" d="100"/>
        </p:scale>
        <p:origin x="964" y="52"/>
      </p:cViewPr>
      <p:guideLst>
        <p:guide orient="horz" pos="2160"/>
        <p:guide pos="2908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56700" cy="6858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051" name="Rectangle 3"/>
          <p:cNvSpPr>
            <a:spLocks noGrp="1" noChangeArrowheads="1"/>
          </p:cNvSpPr>
          <p:nvPr>
            <p:ph type="ctrTitle"/>
          </p:nvPr>
        </p:nvSpPr>
        <p:spPr>
          <a:xfrm>
            <a:off x="468313" y="1196975"/>
            <a:ext cx="8207375" cy="108267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noProof="0"/>
              <a:t>Click to edit Master title style</a:t>
            </a:r>
          </a:p>
        </p:txBody>
      </p:sp>
      <p:sp>
        <p:nvSpPr>
          <p:cNvPr id="2052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469900" y="2422525"/>
            <a:ext cx="8212138" cy="1752600"/>
          </a:xfrm>
        </p:spPr>
        <p:txBody>
          <a:bodyPr/>
          <a:lstStyle>
            <a:lvl1pPr marL="0" indent="0" algn="ctr">
              <a:buFontTx/>
              <a:buNone/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noProof="0"/>
              <a:t>Click to edit Master subtitle style</a:t>
            </a:r>
          </a:p>
        </p:txBody>
      </p:sp>
      <p:sp>
        <p:nvSpPr>
          <p:cNvPr id="9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10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11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174750"/>
            <a:ext cx="4038600" cy="4953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174750"/>
            <a:ext cx="4038600" cy="4953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3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90500"/>
            <a:ext cx="2057400" cy="59372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90500"/>
            <a:ext cx="6019800" cy="59372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9"/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0" y="0"/>
            <a:ext cx="9156700" cy="6858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027" name="Rectangle 3"/>
          <p:cNvSpPr>
            <a:spLocks noGrp="1"/>
          </p:cNvSpPr>
          <p:nvPr>
            <p:ph type="title"/>
          </p:nvPr>
        </p:nvSpPr>
        <p:spPr>
          <a:xfrm>
            <a:off x="457200" y="190500"/>
            <a:ext cx="8229600" cy="582613"/>
          </a:xfrm>
          <a:prstGeom prst="rect">
            <a:avLst/>
          </a:prstGeom>
          <a:noFill/>
          <a:ln w="9525">
            <a:noFill/>
          </a:ln>
        </p:spPr>
        <p:txBody>
          <a:bodyPr anchor="ctr" anchorCtr="0"/>
          <a:lstStyle/>
          <a:p>
            <a:pPr lvl="0"/>
            <a:r>
              <a:rPr lang="en-US" altLang="zh-CN" dirty="0"/>
              <a:t>Click to edit Master title style</a:t>
            </a:r>
          </a:p>
        </p:txBody>
      </p:sp>
      <p:sp>
        <p:nvSpPr>
          <p:cNvPr id="1028" name="Rectangle 4"/>
          <p:cNvSpPr>
            <a:spLocks noGrp="1"/>
          </p:cNvSpPr>
          <p:nvPr>
            <p:ph type="body" idx="1"/>
          </p:nvPr>
        </p:nvSpPr>
        <p:spPr>
          <a:xfrm>
            <a:off x="457200" y="1174750"/>
            <a:ext cx="8229600" cy="4953000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zh-CN" dirty="0"/>
              <a:t>Click to edit Master text styles</a:t>
            </a:r>
          </a:p>
          <a:p>
            <a:pPr lvl="1"/>
            <a:r>
              <a:rPr lang="en-US" altLang="zh-CN" dirty="0"/>
              <a:t>Second level</a:t>
            </a:r>
          </a:p>
          <a:p>
            <a:pPr lvl="2"/>
            <a:r>
              <a:rPr lang="en-US" altLang="zh-CN" dirty="0"/>
              <a:t>Third level</a:t>
            </a:r>
          </a:p>
          <a:p>
            <a:pPr lvl="3"/>
            <a:r>
              <a:rPr lang="en-US" altLang="zh-CN" dirty="0"/>
              <a:t>Fourth level</a:t>
            </a:r>
          </a:p>
          <a:p>
            <a:pPr lvl="4"/>
            <a:r>
              <a:rPr lang="en-US" altLang="zh-CN" dirty="0"/>
              <a:t>Fifth level</a:t>
            </a: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 sz="1400"/>
            </a:lvl1pPr>
          </a:lstStyle>
          <a:p>
            <a:fld id="{005409E5-357B-4EB3-86E8-448EE9F8EDD7}" type="datetimeFigureOut">
              <a:rPr lang="en-US" smtClean="0"/>
              <a:t>3/23/2022</a:t>
            </a:fld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r">
              <a:defRPr sz="1400"/>
            </a:lvl1pPr>
          </a:lstStyle>
          <a:p>
            <a:fld id="{59C332FE-0B52-4A05-8147-E95498444E89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rtl="0" fontAlgn="base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2pPr>
      <a:lvl3pPr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3pPr>
      <a:lvl4pPr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4pPr>
      <a:lvl5pPr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Arial" panose="020B0604020202020204" pitchFamily="34" charset="0"/>
          <a:ea typeface="SimSun" panose="02010600030101010101" pitchFamily="2" charset="-122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1"/>
          <p:cNvSpPr txBox="1"/>
          <p:nvPr/>
        </p:nvSpPr>
        <p:spPr>
          <a:xfrm>
            <a:off x="762000" y="609600"/>
            <a:ext cx="7803515" cy="97726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ctr">
              <a:lnSpc>
                <a:spcPct val="110000"/>
              </a:lnSpc>
              <a:spcBef>
                <a:spcPts val="0"/>
              </a:spcBef>
              <a:buNone/>
            </a:pPr>
            <a:endParaRPr lang="vi-VN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lnSpc>
                <a:spcPct val="110000"/>
              </a:lnSpc>
              <a:spcBef>
                <a:spcPts val="0"/>
              </a:spcBef>
              <a:buNone/>
            </a:pPr>
            <a:endParaRPr lang="en-US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buNone/>
            </a:pPr>
            <a:endParaRPr lang="en-US"/>
          </a:p>
        </p:txBody>
      </p:sp>
      <p:sp>
        <p:nvSpPr>
          <p:cNvPr id="10" name="Text Box 9"/>
          <p:cNvSpPr txBox="1"/>
          <p:nvPr/>
        </p:nvSpPr>
        <p:spPr>
          <a:xfrm>
            <a:off x="1600200" y="2438400"/>
            <a:ext cx="6687185" cy="293370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</a:t>
            </a:r>
            <a:r>
              <a:rPr lang="en-US" sz="24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2400" b="1" u="sng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NỘI DUNG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 b="1" u="sng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1: KHÁM PHÁ HÌNH HỌA TIẾT TRÊN TRỐNG ĐỒNG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2: CÁCH MÔ PHỎNG HỌA TIẾT BẰNG KĨ THUẬT IN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3: MÔ PHỎNG HỌA TIẾT TRÊN TRỐNG ĐỒNG BẲNG KỈ THUẬT IN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4: TRƯNG BÀY SẢN PHẨM VÀ CHIA SẺ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5: TÌM HIỂU NGHỆ THUẬT TẠO HÌNH TRÊN TRỐNG ĐỒNG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 b="1">
              <a:solidFill>
                <a:schemeClr val="tx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Rounded Rectangle 10"/>
          <p:cNvSpPr/>
          <p:nvPr/>
        </p:nvSpPr>
        <p:spPr>
          <a:xfrm>
            <a:off x="548005" y="457200"/>
            <a:ext cx="8139430" cy="125730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sp>
        <p:nvSpPr>
          <p:cNvPr id="12" name="Text Box 11"/>
          <p:cNvSpPr txBox="1"/>
          <p:nvPr/>
        </p:nvSpPr>
        <p:spPr>
          <a:xfrm>
            <a:off x="1228090" y="457200"/>
            <a:ext cx="7131050" cy="1106170"/>
          </a:xfrm>
          <a:prstGeom prst="rect">
            <a:avLst/>
          </a:prstGeom>
          <a:solidFill>
            <a:srgbClr val="95CCFF"/>
          </a:solidFill>
        </p:spPr>
        <p:txBody>
          <a:bodyPr wrap="square" rtlCol="0" anchor="t">
            <a:spAutoFit/>
          </a:bodyPr>
          <a:lstStyle/>
          <a:p>
            <a:pPr marL="0" indent="0" algn="ctr">
              <a:lnSpc>
                <a:spcPct val="110000"/>
              </a:lnSpc>
              <a:spcBef>
                <a:spcPts val="0"/>
              </a:spcBef>
              <a:buNone/>
            </a:pPr>
            <a:r>
              <a:rPr lang="en-US" sz="24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MĨ THUẬT 6</a:t>
            </a:r>
          </a:p>
          <a:p>
            <a:pPr marL="0" indent="0" algn="ctr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 ĐỀ </a:t>
            </a:r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4: NGHỆ THUẬT CỔ ĐẠI THẾ GIỚI VÀ VIỆT NAM</a:t>
            </a:r>
            <a:endParaRPr lang="en-US" b="1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BÀI 2: HỌA TIẾT TRỐNG ĐỒNG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5800" y="533400"/>
            <a:ext cx="880110" cy="995045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ounded Rectangle 10"/>
          <p:cNvSpPr/>
          <p:nvPr/>
        </p:nvSpPr>
        <p:spPr>
          <a:xfrm>
            <a:off x="762635" y="312420"/>
            <a:ext cx="6825615" cy="68580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71800" y="1295400"/>
            <a:ext cx="5791200" cy="457708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304800" y="1371600"/>
            <a:ext cx="2540000" cy="175323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- Em nhận ra mặt trống đồng có họa tiết nào?</a:t>
            </a:r>
          </a:p>
          <a:p>
            <a:endParaRPr lang="en-US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- Cách sắp xếp các hoạ tiết trên mặt trống đồng như thế nào</a:t>
            </a:r>
          </a:p>
        </p:txBody>
      </p:sp>
      <p:sp>
        <p:nvSpPr>
          <p:cNvPr id="4" name="Text Box 3"/>
          <p:cNvSpPr txBox="1"/>
          <p:nvPr/>
        </p:nvSpPr>
        <p:spPr>
          <a:xfrm>
            <a:off x="1066800" y="297815"/>
            <a:ext cx="6604635" cy="70040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1: KHÁM PHÁ HÌNH HỌA TIẾT TRÊN TRỐNG ĐỒNG</a:t>
            </a:r>
            <a:endParaRPr lang="en-US" b="1">
              <a:solidFill>
                <a:srgbClr val="FF00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1"/>
          <p:cNvSpPr txBox="1"/>
          <p:nvPr/>
        </p:nvSpPr>
        <p:spPr>
          <a:xfrm>
            <a:off x="838200" y="609600"/>
            <a:ext cx="4699635" cy="70040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 b="1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/>
          </a:p>
        </p:txBody>
      </p:sp>
      <p:sp>
        <p:nvSpPr>
          <p:cNvPr id="11" name="Rounded Rectangle 10"/>
          <p:cNvSpPr/>
          <p:nvPr/>
        </p:nvSpPr>
        <p:spPr>
          <a:xfrm>
            <a:off x="308610" y="304800"/>
            <a:ext cx="6680835" cy="68580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5800" y="1524000"/>
            <a:ext cx="7411085" cy="4762500"/>
          </a:xfrm>
          <a:prstGeom prst="rect">
            <a:avLst/>
          </a:prstGeom>
        </p:spPr>
      </p:pic>
      <p:sp>
        <p:nvSpPr>
          <p:cNvPr id="4" name="Text Box 3"/>
          <p:cNvSpPr txBox="1"/>
          <p:nvPr/>
        </p:nvSpPr>
        <p:spPr>
          <a:xfrm>
            <a:off x="609600" y="1143000"/>
            <a:ext cx="7788275" cy="36830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/>
              <a:t>Quan sát và chỉ ra cách tạo hình bằng kĩ thuật in</a:t>
            </a:r>
          </a:p>
        </p:txBody>
      </p:sp>
      <p:sp>
        <p:nvSpPr>
          <p:cNvPr id="5" name="Text Box 4"/>
          <p:cNvSpPr txBox="1"/>
          <p:nvPr/>
        </p:nvSpPr>
        <p:spPr>
          <a:xfrm>
            <a:off x="685800" y="304800"/>
            <a:ext cx="5956935" cy="70040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2: CÁCH MÔ PHỎNG HỌA TIẾT BẰNG KĨ THUẬT IN</a:t>
            </a:r>
            <a:endParaRPr lang="en-US" b="1">
              <a:solidFill>
                <a:srgbClr val="FF00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ounded Rectangle 10"/>
          <p:cNvSpPr/>
          <p:nvPr/>
        </p:nvSpPr>
        <p:spPr>
          <a:xfrm>
            <a:off x="156210" y="228600"/>
            <a:ext cx="8329930" cy="784225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1635" y="1371600"/>
            <a:ext cx="5564505" cy="500761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152400" y="1447800"/>
            <a:ext cx="2540000" cy="119888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- Chọn họa tiết trên trống đồng để mô phỏng</a:t>
            </a:r>
          </a:p>
          <a:p>
            <a:endParaRPr lang="en-US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- Thực hiện theo ý thích</a:t>
            </a:r>
          </a:p>
        </p:txBody>
      </p:sp>
      <p:sp>
        <p:nvSpPr>
          <p:cNvPr id="4" name="Text Box 3"/>
          <p:cNvSpPr txBox="1"/>
          <p:nvPr/>
        </p:nvSpPr>
        <p:spPr>
          <a:xfrm>
            <a:off x="228600" y="209550"/>
            <a:ext cx="8558530" cy="70040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3: MÔ PHỎNG HỌA TIẾT TRÊN TRỐNG ĐỒNG BẲNG KỈ THUẬT IN</a:t>
            </a:r>
            <a:endParaRPr lang="en-US" b="1">
              <a:solidFill>
                <a:srgbClr val="FF00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ounded Rectangle 10"/>
          <p:cNvSpPr/>
          <p:nvPr/>
        </p:nvSpPr>
        <p:spPr>
          <a:xfrm>
            <a:off x="762000" y="457200"/>
            <a:ext cx="5819140" cy="68580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sp>
        <p:nvSpPr>
          <p:cNvPr id="2" name="Text Box 1"/>
          <p:cNvSpPr txBox="1"/>
          <p:nvPr/>
        </p:nvSpPr>
        <p:spPr>
          <a:xfrm>
            <a:off x="838200" y="1219200"/>
            <a:ext cx="5130800" cy="203009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/>
              <a:t>Nêu cảm nhận và phân tích:</a:t>
            </a:r>
          </a:p>
          <a:p>
            <a:endParaRPr lang="en-US"/>
          </a:p>
          <a:p>
            <a:r>
              <a:rPr lang="en-US"/>
              <a:t>- Hình in em yêu thích.</a:t>
            </a:r>
          </a:p>
          <a:p>
            <a:endParaRPr lang="en-US"/>
          </a:p>
          <a:p>
            <a:r>
              <a:rPr lang="en-US"/>
              <a:t>- Các nét có trong hình in.</a:t>
            </a:r>
          </a:p>
          <a:p>
            <a:endParaRPr lang="en-US"/>
          </a:p>
          <a:p>
            <a:r>
              <a:rPr lang="en-US"/>
              <a:t>- Đặc điểm của hoạ tiết trên trống đồng</a:t>
            </a:r>
          </a:p>
        </p:txBody>
      </p:sp>
      <p:sp>
        <p:nvSpPr>
          <p:cNvPr id="3" name="Text Box 2"/>
          <p:cNvSpPr txBox="1"/>
          <p:nvPr/>
        </p:nvSpPr>
        <p:spPr>
          <a:xfrm>
            <a:off x="914400" y="518795"/>
            <a:ext cx="6362065" cy="700405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4: TRƯNG BÀY SẢN PHẨM VÀ CHIA SẺ</a:t>
            </a:r>
            <a:endParaRPr lang="en-US" b="1">
              <a:solidFill>
                <a:srgbClr val="FF00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71145" y="228600"/>
            <a:ext cx="8272780" cy="68580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txBody>
          <a:bodyPr vert="horz" wrap="none" lIns="91440" tIns="45720" rIns="91440" bIns="45720" numCol="1" anchor="ctr" anchorCtr="0" compatLnSpc="1"/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kumimoji="0" lang="zh-CN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SimSun" panose="02010600030101010101" pitchFamily="2" charset="-122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1905000"/>
            <a:ext cx="7327265" cy="4217670"/>
          </a:xfrm>
          <a:prstGeom prst="rect">
            <a:avLst/>
          </a:prstGeom>
        </p:spPr>
      </p:pic>
      <p:sp>
        <p:nvSpPr>
          <p:cNvPr id="3" name="Text Box 2"/>
          <p:cNvSpPr txBox="1"/>
          <p:nvPr/>
        </p:nvSpPr>
        <p:spPr>
          <a:xfrm>
            <a:off x="304800" y="1371600"/>
            <a:ext cx="8576310" cy="36830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>
                <a:latin typeface="Times New Roman" panose="02020603050405020304" pitchFamily="18" charset="0"/>
                <a:cs typeface="Times New Roman" panose="02020603050405020304" pitchFamily="18" charset="0"/>
              </a:rPr>
              <a:t>Đọc thông tin và cho biết: Nghệ thuật tạo hình trên trống đồng được thể hiện như thế nào?</a:t>
            </a:r>
          </a:p>
        </p:txBody>
      </p:sp>
      <p:sp>
        <p:nvSpPr>
          <p:cNvPr id="4" name="Text Box 3"/>
          <p:cNvSpPr txBox="1"/>
          <p:nvPr/>
        </p:nvSpPr>
        <p:spPr>
          <a:xfrm>
            <a:off x="685800" y="457200"/>
            <a:ext cx="6652260" cy="395605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rgbClr val="FF0000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5: TÌM HIỂU NGHỆ THUẬT TẠO HÌNH TRÊN TRỐNG ĐỒNG</a:t>
            </a:r>
            <a:endParaRPr lang="en-US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Box 2"/>
          <p:cNvSpPr txBox="1"/>
          <p:nvPr/>
        </p:nvSpPr>
        <p:spPr>
          <a:xfrm>
            <a:off x="1600200" y="1819910"/>
            <a:ext cx="5156200" cy="171450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b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    </a:t>
            </a:r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  </a:t>
            </a:r>
            <a:r>
              <a:rPr lang="en-US" sz="2400" b="1" u="sng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 DẶN DÒ</a:t>
            </a:r>
            <a:endParaRPr lang="en-US" sz="2400" b="1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  <a:sym typeface="+mn-ea"/>
            </a:endParaRP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sz="2400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- Hoàn thành bài .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r>
              <a:rPr lang="en-US" sz="2400" b="1">
                <a:solidFill>
                  <a:schemeClr val="tx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- Chuẩn bị bài mới.</a:t>
            </a:r>
          </a:p>
          <a:p>
            <a:pPr marL="0" indent="0" algn="l">
              <a:lnSpc>
                <a:spcPct val="110000"/>
              </a:lnSpc>
              <a:spcBef>
                <a:spcPts val="0"/>
              </a:spcBef>
              <a:buNone/>
            </a:pPr>
            <a:endParaRPr lang="en-US" sz="2400" b="1">
              <a:solidFill>
                <a:schemeClr val="tx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Blue Waves">
  <a:themeElements>
    <a:clrScheme name="Blue Waves 13">
      <a:dk1>
        <a:srgbClr val="000000"/>
      </a:dk1>
      <a:lt1>
        <a:srgbClr val="FFFFFF"/>
      </a:lt1>
      <a:dk2>
        <a:srgbClr val="000000"/>
      </a:dk2>
      <a:lt2>
        <a:srgbClr val="969696"/>
      </a:lt2>
      <a:accent1>
        <a:srgbClr val="0066CC"/>
      </a:accent1>
      <a:accent2>
        <a:srgbClr val="3399FF"/>
      </a:accent2>
      <a:accent3>
        <a:srgbClr val="FFFFFF"/>
      </a:accent3>
      <a:accent4>
        <a:srgbClr val="000000"/>
      </a:accent4>
      <a:accent5>
        <a:srgbClr val="AAB8E2"/>
      </a:accent5>
      <a:accent6>
        <a:srgbClr val="2D8AE7"/>
      </a:accent6>
      <a:hlink>
        <a:srgbClr val="CC3300"/>
      </a:hlink>
      <a:folHlink>
        <a:srgbClr val="996600"/>
      </a:folHlink>
    </a:clrScheme>
    <a:fontScheme name="Blue Waves">
      <a:majorFont>
        <a:latin typeface="Arial"/>
        <a:ea typeface="SimSun"/>
        <a:cs typeface=""/>
      </a:majorFont>
      <a:minorFont>
        <a:latin typeface="Arial"/>
        <a:ea typeface="SimSun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gradFill rotWithShape="0">
          <a:gsLst>
            <a:gs pos="0">
              <a:schemeClr val="accent1"/>
            </a:gs>
            <a:gs pos="100000">
              <a:schemeClr val="accent2"/>
            </a:gs>
          </a:gsLst>
          <a:lin ang="5400000" scaled="1"/>
        </a:gradFill>
        <a:ln w="9525" cap="flat" cmpd="sng" algn="ctr">
          <a:solidFill>
            <a:schemeClr val="accent1"/>
          </a:solidFill>
          <a:prstDash val="solid"/>
          <a:round/>
          <a:headEnd type="none" w="med" len="med"/>
          <a:tailEnd type="none" w="med" len="med"/>
        </a:ln>
      </a:spPr>
      <a:bodyPr vert="horz" wrap="none" lIns="91440" tIns="45720" rIns="91440" bIns="45720" numCol="1" anchor="ctr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zh-CN" alt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SimSun" panose="02010600030101010101" pitchFamily="2" charset="-122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gradFill rotWithShape="0">
          <a:gsLst>
            <a:gs pos="0">
              <a:schemeClr val="accent1"/>
            </a:gs>
            <a:gs pos="100000">
              <a:schemeClr val="accent2"/>
            </a:gs>
          </a:gsLst>
          <a:lin ang="5400000" scaled="1"/>
        </a:gradFill>
        <a:ln w="9525" cap="flat" cmpd="sng" algn="ctr">
          <a:solidFill>
            <a:schemeClr val="accent1"/>
          </a:solidFill>
          <a:prstDash val="solid"/>
          <a:round/>
          <a:headEnd type="none" w="med" len="med"/>
          <a:tailEnd type="none" w="med" len="med"/>
        </a:ln>
      </a:spPr>
      <a:bodyPr vert="horz" wrap="none" lIns="91440" tIns="45720" rIns="91440" bIns="45720" numCol="1" anchor="ctr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zh-CN" alt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SimSun" panose="02010600030101010101" pitchFamily="2" charset="-122"/>
          </a:defRPr>
        </a:defPPr>
      </a:lstStyle>
    </a:lnDef>
  </a:objectDefaults>
  <a:extraClrSchemeLst>
    <a:extraClrScheme>
      <a:clrScheme name="Blue Waves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ue Waves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ue Waves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ue Waves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ue Waves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ue Waves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ue Waves 13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66CC"/>
        </a:accent1>
        <a:accent2>
          <a:srgbClr val="3399FF"/>
        </a:accent2>
        <a:accent3>
          <a:srgbClr val="FFFFFF"/>
        </a:accent3>
        <a:accent4>
          <a:srgbClr val="000000"/>
        </a:accent4>
        <a:accent5>
          <a:srgbClr val="AAB8E2"/>
        </a:accent5>
        <a:accent6>
          <a:srgbClr val="2D8AE7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254</Words>
  <Application>Microsoft Office PowerPoint</Application>
  <PresentationFormat>On-screen Show (4:3)</PresentationFormat>
  <Paragraphs>34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0" baseType="lpstr">
      <vt:lpstr>Arial</vt:lpstr>
      <vt:lpstr>Times New Roman</vt:lpstr>
      <vt:lpstr>Blue Waves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dell</cp:lastModifiedBy>
  <cp:revision>57</cp:revision>
  <dcterms:created xsi:type="dcterms:W3CDTF">2021-05-26T09:25:00Z</dcterms:created>
  <dcterms:modified xsi:type="dcterms:W3CDTF">2022-03-23T08:16:05Z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1033-11.2.0.10223</vt:lpwstr>
  </property>
</Properties>
</file>