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4"/>
  </p:notesMasterIdLst>
  <p:sldIdLst>
    <p:sldId id="256" r:id="rId3"/>
    <p:sldId id="267" r:id="rId4"/>
    <p:sldId id="522" r:id="rId5"/>
    <p:sldId id="268" r:id="rId6"/>
    <p:sldId id="523" r:id="rId7"/>
    <p:sldId id="271" r:id="rId8"/>
    <p:sldId id="272" r:id="rId9"/>
    <p:sldId id="274" r:id="rId10"/>
    <p:sldId id="276" r:id="rId11"/>
    <p:sldId id="280" r:id="rId12"/>
    <p:sldId id="524" r:id="rId13"/>
    <p:sldId id="281" r:id="rId14"/>
    <p:sldId id="259" r:id="rId15"/>
    <p:sldId id="261" r:id="rId16"/>
    <p:sldId id="262" r:id="rId17"/>
    <p:sldId id="263" r:id="rId18"/>
    <p:sldId id="264" r:id="rId19"/>
    <p:sldId id="265" r:id="rId20"/>
    <p:sldId id="266" r:id="rId21"/>
    <p:sldId id="501" r:id="rId22"/>
    <p:sldId id="5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A89F2-BE54-461C-B6EA-89283871D9AE}" v="3" dt="2021-08-09T09:25:41.144"/>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81" d="100"/>
          <a:sy n="81" d="100"/>
        </p:scale>
        <p:origin x="3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il Phạm" userId="72956dafe1aa49c0" providerId="LiveId" clId="{8F0A89F2-BE54-461C-B6EA-89283871D9AE}"/>
    <pc:docChg chg="undo custSel addSld modSld sldOrd modMainMaster">
      <pc:chgData name="Nasil Phạm" userId="72956dafe1aa49c0" providerId="LiveId" clId="{8F0A89F2-BE54-461C-B6EA-89283871D9AE}" dt="2021-08-10T23:56:41.263" v="22" actId="1076"/>
      <pc:docMkLst>
        <pc:docMk/>
      </pc:docMkLst>
      <pc:sldChg chg="modSp mod">
        <pc:chgData name="Nasil Phạm" userId="72956dafe1aa49c0" providerId="LiveId" clId="{8F0A89F2-BE54-461C-B6EA-89283871D9AE}" dt="2021-08-09T09:25:12.115" v="1" actId="27636"/>
        <pc:sldMkLst>
          <pc:docMk/>
          <pc:sldMk cId="0" sldId="274"/>
        </pc:sldMkLst>
        <pc:spChg chg="mod">
          <ac:chgData name="Nasil Phạm" userId="72956dafe1aa49c0" providerId="LiveId" clId="{8F0A89F2-BE54-461C-B6EA-89283871D9AE}" dt="2021-08-09T09:25:12.115" v="1" actId="27636"/>
          <ac:spMkLst>
            <pc:docMk/>
            <pc:sldMk cId="0" sldId="274"/>
            <ac:spMk id="2" creationId="{00000000-0000-0000-0000-000000000000}"/>
          </ac:spMkLst>
        </pc:spChg>
      </pc:sldChg>
      <pc:sldChg chg="modSp mod">
        <pc:chgData name="Nasil Phạm" userId="72956dafe1aa49c0" providerId="LiveId" clId="{8F0A89F2-BE54-461C-B6EA-89283871D9AE}" dt="2021-08-10T23:56:41.263" v="22" actId="1076"/>
        <pc:sldMkLst>
          <pc:docMk/>
          <pc:sldMk cId="0" sldId="277"/>
        </pc:sldMkLst>
        <pc:picChg chg="mod">
          <ac:chgData name="Nasil Phạm" userId="72956dafe1aa49c0" providerId="LiveId" clId="{8F0A89F2-BE54-461C-B6EA-89283871D9AE}" dt="2021-08-10T23:56:41.263" v="22" actId="1076"/>
          <ac:picMkLst>
            <pc:docMk/>
            <pc:sldMk cId="0" sldId="277"/>
            <ac:picMk id="5" creationId="{00000000-0000-0000-0000-000000000000}"/>
          </ac:picMkLst>
        </pc:picChg>
      </pc:sldChg>
      <pc:sldChg chg="modSp mod">
        <pc:chgData name="Nasil Phạm" userId="72956dafe1aa49c0" providerId="LiveId" clId="{8F0A89F2-BE54-461C-B6EA-89283871D9AE}" dt="2021-08-10T23:56:14.060" v="19" actId="1076"/>
        <pc:sldMkLst>
          <pc:docMk/>
          <pc:sldMk cId="0" sldId="281"/>
        </pc:sldMkLst>
        <pc:spChg chg="mod">
          <ac:chgData name="Nasil Phạm" userId="72956dafe1aa49c0" providerId="LiveId" clId="{8F0A89F2-BE54-461C-B6EA-89283871D9AE}" dt="2021-08-10T23:56:14.060" v="19" actId="1076"/>
          <ac:spMkLst>
            <pc:docMk/>
            <pc:sldMk cId="0" sldId="281"/>
            <ac:spMk id="5" creationId="{00000000-0000-0000-0000-000000000000}"/>
          </ac:spMkLst>
        </pc:spChg>
        <pc:picChg chg="mod">
          <ac:chgData name="Nasil Phạm" userId="72956dafe1aa49c0" providerId="LiveId" clId="{8F0A89F2-BE54-461C-B6EA-89283871D9AE}" dt="2021-08-10T23:56:11.220" v="18" actId="1076"/>
          <ac:picMkLst>
            <pc:docMk/>
            <pc:sldMk cId="0" sldId="281"/>
            <ac:picMk id="4" creationId="{00000000-0000-0000-0000-000000000000}"/>
          </ac:picMkLst>
        </pc:picChg>
      </pc:sldChg>
      <pc:sldChg chg="add">
        <pc:chgData name="Nasil Phạm" userId="72956dafe1aa49c0" providerId="LiveId" clId="{8F0A89F2-BE54-461C-B6EA-89283871D9AE}" dt="2021-08-09T09:25:41.144" v="14"/>
        <pc:sldMkLst>
          <pc:docMk/>
          <pc:sldMk cId="822077034" sldId="297"/>
        </pc:sldMkLst>
      </pc:sldChg>
      <pc:sldChg chg="add">
        <pc:chgData name="Nasil Phạm" userId="72956dafe1aa49c0" providerId="LiveId" clId="{8F0A89F2-BE54-461C-B6EA-89283871D9AE}" dt="2021-08-09T09:25:41.144" v="14"/>
        <pc:sldMkLst>
          <pc:docMk/>
          <pc:sldMk cId="1510731552" sldId="517"/>
        </pc:sldMkLst>
      </pc:sldChg>
      <pc:sldChg chg="new ord">
        <pc:chgData name="Nasil Phạm" userId="72956dafe1aa49c0" providerId="LiveId" clId="{8F0A89F2-BE54-461C-B6EA-89283871D9AE}" dt="2021-08-10T23:56:01.391" v="17"/>
        <pc:sldMkLst>
          <pc:docMk/>
          <pc:sldMk cId="2269153775" sldId="518"/>
        </pc:sldMkLst>
      </pc:sldChg>
      <pc:sldMasterChg chg="addSp modSp mod modSldLayout">
        <pc:chgData name="Nasil Phạm" userId="72956dafe1aa49c0" providerId="LiveId" clId="{8F0A89F2-BE54-461C-B6EA-89283871D9AE}" dt="2021-08-09T09:25:27.762" v="13" actId="20577"/>
        <pc:sldMasterMkLst>
          <pc:docMk/>
          <pc:sldMasterMk cId="0" sldId="2147483648"/>
        </pc:sldMasterMkLst>
        <pc:spChg chg="add mod">
          <ac:chgData name="Nasil Phạm" userId="72956dafe1aa49c0" providerId="LiveId" clId="{8F0A89F2-BE54-461C-B6EA-89283871D9AE}" dt="2021-08-09T09:25:15.250" v="2" actId="1076"/>
          <ac:spMkLst>
            <pc:docMk/>
            <pc:sldMasterMk cId="0" sldId="2147483648"/>
            <ac:spMk id="8" creationId="{563AA8C5-89FA-45A9-877B-720928CEE775}"/>
          </ac:spMkLst>
        </pc:spChg>
        <pc:picChg chg="add mod">
          <ac:chgData name="Nasil Phạm" userId="72956dafe1aa49c0" providerId="LiveId" clId="{8F0A89F2-BE54-461C-B6EA-89283871D9AE}" dt="2021-08-09T09:25:11.942" v="0"/>
          <ac:picMkLst>
            <pc:docMk/>
            <pc:sldMasterMk cId="0" sldId="2147483648"/>
            <ac:picMk id="7" creationId="{DDE953C0-8621-49EF-B85C-57024477C047}"/>
          </ac:picMkLst>
        </pc:picChg>
        <pc:picChg chg="add mod">
          <ac:chgData name="Nasil Phạm" userId="72956dafe1aa49c0" providerId="LiveId" clId="{8F0A89F2-BE54-461C-B6EA-89283871D9AE}" dt="2021-08-09T09:25:11.942" v="0"/>
          <ac:picMkLst>
            <pc:docMk/>
            <pc:sldMasterMk cId="0" sldId="2147483648"/>
            <ac:picMk id="9" creationId="{04E09D45-27D1-4580-B657-A24E15FD1C75}"/>
          </ac:picMkLst>
        </pc:picChg>
        <pc:sldLayoutChg chg="modSp mod">
          <pc:chgData name="Nasil Phạm" userId="72956dafe1aa49c0" providerId="LiveId" clId="{8F0A89F2-BE54-461C-B6EA-89283871D9AE}" dt="2021-08-09T09:25:27.762" v="13" actId="20577"/>
          <pc:sldLayoutMkLst>
            <pc:docMk/>
            <pc:sldMasterMk cId="0" sldId="2147483648"/>
            <pc:sldLayoutMk cId="3999062974" sldId="2147483660"/>
          </pc:sldLayoutMkLst>
          <pc:spChg chg="mod">
            <ac:chgData name="Nasil Phạm" userId="72956dafe1aa49c0" providerId="LiveId" clId="{8F0A89F2-BE54-461C-B6EA-89283871D9AE}" dt="2021-08-09T09:25:27.762" v="13" actId="20577"/>
            <ac:spMkLst>
              <pc:docMk/>
              <pc:sldMasterMk cId="0" sldId="2147483648"/>
              <pc:sldLayoutMk cId="3999062974" sldId="2147483660"/>
              <ac:spMk id="21" creationId="{7906B193-ED6B-4AA8-AC54-DB2A501FADD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F538-4DDD-4759-8B42-513A9C9655B7}"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D4BE4-B38F-4828-BAB1-D07C07877413}" type="slidenum">
              <a:rPr lang="en-US" smtClean="0"/>
              <a:t>‹#›</a:t>
            </a:fld>
            <a:endParaRPr lang="en-US"/>
          </a:p>
        </p:txBody>
      </p:sp>
    </p:spTree>
    <p:extLst>
      <p:ext uri="{BB962C8B-B14F-4D97-AF65-F5344CB8AC3E}">
        <p14:creationId xmlns:p14="http://schemas.microsoft.com/office/powerpoint/2010/main" val="400210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Rounded Corners 2">
            <a:extLst>
              <a:ext uri="{FF2B5EF4-FFF2-40B4-BE49-F238E27FC236}">
                <a16:creationId xmlns:a16="http://schemas.microsoft.com/office/drawing/2014/main" id="{2DC4D3E3-CA7E-4E70-9736-8ABB338D9562}"/>
              </a:ext>
            </a:extLst>
          </p:cNvPr>
          <p:cNvSpPr/>
          <p:nvPr userDrawn="1"/>
        </p:nvSpPr>
        <p:spPr>
          <a:xfrm>
            <a:off x="173046" y="285186"/>
            <a:ext cx="11809593" cy="6535271"/>
          </a:xfrm>
          <a:prstGeom prst="roundRect">
            <a:avLst>
              <a:gd name="adj" fmla="val 5967"/>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Right Triangle 3">
            <a:extLst>
              <a:ext uri="{FF2B5EF4-FFF2-40B4-BE49-F238E27FC236}">
                <a16:creationId xmlns:a16="http://schemas.microsoft.com/office/drawing/2014/main" id="{0B42DAB7-6142-42A6-8E7F-3D7E68A363AA}"/>
              </a:ext>
            </a:extLst>
          </p:cNvPr>
          <p:cNvSpPr/>
          <p:nvPr userDrawn="1"/>
        </p:nvSpPr>
        <p:spPr>
          <a:xfrm>
            <a:off x="0" y="5150224"/>
            <a:ext cx="2024310" cy="170777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5" name="Right Triangle 4">
            <a:extLst>
              <a:ext uri="{FF2B5EF4-FFF2-40B4-BE49-F238E27FC236}">
                <a16:creationId xmlns:a16="http://schemas.microsoft.com/office/drawing/2014/main" id="{DB9EA634-0F9F-494B-B73F-484148581D91}"/>
              </a:ext>
            </a:extLst>
          </p:cNvPr>
          <p:cNvSpPr/>
          <p:nvPr userDrawn="1"/>
        </p:nvSpPr>
        <p:spPr>
          <a:xfrm>
            <a:off x="395859" y="4625788"/>
            <a:ext cx="2415309"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Right Triangle 5">
            <a:extLst>
              <a:ext uri="{FF2B5EF4-FFF2-40B4-BE49-F238E27FC236}">
                <a16:creationId xmlns:a16="http://schemas.microsoft.com/office/drawing/2014/main" id="{0D1DD2F0-1E09-4BE6-A7DE-8C06ACE2AA75}"/>
              </a:ext>
            </a:extLst>
          </p:cNvPr>
          <p:cNvSpPr/>
          <p:nvPr userDrawn="1"/>
        </p:nvSpPr>
        <p:spPr>
          <a:xfrm rot="10800000">
            <a:off x="10394481" y="0"/>
            <a:ext cx="1863838" cy="183804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ight Triangle 6">
            <a:extLst>
              <a:ext uri="{FF2B5EF4-FFF2-40B4-BE49-F238E27FC236}">
                <a16:creationId xmlns:a16="http://schemas.microsoft.com/office/drawing/2014/main" id="{217B321F-A2C8-4C10-87B8-FF197474F4A6}"/>
              </a:ext>
            </a:extLst>
          </p:cNvPr>
          <p:cNvSpPr/>
          <p:nvPr userDrawn="1"/>
        </p:nvSpPr>
        <p:spPr>
          <a:xfrm rot="10800000">
            <a:off x="9376350" y="0"/>
            <a:ext cx="2415309"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8" name="Rectangle: Rounded Corners 7">
            <a:extLst>
              <a:ext uri="{FF2B5EF4-FFF2-40B4-BE49-F238E27FC236}">
                <a16:creationId xmlns:a16="http://schemas.microsoft.com/office/drawing/2014/main" id="{CCDCFD63-96BE-4F5B-A298-6F406CE8C82C}"/>
              </a:ext>
            </a:extLst>
          </p:cNvPr>
          <p:cNvSpPr/>
          <p:nvPr userDrawn="1"/>
        </p:nvSpPr>
        <p:spPr>
          <a:xfrm>
            <a:off x="5836515" y="3083197"/>
            <a:ext cx="5730968" cy="1145523"/>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 name="Rectangle: Rounded Corners 8">
            <a:extLst>
              <a:ext uri="{FF2B5EF4-FFF2-40B4-BE49-F238E27FC236}">
                <a16:creationId xmlns:a16="http://schemas.microsoft.com/office/drawing/2014/main" id="{03D88355-306A-48E2-A92E-1D1AB947B522}"/>
              </a:ext>
            </a:extLst>
          </p:cNvPr>
          <p:cNvSpPr/>
          <p:nvPr userDrawn="1"/>
        </p:nvSpPr>
        <p:spPr>
          <a:xfrm>
            <a:off x="6913589" y="4453499"/>
            <a:ext cx="4653894" cy="50846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12" name="Picture 11" descr="Graphical user interface, text&#10;&#10;Description automatically generated">
            <a:extLst>
              <a:ext uri="{FF2B5EF4-FFF2-40B4-BE49-F238E27FC236}">
                <a16:creationId xmlns:a16="http://schemas.microsoft.com/office/drawing/2014/main" id="{7D6C553E-C677-42B6-AF1C-DEF080012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986" y="285186"/>
            <a:ext cx="3701426" cy="4943475"/>
          </a:xfrm>
          <a:prstGeom prst="rect">
            <a:avLst/>
          </a:prstGeom>
        </p:spPr>
      </p:pic>
      <p:sp>
        <p:nvSpPr>
          <p:cNvPr id="13" name="Rectangle: Rounded Corners 12">
            <a:extLst>
              <a:ext uri="{FF2B5EF4-FFF2-40B4-BE49-F238E27FC236}">
                <a16:creationId xmlns:a16="http://schemas.microsoft.com/office/drawing/2014/main" id="{130396EC-0661-4642-8DEC-905FB0398A2A}"/>
              </a:ext>
            </a:extLst>
          </p:cNvPr>
          <p:cNvSpPr/>
          <p:nvPr userDrawn="1"/>
        </p:nvSpPr>
        <p:spPr>
          <a:xfrm>
            <a:off x="3350498" y="5390026"/>
            <a:ext cx="1927914" cy="778400"/>
          </a:xfrm>
          <a:prstGeom prst="roundRect">
            <a:avLst>
              <a:gd name="adj" fmla="val 50000"/>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14" name="Picture 13" descr="Text&#10;&#10;Description automatically generated">
            <a:extLst>
              <a:ext uri="{FF2B5EF4-FFF2-40B4-BE49-F238E27FC236}">
                <a16:creationId xmlns:a16="http://schemas.microsoft.com/office/drawing/2014/main" id="{422DC164-04A5-480D-8BBA-B760A3C9F80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689886" y="5397903"/>
            <a:ext cx="1249138" cy="780293"/>
          </a:xfrm>
          <a:prstGeom prst="rect">
            <a:avLst/>
          </a:prstGeom>
        </p:spPr>
      </p:pic>
      <p:sp>
        <p:nvSpPr>
          <p:cNvPr id="15" name="Rectangle: Rounded Corners 14">
            <a:extLst>
              <a:ext uri="{FF2B5EF4-FFF2-40B4-BE49-F238E27FC236}">
                <a16:creationId xmlns:a16="http://schemas.microsoft.com/office/drawing/2014/main" id="{B2AD1FF5-FFA6-4658-82FB-D9879361A57B}"/>
              </a:ext>
            </a:extLst>
          </p:cNvPr>
          <p:cNvSpPr/>
          <p:nvPr userDrawn="1"/>
        </p:nvSpPr>
        <p:spPr>
          <a:xfrm>
            <a:off x="5836515" y="1865128"/>
            <a:ext cx="5730968" cy="1145523"/>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9" name="Title 1">
            <a:extLst>
              <a:ext uri="{FF2B5EF4-FFF2-40B4-BE49-F238E27FC236}">
                <a16:creationId xmlns:a16="http://schemas.microsoft.com/office/drawing/2014/main" id="{1713510F-2914-431A-AA06-486B596737CC}"/>
              </a:ext>
            </a:extLst>
          </p:cNvPr>
          <p:cNvSpPr txBox="1">
            <a:spLocks/>
          </p:cNvSpPr>
          <p:nvPr userDrawn="1"/>
        </p:nvSpPr>
        <p:spPr>
          <a:xfrm>
            <a:off x="6203750" y="2097408"/>
            <a:ext cx="5007944" cy="65993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dirty="0" err="1"/>
              <a:t>Bài</a:t>
            </a:r>
            <a:r>
              <a:rPr lang="en-US" dirty="0"/>
              <a:t> </a:t>
            </a:r>
            <a:r>
              <a:rPr lang="en-US" dirty="0" err="1"/>
              <a:t>giảng</a:t>
            </a:r>
            <a:r>
              <a:rPr lang="en-US" dirty="0"/>
              <a:t> </a:t>
            </a:r>
            <a:r>
              <a:rPr lang="en-US" dirty="0" err="1"/>
              <a:t>điện</a:t>
            </a:r>
            <a:r>
              <a:rPr lang="en-US" dirty="0"/>
              <a:t> </a:t>
            </a:r>
            <a:r>
              <a:rPr lang="en-US" dirty="0" err="1"/>
              <a:t>tử</a:t>
            </a:r>
            <a:endParaRPr lang="en-US" dirty="0"/>
          </a:p>
        </p:txBody>
      </p:sp>
      <p:sp>
        <p:nvSpPr>
          <p:cNvPr id="20" name="Title 1">
            <a:extLst>
              <a:ext uri="{FF2B5EF4-FFF2-40B4-BE49-F238E27FC236}">
                <a16:creationId xmlns:a16="http://schemas.microsoft.com/office/drawing/2014/main" id="{4031702D-1C58-49CA-A7CB-B4EF0021C8A3}"/>
              </a:ext>
            </a:extLst>
          </p:cNvPr>
          <p:cNvSpPr txBox="1">
            <a:spLocks/>
          </p:cNvSpPr>
          <p:nvPr userDrawn="1"/>
        </p:nvSpPr>
        <p:spPr>
          <a:xfrm>
            <a:off x="6198027" y="3364611"/>
            <a:ext cx="5007944" cy="65993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dirty="0"/>
              <a:t>Unit 5: Food and health</a:t>
            </a:r>
          </a:p>
        </p:txBody>
      </p:sp>
      <p:sp>
        <p:nvSpPr>
          <p:cNvPr id="21" name="Title 1">
            <a:extLst>
              <a:ext uri="{FF2B5EF4-FFF2-40B4-BE49-F238E27FC236}">
                <a16:creationId xmlns:a16="http://schemas.microsoft.com/office/drawing/2014/main" id="{7906B193-ED6B-4AA8-AC54-DB2A501FADDA}"/>
              </a:ext>
            </a:extLst>
          </p:cNvPr>
          <p:cNvSpPr txBox="1">
            <a:spLocks/>
          </p:cNvSpPr>
          <p:nvPr userDrawn="1"/>
        </p:nvSpPr>
        <p:spPr>
          <a:xfrm>
            <a:off x="7197508" y="4377765"/>
            <a:ext cx="5007944" cy="659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t>Lesson 8: CLIL</a:t>
            </a:r>
          </a:p>
        </p:txBody>
      </p:sp>
    </p:spTree>
    <p:extLst>
      <p:ext uri="{BB962C8B-B14F-4D97-AF65-F5344CB8AC3E}">
        <p14:creationId xmlns:p14="http://schemas.microsoft.com/office/powerpoint/2010/main" val="3999062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you">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5DAFD90A-1603-44BA-91E9-F26F2E7F367F}"/>
              </a:ext>
            </a:extLst>
          </p:cNvPr>
          <p:cNvSpPr/>
          <p:nvPr userDrawn="1"/>
        </p:nvSpPr>
        <p:spPr>
          <a:xfrm>
            <a:off x="1" y="0"/>
            <a:ext cx="12191999" cy="4495800"/>
          </a:xfrm>
          <a:prstGeom prst="rect">
            <a:avLst/>
          </a:prstGeom>
          <a:blipFill dpi="0" rotWithShape="1">
            <a:blip r:embed="rId2" cstate="email">
              <a:extLst>
                <a:ext uri="{28A0092B-C50C-407E-A947-70E740481C1C}">
                  <a14:useLocalDpi xmlns:a14="http://schemas.microsoft.com/office/drawing/2010/main" val="0"/>
                </a:ext>
              </a:extLst>
            </a:blip>
            <a:srcRect/>
            <a:stretch>
              <a:fillRect t="-1355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9A4E"/>
              </a:solidFill>
            </a:endParaRPr>
          </a:p>
        </p:txBody>
      </p:sp>
      <p:sp>
        <p:nvSpPr>
          <p:cNvPr id="4" name="Title 1">
            <a:extLst>
              <a:ext uri="{FF2B5EF4-FFF2-40B4-BE49-F238E27FC236}">
                <a16:creationId xmlns:a16="http://schemas.microsoft.com/office/drawing/2014/main" id="{93138552-60CC-48E2-811F-A7888EE4E438}"/>
              </a:ext>
            </a:extLst>
          </p:cNvPr>
          <p:cNvSpPr txBox="1">
            <a:spLocks/>
          </p:cNvSpPr>
          <p:nvPr userDrawn="1"/>
        </p:nvSpPr>
        <p:spPr>
          <a:xfrm>
            <a:off x="6398509" y="1407896"/>
            <a:ext cx="8564628" cy="1469452"/>
          </a:xfrm>
          <a:prstGeom prst="rect">
            <a:avLst/>
          </a:prstGeom>
        </p:spPr>
        <p:txBody>
          <a:bodyPr vert="horz" lIns="121879" tIns="60939" rIns="121879" bIns="60939"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7" dirty="0">
                <a:solidFill>
                  <a:srgbClr val="009A4E"/>
                </a:solidFill>
                <a:latin typeface="Lato Black"/>
              </a:rPr>
              <a:t>Thank you!</a:t>
            </a:r>
          </a:p>
        </p:txBody>
      </p:sp>
      <p:pic>
        <p:nvPicPr>
          <p:cNvPr id="5" name="Picture Placeholder 7">
            <a:extLst>
              <a:ext uri="{FF2B5EF4-FFF2-40B4-BE49-F238E27FC236}">
                <a16:creationId xmlns:a16="http://schemas.microsoft.com/office/drawing/2014/main" id="{9929EF32-C867-4403-83D5-3573336C9C7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2622" t="-1638" r="-2713" b="-1690"/>
          <a:stretch/>
        </p:blipFill>
        <p:spPr>
          <a:xfrm>
            <a:off x="3998024" y="4868051"/>
            <a:ext cx="730286" cy="1049523"/>
          </a:xfrm>
          <a:prstGeom prst="rect">
            <a:avLst/>
          </a:prstGeom>
        </p:spPr>
      </p:pic>
      <p:sp>
        <p:nvSpPr>
          <p:cNvPr id="6" name="TextBox 5">
            <a:extLst>
              <a:ext uri="{FF2B5EF4-FFF2-40B4-BE49-F238E27FC236}">
                <a16:creationId xmlns:a16="http://schemas.microsoft.com/office/drawing/2014/main" id="{29038279-D4BD-4B74-9D37-87443037645B}"/>
              </a:ext>
            </a:extLst>
          </p:cNvPr>
          <p:cNvSpPr txBox="1"/>
          <p:nvPr userDrawn="1"/>
        </p:nvSpPr>
        <p:spPr>
          <a:xfrm>
            <a:off x="4908696" y="5392813"/>
            <a:ext cx="6105696" cy="276999"/>
          </a:xfrm>
          <a:prstGeom prst="rect">
            <a:avLst/>
          </a:prstGeom>
          <a:noFill/>
        </p:spPr>
        <p:txBody>
          <a:bodyPr wrap="square">
            <a:spAutoFit/>
          </a:bodyPr>
          <a:lstStyle/>
          <a:p>
            <a:r>
              <a:rPr lang="en-US" sz="1200" b="1" dirty="0">
                <a:solidFill>
                  <a:srgbClr val="009A4E"/>
                </a:solidFill>
                <a:latin typeface="+mj-lt"/>
              </a:rPr>
              <a:t>CTCP ĐẦU TƯ VÀ PHÁT TRIỂN GIÁO DỤC PHƯƠNG NAM</a:t>
            </a:r>
          </a:p>
        </p:txBody>
      </p:sp>
      <p:pic>
        <p:nvPicPr>
          <p:cNvPr id="7" name="Picture 6">
            <a:extLst>
              <a:ext uri="{FF2B5EF4-FFF2-40B4-BE49-F238E27FC236}">
                <a16:creationId xmlns:a16="http://schemas.microsoft.com/office/drawing/2014/main" id="{910FCABE-71D9-4B47-87A0-AA2F8A554F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54506" y="4952133"/>
            <a:ext cx="11814077" cy="1343025"/>
          </a:xfrm>
          <a:prstGeom prst="rect">
            <a:avLst/>
          </a:prstGeom>
        </p:spPr>
      </p:pic>
    </p:spTree>
    <p:extLst>
      <p:ext uri="{BB962C8B-B14F-4D97-AF65-F5344CB8AC3E}">
        <p14:creationId xmlns:p14="http://schemas.microsoft.com/office/powerpoint/2010/main" val="39641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70294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Freeform 189">
            <a:extLst>
              <a:ext uri="{FF2B5EF4-FFF2-40B4-BE49-F238E27FC236}">
                <a16:creationId xmlns:a16="http://schemas.microsoft.com/office/drawing/2014/main" id="{6F61F351-24F8-498C-9FA8-84D971F1CA1E}"/>
              </a:ext>
            </a:extLst>
          </p:cNvPr>
          <p:cNvSpPr/>
          <p:nvPr userDrawn="1"/>
        </p:nvSpPr>
        <p:spPr>
          <a:xfrm>
            <a:off x="4929161" y="-9526"/>
            <a:ext cx="7284371" cy="6859691"/>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009A4E">
              <a:alpha val="7882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6" name="Straight Connector 5">
            <a:extLst>
              <a:ext uri="{FF2B5EF4-FFF2-40B4-BE49-F238E27FC236}">
                <a16:creationId xmlns:a16="http://schemas.microsoft.com/office/drawing/2014/main" id="{4593B40A-628B-46CA-8D14-462832F631E1}"/>
              </a:ext>
            </a:extLst>
          </p:cNvPr>
          <p:cNvCxnSpPr/>
          <p:nvPr userDrawn="1"/>
        </p:nvCxnSpPr>
        <p:spPr>
          <a:xfrm>
            <a:off x="8849294" y="5716347"/>
            <a:ext cx="3364239"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D391D82-AF92-4636-BFFA-41B71BA637A6}"/>
              </a:ext>
            </a:extLst>
          </p:cNvPr>
          <p:cNvCxnSpPr/>
          <p:nvPr userDrawn="1"/>
        </p:nvCxnSpPr>
        <p:spPr>
          <a:xfrm>
            <a:off x="6643045" y="4193695"/>
            <a:ext cx="5548956"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Placeholder 1">
            <a:extLst>
              <a:ext uri="{FF2B5EF4-FFF2-40B4-BE49-F238E27FC236}">
                <a16:creationId xmlns:a16="http://schemas.microsoft.com/office/drawing/2014/main" id="{D97431BD-DFB1-4455-B940-DE3740827E88}"/>
              </a:ext>
            </a:extLst>
          </p:cNvPr>
          <p:cNvSpPr>
            <a:spLocks noGrp="1"/>
          </p:cNvSpPr>
          <p:nvPr>
            <p:ph type="title"/>
          </p:nvPr>
        </p:nvSpPr>
        <p:spPr>
          <a:xfrm>
            <a:off x="5857814" y="4332011"/>
            <a:ext cx="6556495" cy="805416"/>
          </a:xfrm>
          <a:prstGeom prst="rect">
            <a:avLst/>
          </a:prstGeom>
        </p:spPr>
        <p:txBody>
          <a:bodyPr vert="horz" lIns="182843" tIns="91422" rIns="182843" bIns="91422" rtlCol="0" anchor="ctr">
            <a:noAutofit/>
          </a:bodyPr>
          <a:lstStyle>
            <a:lvl1pPr algn="ctr">
              <a:defRPr sz="6900">
                <a:solidFill>
                  <a:schemeClr val="bg1"/>
                </a:solidFill>
              </a:defRPr>
            </a:lvl1pPr>
          </a:lstStyle>
          <a:p>
            <a:endParaRPr lang="en-US" dirty="0"/>
          </a:p>
        </p:txBody>
      </p:sp>
      <p:sp>
        <p:nvSpPr>
          <p:cNvPr id="10" name="Subtitle 2">
            <a:extLst>
              <a:ext uri="{FF2B5EF4-FFF2-40B4-BE49-F238E27FC236}">
                <a16:creationId xmlns:a16="http://schemas.microsoft.com/office/drawing/2014/main" id="{01FC36A6-19D6-4BCA-AC85-BC522A4DE565}"/>
              </a:ext>
            </a:extLst>
          </p:cNvPr>
          <p:cNvSpPr>
            <a:spLocks noGrp="1"/>
          </p:cNvSpPr>
          <p:nvPr>
            <p:ph type="subTitle" idx="1"/>
          </p:nvPr>
        </p:nvSpPr>
        <p:spPr>
          <a:xfrm>
            <a:off x="7002700" y="5200652"/>
            <a:ext cx="4754213" cy="428625"/>
          </a:xfrm>
        </p:spPr>
        <p:txBody>
          <a:bodyPr>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a:p>
        </p:txBody>
      </p:sp>
    </p:spTree>
    <p:extLst>
      <p:ext uri="{BB962C8B-B14F-4D97-AF65-F5344CB8AC3E}">
        <p14:creationId xmlns:p14="http://schemas.microsoft.com/office/powerpoint/2010/main" val="343009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nvGrpSpPr>
          <p:cNvPr id="5" name="Group 4">
            <a:extLst>
              <a:ext uri="{FF2B5EF4-FFF2-40B4-BE49-F238E27FC236}">
                <a16:creationId xmlns:a16="http://schemas.microsoft.com/office/drawing/2014/main" id="{073DDB73-79F1-4490-96CD-D858241EE790}"/>
              </a:ext>
            </a:extLst>
          </p:cNvPr>
          <p:cNvGrpSpPr>
            <a:grpSpLocks noChangeAspect="1"/>
          </p:cNvGrpSpPr>
          <p:nvPr userDrawn="1"/>
        </p:nvGrpSpPr>
        <p:grpSpPr bwMode="auto">
          <a:xfrm>
            <a:off x="5840563" y="624717"/>
            <a:ext cx="5740592" cy="5063543"/>
            <a:chOff x="1044" y="1"/>
            <a:chExt cx="3670" cy="3238"/>
          </a:xfrm>
          <a:solidFill>
            <a:schemeClr val="bg1">
              <a:lumMod val="85000"/>
              <a:alpha val="61000"/>
            </a:schemeClr>
          </a:solidFill>
        </p:grpSpPr>
        <p:sp>
          <p:nvSpPr>
            <p:cNvPr id="6" name="Freeform 5">
              <a:extLst>
                <a:ext uri="{FF2B5EF4-FFF2-40B4-BE49-F238E27FC236}">
                  <a16:creationId xmlns:a16="http://schemas.microsoft.com/office/drawing/2014/main" id="{4A4F6F7A-21A0-40C7-8827-8FC574A9E32F}"/>
                </a:ext>
              </a:extLst>
            </p:cNvPr>
            <p:cNvSpPr>
              <a:spLocks noEditPoints="1"/>
            </p:cNvSpPr>
            <p:nvPr/>
          </p:nvSpPr>
          <p:spPr bwMode="auto">
            <a:xfrm>
              <a:off x="4579" y="2187"/>
              <a:ext cx="131" cy="123"/>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7"/>
                    <a:pt x="14" y="52"/>
                    <a:pt x="17" y="55"/>
                  </a:cubicBezTo>
                  <a:cubicBezTo>
                    <a:pt x="19" y="59"/>
                    <a:pt x="23" y="63"/>
                    <a:pt x="27" y="66"/>
                  </a:cubicBezTo>
                  <a:cubicBezTo>
                    <a:pt x="30" y="68"/>
                    <a:pt x="32" y="71"/>
                    <a:pt x="33" y="75"/>
                  </a:cubicBezTo>
                  <a:cubicBezTo>
                    <a:pt x="33" y="76"/>
                    <a:pt x="33" y="78"/>
                    <a:pt x="33" y="79"/>
                  </a:cubicBezTo>
                  <a:cubicBezTo>
                    <a:pt x="34" y="78"/>
                    <a:pt x="35" y="77"/>
                    <a:pt x="36" y="77"/>
                  </a:cubicBezTo>
                  <a:cubicBezTo>
                    <a:pt x="38" y="74"/>
                    <a:pt x="42" y="73"/>
                    <a:pt x="45" y="73"/>
                  </a:cubicBezTo>
                  <a:cubicBezTo>
                    <a:pt x="46" y="73"/>
                    <a:pt x="46" y="73"/>
                    <a:pt x="47" y="73"/>
                  </a:cubicBezTo>
                  <a:cubicBezTo>
                    <a:pt x="49" y="73"/>
                    <a:pt x="51" y="73"/>
                    <a:pt x="53" y="73"/>
                  </a:cubicBezTo>
                  <a:cubicBezTo>
                    <a:pt x="59" y="73"/>
                    <a:pt x="65" y="72"/>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6"/>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 name="Freeform 6">
              <a:extLst>
                <a:ext uri="{FF2B5EF4-FFF2-40B4-BE49-F238E27FC236}">
                  <a16:creationId xmlns:a16="http://schemas.microsoft.com/office/drawing/2014/main" id="{6CA6FFA5-9245-4A1C-B593-4AC13E5871D6}"/>
                </a:ext>
              </a:extLst>
            </p:cNvPr>
            <p:cNvSpPr>
              <a:spLocks noEditPoints="1"/>
            </p:cNvSpPr>
            <p:nvPr/>
          </p:nvSpPr>
          <p:spPr bwMode="auto">
            <a:xfrm>
              <a:off x="4488" y="2255"/>
              <a:ext cx="82" cy="82"/>
            </a:xfrm>
            <a:custGeom>
              <a:avLst/>
              <a:gdLst>
                <a:gd name="T0" fmla="*/ 62 w 67"/>
                <a:gd name="T1" fmla="*/ 17 h 67"/>
                <a:gd name="T2" fmla="*/ 67 w 67"/>
                <a:gd name="T3" fmla="*/ 13 h 67"/>
                <a:gd name="T4" fmla="*/ 67 w 67"/>
                <a:gd name="T5" fmla="*/ 4 h 67"/>
                <a:gd name="T6" fmla="*/ 58 w 67"/>
                <a:gd name="T7" fmla="*/ 4 h 67"/>
                <a:gd name="T8" fmla="*/ 58 w 67"/>
                <a:gd name="T9" fmla="*/ 0 h 67"/>
                <a:gd name="T10" fmla="*/ 4 w 67"/>
                <a:gd name="T11" fmla="*/ 0 h 67"/>
                <a:gd name="T12" fmla="*/ 0 w 67"/>
                <a:gd name="T13" fmla="*/ 4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29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4 h 67"/>
                <a:gd name="T60" fmla="*/ 16 w 67"/>
                <a:gd name="T61" fmla="*/ 4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4"/>
                    <a:pt x="67" y="4"/>
                    <a:pt x="67" y="4"/>
                  </a:cubicBezTo>
                  <a:cubicBezTo>
                    <a:pt x="58" y="4"/>
                    <a:pt x="58" y="4"/>
                    <a:pt x="58" y="4"/>
                  </a:cubicBezTo>
                  <a:cubicBezTo>
                    <a:pt x="58" y="0"/>
                    <a:pt x="58" y="0"/>
                    <a:pt x="58" y="0"/>
                  </a:cubicBezTo>
                  <a:cubicBezTo>
                    <a:pt x="4" y="0"/>
                    <a:pt x="4" y="0"/>
                    <a:pt x="4" y="0"/>
                  </a:cubicBezTo>
                  <a:cubicBezTo>
                    <a:pt x="2" y="0"/>
                    <a:pt x="0" y="2"/>
                    <a:pt x="0" y="4"/>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8"/>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29"/>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4"/>
                    <a:pt x="12" y="4"/>
                    <a:pt x="12" y="4"/>
                  </a:cubicBezTo>
                  <a:cubicBezTo>
                    <a:pt x="16" y="4"/>
                    <a:pt x="16" y="4"/>
                    <a:pt x="16" y="4"/>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 name="Freeform 7">
              <a:extLst>
                <a:ext uri="{FF2B5EF4-FFF2-40B4-BE49-F238E27FC236}">
                  <a16:creationId xmlns:a16="http://schemas.microsoft.com/office/drawing/2014/main" id="{39395D76-0980-4615-9954-C24B8CC57FA9}"/>
                </a:ext>
              </a:extLst>
            </p:cNvPr>
            <p:cNvSpPr>
              <a:spLocks noEditPoints="1"/>
            </p:cNvSpPr>
            <p:nvPr/>
          </p:nvSpPr>
          <p:spPr bwMode="auto">
            <a:xfrm>
              <a:off x="4629" y="2028"/>
              <a:ext cx="71" cy="71"/>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5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5"/>
                    <a:pt x="29" y="5"/>
                  </a:cubicBezTo>
                  <a:cubicBezTo>
                    <a:pt x="16" y="5"/>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0"/>
                    <a:pt x="30" y="10"/>
                    <a:pt x="32"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 name="Freeform 8">
              <a:extLst>
                <a:ext uri="{FF2B5EF4-FFF2-40B4-BE49-F238E27FC236}">
                  <a16:creationId xmlns:a16="http://schemas.microsoft.com/office/drawing/2014/main" id="{F408EB9C-9D1A-49B4-95C9-CC4CC77715B2}"/>
                </a:ext>
              </a:extLst>
            </p:cNvPr>
            <p:cNvSpPr>
              <a:spLocks noEditPoints="1"/>
            </p:cNvSpPr>
            <p:nvPr/>
          </p:nvSpPr>
          <p:spPr bwMode="auto">
            <a:xfrm>
              <a:off x="4617" y="2116"/>
              <a:ext cx="56" cy="56"/>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7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7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1 h 46"/>
                <a:gd name="T86" fmla="*/ 22 w 46"/>
                <a:gd name="T87" fmla="*/ 20 h 46"/>
                <a:gd name="T88" fmla="*/ 25 w 46"/>
                <a:gd name="T89" fmla="*/ 20 h 46"/>
                <a:gd name="T90" fmla="*/ 26 w 46"/>
                <a:gd name="T91" fmla="*/ 21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7"/>
                  </a:cubicBezTo>
                  <a:cubicBezTo>
                    <a:pt x="0" y="43"/>
                    <a:pt x="0" y="43"/>
                    <a:pt x="0" y="43"/>
                  </a:cubicBezTo>
                  <a:cubicBezTo>
                    <a:pt x="0" y="44"/>
                    <a:pt x="2" y="46"/>
                    <a:pt x="3" y="46"/>
                  </a:cubicBezTo>
                  <a:cubicBezTo>
                    <a:pt x="17" y="46"/>
                    <a:pt x="17" y="46"/>
                    <a:pt x="17" y="46"/>
                  </a:cubicBezTo>
                  <a:cubicBezTo>
                    <a:pt x="19" y="46"/>
                    <a:pt x="20" y="44"/>
                    <a:pt x="20" y="43"/>
                  </a:cubicBezTo>
                  <a:cubicBezTo>
                    <a:pt x="20" y="26"/>
                    <a:pt x="20" y="26"/>
                    <a:pt x="20" y="26"/>
                  </a:cubicBezTo>
                  <a:cubicBezTo>
                    <a:pt x="26" y="26"/>
                    <a:pt x="26" y="26"/>
                    <a:pt x="26" y="26"/>
                  </a:cubicBezTo>
                  <a:cubicBezTo>
                    <a:pt x="26" y="43"/>
                    <a:pt x="26" y="43"/>
                    <a:pt x="26" y="43"/>
                  </a:cubicBezTo>
                  <a:cubicBezTo>
                    <a:pt x="26" y="44"/>
                    <a:pt x="28" y="46"/>
                    <a:pt x="29" y="46"/>
                  </a:cubicBezTo>
                  <a:cubicBezTo>
                    <a:pt x="43" y="46"/>
                    <a:pt x="43" y="46"/>
                    <a:pt x="43" y="46"/>
                  </a:cubicBezTo>
                  <a:cubicBezTo>
                    <a:pt x="45" y="46"/>
                    <a:pt x="46" y="44"/>
                    <a:pt x="46" y="43"/>
                  </a:cubicBezTo>
                  <a:cubicBezTo>
                    <a:pt x="46" y="17"/>
                    <a:pt x="46" y="17"/>
                    <a:pt x="46" y="17"/>
                  </a:cubicBezTo>
                  <a:cubicBezTo>
                    <a:pt x="46" y="16"/>
                    <a:pt x="45" y="14"/>
                    <a:pt x="43" y="14"/>
                  </a:cubicBezTo>
                  <a:close/>
                  <a:moveTo>
                    <a:pt x="16" y="43"/>
                  </a:moveTo>
                  <a:cubicBezTo>
                    <a:pt x="5" y="43"/>
                    <a:pt x="5" y="43"/>
                    <a:pt x="5" y="43"/>
                  </a:cubicBezTo>
                  <a:cubicBezTo>
                    <a:pt x="4" y="43"/>
                    <a:pt x="3" y="42"/>
                    <a:pt x="3" y="42"/>
                  </a:cubicBezTo>
                  <a:cubicBezTo>
                    <a:pt x="3" y="41"/>
                    <a:pt x="4" y="40"/>
                    <a:pt x="5" y="40"/>
                  </a:cubicBezTo>
                  <a:cubicBezTo>
                    <a:pt x="16" y="40"/>
                    <a:pt x="16" y="40"/>
                    <a:pt x="16" y="40"/>
                  </a:cubicBezTo>
                  <a:cubicBezTo>
                    <a:pt x="17" y="40"/>
                    <a:pt x="17" y="41"/>
                    <a:pt x="17" y="42"/>
                  </a:cubicBezTo>
                  <a:cubicBezTo>
                    <a:pt x="17" y="42"/>
                    <a:pt x="17" y="43"/>
                    <a:pt x="16" y="43"/>
                  </a:cubicBezTo>
                  <a:close/>
                  <a:moveTo>
                    <a:pt x="25" y="23"/>
                  </a:moveTo>
                  <a:cubicBezTo>
                    <a:pt x="22" y="23"/>
                    <a:pt x="22" y="23"/>
                    <a:pt x="22" y="23"/>
                  </a:cubicBezTo>
                  <a:cubicBezTo>
                    <a:pt x="21" y="23"/>
                    <a:pt x="20" y="22"/>
                    <a:pt x="20" y="21"/>
                  </a:cubicBezTo>
                  <a:cubicBezTo>
                    <a:pt x="20" y="21"/>
                    <a:pt x="21" y="20"/>
                    <a:pt x="22" y="20"/>
                  </a:cubicBezTo>
                  <a:cubicBezTo>
                    <a:pt x="25" y="20"/>
                    <a:pt x="25" y="20"/>
                    <a:pt x="25" y="20"/>
                  </a:cubicBezTo>
                  <a:cubicBezTo>
                    <a:pt x="25" y="20"/>
                    <a:pt x="26" y="21"/>
                    <a:pt x="26" y="21"/>
                  </a:cubicBezTo>
                  <a:cubicBezTo>
                    <a:pt x="26" y="22"/>
                    <a:pt x="25" y="23"/>
                    <a:pt x="25" y="23"/>
                  </a:cubicBezTo>
                  <a:close/>
                  <a:moveTo>
                    <a:pt x="42" y="43"/>
                  </a:moveTo>
                  <a:cubicBezTo>
                    <a:pt x="31" y="43"/>
                    <a:pt x="31" y="43"/>
                    <a:pt x="31" y="43"/>
                  </a:cubicBezTo>
                  <a:cubicBezTo>
                    <a:pt x="30" y="43"/>
                    <a:pt x="29" y="42"/>
                    <a:pt x="29" y="42"/>
                  </a:cubicBezTo>
                  <a:cubicBezTo>
                    <a:pt x="29" y="41"/>
                    <a:pt x="30" y="40"/>
                    <a:pt x="31" y="40"/>
                  </a:cubicBezTo>
                  <a:cubicBezTo>
                    <a:pt x="42" y="40"/>
                    <a:pt x="42" y="40"/>
                    <a:pt x="42" y="40"/>
                  </a:cubicBezTo>
                  <a:cubicBezTo>
                    <a:pt x="43" y="40"/>
                    <a:pt x="43" y="41"/>
                    <a:pt x="43" y="42"/>
                  </a:cubicBezTo>
                  <a:cubicBezTo>
                    <a:pt x="43" y="42"/>
                    <a:pt x="43" y="43"/>
                    <a:pt x="42"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 name="Freeform 9">
              <a:extLst>
                <a:ext uri="{FF2B5EF4-FFF2-40B4-BE49-F238E27FC236}">
                  <a16:creationId xmlns:a16="http://schemas.microsoft.com/office/drawing/2014/main" id="{C49BE605-038D-4212-981F-F631AC3EEE61}"/>
                </a:ext>
              </a:extLst>
            </p:cNvPr>
            <p:cNvSpPr>
              <a:spLocks/>
            </p:cNvSpPr>
            <p:nvPr/>
          </p:nvSpPr>
          <p:spPr bwMode="auto">
            <a:xfrm>
              <a:off x="4515" y="2127"/>
              <a:ext cx="91" cy="91"/>
            </a:xfrm>
            <a:custGeom>
              <a:avLst/>
              <a:gdLst>
                <a:gd name="T0" fmla="*/ 45 w 91"/>
                <a:gd name="T1" fmla="*/ 91 h 91"/>
                <a:gd name="T2" fmla="*/ 91 w 91"/>
                <a:gd name="T3" fmla="*/ 45 h 91"/>
                <a:gd name="T4" fmla="*/ 62 w 91"/>
                <a:gd name="T5" fmla="*/ 45 h 91"/>
                <a:gd name="T6" fmla="*/ 62 w 91"/>
                <a:gd name="T7" fmla="*/ 0 h 91"/>
                <a:gd name="T8" fmla="*/ 28 w 91"/>
                <a:gd name="T9" fmla="*/ 0 h 91"/>
                <a:gd name="T10" fmla="*/ 28 w 91"/>
                <a:gd name="T11" fmla="*/ 45 h 91"/>
                <a:gd name="T12" fmla="*/ 0 w 91"/>
                <a:gd name="T13" fmla="*/ 45 h 91"/>
                <a:gd name="T14" fmla="*/ 45 w 9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1">
                  <a:moveTo>
                    <a:pt x="45" y="91"/>
                  </a:moveTo>
                  <a:lnTo>
                    <a:pt x="91" y="45"/>
                  </a:lnTo>
                  <a:lnTo>
                    <a:pt x="62" y="45"/>
                  </a:lnTo>
                  <a:lnTo>
                    <a:pt x="62" y="0"/>
                  </a:lnTo>
                  <a:lnTo>
                    <a:pt x="28" y="0"/>
                  </a:lnTo>
                  <a:lnTo>
                    <a:pt x="28" y="45"/>
                  </a:lnTo>
                  <a:lnTo>
                    <a:pt x="0" y="45"/>
                  </a:lnTo>
                  <a:lnTo>
                    <a:pt x="45"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 name="Freeform 10">
              <a:extLst>
                <a:ext uri="{FF2B5EF4-FFF2-40B4-BE49-F238E27FC236}">
                  <a16:creationId xmlns:a16="http://schemas.microsoft.com/office/drawing/2014/main" id="{A99797D2-4933-4A3B-9C77-3C3CE100ACF6}"/>
                </a:ext>
              </a:extLst>
            </p:cNvPr>
            <p:cNvSpPr>
              <a:spLocks noEditPoints="1"/>
            </p:cNvSpPr>
            <p:nvPr/>
          </p:nvSpPr>
          <p:spPr bwMode="auto">
            <a:xfrm>
              <a:off x="4620" y="1923"/>
              <a:ext cx="77" cy="77"/>
            </a:xfrm>
            <a:custGeom>
              <a:avLst/>
              <a:gdLst>
                <a:gd name="T0" fmla="*/ 31 w 62"/>
                <a:gd name="T1" fmla="*/ 63 h 63"/>
                <a:gd name="T2" fmla="*/ 0 w 62"/>
                <a:gd name="T3" fmla="*/ 32 h 63"/>
                <a:gd name="T4" fmla="*/ 31 w 62"/>
                <a:gd name="T5" fmla="*/ 0 h 63"/>
                <a:gd name="T6" fmla="*/ 62 w 62"/>
                <a:gd name="T7" fmla="*/ 32 h 63"/>
                <a:gd name="T8" fmla="*/ 31 w 62"/>
                <a:gd name="T9" fmla="*/ 63 h 63"/>
                <a:gd name="T10" fmla="*/ 57 w 62"/>
                <a:gd name="T11" fmla="*/ 36 h 63"/>
                <a:gd name="T12" fmla="*/ 41 w 62"/>
                <a:gd name="T13" fmla="*/ 35 h 63"/>
                <a:gd name="T14" fmla="*/ 46 w 62"/>
                <a:gd name="T15" fmla="*/ 54 h 63"/>
                <a:gd name="T16" fmla="*/ 57 w 62"/>
                <a:gd name="T17" fmla="*/ 36 h 63"/>
                <a:gd name="T18" fmla="*/ 41 w 62"/>
                <a:gd name="T19" fmla="*/ 56 h 63"/>
                <a:gd name="T20" fmla="*/ 36 w 62"/>
                <a:gd name="T21" fmla="*/ 36 h 63"/>
                <a:gd name="T22" fmla="*/ 35 w 62"/>
                <a:gd name="T23" fmla="*/ 36 h 63"/>
                <a:gd name="T24" fmla="*/ 15 w 62"/>
                <a:gd name="T25" fmla="*/ 53 h 63"/>
                <a:gd name="T26" fmla="*/ 31 w 62"/>
                <a:gd name="T27" fmla="*/ 58 h 63"/>
                <a:gd name="T28" fmla="*/ 41 w 62"/>
                <a:gd name="T29" fmla="*/ 56 h 63"/>
                <a:gd name="T30" fmla="*/ 11 w 62"/>
                <a:gd name="T31" fmla="*/ 49 h 63"/>
                <a:gd name="T32" fmla="*/ 33 w 62"/>
                <a:gd name="T33" fmla="*/ 32 h 63"/>
                <a:gd name="T34" fmla="*/ 34 w 62"/>
                <a:gd name="T35" fmla="*/ 31 h 63"/>
                <a:gd name="T36" fmla="*/ 32 w 62"/>
                <a:gd name="T37" fmla="*/ 27 h 63"/>
                <a:gd name="T38" fmla="*/ 4 w 62"/>
                <a:gd name="T39" fmla="*/ 31 h 63"/>
                <a:gd name="T40" fmla="*/ 4 w 62"/>
                <a:gd name="T41" fmla="*/ 32 h 63"/>
                <a:gd name="T42" fmla="*/ 11 w 62"/>
                <a:gd name="T43" fmla="*/ 49 h 63"/>
                <a:gd name="T44" fmla="*/ 5 w 62"/>
                <a:gd name="T45" fmla="*/ 26 h 63"/>
                <a:gd name="T46" fmla="*/ 29 w 62"/>
                <a:gd name="T47" fmla="*/ 23 h 63"/>
                <a:gd name="T48" fmla="*/ 20 w 62"/>
                <a:gd name="T49" fmla="*/ 8 h 63"/>
                <a:gd name="T50" fmla="*/ 5 w 62"/>
                <a:gd name="T51" fmla="*/ 26 h 63"/>
                <a:gd name="T52" fmla="*/ 25 w 62"/>
                <a:gd name="T53" fmla="*/ 6 h 63"/>
                <a:gd name="T54" fmla="*/ 35 w 62"/>
                <a:gd name="T55" fmla="*/ 21 h 63"/>
                <a:gd name="T56" fmla="*/ 49 w 62"/>
                <a:gd name="T57" fmla="*/ 12 h 63"/>
                <a:gd name="T58" fmla="*/ 31 w 62"/>
                <a:gd name="T59" fmla="*/ 5 h 63"/>
                <a:gd name="T60" fmla="*/ 25 w 62"/>
                <a:gd name="T61" fmla="*/ 6 h 63"/>
                <a:gd name="T62" fmla="*/ 51 w 62"/>
                <a:gd name="T63" fmla="*/ 15 h 63"/>
                <a:gd name="T64" fmla="*/ 37 w 62"/>
                <a:gd name="T65" fmla="*/ 25 h 63"/>
                <a:gd name="T66" fmla="*/ 38 w 62"/>
                <a:gd name="T67" fmla="*/ 29 h 63"/>
                <a:gd name="T68" fmla="*/ 39 w 62"/>
                <a:gd name="T69" fmla="*/ 30 h 63"/>
                <a:gd name="T70" fmla="*/ 57 w 62"/>
                <a:gd name="T71" fmla="*/ 31 h 63"/>
                <a:gd name="T72" fmla="*/ 51 w 62"/>
                <a:gd name="T73"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3">
                  <a:moveTo>
                    <a:pt x="31" y="63"/>
                  </a:moveTo>
                  <a:cubicBezTo>
                    <a:pt x="14" y="63"/>
                    <a:pt x="0" y="49"/>
                    <a:pt x="0" y="32"/>
                  </a:cubicBezTo>
                  <a:cubicBezTo>
                    <a:pt x="0" y="14"/>
                    <a:pt x="14" y="0"/>
                    <a:pt x="31" y="0"/>
                  </a:cubicBezTo>
                  <a:cubicBezTo>
                    <a:pt x="48" y="0"/>
                    <a:pt x="62" y="14"/>
                    <a:pt x="62" y="32"/>
                  </a:cubicBezTo>
                  <a:cubicBezTo>
                    <a:pt x="62" y="49"/>
                    <a:pt x="48" y="63"/>
                    <a:pt x="31" y="63"/>
                  </a:cubicBezTo>
                  <a:close/>
                  <a:moveTo>
                    <a:pt x="57" y="36"/>
                  </a:moveTo>
                  <a:cubicBezTo>
                    <a:pt x="56" y="36"/>
                    <a:pt x="49" y="33"/>
                    <a:pt x="41" y="35"/>
                  </a:cubicBezTo>
                  <a:cubicBezTo>
                    <a:pt x="44" y="44"/>
                    <a:pt x="45" y="52"/>
                    <a:pt x="46" y="54"/>
                  </a:cubicBezTo>
                  <a:cubicBezTo>
                    <a:pt x="52" y="50"/>
                    <a:pt x="56" y="43"/>
                    <a:pt x="57" y="36"/>
                  </a:cubicBezTo>
                  <a:close/>
                  <a:moveTo>
                    <a:pt x="41" y="56"/>
                  </a:moveTo>
                  <a:cubicBezTo>
                    <a:pt x="41" y="54"/>
                    <a:pt x="39" y="46"/>
                    <a:pt x="36" y="36"/>
                  </a:cubicBezTo>
                  <a:cubicBezTo>
                    <a:pt x="36" y="36"/>
                    <a:pt x="36" y="36"/>
                    <a:pt x="35" y="36"/>
                  </a:cubicBezTo>
                  <a:cubicBezTo>
                    <a:pt x="20" y="41"/>
                    <a:pt x="15" y="52"/>
                    <a:pt x="15" y="53"/>
                  </a:cubicBezTo>
                  <a:cubicBezTo>
                    <a:pt x="19" y="56"/>
                    <a:pt x="25" y="58"/>
                    <a:pt x="31" y="58"/>
                  </a:cubicBezTo>
                  <a:cubicBezTo>
                    <a:pt x="35" y="58"/>
                    <a:pt x="38" y="57"/>
                    <a:pt x="41" y="56"/>
                  </a:cubicBezTo>
                  <a:close/>
                  <a:moveTo>
                    <a:pt x="11" y="49"/>
                  </a:moveTo>
                  <a:cubicBezTo>
                    <a:pt x="12" y="48"/>
                    <a:pt x="19" y="36"/>
                    <a:pt x="33" y="32"/>
                  </a:cubicBezTo>
                  <a:cubicBezTo>
                    <a:pt x="33" y="32"/>
                    <a:pt x="33" y="32"/>
                    <a:pt x="34" y="31"/>
                  </a:cubicBezTo>
                  <a:cubicBezTo>
                    <a:pt x="33" y="30"/>
                    <a:pt x="32" y="28"/>
                    <a:pt x="32" y="27"/>
                  </a:cubicBezTo>
                  <a:cubicBezTo>
                    <a:pt x="18" y="31"/>
                    <a:pt x="6" y="31"/>
                    <a:pt x="4" y="31"/>
                  </a:cubicBezTo>
                  <a:cubicBezTo>
                    <a:pt x="4" y="31"/>
                    <a:pt x="4" y="31"/>
                    <a:pt x="4" y="32"/>
                  </a:cubicBezTo>
                  <a:cubicBezTo>
                    <a:pt x="4" y="38"/>
                    <a:pt x="7" y="45"/>
                    <a:pt x="11" y="49"/>
                  </a:cubicBezTo>
                  <a:close/>
                  <a:moveTo>
                    <a:pt x="5" y="26"/>
                  </a:moveTo>
                  <a:cubicBezTo>
                    <a:pt x="6" y="26"/>
                    <a:pt x="17" y="26"/>
                    <a:pt x="29" y="23"/>
                  </a:cubicBezTo>
                  <a:cubicBezTo>
                    <a:pt x="25" y="15"/>
                    <a:pt x="20" y="8"/>
                    <a:pt x="20" y="8"/>
                  </a:cubicBezTo>
                  <a:cubicBezTo>
                    <a:pt x="12" y="11"/>
                    <a:pt x="7" y="18"/>
                    <a:pt x="5" y="26"/>
                  </a:cubicBezTo>
                  <a:close/>
                  <a:moveTo>
                    <a:pt x="25" y="6"/>
                  </a:moveTo>
                  <a:cubicBezTo>
                    <a:pt x="25" y="7"/>
                    <a:pt x="30" y="13"/>
                    <a:pt x="35" y="21"/>
                  </a:cubicBezTo>
                  <a:cubicBezTo>
                    <a:pt x="44" y="18"/>
                    <a:pt x="48" y="12"/>
                    <a:pt x="49" y="12"/>
                  </a:cubicBezTo>
                  <a:cubicBezTo>
                    <a:pt x="44" y="8"/>
                    <a:pt x="38" y="5"/>
                    <a:pt x="31" y="5"/>
                  </a:cubicBezTo>
                  <a:cubicBezTo>
                    <a:pt x="29" y="5"/>
                    <a:pt x="27" y="5"/>
                    <a:pt x="25" y="6"/>
                  </a:cubicBezTo>
                  <a:close/>
                  <a:moveTo>
                    <a:pt x="51" y="15"/>
                  </a:moveTo>
                  <a:cubicBezTo>
                    <a:pt x="51" y="16"/>
                    <a:pt x="46" y="21"/>
                    <a:pt x="37" y="25"/>
                  </a:cubicBezTo>
                  <a:cubicBezTo>
                    <a:pt x="37" y="27"/>
                    <a:pt x="38" y="28"/>
                    <a:pt x="38" y="29"/>
                  </a:cubicBezTo>
                  <a:cubicBezTo>
                    <a:pt x="39" y="30"/>
                    <a:pt x="39" y="30"/>
                    <a:pt x="39" y="30"/>
                  </a:cubicBezTo>
                  <a:cubicBezTo>
                    <a:pt x="48" y="29"/>
                    <a:pt x="57" y="31"/>
                    <a:pt x="57" y="31"/>
                  </a:cubicBezTo>
                  <a:cubicBezTo>
                    <a:pt x="57" y="25"/>
                    <a:pt x="55" y="19"/>
                    <a:pt x="51"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 name="Freeform 11">
              <a:extLst>
                <a:ext uri="{FF2B5EF4-FFF2-40B4-BE49-F238E27FC236}">
                  <a16:creationId xmlns:a16="http://schemas.microsoft.com/office/drawing/2014/main" id="{14462B0B-A2A7-4033-9253-8648E87FB053}"/>
                </a:ext>
              </a:extLst>
            </p:cNvPr>
            <p:cNvSpPr>
              <a:spLocks noEditPoints="1"/>
            </p:cNvSpPr>
            <p:nvPr/>
          </p:nvSpPr>
          <p:spPr bwMode="auto">
            <a:xfrm>
              <a:off x="4544" y="2038"/>
              <a:ext cx="73" cy="64"/>
            </a:xfrm>
            <a:custGeom>
              <a:avLst/>
              <a:gdLst>
                <a:gd name="T0" fmla="*/ 48 w 59"/>
                <a:gd name="T1" fmla="*/ 0 h 52"/>
                <a:gd name="T2" fmla="*/ 11 w 59"/>
                <a:gd name="T3" fmla="*/ 0 h 52"/>
                <a:gd name="T4" fmla="*/ 0 w 59"/>
                <a:gd name="T5" fmla="*/ 11 h 52"/>
                <a:gd name="T6" fmla="*/ 0 w 59"/>
                <a:gd name="T7" fmla="*/ 50 h 52"/>
                <a:gd name="T8" fmla="*/ 2 w 59"/>
                <a:gd name="T9" fmla="*/ 52 h 52"/>
                <a:gd name="T10" fmla="*/ 57 w 59"/>
                <a:gd name="T11" fmla="*/ 52 h 52"/>
                <a:gd name="T12" fmla="*/ 59 w 59"/>
                <a:gd name="T13" fmla="*/ 50 h 52"/>
                <a:gd name="T14" fmla="*/ 59 w 59"/>
                <a:gd name="T15" fmla="*/ 11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1"/>
                    <a:pt x="0" y="11"/>
                    <a:pt x="0" y="11"/>
                  </a:cubicBezTo>
                  <a:cubicBezTo>
                    <a:pt x="0" y="50"/>
                    <a:pt x="0" y="50"/>
                    <a:pt x="0" y="50"/>
                  </a:cubicBezTo>
                  <a:cubicBezTo>
                    <a:pt x="0" y="51"/>
                    <a:pt x="1" y="52"/>
                    <a:pt x="2" y="52"/>
                  </a:cubicBezTo>
                  <a:cubicBezTo>
                    <a:pt x="57" y="52"/>
                    <a:pt x="57" y="52"/>
                    <a:pt x="57" y="52"/>
                  </a:cubicBezTo>
                  <a:cubicBezTo>
                    <a:pt x="58" y="52"/>
                    <a:pt x="59" y="51"/>
                    <a:pt x="59" y="50"/>
                  </a:cubicBezTo>
                  <a:cubicBezTo>
                    <a:pt x="59" y="11"/>
                    <a:pt x="59" y="11"/>
                    <a:pt x="59" y="11"/>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 name="Freeform 12">
              <a:extLst>
                <a:ext uri="{FF2B5EF4-FFF2-40B4-BE49-F238E27FC236}">
                  <a16:creationId xmlns:a16="http://schemas.microsoft.com/office/drawing/2014/main" id="{F8CCE9A7-3943-479C-BAB7-4AC1C223BBA2}"/>
                </a:ext>
              </a:extLst>
            </p:cNvPr>
            <p:cNvSpPr>
              <a:spLocks noEditPoints="1"/>
            </p:cNvSpPr>
            <p:nvPr/>
          </p:nvSpPr>
          <p:spPr bwMode="auto">
            <a:xfrm>
              <a:off x="4388" y="2162"/>
              <a:ext cx="117" cy="102"/>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8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6 h 83"/>
                <a:gd name="T34" fmla="*/ 80 w 95"/>
                <a:gd name="T35" fmla="*/ 5 h 83"/>
                <a:gd name="T36" fmla="*/ 82 w 95"/>
                <a:gd name="T37" fmla="*/ 6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29 h 83"/>
                <a:gd name="T58" fmla="*/ 0 w 95"/>
                <a:gd name="T59" fmla="*/ 38 h 83"/>
                <a:gd name="T60" fmla="*/ 5 w 95"/>
                <a:gd name="T61" fmla="*/ 46 h 83"/>
                <a:gd name="T62" fmla="*/ 12 w 95"/>
                <a:gd name="T63" fmla="*/ 46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2 h 83"/>
                <a:gd name="T76" fmla="*/ 44 w 95"/>
                <a:gd name="T77" fmla="*/ 78 h 83"/>
                <a:gd name="T78" fmla="*/ 46 w 95"/>
                <a:gd name="T79" fmla="*/ 74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8"/>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59"/>
                    <a:pt x="76" y="57"/>
                    <a:pt x="75" y="55"/>
                  </a:cubicBezTo>
                  <a:cubicBezTo>
                    <a:pt x="72" y="49"/>
                    <a:pt x="71" y="42"/>
                    <a:pt x="71" y="34"/>
                  </a:cubicBezTo>
                  <a:cubicBezTo>
                    <a:pt x="71" y="25"/>
                    <a:pt x="72" y="18"/>
                    <a:pt x="75" y="12"/>
                  </a:cubicBezTo>
                  <a:cubicBezTo>
                    <a:pt x="76" y="10"/>
                    <a:pt x="77" y="8"/>
                    <a:pt x="78" y="6"/>
                  </a:cubicBezTo>
                  <a:cubicBezTo>
                    <a:pt x="78" y="6"/>
                    <a:pt x="79" y="5"/>
                    <a:pt x="80" y="5"/>
                  </a:cubicBezTo>
                  <a:cubicBezTo>
                    <a:pt x="81" y="5"/>
                    <a:pt x="82" y="6"/>
                    <a:pt x="82" y="6"/>
                  </a:cubicBezTo>
                  <a:cubicBezTo>
                    <a:pt x="84" y="8"/>
                    <a:pt x="85" y="10"/>
                    <a:pt x="86" y="12"/>
                  </a:cubicBezTo>
                  <a:cubicBezTo>
                    <a:pt x="88" y="18"/>
                    <a:pt x="89" y="25"/>
                    <a:pt x="89" y="34"/>
                  </a:cubicBezTo>
                  <a:cubicBezTo>
                    <a:pt x="89" y="42"/>
                    <a:pt x="88" y="49"/>
                    <a:pt x="86" y="55"/>
                  </a:cubicBezTo>
                  <a:cubicBezTo>
                    <a:pt x="85" y="57"/>
                    <a:pt x="84" y="59"/>
                    <a:pt x="82" y="61"/>
                  </a:cubicBezTo>
                  <a:cubicBezTo>
                    <a:pt x="82" y="61"/>
                    <a:pt x="81" y="62"/>
                    <a:pt x="80" y="62"/>
                  </a:cubicBezTo>
                  <a:close/>
                  <a:moveTo>
                    <a:pt x="23" y="34"/>
                  </a:moveTo>
                  <a:cubicBezTo>
                    <a:pt x="23" y="29"/>
                    <a:pt x="24" y="24"/>
                    <a:pt x="24" y="20"/>
                  </a:cubicBezTo>
                  <a:cubicBezTo>
                    <a:pt x="20" y="20"/>
                    <a:pt x="16" y="21"/>
                    <a:pt x="12" y="21"/>
                  </a:cubicBezTo>
                  <a:cubicBezTo>
                    <a:pt x="5" y="21"/>
                    <a:pt x="5" y="21"/>
                    <a:pt x="5" y="21"/>
                  </a:cubicBezTo>
                  <a:cubicBezTo>
                    <a:pt x="0" y="29"/>
                    <a:pt x="0" y="29"/>
                    <a:pt x="0" y="29"/>
                  </a:cubicBezTo>
                  <a:cubicBezTo>
                    <a:pt x="0" y="38"/>
                    <a:pt x="0" y="38"/>
                    <a:pt x="0" y="38"/>
                  </a:cubicBezTo>
                  <a:cubicBezTo>
                    <a:pt x="5" y="46"/>
                    <a:pt x="5" y="46"/>
                    <a:pt x="5" y="46"/>
                  </a:cubicBezTo>
                  <a:cubicBezTo>
                    <a:pt x="5" y="46"/>
                    <a:pt x="5" y="46"/>
                    <a:pt x="12" y="46"/>
                  </a:cubicBezTo>
                  <a:cubicBezTo>
                    <a:pt x="16" y="46"/>
                    <a:pt x="20" y="47"/>
                    <a:pt x="24" y="47"/>
                  </a:cubicBezTo>
                  <a:cubicBezTo>
                    <a:pt x="24" y="43"/>
                    <a:pt x="23" y="38"/>
                    <a:pt x="23" y="34"/>
                  </a:cubicBezTo>
                  <a:close/>
                  <a:moveTo>
                    <a:pt x="34" y="53"/>
                  </a:moveTo>
                  <a:cubicBezTo>
                    <a:pt x="22" y="51"/>
                    <a:pt x="22" y="51"/>
                    <a:pt x="22" y="51"/>
                  </a:cubicBezTo>
                  <a:cubicBezTo>
                    <a:pt x="30" y="81"/>
                    <a:pt x="30" y="81"/>
                    <a:pt x="30" y="81"/>
                  </a:cubicBezTo>
                  <a:cubicBezTo>
                    <a:pt x="30" y="82"/>
                    <a:pt x="32" y="83"/>
                    <a:pt x="33" y="82"/>
                  </a:cubicBezTo>
                  <a:cubicBezTo>
                    <a:pt x="44" y="78"/>
                    <a:pt x="44" y="78"/>
                    <a:pt x="44" y="78"/>
                  </a:cubicBezTo>
                  <a:cubicBezTo>
                    <a:pt x="46" y="77"/>
                    <a:pt x="46" y="76"/>
                    <a:pt x="46" y="74"/>
                  </a:cubicBezTo>
                  <a:lnTo>
                    <a:pt x="34" y="53"/>
                  </a:lnTo>
                  <a:close/>
                  <a:moveTo>
                    <a:pt x="80" y="45"/>
                  </a:moveTo>
                  <a:cubicBezTo>
                    <a:pt x="80" y="45"/>
                    <a:pt x="79" y="44"/>
                    <a:pt x="79" y="44"/>
                  </a:cubicBezTo>
                  <a:cubicBezTo>
                    <a:pt x="79" y="44"/>
                    <a:pt x="78" y="43"/>
                    <a:pt x="78" y="42"/>
                  </a:cubicBezTo>
                  <a:cubicBezTo>
                    <a:pt x="77" y="40"/>
                    <a:pt x="77" y="37"/>
                    <a:pt x="77" y="34"/>
                  </a:cubicBezTo>
                  <a:cubicBezTo>
                    <a:pt x="77" y="30"/>
                    <a:pt x="77" y="28"/>
                    <a:pt x="78" y="25"/>
                  </a:cubicBezTo>
                  <a:cubicBezTo>
                    <a:pt x="78" y="24"/>
                    <a:pt x="79" y="24"/>
                    <a:pt x="79" y="23"/>
                  </a:cubicBezTo>
                  <a:cubicBezTo>
                    <a:pt x="79" y="23"/>
                    <a:pt x="80" y="23"/>
                    <a:pt x="80" y="23"/>
                  </a:cubicBezTo>
                  <a:cubicBezTo>
                    <a:pt x="80" y="23"/>
                    <a:pt x="81" y="23"/>
                    <a:pt x="81" y="23"/>
                  </a:cubicBezTo>
                  <a:cubicBezTo>
                    <a:pt x="81" y="24"/>
                    <a:pt x="82" y="24"/>
                    <a:pt x="82" y="25"/>
                  </a:cubicBezTo>
                  <a:cubicBezTo>
                    <a:pt x="83" y="28"/>
                    <a:pt x="84" y="30"/>
                    <a:pt x="84" y="34"/>
                  </a:cubicBezTo>
                  <a:cubicBezTo>
                    <a:pt x="84" y="37"/>
                    <a:pt x="83" y="40"/>
                    <a:pt x="82" y="42"/>
                  </a:cubicBezTo>
                  <a:cubicBezTo>
                    <a:pt x="82" y="43"/>
                    <a:pt x="81" y="44"/>
                    <a:pt x="81" y="44"/>
                  </a:cubicBezTo>
                  <a:cubicBezTo>
                    <a:pt x="81" y="44"/>
                    <a:pt x="80" y="45"/>
                    <a:pt x="80"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 name="Freeform 13">
              <a:extLst>
                <a:ext uri="{FF2B5EF4-FFF2-40B4-BE49-F238E27FC236}">
                  <a16:creationId xmlns:a16="http://schemas.microsoft.com/office/drawing/2014/main" id="{D650485D-B8DC-49AA-8DE5-3EF22EDB61D9}"/>
                </a:ext>
              </a:extLst>
            </p:cNvPr>
            <p:cNvSpPr>
              <a:spLocks noEditPoints="1"/>
            </p:cNvSpPr>
            <p:nvPr/>
          </p:nvSpPr>
          <p:spPr bwMode="auto">
            <a:xfrm>
              <a:off x="4590" y="2004"/>
              <a:ext cx="61" cy="24"/>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4 h 20"/>
                <a:gd name="T22" fmla="*/ 40 w 50"/>
                <a:gd name="T23" fmla="*/ 4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8 h 20"/>
                <a:gd name="T42" fmla="*/ 27 w 50"/>
                <a:gd name="T43" fmla="*/ 8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4 h 20"/>
                <a:gd name="T58" fmla="*/ 16 w 50"/>
                <a:gd name="T59" fmla="*/ 4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4"/>
                    <a:pt x="46" y="0"/>
                    <a:pt x="40" y="0"/>
                  </a:cubicBezTo>
                  <a:cubicBezTo>
                    <a:pt x="28" y="0"/>
                    <a:pt x="28" y="0"/>
                    <a:pt x="28" y="0"/>
                  </a:cubicBezTo>
                  <a:cubicBezTo>
                    <a:pt x="23" y="0"/>
                    <a:pt x="18" y="4"/>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4"/>
                    <a:pt x="28" y="4"/>
                  </a:cubicBezTo>
                  <a:cubicBezTo>
                    <a:pt x="40" y="4"/>
                    <a:pt x="40" y="4"/>
                    <a:pt x="40" y="4"/>
                  </a:cubicBezTo>
                  <a:cubicBezTo>
                    <a:pt x="43" y="4"/>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8"/>
                  </a:cubicBezTo>
                  <a:cubicBezTo>
                    <a:pt x="27" y="8"/>
                    <a:pt x="27" y="8"/>
                    <a:pt x="27" y="8"/>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4"/>
                    <a:pt x="10" y="4"/>
                  </a:cubicBezTo>
                  <a:cubicBezTo>
                    <a:pt x="16" y="4"/>
                    <a:pt x="16" y="4"/>
                    <a:pt x="16" y="4"/>
                  </a:cubicBezTo>
                  <a:cubicBezTo>
                    <a:pt x="16" y="3"/>
                    <a:pt x="17" y="1"/>
                    <a:pt x="19" y="0"/>
                  </a:cubicBezTo>
                  <a:cubicBezTo>
                    <a:pt x="10" y="0"/>
                    <a:pt x="10" y="0"/>
                    <a:pt x="10" y="0"/>
                  </a:cubicBezTo>
                  <a:cubicBezTo>
                    <a:pt x="5" y="0"/>
                    <a:pt x="0" y="4"/>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 name="Freeform 14">
              <a:extLst>
                <a:ext uri="{FF2B5EF4-FFF2-40B4-BE49-F238E27FC236}">
                  <a16:creationId xmlns:a16="http://schemas.microsoft.com/office/drawing/2014/main" id="{A69A00DA-BA46-4953-ADC0-A67319B86325}"/>
                </a:ext>
              </a:extLst>
            </p:cNvPr>
            <p:cNvSpPr>
              <a:spLocks noEditPoints="1"/>
            </p:cNvSpPr>
            <p:nvPr/>
          </p:nvSpPr>
          <p:spPr bwMode="auto">
            <a:xfrm>
              <a:off x="4647" y="1740"/>
              <a:ext cx="67" cy="65"/>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7" y="42"/>
                    <a:pt x="17" y="40"/>
                    <a:pt x="17" y="38"/>
                  </a:cubicBezTo>
                  <a:cubicBezTo>
                    <a:pt x="17" y="32"/>
                    <a:pt x="13" y="26"/>
                    <a:pt x="7" y="24"/>
                  </a:cubicBezTo>
                  <a:cubicBezTo>
                    <a:pt x="8" y="20"/>
                    <a:pt x="10" y="15"/>
                    <a:pt x="13" y="12"/>
                  </a:cubicBezTo>
                  <a:cubicBezTo>
                    <a:pt x="17" y="8"/>
                    <a:pt x="22"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 name="Freeform 15">
              <a:extLst>
                <a:ext uri="{FF2B5EF4-FFF2-40B4-BE49-F238E27FC236}">
                  <a16:creationId xmlns:a16="http://schemas.microsoft.com/office/drawing/2014/main" id="{F1E745FC-5924-41CC-83CF-1DF98C93C7B3}"/>
                </a:ext>
              </a:extLst>
            </p:cNvPr>
            <p:cNvSpPr>
              <a:spLocks noEditPoints="1"/>
            </p:cNvSpPr>
            <p:nvPr/>
          </p:nvSpPr>
          <p:spPr bwMode="auto">
            <a:xfrm>
              <a:off x="4639" y="1812"/>
              <a:ext cx="58" cy="46"/>
            </a:xfrm>
            <a:custGeom>
              <a:avLst/>
              <a:gdLst>
                <a:gd name="T0" fmla="*/ 22 w 58"/>
                <a:gd name="T1" fmla="*/ 46 h 46"/>
                <a:gd name="T2" fmla="*/ 0 w 58"/>
                <a:gd name="T3" fmla="*/ 24 h 46"/>
                <a:gd name="T4" fmla="*/ 11 w 58"/>
                <a:gd name="T5" fmla="*/ 13 h 46"/>
                <a:gd name="T6" fmla="*/ 22 w 58"/>
                <a:gd name="T7" fmla="*/ 24 h 46"/>
                <a:gd name="T8" fmla="*/ 47 w 58"/>
                <a:gd name="T9" fmla="*/ 0 h 46"/>
                <a:gd name="T10" fmla="*/ 58 w 58"/>
                <a:gd name="T11" fmla="*/ 11 h 46"/>
                <a:gd name="T12" fmla="*/ 22 w 58"/>
                <a:gd name="T13" fmla="*/ 46 h 46"/>
                <a:gd name="T14" fmla="*/ 6 w 58"/>
                <a:gd name="T15" fmla="*/ 24 h 46"/>
                <a:gd name="T16" fmla="*/ 22 w 58"/>
                <a:gd name="T17" fmla="*/ 40 h 46"/>
                <a:gd name="T18" fmla="*/ 51 w 58"/>
                <a:gd name="T19" fmla="*/ 11 h 46"/>
                <a:gd name="T20" fmla="*/ 47 w 58"/>
                <a:gd name="T21" fmla="*/ 6 h 46"/>
                <a:gd name="T22" fmla="*/ 22 w 58"/>
                <a:gd name="T23" fmla="*/ 30 h 46"/>
                <a:gd name="T24" fmla="*/ 11 w 58"/>
                <a:gd name="T25" fmla="*/ 19 h 46"/>
                <a:gd name="T26" fmla="*/ 6 w 58"/>
                <a:gd name="T2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6">
                  <a:moveTo>
                    <a:pt x="22" y="46"/>
                  </a:moveTo>
                  <a:lnTo>
                    <a:pt x="0" y="24"/>
                  </a:lnTo>
                  <a:lnTo>
                    <a:pt x="11" y="13"/>
                  </a:lnTo>
                  <a:lnTo>
                    <a:pt x="22" y="24"/>
                  </a:lnTo>
                  <a:lnTo>
                    <a:pt x="47" y="0"/>
                  </a:lnTo>
                  <a:lnTo>
                    <a:pt x="58" y="11"/>
                  </a:lnTo>
                  <a:lnTo>
                    <a:pt x="22" y="46"/>
                  </a:lnTo>
                  <a:close/>
                  <a:moveTo>
                    <a:pt x="6" y="24"/>
                  </a:moveTo>
                  <a:lnTo>
                    <a:pt x="22" y="40"/>
                  </a:lnTo>
                  <a:lnTo>
                    <a:pt x="51" y="11"/>
                  </a:lnTo>
                  <a:lnTo>
                    <a:pt x="47" y="6"/>
                  </a:lnTo>
                  <a:lnTo>
                    <a:pt x="22" y="30"/>
                  </a:lnTo>
                  <a:lnTo>
                    <a:pt x="11" y="19"/>
                  </a:lnTo>
                  <a:lnTo>
                    <a:pt x="6"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 name="Freeform 16">
              <a:extLst>
                <a:ext uri="{FF2B5EF4-FFF2-40B4-BE49-F238E27FC236}">
                  <a16:creationId xmlns:a16="http://schemas.microsoft.com/office/drawing/2014/main" id="{A6854B51-7D5B-4AD9-AECC-5CEBE34781F7}"/>
                </a:ext>
              </a:extLst>
            </p:cNvPr>
            <p:cNvSpPr>
              <a:spLocks noEditPoints="1"/>
            </p:cNvSpPr>
            <p:nvPr/>
          </p:nvSpPr>
          <p:spPr bwMode="auto">
            <a:xfrm>
              <a:off x="4541" y="1903"/>
              <a:ext cx="68" cy="91"/>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7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7"/>
                    <a:pt x="56" y="57"/>
                    <a:pt x="56" y="57"/>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 name="Freeform 17">
              <a:extLst>
                <a:ext uri="{FF2B5EF4-FFF2-40B4-BE49-F238E27FC236}">
                  <a16:creationId xmlns:a16="http://schemas.microsoft.com/office/drawing/2014/main" id="{03B08690-76A2-46A9-81FD-F59E63C299AF}"/>
                </a:ext>
              </a:extLst>
            </p:cNvPr>
            <p:cNvSpPr>
              <a:spLocks/>
            </p:cNvSpPr>
            <p:nvPr/>
          </p:nvSpPr>
          <p:spPr bwMode="auto">
            <a:xfrm>
              <a:off x="4290" y="2011"/>
              <a:ext cx="233" cy="131"/>
            </a:xfrm>
            <a:custGeom>
              <a:avLst/>
              <a:gdLst>
                <a:gd name="T0" fmla="*/ 190 w 190"/>
                <a:gd name="T1" fmla="*/ 74 h 106"/>
                <a:gd name="T2" fmla="*/ 166 w 190"/>
                <a:gd name="T3" fmla="*/ 43 h 106"/>
                <a:gd name="T4" fmla="*/ 122 w 190"/>
                <a:gd name="T5" fmla="*/ 0 h 106"/>
                <a:gd name="T6" fmla="*/ 87 w 190"/>
                <a:gd name="T7" fmla="*/ 16 h 106"/>
                <a:gd name="T8" fmla="*/ 67 w 190"/>
                <a:gd name="T9" fmla="*/ 7 h 106"/>
                <a:gd name="T10" fmla="*/ 42 w 190"/>
                <a:gd name="T11" fmla="*/ 32 h 106"/>
                <a:gd name="T12" fmla="*/ 43 w 190"/>
                <a:gd name="T13" fmla="*/ 35 h 106"/>
                <a:gd name="T14" fmla="*/ 36 w 190"/>
                <a:gd name="T15" fmla="*/ 35 h 106"/>
                <a:gd name="T16" fmla="*/ 0 w 190"/>
                <a:gd name="T17" fmla="*/ 70 h 106"/>
                <a:gd name="T18" fmla="*/ 36 w 190"/>
                <a:gd name="T19" fmla="*/ 106 h 106"/>
                <a:gd name="T20" fmla="*/ 158 w 190"/>
                <a:gd name="T21" fmla="*/ 106 h 106"/>
                <a:gd name="T22" fmla="*/ 158 w 190"/>
                <a:gd name="T23" fmla="*/ 106 h 106"/>
                <a:gd name="T24" fmla="*/ 190 w 190"/>
                <a:gd name="T25" fmla="*/ 7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6">
                  <a:moveTo>
                    <a:pt x="190" y="74"/>
                  </a:moveTo>
                  <a:cubicBezTo>
                    <a:pt x="190" y="59"/>
                    <a:pt x="180" y="46"/>
                    <a:pt x="166" y="43"/>
                  </a:cubicBezTo>
                  <a:cubicBezTo>
                    <a:pt x="165" y="19"/>
                    <a:pt x="146" y="0"/>
                    <a:pt x="122" y="0"/>
                  </a:cubicBezTo>
                  <a:cubicBezTo>
                    <a:pt x="107" y="0"/>
                    <a:pt x="95" y="6"/>
                    <a:pt x="87" y="16"/>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0"/>
                  </a:cubicBezTo>
                  <a:cubicBezTo>
                    <a:pt x="0" y="90"/>
                    <a:pt x="16" y="106"/>
                    <a:pt x="36" y="106"/>
                  </a:cubicBezTo>
                  <a:cubicBezTo>
                    <a:pt x="158" y="106"/>
                    <a:pt x="158" y="106"/>
                    <a:pt x="158" y="106"/>
                  </a:cubicBezTo>
                  <a:cubicBezTo>
                    <a:pt x="158" y="106"/>
                    <a:pt x="158" y="106"/>
                    <a:pt x="158" y="106"/>
                  </a:cubicBezTo>
                  <a:cubicBezTo>
                    <a:pt x="176" y="106"/>
                    <a:pt x="190" y="92"/>
                    <a:pt x="190" y="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9" name="Freeform 18">
              <a:extLst>
                <a:ext uri="{FF2B5EF4-FFF2-40B4-BE49-F238E27FC236}">
                  <a16:creationId xmlns:a16="http://schemas.microsoft.com/office/drawing/2014/main" id="{73E77F03-1B8F-4C40-A316-A06D3CD57128}"/>
                </a:ext>
              </a:extLst>
            </p:cNvPr>
            <p:cNvSpPr>
              <a:spLocks/>
            </p:cNvSpPr>
            <p:nvPr/>
          </p:nvSpPr>
          <p:spPr bwMode="auto">
            <a:xfrm>
              <a:off x="4538" y="1666"/>
              <a:ext cx="112" cy="123"/>
            </a:xfrm>
            <a:custGeom>
              <a:avLst/>
              <a:gdLst>
                <a:gd name="T0" fmla="*/ 61 w 91"/>
                <a:gd name="T1" fmla="*/ 28 h 100"/>
                <a:gd name="T2" fmla="*/ 51 w 91"/>
                <a:gd name="T3" fmla="*/ 39 h 100"/>
                <a:gd name="T4" fmla="*/ 46 w 91"/>
                <a:gd name="T5" fmla="*/ 47 h 100"/>
                <a:gd name="T6" fmla="*/ 48 w 91"/>
                <a:gd name="T7" fmla="*/ 30 h 100"/>
                <a:gd name="T8" fmla="*/ 48 w 91"/>
                <a:gd name="T9" fmla="*/ 15 h 100"/>
                <a:gd name="T10" fmla="*/ 23 w 91"/>
                <a:gd name="T11" fmla="*/ 5 h 100"/>
                <a:gd name="T12" fmla="*/ 13 w 91"/>
                <a:gd name="T13" fmla="*/ 30 h 100"/>
                <a:gd name="T14" fmla="*/ 24 w 91"/>
                <a:gd name="T15" fmla="*/ 41 h 100"/>
                <a:gd name="T16" fmla="*/ 38 w 91"/>
                <a:gd name="T17" fmla="*/ 51 h 100"/>
                <a:gd name="T18" fmla="*/ 29 w 91"/>
                <a:gd name="T19" fmla="*/ 49 h 100"/>
                <a:gd name="T20" fmla="*/ 14 w 91"/>
                <a:gd name="T21" fmla="*/ 49 h 100"/>
                <a:gd name="T22" fmla="*/ 4 w 91"/>
                <a:gd name="T23" fmla="*/ 74 h 100"/>
                <a:gd name="T24" fmla="*/ 30 w 91"/>
                <a:gd name="T25" fmla="*/ 85 h 100"/>
                <a:gd name="T26" fmla="*/ 40 w 91"/>
                <a:gd name="T27" fmla="*/ 73 h 100"/>
                <a:gd name="T28" fmla="*/ 45 w 91"/>
                <a:gd name="T29" fmla="*/ 65 h 100"/>
                <a:gd name="T30" fmla="*/ 43 w 91"/>
                <a:gd name="T31" fmla="*/ 97 h 100"/>
                <a:gd name="T32" fmla="*/ 45 w 91"/>
                <a:gd name="T33" fmla="*/ 100 h 100"/>
                <a:gd name="T34" fmla="*/ 61 w 91"/>
                <a:gd name="T35" fmla="*/ 93 h 100"/>
                <a:gd name="T36" fmla="*/ 78 w 91"/>
                <a:gd name="T37" fmla="*/ 85 h 100"/>
                <a:gd name="T38" fmla="*/ 76 w 91"/>
                <a:gd name="T39" fmla="*/ 82 h 100"/>
                <a:gd name="T40" fmla="*/ 53 w 91"/>
                <a:gd name="T41" fmla="*/ 62 h 100"/>
                <a:gd name="T42" fmla="*/ 61 w 91"/>
                <a:gd name="T43" fmla="*/ 64 h 100"/>
                <a:gd name="T44" fmla="*/ 77 w 91"/>
                <a:gd name="T45" fmla="*/ 64 h 100"/>
                <a:gd name="T46" fmla="*/ 87 w 91"/>
                <a:gd name="T47" fmla="*/ 38 h 100"/>
                <a:gd name="T48" fmla="*/ 61 w 91"/>
                <a:gd name="T4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00">
                  <a:moveTo>
                    <a:pt x="61" y="28"/>
                  </a:moveTo>
                  <a:cubicBezTo>
                    <a:pt x="56" y="30"/>
                    <a:pt x="52" y="34"/>
                    <a:pt x="51" y="39"/>
                  </a:cubicBezTo>
                  <a:cubicBezTo>
                    <a:pt x="50" y="41"/>
                    <a:pt x="48" y="44"/>
                    <a:pt x="46" y="47"/>
                  </a:cubicBezTo>
                  <a:cubicBezTo>
                    <a:pt x="46" y="42"/>
                    <a:pt x="47" y="34"/>
                    <a:pt x="48" y="30"/>
                  </a:cubicBezTo>
                  <a:cubicBezTo>
                    <a:pt x="50" y="26"/>
                    <a:pt x="50" y="20"/>
                    <a:pt x="48" y="15"/>
                  </a:cubicBezTo>
                  <a:cubicBezTo>
                    <a:pt x="44" y="5"/>
                    <a:pt x="32" y="0"/>
                    <a:pt x="23" y="5"/>
                  </a:cubicBezTo>
                  <a:cubicBezTo>
                    <a:pt x="13" y="9"/>
                    <a:pt x="9" y="20"/>
                    <a:pt x="13" y="30"/>
                  </a:cubicBezTo>
                  <a:cubicBezTo>
                    <a:pt x="15" y="35"/>
                    <a:pt x="19" y="39"/>
                    <a:pt x="24" y="41"/>
                  </a:cubicBezTo>
                  <a:cubicBezTo>
                    <a:pt x="28" y="42"/>
                    <a:pt x="34" y="46"/>
                    <a:pt x="38" y="51"/>
                  </a:cubicBezTo>
                  <a:cubicBezTo>
                    <a:pt x="34" y="50"/>
                    <a:pt x="31" y="49"/>
                    <a:pt x="29" y="49"/>
                  </a:cubicBezTo>
                  <a:cubicBezTo>
                    <a:pt x="24" y="47"/>
                    <a:pt x="19" y="46"/>
                    <a:pt x="14" y="49"/>
                  </a:cubicBezTo>
                  <a:cubicBezTo>
                    <a:pt x="4" y="53"/>
                    <a:pt x="0" y="65"/>
                    <a:pt x="4" y="74"/>
                  </a:cubicBezTo>
                  <a:cubicBezTo>
                    <a:pt x="8" y="84"/>
                    <a:pt x="20" y="89"/>
                    <a:pt x="30" y="85"/>
                  </a:cubicBezTo>
                  <a:cubicBezTo>
                    <a:pt x="35" y="82"/>
                    <a:pt x="38" y="78"/>
                    <a:pt x="40" y="73"/>
                  </a:cubicBezTo>
                  <a:cubicBezTo>
                    <a:pt x="41" y="71"/>
                    <a:pt x="42" y="68"/>
                    <a:pt x="45" y="65"/>
                  </a:cubicBezTo>
                  <a:cubicBezTo>
                    <a:pt x="50" y="78"/>
                    <a:pt x="48" y="90"/>
                    <a:pt x="43" y="97"/>
                  </a:cubicBezTo>
                  <a:cubicBezTo>
                    <a:pt x="45" y="100"/>
                    <a:pt x="45" y="100"/>
                    <a:pt x="45" y="100"/>
                  </a:cubicBezTo>
                  <a:cubicBezTo>
                    <a:pt x="61" y="93"/>
                    <a:pt x="61" y="93"/>
                    <a:pt x="61" y="93"/>
                  </a:cubicBezTo>
                  <a:cubicBezTo>
                    <a:pt x="78" y="85"/>
                    <a:pt x="78" y="85"/>
                    <a:pt x="78" y="85"/>
                  </a:cubicBezTo>
                  <a:cubicBezTo>
                    <a:pt x="76" y="82"/>
                    <a:pt x="76" y="82"/>
                    <a:pt x="76" y="82"/>
                  </a:cubicBezTo>
                  <a:cubicBezTo>
                    <a:pt x="68" y="81"/>
                    <a:pt x="58" y="74"/>
                    <a:pt x="53" y="62"/>
                  </a:cubicBezTo>
                  <a:cubicBezTo>
                    <a:pt x="56" y="62"/>
                    <a:pt x="59" y="63"/>
                    <a:pt x="61" y="64"/>
                  </a:cubicBezTo>
                  <a:cubicBezTo>
                    <a:pt x="66" y="66"/>
                    <a:pt x="72" y="66"/>
                    <a:pt x="77" y="64"/>
                  </a:cubicBezTo>
                  <a:cubicBezTo>
                    <a:pt x="87" y="60"/>
                    <a:pt x="91" y="48"/>
                    <a:pt x="87" y="38"/>
                  </a:cubicBezTo>
                  <a:cubicBezTo>
                    <a:pt x="82" y="28"/>
                    <a:pt x="71" y="24"/>
                    <a:pt x="61"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0" name="Freeform 19">
              <a:extLst>
                <a:ext uri="{FF2B5EF4-FFF2-40B4-BE49-F238E27FC236}">
                  <a16:creationId xmlns:a16="http://schemas.microsoft.com/office/drawing/2014/main" id="{6A690A76-1815-4679-9877-006A92B99A10}"/>
                </a:ext>
              </a:extLst>
            </p:cNvPr>
            <p:cNvSpPr>
              <a:spLocks noEditPoints="1"/>
            </p:cNvSpPr>
            <p:nvPr/>
          </p:nvSpPr>
          <p:spPr bwMode="auto">
            <a:xfrm>
              <a:off x="4472" y="1960"/>
              <a:ext cx="56" cy="59"/>
            </a:xfrm>
            <a:custGeom>
              <a:avLst/>
              <a:gdLst>
                <a:gd name="T0" fmla="*/ 43 w 46"/>
                <a:gd name="T1" fmla="*/ 28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3 h 48"/>
                <a:gd name="T32" fmla="*/ 41 w 46"/>
                <a:gd name="T33" fmla="*/ 40 h 48"/>
                <a:gd name="T34" fmla="*/ 46 w 46"/>
                <a:gd name="T35" fmla="*/ 32 h 48"/>
                <a:gd name="T36" fmla="*/ 43 w 46"/>
                <a:gd name="T37" fmla="*/ 28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8"/>
                  </a:moveTo>
                  <a:cubicBezTo>
                    <a:pt x="40" y="24"/>
                    <a:pt x="42" y="18"/>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7" y="34"/>
                    <a:pt x="13" y="29"/>
                    <a:pt x="13" y="24"/>
                  </a:cubicBezTo>
                  <a:cubicBezTo>
                    <a:pt x="13" y="18"/>
                    <a:pt x="17" y="14"/>
                    <a:pt x="23" y="14"/>
                  </a:cubicBezTo>
                  <a:cubicBezTo>
                    <a:pt x="28" y="14"/>
                    <a:pt x="33" y="18"/>
                    <a:pt x="33" y="24"/>
                  </a:cubicBezTo>
                  <a:cubicBezTo>
                    <a:pt x="33" y="29"/>
                    <a:pt x="28" y="34"/>
                    <a:pt x="23"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1" name="Freeform 20">
              <a:extLst>
                <a:ext uri="{FF2B5EF4-FFF2-40B4-BE49-F238E27FC236}">
                  <a16:creationId xmlns:a16="http://schemas.microsoft.com/office/drawing/2014/main" id="{A33B8940-C998-447F-B62A-C9C30BF32616}"/>
                </a:ext>
              </a:extLst>
            </p:cNvPr>
            <p:cNvSpPr>
              <a:spLocks/>
            </p:cNvSpPr>
            <p:nvPr/>
          </p:nvSpPr>
          <p:spPr bwMode="auto">
            <a:xfrm>
              <a:off x="4520" y="1804"/>
              <a:ext cx="86" cy="87"/>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4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4"/>
                    <a:pt x="13" y="4"/>
                    <a:pt x="13" y="4"/>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2" name="Freeform 21">
              <a:extLst>
                <a:ext uri="{FF2B5EF4-FFF2-40B4-BE49-F238E27FC236}">
                  <a16:creationId xmlns:a16="http://schemas.microsoft.com/office/drawing/2014/main" id="{62D576BA-7BF5-4ECD-A32E-8D91B408AC84}"/>
                </a:ext>
              </a:extLst>
            </p:cNvPr>
            <p:cNvSpPr>
              <a:spLocks noEditPoints="1"/>
            </p:cNvSpPr>
            <p:nvPr/>
          </p:nvSpPr>
          <p:spPr bwMode="auto">
            <a:xfrm>
              <a:off x="4625" y="1859"/>
              <a:ext cx="30" cy="56"/>
            </a:xfrm>
            <a:custGeom>
              <a:avLst/>
              <a:gdLst>
                <a:gd name="T0" fmla="*/ 16 w 24"/>
                <a:gd name="T1" fmla="*/ 45 h 46"/>
                <a:gd name="T2" fmla="*/ 16 w 24"/>
                <a:gd name="T3" fmla="*/ 45 h 46"/>
                <a:gd name="T4" fmla="*/ 23 w 24"/>
                <a:gd name="T5" fmla="*/ 35 h 46"/>
                <a:gd name="T6" fmla="*/ 21 w 24"/>
                <a:gd name="T7" fmla="*/ 24 h 46"/>
                <a:gd name="T8" fmla="*/ 11 w 24"/>
                <a:gd name="T9" fmla="*/ 17 h 46"/>
                <a:gd name="T10" fmla="*/ 11 w 24"/>
                <a:gd name="T11" fmla="*/ 17 h 46"/>
                <a:gd name="T12" fmla="*/ 10 w 24"/>
                <a:gd name="T13" fmla="*/ 17 h 46"/>
                <a:gd name="T14" fmla="*/ 11 w 24"/>
                <a:gd name="T15" fmla="*/ 21 h 46"/>
                <a:gd name="T16" fmla="*/ 12 w 24"/>
                <a:gd name="T17" fmla="*/ 21 h 46"/>
                <a:gd name="T18" fmla="*/ 12 w 24"/>
                <a:gd name="T19" fmla="*/ 21 h 46"/>
                <a:gd name="T20" fmla="*/ 17 w 24"/>
                <a:gd name="T21" fmla="*/ 25 h 46"/>
                <a:gd name="T22" fmla="*/ 19 w 24"/>
                <a:gd name="T23" fmla="*/ 35 h 46"/>
                <a:gd name="T24" fmla="*/ 16 w 24"/>
                <a:gd name="T25" fmla="*/ 41 h 46"/>
                <a:gd name="T26" fmla="*/ 16 w 24"/>
                <a:gd name="T27" fmla="*/ 41 h 46"/>
                <a:gd name="T28" fmla="*/ 10 w 24"/>
                <a:gd name="T29" fmla="*/ 37 h 46"/>
                <a:gd name="T30" fmla="*/ 9 w 24"/>
                <a:gd name="T31" fmla="*/ 32 h 46"/>
                <a:gd name="T32" fmla="*/ 5 w 24"/>
                <a:gd name="T33" fmla="*/ 30 h 46"/>
                <a:gd name="T34" fmla="*/ 6 w 24"/>
                <a:gd name="T35" fmla="*/ 38 h 46"/>
                <a:gd name="T36" fmla="*/ 16 w 24"/>
                <a:gd name="T37" fmla="*/ 45 h 46"/>
                <a:gd name="T38" fmla="*/ 13 w 24"/>
                <a:gd name="T39" fmla="*/ 29 h 46"/>
                <a:gd name="T40" fmla="*/ 15 w 24"/>
                <a:gd name="T41" fmla="*/ 29 h 46"/>
                <a:gd name="T42" fmla="*/ 14 w 24"/>
                <a:gd name="T43" fmla="*/ 25 h 46"/>
                <a:gd name="T44" fmla="*/ 13 w 24"/>
                <a:gd name="T45" fmla="*/ 25 h 46"/>
                <a:gd name="T46" fmla="*/ 12 w 24"/>
                <a:gd name="T47" fmla="*/ 25 h 46"/>
                <a:gd name="T48" fmla="*/ 7 w 24"/>
                <a:gd name="T49" fmla="*/ 21 h 46"/>
                <a:gd name="T50" fmla="*/ 5 w 24"/>
                <a:gd name="T51" fmla="*/ 11 h 46"/>
                <a:gd name="T52" fmla="*/ 9 w 24"/>
                <a:gd name="T53" fmla="*/ 5 h 46"/>
                <a:gd name="T54" fmla="*/ 9 w 24"/>
                <a:gd name="T55" fmla="*/ 5 h 46"/>
                <a:gd name="T56" fmla="*/ 14 w 24"/>
                <a:gd name="T57" fmla="*/ 9 h 46"/>
                <a:gd name="T58" fmla="*/ 15 w 24"/>
                <a:gd name="T59" fmla="*/ 14 h 46"/>
                <a:gd name="T60" fmla="*/ 20 w 24"/>
                <a:gd name="T61" fmla="*/ 16 h 46"/>
                <a:gd name="T62" fmla="*/ 18 w 24"/>
                <a:gd name="T63" fmla="*/ 8 h 46"/>
                <a:gd name="T64" fmla="*/ 8 w 24"/>
                <a:gd name="T65" fmla="*/ 1 h 46"/>
                <a:gd name="T66" fmla="*/ 8 w 24"/>
                <a:gd name="T67" fmla="*/ 1 h 46"/>
                <a:gd name="T68" fmla="*/ 1 w 24"/>
                <a:gd name="T69" fmla="*/ 11 h 46"/>
                <a:gd name="T70" fmla="*/ 3 w 24"/>
                <a:gd name="T71" fmla="*/ 22 h 46"/>
                <a:gd name="T72" fmla="*/ 13 w 2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6">
                  <a:moveTo>
                    <a:pt x="16" y="45"/>
                  </a:moveTo>
                  <a:cubicBezTo>
                    <a:pt x="16" y="45"/>
                    <a:pt x="16" y="45"/>
                    <a:pt x="16" y="45"/>
                  </a:cubicBezTo>
                  <a:cubicBezTo>
                    <a:pt x="21" y="44"/>
                    <a:pt x="24" y="39"/>
                    <a:pt x="23" y="35"/>
                  </a:cubicBezTo>
                  <a:cubicBezTo>
                    <a:pt x="21" y="24"/>
                    <a:pt x="21" y="24"/>
                    <a:pt x="21" y="24"/>
                  </a:cubicBezTo>
                  <a:cubicBezTo>
                    <a:pt x="20" y="19"/>
                    <a:pt x="16" y="16"/>
                    <a:pt x="11" y="17"/>
                  </a:cubicBezTo>
                  <a:cubicBezTo>
                    <a:pt x="11" y="17"/>
                    <a:pt x="11" y="17"/>
                    <a:pt x="11" y="17"/>
                  </a:cubicBezTo>
                  <a:cubicBezTo>
                    <a:pt x="11" y="17"/>
                    <a:pt x="10" y="17"/>
                    <a:pt x="10" y="17"/>
                  </a:cubicBezTo>
                  <a:cubicBezTo>
                    <a:pt x="11" y="21"/>
                    <a:pt x="11" y="21"/>
                    <a:pt x="11" y="21"/>
                  </a:cubicBezTo>
                  <a:cubicBezTo>
                    <a:pt x="11" y="21"/>
                    <a:pt x="11" y="21"/>
                    <a:pt x="12" y="21"/>
                  </a:cubicBezTo>
                  <a:cubicBezTo>
                    <a:pt x="12" y="21"/>
                    <a:pt x="12" y="21"/>
                    <a:pt x="12" y="21"/>
                  </a:cubicBezTo>
                  <a:cubicBezTo>
                    <a:pt x="14" y="20"/>
                    <a:pt x="17" y="22"/>
                    <a:pt x="17" y="25"/>
                  </a:cubicBezTo>
                  <a:cubicBezTo>
                    <a:pt x="19" y="35"/>
                    <a:pt x="19" y="35"/>
                    <a:pt x="19" y="35"/>
                  </a:cubicBezTo>
                  <a:cubicBezTo>
                    <a:pt x="20" y="38"/>
                    <a:pt x="18" y="40"/>
                    <a:pt x="16" y="41"/>
                  </a:cubicBezTo>
                  <a:cubicBezTo>
                    <a:pt x="16" y="41"/>
                    <a:pt x="16" y="41"/>
                    <a:pt x="16" y="41"/>
                  </a:cubicBezTo>
                  <a:cubicBezTo>
                    <a:pt x="13" y="41"/>
                    <a:pt x="11" y="40"/>
                    <a:pt x="10" y="37"/>
                  </a:cubicBezTo>
                  <a:cubicBezTo>
                    <a:pt x="9" y="32"/>
                    <a:pt x="9" y="32"/>
                    <a:pt x="9" y="32"/>
                  </a:cubicBezTo>
                  <a:cubicBezTo>
                    <a:pt x="8" y="32"/>
                    <a:pt x="6" y="31"/>
                    <a:pt x="5" y="30"/>
                  </a:cubicBezTo>
                  <a:cubicBezTo>
                    <a:pt x="6" y="38"/>
                    <a:pt x="6" y="38"/>
                    <a:pt x="6" y="38"/>
                  </a:cubicBezTo>
                  <a:cubicBezTo>
                    <a:pt x="7" y="43"/>
                    <a:pt x="12" y="46"/>
                    <a:pt x="16" y="45"/>
                  </a:cubicBezTo>
                  <a:close/>
                  <a:moveTo>
                    <a:pt x="13" y="29"/>
                  </a:moveTo>
                  <a:cubicBezTo>
                    <a:pt x="14" y="29"/>
                    <a:pt x="14" y="29"/>
                    <a:pt x="15" y="29"/>
                  </a:cubicBezTo>
                  <a:cubicBezTo>
                    <a:pt x="14" y="25"/>
                    <a:pt x="14" y="25"/>
                    <a:pt x="14" y="25"/>
                  </a:cubicBezTo>
                  <a:cubicBezTo>
                    <a:pt x="13" y="25"/>
                    <a:pt x="13" y="25"/>
                    <a:pt x="13" y="25"/>
                  </a:cubicBezTo>
                  <a:cubicBezTo>
                    <a:pt x="12" y="25"/>
                    <a:pt x="12" y="25"/>
                    <a:pt x="12" y="25"/>
                  </a:cubicBezTo>
                  <a:cubicBezTo>
                    <a:pt x="10" y="26"/>
                    <a:pt x="8" y="24"/>
                    <a:pt x="7" y="21"/>
                  </a:cubicBezTo>
                  <a:cubicBezTo>
                    <a:pt x="5" y="11"/>
                    <a:pt x="5" y="11"/>
                    <a:pt x="5" y="11"/>
                  </a:cubicBezTo>
                  <a:cubicBezTo>
                    <a:pt x="4" y="8"/>
                    <a:pt x="6" y="6"/>
                    <a:pt x="9" y="5"/>
                  </a:cubicBezTo>
                  <a:cubicBezTo>
                    <a:pt x="9" y="5"/>
                    <a:pt x="9" y="5"/>
                    <a:pt x="9" y="5"/>
                  </a:cubicBezTo>
                  <a:cubicBezTo>
                    <a:pt x="11" y="5"/>
                    <a:pt x="14" y="6"/>
                    <a:pt x="14" y="9"/>
                  </a:cubicBezTo>
                  <a:cubicBezTo>
                    <a:pt x="15" y="14"/>
                    <a:pt x="15" y="14"/>
                    <a:pt x="15" y="14"/>
                  </a:cubicBezTo>
                  <a:cubicBezTo>
                    <a:pt x="17" y="14"/>
                    <a:pt x="18" y="15"/>
                    <a:pt x="20" y="16"/>
                  </a:cubicBezTo>
                  <a:cubicBezTo>
                    <a:pt x="18" y="8"/>
                    <a:pt x="18" y="8"/>
                    <a:pt x="18" y="8"/>
                  </a:cubicBezTo>
                  <a:cubicBezTo>
                    <a:pt x="17" y="4"/>
                    <a:pt x="13" y="0"/>
                    <a:pt x="8" y="1"/>
                  </a:cubicBezTo>
                  <a:cubicBezTo>
                    <a:pt x="8" y="1"/>
                    <a:pt x="8" y="1"/>
                    <a:pt x="8" y="1"/>
                  </a:cubicBezTo>
                  <a:cubicBezTo>
                    <a:pt x="3" y="2"/>
                    <a:pt x="0" y="7"/>
                    <a:pt x="1" y="11"/>
                  </a:cubicBezTo>
                  <a:cubicBezTo>
                    <a:pt x="3" y="22"/>
                    <a:pt x="3" y="22"/>
                    <a:pt x="3" y="22"/>
                  </a:cubicBezTo>
                  <a:cubicBezTo>
                    <a:pt x="4" y="27"/>
                    <a:pt x="9" y="30"/>
                    <a:pt x="13"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3" name="Freeform 22">
              <a:extLst>
                <a:ext uri="{FF2B5EF4-FFF2-40B4-BE49-F238E27FC236}">
                  <a16:creationId xmlns:a16="http://schemas.microsoft.com/office/drawing/2014/main" id="{93204677-F03A-4724-8BE0-E29D4A6DA9A8}"/>
                </a:ext>
              </a:extLst>
            </p:cNvPr>
            <p:cNvSpPr>
              <a:spLocks/>
            </p:cNvSpPr>
            <p:nvPr/>
          </p:nvSpPr>
          <p:spPr bwMode="auto">
            <a:xfrm>
              <a:off x="4392" y="1845"/>
              <a:ext cx="113" cy="113"/>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1 h 92"/>
                <a:gd name="T12" fmla="*/ 52 w 92"/>
                <a:gd name="T13" fmla="*/ 66 h 92"/>
                <a:gd name="T14" fmla="*/ 72 w 92"/>
                <a:gd name="T15" fmla="*/ 52 h 92"/>
                <a:gd name="T16" fmla="*/ 80 w 92"/>
                <a:gd name="T17" fmla="*/ 53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3 h 92"/>
                <a:gd name="T30" fmla="*/ 29 w 92"/>
                <a:gd name="T31" fmla="*/ 65 h 92"/>
                <a:gd name="T32" fmla="*/ 29 w 92"/>
                <a:gd name="T33" fmla="*/ 35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1"/>
                    <a:pt x="72" y="81"/>
                  </a:cubicBezTo>
                  <a:cubicBezTo>
                    <a:pt x="61" y="81"/>
                    <a:pt x="52" y="74"/>
                    <a:pt x="52" y="66"/>
                  </a:cubicBezTo>
                  <a:cubicBezTo>
                    <a:pt x="52" y="58"/>
                    <a:pt x="61" y="52"/>
                    <a:pt x="72" y="52"/>
                  </a:cubicBezTo>
                  <a:cubicBezTo>
                    <a:pt x="75" y="52"/>
                    <a:pt x="78" y="52"/>
                    <a:pt x="80" y="53"/>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3"/>
                    <a:pt x="20" y="63"/>
                  </a:cubicBezTo>
                  <a:cubicBezTo>
                    <a:pt x="23" y="63"/>
                    <a:pt x="26" y="64"/>
                    <a:pt x="29" y="65"/>
                  </a:cubicBezTo>
                  <a:cubicBezTo>
                    <a:pt x="29" y="35"/>
                    <a:pt x="29" y="35"/>
                    <a:pt x="29" y="35"/>
                  </a:cubicBezTo>
                  <a:lnTo>
                    <a:pt x="29"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4" name="Freeform 23">
              <a:extLst>
                <a:ext uri="{FF2B5EF4-FFF2-40B4-BE49-F238E27FC236}">
                  <a16:creationId xmlns:a16="http://schemas.microsoft.com/office/drawing/2014/main" id="{D3B02771-B8BA-4D5E-90D4-F3E17E90C655}"/>
                </a:ext>
              </a:extLst>
            </p:cNvPr>
            <p:cNvSpPr>
              <a:spLocks noEditPoints="1"/>
            </p:cNvSpPr>
            <p:nvPr/>
          </p:nvSpPr>
          <p:spPr bwMode="auto">
            <a:xfrm>
              <a:off x="4483" y="1597"/>
              <a:ext cx="80" cy="112"/>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5 h 91"/>
                <a:gd name="T18" fmla="*/ 33 w 65"/>
                <a:gd name="T19" fmla="*/ 13 h 91"/>
                <a:gd name="T20" fmla="*/ 39 w 65"/>
                <a:gd name="T21" fmla="*/ 20 h 91"/>
                <a:gd name="T22" fmla="*/ 39 w 65"/>
                <a:gd name="T23" fmla="*/ 20 h 91"/>
                <a:gd name="T24" fmla="*/ 28 w 65"/>
                <a:gd name="T25" fmla="*/ 45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0 h 91"/>
                <a:gd name="T52" fmla="*/ 65 w 65"/>
                <a:gd name="T53" fmla="*/ 46 h 91"/>
                <a:gd name="T54" fmla="*/ 61 w 65"/>
                <a:gd name="T55" fmla="*/ 41 h 91"/>
                <a:gd name="T56" fmla="*/ 56 w 65"/>
                <a:gd name="T57" fmla="*/ 46 h 91"/>
                <a:gd name="T58" fmla="*/ 61 w 65"/>
                <a:gd name="T59"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5"/>
                    <a:pt x="52" y="59"/>
                  </a:cubicBezTo>
                  <a:cubicBezTo>
                    <a:pt x="45" y="65"/>
                    <a:pt x="45" y="65"/>
                    <a:pt x="45" y="65"/>
                  </a:cubicBezTo>
                  <a:cubicBezTo>
                    <a:pt x="40" y="60"/>
                    <a:pt x="37" y="53"/>
                    <a:pt x="38" y="46"/>
                  </a:cubicBezTo>
                  <a:close/>
                  <a:moveTo>
                    <a:pt x="32" y="78"/>
                  </a:moveTo>
                  <a:cubicBezTo>
                    <a:pt x="24" y="69"/>
                    <a:pt x="19" y="58"/>
                    <a:pt x="19" y="45"/>
                  </a:cubicBezTo>
                  <a:cubicBezTo>
                    <a:pt x="19" y="33"/>
                    <a:pt x="24" y="22"/>
                    <a:pt x="33" y="13"/>
                  </a:cubicBezTo>
                  <a:cubicBezTo>
                    <a:pt x="39" y="20"/>
                    <a:pt x="39" y="20"/>
                    <a:pt x="39" y="20"/>
                  </a:cubicBezTo>
                  <a:cubicBezTo>
                    <a:pt x="39" y="20"/>
                    <a:pt x="39" y="20"/>
                    <a:pt x="39" y="20"/>
                  </a:cubicBezTo>
                  <a:cubicBezTo>
                    <a:pt x="32" y="26"/>
                    <a:pt x="28" y="36"/>
                    <a:pt x="28" y="45"/>
                  </a:cubicBezTo>
                  <a:cubicBezTo>
                    <a:pt x="28" y="55"/>
                    <a:pt x="32" y="65"/>
                    <a:pt x="39" y="72"/>
                  </a:cubicBezTo>
                  <a:lnTo>
                    <a:pt x="32" y="78"/>
                  </a:lnTo>
                  <a:close/>
                  <a:moveTo>
                    <a:pt x="6" y="20"/>
                  </a:moveTo>
                  <a:cubicBezTo>
                    <a:pt x="9" y="12"/>
                    <a:pt x="14" y="6"/>
                    <a:pt x="20" y="0"/>
                  </a:cubicBezTo>
                  <a:cubicBezTo>
                    <a:pt x="20" y="0"/>
                    <a:pt x="20" y="0"/>
                    <a:pt x="20" y="0"/>
                  </a:cubicBezTo>
                  <a:cubicBezTo>
                    <a:pt x="27" y="6"/>
                    <a:pt x="27" y="6"/>
                    <a:pt x="27" y="6"/>
                  </a:cubicBezTo>
                  <a:cubicBezTo>
                    <a:pt x="16" y="17"/>
                    <a:pt x="10" y="30"/>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6"/>
                    <a:pt x="3" y="28"/>
                    <a:pt x="6" y="20"/>
                  </a:cubicBezTo>
                  <a:close/>
                  <a:moveTo>
                    <a:pt x="61" y="50"/>
                  </a:moveTo>
                  <a:cubicBezTo>
                    <a:pt x="63" y="51"/>
                    <a:pt x="65" y="48"/>
                    <a:pt x="65" y="46"/>
                  </a:cubicBezTo>
                  <a:cubicBezTo>
                    <a:pt x="65" y="43"/>
                    <a:pt x="63" y="41"/>
                    <a:pt x="61" y="41"/>
                  </a:cubicBezTo>
                  <a:cubicBezTo>
                    <a:pt x="58" y="41"/>
                    <a:pt x="56" y="43"/>
                    <a:pt x="56" y="46"/>
                  </a:cubicBezTo>
                  <a:cubicBezTo>
                    <a:pt x="56" y="48"/>
                    <a:pt x="58" y="50"/>
                    <a:pt x="61" y="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5" name="Freeform 24">
              <a:extLst>
                <a:ext uri="{FF2B5EF4-FFF2-40B4-BE49-F238E27FC236}">
                  <a16:creationId xmlns:a16="http://schemas.microsoft.com/office/drawing/2014/main" id="{BC845B2C-E453-4190-A3EC-6E17088B13CC}"/>
                </a:ext>
              </a:extLst>
            </p:cNvPr>
            <p:cNvSpPr>
              <a:spLocks noEditPoints="1"/>
            </p:cNvSpPr>
            <p:nvPr/>
          </p:nvSpPr>
          <p:spPr bwMode="auto">
            <a:xfrm>
              <a:off x="4453" y="1718"/>
              <a:ext cx="78" cy="77"/>
            </a:xfrm>
            <a:custGeom>
              <a:avLst/>
              <a:gdLst>
                <a:gd name="T0" fmla="*/ 48 w 78"/>
                <a:gd name="T1" fmla="*/ 19 h 77"/>
                <a:gd name="T2" fmla="*/ 50 w 78"/>
                <a:gd name="T3" fmla="*/ 0 h 77"/>
                <a:gd name="T4" fmla="*/ 15 w 78"/>
                <a:gd name="T5" fmla="*/ 0 h 77"/>
                <a:gd name="T6" fmla="*/ 2 w 78"/>
                <a:gd name="T7" fmla="*/ 14 h 77"/>
                <a:gd name="T8" fmla="*/ 0 w 78"/>
                <a:gd name="T9" fmla="*/ 57 h 77"/>
                <a:gd name="T10" fmla="*/ 30 w 78"/>
                <a:gd name="T11" fmla="*/ 57 h 77"/>
                <a:gd name="T12" fmla="*/ 29 w 78"/>
                <a:gd name="T13" fmla="*/ 76 h 77"/>
                <a:gd name="T14" fmla="*/ 77 w 78"/>
                <a:gd name="T15" fmla="*/ 77 h 77"/>
                <a:gd name="T16" fmla="*/ 78 w 78"/>
                <a:gd name="T17" fmla="*/ 19 h 77"/>
                <a:gd name="T18" fmla="*/ 48 w 78"/>
                <a:gd name="T19" fmla="*/ 19 h 77"/>
                <a:gd name="T20" fmla="*/ 15 w 78"/>
                <a:gd name="T21" fmla="*/ 7 h 77"/>
                <a:gd name="T22" fmla="*/ 15 w 78"/>
                <a:gd name="T23" fmla="*/ 14 h 77"/>
                <a:gd name="T24" fmla="*/ 8 w 78"/>
                <a:gd name="T25" fmla="*/ 14 h 77"/>
                <a:gd name="T26" fmla="*/ 15 w 78"/>
                <a:gd name="T27" fmla="*/ 7 h 77"/>
                <a:gd name="T28" fmla="*/ 5 w 78"/>
                <a:gd name="T29" fmla="*/ 52 h 77"/>
                <a:gd name="T30" fmla="*/ 5 w 78"/>
                <a:gd name="T31" fmla="*/ 19 h 77"/>
                <a:gd name="T32" fmla="*/ 20 w 78"/>
                <a:gd name="T33" fmla="*/ 19 h 77"/>
                <a:gd name="T34" fmla="*/ 20 w 78"/>
                <a:gd name="T35" fmla="*/ 5 h 77"/>
                <a:gd name="T36" fmla="*/ 45 w 78"/>
                <a:gd name="T37" fmla="*/ 5 h 77"/>
                <a:gd name="T38" fmla="*/ 45 w 78"/>
                <a:gd name="T39" fmla="*/ 19 h 77"/>
                <a:gd name="T40" fmla="*/ 30 w 78"/>
                <a:gd name="T41" fmla="*/ 33 h 77"/>
                <a:gd name="T42" fmla="*/ 30 w 78"/>
                <a:gd name="T43" fmla="*/ 52 h 77"/>
                <a:gd name="T44" fmla="*/ 5 w 78"/>
                <a:gd name="T45" fmla="*/ 52 h 77"/>
                <a:gd name="T46" fmla="*/ 43 w 78"/>
                <a:gd name="T47" fmla="*/ 25 h 77"/>
                <a:gd name="T48" fmla="*/ 43 w 78"/>
                <a:gd name="T49" fmla="*/ 34 h 77"/>
                <a:gd name="T50" fmla="*/ 36 w 78"/>
                <a:gd name="T51" fmla="*/ 33 h 77"/>
                <a:gd name="T52" fmla="*/ 43 w 78"/>
                <a:gd name="T53" fmla="*/ 25 h 77"/>
                <a:gd name="T54" fmla="*/ 72 w 78"/>
                <a:gd name="T55" fmla="*/ 72 h 77"/>
                <a:gd name="T56" fmla="*/ 34 w 78"/>
                <a:gd name="T57" fmla="*/ 71 h 77"/>
                <a:gd name="T58" fmla="*/ 35 w 78"/>
                <a:gd name="T59" fmla="*/ 38 h 77"/>
                <a:gd name="T60" fmla="*/ 48 w 78"/>
                <a:gd name="T61" fmla="*/ 38 h 77"/>
                <a:gd name="T62" fmla="*/ 48 w 78"/>
                <a:gd name="T63" fmla="*/ 24 h 77"/>
                <a:gd name="T64" fmla="*/ 73 w 78"/>
                <a:gd name="T65" fmla="*/ 24 h 77"/>
                <a:gd name="T66" fmla="*/ 72 w 78"/>
                <a:gd name="T6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7">
                  <a:moveTo>
                    <a:pt x="48" y="19"/>
                  </a:moveTo>
                  <a:lnTo>
                    <a:pt x="50" y="0"/>
                  </a:lnTo>
                  <a:lnTo>
                    <a:pt x="15" y="0"/>
                  </a:lnTo>
                  <a:lnTo>
                    <a:pt x="2" y="14"/>
                  </a:lnTo>
                  <a:lnTo>
                    <a:pt x="0" y="57"/>
                  </a:lnTo>
                  <a:lnTo>
                    <a:pt x="30" y="57"/>
                  </a:lnTo>
                  <a:lnTo>
                    <a:pt x="29" y="76"/>
                  </a:lnTo>
                  <a:lnTo>
                    <a:pt x="77" y="77"/>
                  </a:lnTo>
                  <a:lnTo>
                    <a:pt x="78" y="19"/>
                  </a:lnTo>
                  <a:lnTo>
                    <a:pt x="48" y="19"/>
                  </a:lnTo>
                  <a:close/>
                  <a:moveTo>
                    <a:pt x="15" y="7"/>
                  </a:moveTo>
                  <a:lnTo>
                    <a:pt x="15" y="14"/>
                  </a:lnTo>
                  <a:lnTo>
                    <a:pt x="8" y="14"/>
                  </a:lnTo>
                  <a:lnTo>
                    <a:pt x="15" y="7"/>
                  </a:lnTo>
                  <a:close/>
                  <a:moveTo>
                    <a:pt x="5" y="52"/>
                  </a:moveTo>
                  <a:lnTo>
                    <a:pt x="5" y="19"/>
                  </a:lnTo>
                  <a:lnTo>
                    <a:pt x="20" y="19"/>
                  </a:lnTo>
                  <a:lnTo>
                    <a:pt x="20" y="5"/>
                  </a:lnTo>
                  <a:lnTo>
                    <a:pt x="45" y="5"/>
                  </a:lnTo>
                  <a:lnTo>
                    <a:pt x="45" y="19"/>
                  </a:lnTo>
                  <a:lnTo>
                    <a:pt x="30" y="33"/>
                  </a:lnTo>
                  <a:lnTo>
                    <a:pt x="30" y="52"/>
                  </a:lnTo>
                  <a:lnTo>
                    <a:pt x="5" y="52"/>
                  </a:lnTo>
                  <a:close/>
                  <a:moveTo>
                    <a:pt x="43" y="25"/>
                  </a:moveTo>
                  <a:lnTo>
                    <a:pt x="43" y="34"/>
                  </a:lnTo>
                  <a:lnTo>
                    <a:pt x="36" y="33"/>
                  </a:lnTo>
                  <a:lnTo>
                    <a:pt x="43" y="25"/>
                  </a:lnTo>
                  <a:close/>
                  <a:moveTo>
                    <a:pt x="72" y="72"/>
                  </a:moveTo>
                  <a:lnTo>
                    <a:pt x="34" y="71"/>
                  </a:lnTo>
                  <a:lnTo>
                    <a:pt x="35" y="38"/>
                  </a:lnTo>
                  <a:lnTo>
                    <a:pt x="48" y="38"/>
                  </a:lnTo>
                  <a:lnTo>
                    <a:pt x="48" y="24"/>
                  </a:lnTo>
                  <a:lnTo>
                    <a:pt x="73" y="24"/>
                  </a:lnTo>
                  <a:lnTo>
                    <a:pt x="72" y="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6" name="Freeform 25">
              <a:extLst>
                <a:ext uri="{FF2B5EF4-FFF2-40B4-BE49-F238E27FC236}">
                  <a16:creationId xmlns:a16="http://schemas.microsoft.com/office/drawing/2014/main" id="{F4209E4C-2D20-40D0-BA0C-49A3171D4AE3}"/>
                </a:ext>
              </a:extLst>
            </p:cNvPr>
            <p:cNvSpPr>
              <a:spLocks noEditPoints="1"/>
            </p:cNvSpPr>
            <p:nvPr/>
          </p:nvSpPr>
          <p:spPr bwMode="auto">
            <a:xfrm>
              <a:off x="4354" y="2273"/>
              <a:ext cx="125" cy="107"/>
            </a:xfrm>
            <a:custGeom>
              <a:avLst/>
              <a:gdLst>
                <a:gd name="T0" fmla="*/ 76 w 102"/>
                <a:gd name="T1" fmla="*/ 1 h 87"/>
                <a:gd name="T2" fmla="*/ 7 w 102"/>
                <a:gd name="T3" fmla="*/ 21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6 h 87"/>
                <a:gd name="T22" fmla="*/ 81 w 102"/>
                <a:gd name="T23" fmla="*/ 8 h 87"/>
                <a:gd name="T24" fmla="*/ 84 w 102"/>
                <a:gd name="T25" fmla="*/ 16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2 h 87"/>
                <a:gd name="T42" fmla="*/ 95 w 102"/>
                <a:gd name="T43" fmla="*/ 56 h 87"/>
                <a:gd name="T44" fmla="*/ 94 w 102"/>
                <a:gd name="T45" fmla="*/ 60 h 87"/>
                <a:gd name="T46" fmla="*/ 22 w 102"/>
                <a:gd name="T47" fmla="*/ 63 h 87"/>
                <a:gd name="T48" fmla="*/ 27 w 102"/>
                <a:gd name="T49" fmla="*/ 62 h 87"/>
                <a:gd name="T50" fmla="*/ 31 w 102"/>
                <a:gd name="T51" fmla="*/ 73 h 87"/>
                <a:gd name="T52" fmla="*/ 25 w 102"/>
                <a:gd name="T53" fmla="*/ 74 h 87"/>
                <a:gd name="T54" fmla="*/ 22 w 102"/>
                <a:gd name="T55" fmla="*/ 63 h 87"/>
                <a:gd name="T56" fmla="*/ 33 w 102"/>
                <a:gd name="T57" fmla="*/ 60 h 87"/>
                <a:gd name="T58" fmla="*/ 38 w 102"/>
                <a:gd name="T59" fmla="*/ 59 h 87"/>
                <a:gd name="T60" fmla="*/ 41 w 102"/>
                <a:gd name="T61" fmla="*/ 69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1"/>
                    <a:pt x="7" y="21"/>
                    <a:pt x="7" y="21"/>
                  </a:cubicBezTo>
                  <a:cubicBezTo>
                    <a:pt x="2" y="23"/>
                    <a:pt x="0" y="27"/>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2"/>
                    <a:pt x="81" y="0"/>
                    <a:pt x="76" y="1"/>
                  </a:cubicBezTo>
                  <a:close/>
                  <a:moveTo>
                    <a:pt x="8" y="27"/>
                  </a:moveTo>
                  <a:cubicBezTo>
                    <a:pt x="78" y="6"/>
                    <a:pt x="78" y="6"/>
                    <a:pt x="78" y="6"/>
                  </a:cubicBezTo>
                  <a:cubicBezTo>
                    <a:pt x="79" y="6"/>
                    <a:pt x="81" y="7"/>
                    <a:pt x="81" y="8"/>
                  </a:cubicBezTo>
                  <a:cubicBezTo>
                    <a:pt x="84" y="16"/>
                    <a:pt x="84" y="16"/>
                    <a:pt x="84" y="16"/>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2"/>
                    <a:pt x="88" y="32"/>
                    <a:pt x="88" y="32"/>
                  </a:cubicBezTo>
                  <a:cubicBezTo>
                    <a:pt x="95" y="56"/>
                    <a:pt x="95" y="56"/>
                    <a:pt x="95" y="56"/>
                  </a:cubicBezTo>
                  <a:cubicBezTo>
                    <a:pt x="96" y="58"/>
                    <a:pt x="95" y="59"/>
                    <a:pt x="94" y="60"/>
                  </a:cubicBezTo>
                  <a:close/>
                  <a:moveTo>
                    <a:pt x="22" y="63"/>
                  </a:moveTo>
                  <a:cubicBezTo>
                    <a:pt x="27" y="62"/>
                    <a:pt x="27" y="62"/>
                    <a:pt x="27" y="62"/>
                  </a:cubicBezTo>
                  <a:cubicBezTo>
                    <a:pt x="31" y="73"/>
                    <a:pt x="31" y="73"/>
                    <a:pt x="31" y="73"/>
                  </a:cubicBezTo>
                  <a:cubicBezTo>
                    <a:pt x="25" y="74"/>
                    <a:pt x="25" y="74"/>
                    <a:pt x="25" y="74"/>
                  </a:cubicBezTo>
                  <a:lnTo>
                    <a:pt x="22" y="63"/>
                  </a:lnTo>
                  <a:close/>
                  <a:moveTo>
                    <a:pt x="33" y="60"/>
                  </a:moveTo>
                  <a:cubicBezTo>
                    <a:pt x="38" y="59"/>
                    <a:pt x="38" y="59"/>
                    <a:pt x="38" y="59"/>
                  </a:cubicBezTo>
                  <a:cubicBezTo>
                    <a:pt x="41" y="69"/>
                    <a:pt x="41" y="69"/>
                    <a:pt x="41" y="69"/>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7" name="Freeform 26">
              <a:extLst>
                <a:ext uri="{FF2B5EF4-FFF2-40B4-BE49-F238E27FC236}">
                  <a16:creationId xmlns:a16="http://schemas.microsoft.com/office/drawing/2014/main" id="{7BC75D90-B076-46D3-A1B9-D19EAC93709E}"/>
                </a:ext>
              </a:extLst>
            </p:cNvPr>
            <p:cNvSpPr>
              <a:spLocks/>
            </p:cNvSpPr>
            <p:nvPr/>
          </p:nvSpPr>
          <p:spPr bwMode="auto">
            <a:xfrm>
              <a:off x="4401" y="1495"/>
              <a:ext cx="113" cy="118"/>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8" name="Freeform 27">
              <a:extLst>
                <a:ext uri="{FF2B5EF4-FFF2-40B4-BE49-F238E27FC236}">
                  <a16:creationId xmlns:a16="http://schemas.microsoft.com/office/drawing/2014/main" id="{EF866FCE-9FF1-4EC6-A72D-6523C330030E}"/>
                </a:ext>
              </a:extLst>
            </p:cNvPr>
            <p:cNvSpPr>
              <a:spLocks noEditPoints="1"/>
            </p:cNvSpPr>
            <p:nvPr/>
          </p:nvSpPr>
          <p:spPr bwMode="auto">
            <a:xfrm>
              <a:off x="4367" y="1585"/>
              <a:ext cx="106" cy="75"/>
            </a:xfrm>
            <a:custGeom>
              <a:avLst/>
              <a:gdLst>
                <a:gd name="T0" fmla="*/ 70 w 86"/>
                <a:gd name="T1" fmla="*/ 58 h 61"/>
                <a:gd name="T2" fmla="*/ 75 w 86"/>
                <a:gd name="T3" fmla="*/ 49 h 61"/>
                <a:gd name="T4" fmla="*/ 80 w 86"/>
                <a:gd name="T5" fmla="*/ 41 h 61"/>
                <a:gd name="T6" fmla="*/ 85 w 86"/>
                <a:gd name="T7" fmla="*/ 31 h 61"/>
                <a:gd name="T8" fmla="*/ 83 w 86"/>
                <a:gd name="T9" fmla="*/ 24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0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6"/>
                    <a:pt x="79" y="43"/>
                    <a:pt x="80" y="41"/>
                  </a:cubicBezTo>
                  <a:cubicBezTo>
                    <a:pt x="85" y="31"/>
                    <a:pt x="85" y="31"/>
                    <a:pt x="85" y="31"/>
                  </a:cubicBezTo>
                  <a:cubicBezTo>
                    <a:pt x="86" y="29"/>
                    <a:pt x="85" y="26"/>
                    <a:pt x="83" y="24"/>
                  </a:cubicBezTo>
                  <a:cubicBezTo>
                    <a:pt x="65" y="9"/>
                    <a:pt x="65" y="9"/>
                    <a:pt x="65" y="9"/>
                  </a:cubicBezTo>
                  <a:cubicBezTo>
                    <a:pt x="63" y="7"/>
                    <a:pt x="60" y="7"/>
                    <a:pt x="58" y="9"/>
                  </a:cubicBezTo>
                  <a:cubicBezTo>
                    <a:pt x="50" y="17"/>
                    <a:pt x="50" y="17"/>
                    <a:pt x="50" y="17"/>
                  </a:cubicBezTo>
                  <a:cubicBezTo>
                    <a:pt x="49" y="17"/>
                    <a:pt x="49" y="17"/>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0"/>
                    <a:pt x="64" y="60"/>
                    <a:pt x="64" y="60"/>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9" name="Freeform 28">
              <a:extLst>
                <a:ext uri="{FF2B5EF4-FFF2-40B4-BE49-F238E27FC236}">
                  <a16:creationId xmlns:a16="http://schemas.microsoft.com/office/drawing/2014/main" id="{F034F962-7D50-489F-A756-C6F215B1B7AC}"/>
                </a:ext>
              </a:extLst>
            </p:cNvPr>
            <p:cNvSpPr>
              <a:spLocks noEditPoints="1"/>
            </p:cNvSpPr>
            <p:nvPr/>
          </p:nvSpPr>
          <p:spPr bwMode="auto">
            <a:xfrm>
              <a:off x="4294" y="2208"/>
              <a:ext cx="84" cy="74"/>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8 h 60"/>
                <a:gd name="T36" fmla="*/ 15 w 69"/>
                <a:gd name="T37" fmla="*/ 4 h 60"/>
                <a:gd name="T38" fmla="*/ 54 w 69"/>
                <a:gd name="T39" fmla="*/ 4 h 60"/>
                <a:gd name="T40" fmla="*/ 58 w 69"/>
                <a:gd name="T41" fmla="*/ 8 h 60"/>
                <a:gd name="T42" fmla="*/ 10 w 69"/>
                <a:gd name="T43"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8"/>
                  </a:moveTo>
                  <a:cubicBezTo>
                    <a:pt x="15" y="4"/>
                    <a:pt x="15" y="4"/>
                    <a:pt x="15" y="4"/>
                  </a:cubicBezTo>
                  <a:cubicBezTo>
                    <a:pt x="54" y="4"/>
                    <a:pt x="54" y="4"/>
                    <a:pt x="54" y="4"/>
                  </a:cubicBezTo>
                  <a:cubicBezTo>
                    <a:pt x="58" y="8"/>
                    <a:pt x="58" y="8"/>
                    <a:pt x="58" y="8"/>
                  </a:cubicBezTo>
                  <a:lnTo>
                    <a:pt x="10"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0" name="Freeform 29">
              <a:extLst>
                <a:ext uri="{FF2B5EF4-FFF2-40B4-BE49-F238E27FC236}">
                  <a16:creationId xmlns:a16="http://schemas.microsoft.com/office/drawing/2014/main" id="{7767D3E2-C963-48D1-9CF9-0C16A18C8641}"/>
                </a:ext>
              </a:extLst>
            </p:cNvPr>
            <p:cNvSpPr>
              <a:spLocks noEditPoints="1"/>
            </p:cNvSpPr>
            <p:nvPr/>
          </p:nvSpPr>
          <p:spPr bwMode="auto">
            <a:xfrm>
              <a:off x="4412" y="1391"/>
              <a:ext cx="70" cy="94"/>
            </a:xfrm>
            <a:custGeom>
              <a:avLst/>
              <a:gdLst>
                <a:gd name="T0" fmla="*/ 57 w 57"/>
                <a:gd name="T1" fmla="*/ 48 h 77"/>
                <a:gd name="T2" fmla="*/ 57 w 57"/>
                <a:gd name="T3" fmla="*/ 48 h 77"/>
                <a:gd name="T4" fmla="*/ 57 w 57"/>
                <a:gd name="T5" fmla="*/ 47 h 77"/>
                <a:gd name="T6" fmla="*/ 28 w 57"/>
                <a:gd name="T7" fmla="*/ 0 h 77"/>
                <a:gd name="T8" fmla="*/ 0 w 57"/>
                <a:gd name="T9" fmla="*/ 47 h 77"/>
                <a:gd name="T10" fmla="*/ 0 w 57"/>
                <a:gd name="T11" fmla="*/ 48 h 77"/>
                <a:gd name="T12" fmla="*/ 0 w 57"/>
                <a:gd name="T13" fmla="*/ 48 h 77"/>
                <a:gd name="T14" fmla="*/ 0 w 57"/>
                <a:gd name="T15" fmla="*/ 48 h 77"/>
                <a:gd name="T16" fmla="*/ 0 w 57"/>
                <a:gd name="T17" fmla="*/ 49 h 77"/>
                <a:gd name="T18" fmla="*/ 0 w 57"/>
                <a:gd name="T19" fmla="*/ 49 h 77"/>
                <a:gd name="T20" fmla="*/ 28 w 57"/>
                <a:gd name="T21" fmla="*/ 77 h 77"/>
                <a:gd name="T22" fmla="*/ 57 w 57"/>
                <a:gd name="T23" fmla="*/ 49 h 77"/>
                <a:gd name="T24" fmla="*/ 57 w 57"/>
                <a:gd name="T25" fmla="*/ 49 h 77"/>
                <a:gd name="T26" fmla="*/ 57 w 57"/>
                <a:gd name="T27" fmla="*/ 48 h 77"/>
                <a:gd name="T28" fmla="*/ 57 w 57"/>
                <a:gd name="T29" fmla="*/ 48 h 77"/>
                <a:gd name="T30" fmla="*/ 48 w 57"/>
                <a:gd name="T31" fmla="*/ 49 h 77"/>
                <a:gd name="T32" fmla="*/ 48 w 57"/>
                <a:gd name="T33" fmla="*/ 49 h 77"/>
                <a:gd name="T34" fmla="*/ 42 w 57"/>
                <a:gd name="T35" fmla="*/ 62 h 77"/>
                <a:gd name="T36" fmla="*/ 28 w 57"/>
                <a:gd name="T37" fmla="*/ 68 h 77"/>
                <a:gd name="T38" fmla="*/ 26 w 57"/>
                <a:gd name="T39" fmla="*/ 68 h 77"/>
                <a:gd name="T40" fmla="*/ 43 w 57"/>
                <a:gd name="T41" fmla="*/ 37 h 77"/>
                <a:gd name="T42" fmla="*/ 43 w 57"/>
                <a:gd name="T43" fmla="*/ 32 h 77"/>
                <a:gd name="T44" fmla="*/ 48 w 57"/>
                <a:gd name="T45" fmla="*/ 48 h 77"/>
                <a:gd name="T46" fmla="*/ 48 w 57"/>
                <a:gd name="T47" fmla="*/ 48 h 77"/>
                <a:gd name="T48" fmla="*/ 48 w 57"/>
                <a:gd name="T49" fmla="*/ 48 h 77"/>
                <a:gd name="T50" fmla="*/ 48 w 57"/>
                <a:gd name="T51" fmla="*/ 48 h 77"/>
                <a:gd name="T52" fmla="*/ 48 w 57"/>
                <a:gd name="T53" fmla="*/ 48 h 77"/>
                <a:gd name="T54" fmla="*/ 48 w 57"/>
                <a:gd name="T55" fmla="*/ 4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7">
                  <a:moveTo>
                    <a:pt x="57" y="48"/>
                  </a:moveTo>
                  <a:cubicBezTo>
                    <a:pt x="57" y="48"/>
                    <a:pt x="57" y="48"/>
                    <a:pt x="57" y="48"/>
                  </a:cubicBezTo>
                  <a:cubicBezTo>
                    <a:pt x="57" y="48"/>
                    <a:pt x="57" y="48"/>
                    <a:pt x="57" y="47"/>
                  </a:cubicBezTo>
                  <a:cubicBezTo>
                    <a:pt x="57" y="24"/>
                    <a:pt x="28" y="0"/>
                    <a:pt x="28" y="0"/>
                  </a:cubicBezTo>
                  <a:cubicBezTo>
                    <a:pt x="28" y="0"/>
                    <a:pt x="0" y="24"/>
                    <a:pt x="0" y="47"/>
                  </a:cubicBezTo>
                  <a:cubicBezTo>
                    <a:pt x="0" y="48"/>
                    <a:pt x="0" y="48"/>
                    <a:pt x="0" y="48"/>
                  </a:cubicBezTo>
                  <a:cubicBezTo>
                    <a:pt x="0" y="48"/>
                    <a:pt x="0" y="48"/>
                    <a:pt x="0" y="48"/>
                  </a:cubicBezTo>
                  <a:cubicBezTo>
                    <a:pt x="0" y="48"/>
                    <a:pt x="0" y="48"/>
                    <a:pt x="0" y="48"/>
                  </a:cubicBezTo>
                  <a:cubicBezTo>
                    <a:pt x="0" y="49"/>
                    <a:pt x="0" y="49"/>
                    <a:pt x="0" y="49"/>
                  </a:cubicBezTo>
                  <a:cubicBezTo>
                    <a:pt x="0" y="49"/>
                    <a:pt x="0" y="49"/>
                    <a:pt x="0" y="49"/>
                  </a:cubicBezTo>
                  <a:cubicBezTo>
                    <a:pt x="0" y="65"/>
                    <a:pt x="13" y="77"/>
                    <a:pt x="28" y="77"/>
                  </a:cubicBezTo>
                  <a:cubicBezTo>
                    <a:pt x="44" y="77"/>
                    <a:pt x="57" y="65"/>
                    <a:pt x="57" y="49"/>
                  </a:cubicBezTo>
                  <a:cubicBezTo>
                    <a:pt x="57" y="49"/>
                    <a:pt x="57" y="49"/>
                    <a:pt x="57" y="49"/>
                  </a:cubicBezTo>
                  <a:cubicBezTo>
                    <a:pt x="57" y="49"/>
                    <a:pt x="57" y="49"/>
                    <a:pt x="57" y="48"/>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2"/>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8"/>
                  </a:cubicBezTo>
                  <a:cubicBezTo>
                    <a:pt x="48" y="49"/>
                    <a:pt x="48" y="49"/>
                    <a:pt x="48"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1" name="Freeform 30">
              <a:extLst>
                <a:ext uri="{FF2B5EF4-FFF2-40B4-BE49-F238E27FC236}">
                  <a16:creationId xmlns:a16="http://schemas.microsoft.com/office/drawing/2014/main" id="{822A3408-0C3F-43B6-8014-C43B9A603D6B}"/>
                </a:ext>
              </a:extLst>
            </p:cNvPr>
            <p:cNvSpPr>
              <a:spLocks noEditPoints="1"/>
            </p:cNvSpPr>
            <p:nvPr/>
          </p:nvSpPr>
          <p:spPr bwMode="auto">
            <a:xfrm>
              <a:off x="4337" y="1322"/>
              <a:ext cx="109" cy="104"/>
            </a:xfrm>
            <a:custGeom>
              <a:avLst/>
              <a:gdLst>
                <a:gd name="T0" fmla="*/ 52 w 89"/>
                <a:gd name="T1" fmla="*/ 2 h 85"/>
                <a:gd name="T2" fmla="*/ 4 w 89"/>
                <a:gd name="T3" fmla="*/ 35 h 85"/>
                <a:gd name="T4" fmla="*/ 3 w 89"/>
                <a:gd name="T5" fmla="*/ 45 h 85"/>
                <a:gd name="T6" fmla="*/ 28 w 89"/>
                <a:gd name="T7" fmla="*/ 81 h 85"/>
                <a:gd name="T8" fmla="*/ 37 w 89"/>
                <a:gd name="T9" fmla="*/ 83 h 85"/>
                <a:gd name="T10" fmla="*/ 85 w 89"/>
                <a:gd name="T11" fmla="*/ 50 h 85"/>
                <a:gd name="T12" fmla="*/ 87 w 89"/>
                <a:gd name="T13" fmla="*/ 41 h 85"/>
                <a:gd name="T14" fmla="*/ 61 w 89"/>
                <a:gd name="T15" fmla="*/ 4 h 85"/>
                <a:gd name="T16" fmla="*/ 52 w 89"/>
                <a:gd name="T17" fmla="*/ 2 h 85"/>
                <a:gd name="T18" fmla="*/ 38 w 89"/>
                <a:gd name="T19" fmla="*/ 48 h 85"/>
                <a:gd name="T20" fmla="*/ 31 w 89"/>
                <a:gd name="T21" fmla="*/ 70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2"/>
                  </a:moveTo>
                  <a:cubicBezTo>
                    <a:pt x="4" y="35"/>
                    <a:pt x="4" y="35"/>
                    <a:pt x="4" y="35"/>
                  </a:cubicBezTo>
                  <a:cubicBezTo>
                    <a:pt x="1" y="38"/>
                    <a:pt x="0" y="42"/>
                    <a:pt x="3" y="45"/>
                  </a:cubicBezTo>
                  <a:cubicBezTo>
                    <a:pt x="28" y="81"/>
                    <a:pt x="28" y="81"/>
                    <a:pt x="28" y="81"/>
                  </a:cubicBezTo>
                  <a:cubicBezTo>
                    <a:pt x="30" y="84"/>
                    <a:pt x="34" y="85"/>
                    <a:pt x="37" y="83"/>
                  </a:cubicBezTo>
                  <a:cubicBezTo>
                    <a:pt x="85" y="50"/>
                    <a:pt x="85" y="50"/>
                    <a:pt x="85" y="50"/>
                  </a:cubicBezTo>
                  <a:cubicBezTo>
                    <a:pt x="88" y="48"/>
                    <a:pt x="89" y="44"/>
                    <a:pt x="87" y="41"/>
                  </a:cubicBezTo>
                  <a:cubicBezTo>
                    <a:pt x="61" y="4"/>
                    <a:pt x="61" y="4"/>
                    <a:pt x="61" y="4"/>
                  </a:cubicBezTo>
                  <a:cubicBezTo>
                    <a:pt x="59" y="1"/>
                    <a:pt x="55" y="0"/>
                    <a:pt x="52" y="2"/>
                  </a:cubicBezTo>
                  <a:close/>
                  <a:moveTo>
                    <a:pt x="38" y="48"/>
                  </a:moveTo>
                  <a:cubicBezTo>
                    <a:pt x="31" y="70"/>
                    <a:pt x="31" y="70"/>
                    <a:pt x="31" y="70"/>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2" name="Freeform 31">
              <a:extLst>
                <a:ext uri="{FF2B5EF4-FFF2-40B4-BE49-F238E27FC236}">
                  <a16:creationId xmlns:a16="http://schemas.microsoft.com/office/drawing/2014/main" id="{403AE366-08CF-4CEE-840E-67DF2FBB20ED}"/>
                </a:ext>
              </a:extLst>
            </p:cNvPr>
            <p:cNvSpPr>
              <a:spLocks noEditPoints="1"/>
            </p:cNvSpPr>
            <p:nvPr/>
          </p:nvSpPr>
          <p:spPr bwMode="auto">
            <a:xfrm>
              <a:off x="4294" y="1262"/>
              <a:ext cx="83" cy="85"/>
            </a:xfrm>
            <a:custGeom>
              <a:avLst/>
              <a:gdLst>
                <a:gd name="T0" fmla="*/ 34 w 68"/>
                <a:gd name="T1" fmla="*/ 0 h 69"/>
                <a:gd name="T2" fmla="*/ 0 w 68"/>
                <a:gd name="T3" fmla="*/ 34 h 69"/>
                <a:gd name="T4" fmla="*/ 34 w 68"/>
                <a:gd name="T5" fmla="*/ 69 h 69"/>
                <a:gd name="T6" fmla="*/ 68 w 68"/>
                <a:gd name="T7" fmla="*/ 34 h 69"/>
                <a:gd name="T8" fmla="*/ 34 w 68"/>
                <a:gd name="T9" fmla="*/ 0 h 69"/>
                <a:gd name="T10" fmla="*/ 34 w 68"/>
                <a:gd name="T11" fmla="*/ 62 h 69"/>
                <a:gd name="T12" fmla="*/ 7 w 68"/>
                <a:gd name="T13" fmla="*/ 34 h 69"/>
                <a:gd name="T14" fmla="*/ 34 w 68"/>
                <a:gd name="T15" fmla="*/ 7 h 69"/>
                <a:gd name="T16" fmla="*/ 62 w 68"/>
                <a:gd name="T17" fmla="*/ 34 h 69"/>
                <a:gd name="T18" fmla="*/ 34 w 68"/>
                <a:gd name="T19" fmla="*/ 62 h 69"/>
                <a:gd name="T20" fmla="*/ 22 w 68"/>
                <a:gd name="T21" fmla="*/ 24 h 69"/>
                <a:gd name="T22" fmla="*/ 36 w 68"/>
                <a:gd name="T23" fmla="*/ 34 h 69"/>
                <a:gd name="T24" fmla="*/ 22 w 68"/>
                <a:gd name="T25" fmla="*/ 45 h 69"/>
                <a:gd name="T26" fmla="*/ 22 w 68"/>
                <a:gd name="T27" fmla="*/ 24 h 69"/>
                <a:gd name="T28" fmla="*/ 39 w 68"/>
                <a:gd name="T29" fmla="*/ 24 h 69"/>
                <a:gd name="T30" fmla="*/ 54 w 68"/>
                <a:gd name="T31" fmla="*/ 34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4"/>
                  </a:cubicBezTo>
                  <a:cubicBezTo>
                    <a:pt x="0" y="53"/>
                    <a:pt x="15" y="69"/>
                    <a:pt x="34" y="69"/>
                  </a:cubicBezTo>
                  <a:cubicBezTo>
                    <a:pt x="53" y="69"/>
                    <a:pt x="68" y="53"/>
                    <a:pt x="68" y="34"/>
                  </a:cubicBezTo>
                  <a:cubicBezTo>
                    <a:pt x="68" y="16"/>
                    <a:pt x="53" y="0"/>
                    <a:pt x="34" y="0"/>
                  </a:cubicBezTo>
                  <a:close/>
                  <a:moveTo>
                    <a:pt x="34" y="62"/>
                  </a:moveTo>
                  <a:cubicBezTo>
                    <a:pt x="19" y="62"/>
                    <a:pt x="7" y="50"/>
                    <a:pt x="7" y="34"/>
                  </a:cubicBezTo>
                  <a:cubicBezTo>
                    <a:pt x="7" y="19"/>
                    <a:pt x="19" y="7"/>
                    <a:pt x="34" y="7"/>
                  </a:cubicBezTo>
                  <a:cubicBezTo>
                    <a:pt x="50" y="7"/>
                    <a:pt x="62" y="19"/>
                    <a:pt x="62" y="34"/>
                  </a:cubicBezTo>
                  <a:cubicBezTo>
                    <a:pt x="62" y="50"/>
                    <a:pt x="50" y="62"/>
                    <a:pt x="34" y="62"/>
                  </a:cubicBezTo>
                  <a:close/>
                  <a:moveTo>
                    <a:pt x="22" y="24"/>
                  </a:moveTo>
                  <a:cubicBezTo>
                    <a:pt x="36" y="34"/>
                    <a:pt x="36" y="34"/>
                    <a:pt x="36"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3" name="Freeform 32">
              <a:extLst>
                <a:ext uri="{FF2B5EF4-FFF2-40B4-BE49-F238E27FC236}">
                  <a16:creationId xmlns:a16="http://schemas.microsoft.com/office/drawing/2014/main" id="{7155CD77-6F33-4DEA-800C-2A45EC2A594E}"/>
                </a:ext>
              </a:extLst>
            </p:cNvPr>
            <p:cNvSpPr>
              <a:spLocks noEditPoints="1"/>
            </p:cNvSpPr>
            <p:nvPr/>
          </p:nvSpPr>
          <p:spPr bwMode="auto">
            <a:xfrm>
              <a:off x="4332" y="1441"/>
              <a:ext cx="66" cy="76"/>
            </a:xfrm>
            <a:custGeom>
              <a:avLst/>
              <a:gdLst>
                <a:gd name="T0" fmla="*/ 50 w 54"/>
                <a:gd name="T1" fmla="*/ 12 h 62"/>
                <a:gd name="T2" fmla="*/ 42 w 54"/>
                <a:gd name="T3" fmla="*/ 4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8 h 62"/>
                <a:gd name="T24" fmla="*/ 35 w 54"/>
                <a:gd name="T25" fmla="*/ 9 h 62"/>
                <a:gd name="T26" fmla="*/ 37 w 54"/>
                <a:gd name="T27" fmla="*/ 10 h 62"/>
                <a:gd name="T28" fmla="*/ 44 w 54"/>
                <a:gd name="T29" fmla="*/ 17 h 62"/>
                <a:gd name="T30" fmla="*/ 45 w 54"/>
                <a:gd name="T31" fmla="*/ 19 h 62"/>
                <a:gd name="T32" fmla="*/ 46 w 54"/>
                <a:gd name="T33" fmla="*/ 19 h 62"/>
                <a:gd name="T34" fmla="*/ 35 w 54"/>
                <a:gd name="T35" fmla="*/ 19 h 62"/>
                <a:gd name="T36" fmla="*/ 35 w 54"/>
                <a:gd name="T37" fmla="*/ 8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4"/>
                    <a:pt x="42" y="4"/>
                    <a:pt x="42" y="4"/>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8"/>
                  </a:moveTo>
                  <a:cubicBezTo>
                    <a:pt x="35" y="8"/>
                    <a:pt x="35" y="9"/>
                    <a:pt x="35" y="9"/>
                  </a:cubicBezTo>
                  <a:cubicBezTo>
                    <a:pt x="36" y="9"/>
                    <a:pt x="37" y="10"/>
                    <a:pt x="37" y="10"/>
                  </a:cubicBezTo>
                  <a:cubicBezTo>
                    <a:pt x="44" y="17"/>
                    <a:pt x="44" y="17"/>
                    <a:pt x="44" y="17"/>
                  </a:cubicBezTo>
                  <a:cubicBezTo>
                    <a:pt x="45" y="17"/>
                    <a:pt x="45" y="18"/>
                    <a:pt x="45" y="19"/>
                  </a:cubicBezTo>
                  <a:cubicBezTo>
                    <a:pt x="46" y="19"/>
                    <a:pt x="46" y="19"/>
                    <a:pt x="46" y="19"/>
                  </a:cubicBezTo>
                  <a:cubicBezTo>
                    <a:pt x="35" y="19"/>
                    <a:pt x="35" y="19"/>
                    <a:pt x="35" y="19"/>
                  </a:cubicBezTo>
                  <a:lnTo>
                    <a:pt x="35" y="8"/>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4" name="Freeform 33">
              <a:extLst>
                <a:ext uri="{FF2B5EF4-FFF2-40B4-BE49-F238E27FC236}">
                  <a16:creationId xmlns:a16="http://schemas.microsoft.com/office/drawing/2014/main" id="{F432EE60-83F7-43C0-B307-08EC11A6C384}"/>
                </a:ext>
              </a:extLst>
            </p:cNvPr>
            <p:cNvSpPr>
              <a:spLocks noEditPoints="1"/>
            </p:cNvSpPr>
            <p:nvPr/>
          </p:nvSpPr>
          <p:spPr bwMode="auto">
            <a:xfrm>
              <a:off x="4327" y="1670"/>
              <a:ext cx="107" cy="114"/>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1 h 93"/>
                <a:gd name="T24" fmla="*/ 75 w 87"/>
                <a:gd name="T25" fmla="*/ 11 h 93"/>
                <a:gd name="T26" fmla="*/ 75 w 87"/>
                <a:gd name="T27" fmla="*/ 81 h 93"/>
                <a:gd name="T28" fmla="*/ 23 w 87"/>
                <a:gd name="T29" fmla="*/ 40 h 93"/>
                <a:gd name="T30" fmla="*/ 64 w 87"/>
                <a:gd name="T31" fmla="*/ 40 h 93"/>
                <a:gd name="T32" fmla="*/ 64 w 87"/>
                <a:gd name="T33" fmla="*/ 46 h 93"/>
                <a:gd name="T34" fmla="*/ 23 w 87"/>
                <a:gd name="T35" fmla="*/ 46 h 93"/>
                <a:gd name="T36" fmla="*/ 23 w 87"/>
                <a:gd name="T37" fmla="*/ 40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1"/>
                    <a:pt x="12" y="11"/>
                    <a:pt x="12" y="11"/>
                  </a:cubicBezTo>
                  <a:cubicBezTo>
                    <a:pt x="75" y="11"/>
                    <a:pt x="75" y="11"/>
                    <a:pt x="75" y="11"/>
                  </a:cubicBezTo>
                  <a:lnTo>
                    <a:pt x="75" y="81"/>
                  </a:lnTo>
                  <a:close/>
                  <a:moveTo>
                    <a:pt x="23" y="40"/>
                  </a:moveTo>
                  <a:cubicBezTo>
                    <a:pt x="64" y="40"/>
                    <a:pt x="64" y="40"/>
                    <a:pt x="64" y="40"/>
                  </a:cubicBezTo>
                  <a:cubicBezTo>
                    <a:pt x="64" y="46"/>
                    <a:pt x="64" y="46"/>
                    <a:pt x="64" y="46"/>
                  </a:cubicBezTo>
                  <a:cubicBezTo>
                    <a:pt x="23" y="46"/>
                    <a:pt x="23" y="46"/>
                    <a:pt x="23" y="46"/>
                  </a:cubicBezTo>
                  <a:lnTo>
                    <a:pt x="23" y="40"/>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5" name="Freeform 34">
              <a:extLst>
                <a:ext uri="{FF2B5EF4-FFF2-40B4-BE49-F238E27FC236}">
                  <a16:creationId xmlns:a16="http://schemas.microsoft.com/office/drawing/2014/main" id="{2E3F5A78-04DC-43A9-8F0F-B2E95D6F8F07}"/>
                </a:ext>
              </a:extLst>
            </p:cNvPr>
            <p:cNvSpPr>
              <a:spLocks noEditPoints="1"/>
            </p:cNvSpPr>
            <p:nvPr/>
          </p:nvSpPr>
          <p:spPr bwMode="auto">
            <a:xfrm>
              <a:off x="4307" y="1806"/>
              <a:ext cx="101" cy="76"/>
            </a:xfrm>
            <a:custGeom>
              <a:avLst/>
              <a:gdLst>
                <a:gd name="T0" fmla="*/ 0 w 101"/>
                <a:gd name="T1" fmla="*/ 0 h 76"/>
                <a:gd name="T2" fmla="*/ 0 w 101"/>
                <a:gd name="T3" fmla="*/ 76 h 76"/>
                <a:gd name="T4" fmla="*/ 101 w 101"/>
                <a:gd name="T5" fmla="*/ 76 h 76"/>
                <a:gd name="T6" fmla="*/ 101 w 101"/>
                <a:gd name="T7" fmla="*/ 0 h 76"/>
                <a:gd name="T8" fmla="*/ 0 w 101"/>
                <a:gd name="T9" fmla="*/ 0 h 76"/>
                <a:gd name="T10" fmla="*/ 19 w 101"/>
                <a:gd name="T11" fmla="*/ 70 h 76"/>
                <a:gd name="T12" fmla="*/ 6 w 101"/>
                <a:gd name="T13" fmla="*/ 70 h 76"/>
                <a:gd name="T14" fmla="*/ 6 w 101"/>
                <a:gd name="T15" fmla="*/ 57 h 76"/>
                <a:gd name="T16" fmla="*/ 19 w 101"/>
                <a:gd name="T17" fmla="*/ 57 h 76"/>
                <a:gd name="T18" fmla="*/ 19 w 101"/>
                <a:gd name="T19" fmla="*/ 70 h 76"/>
                <a:gd name="T20" fmla="*/ 19 w 101"/>
                <a:gd name="T21" fmla="*/ 44 h 76"/>
                <a:gd name="T22" fmla="*/ 6 w 101"/>
                <a:gd name="T23" fmla="*/ 44 h 76"/>
                <a:gd name="T24" fmla="*/ 6 w 101"/>
                <a:gd name="T25" fmla="*/ 32 h 76"/>
                <a:gd name="T26" fmla="*/ 19 w 101"/>
                <a:gd name="T27" fmla="*/ 32 h 76"/>
                <a:gd name="T28" fmla="*/ 19 w 101"/>
                <a:gd name="T29" fmla="*/ 44 h 76"/>
                <a:gd name="T30" fmla="*/ 19 w 101"/>
                <a:gd name="T31" fmla="*/ 20 h 76"/>
                <a:gd name="T32" fmla="*/ 6 w 101"/>
                <a:gd name="T33" fmla="*/ 20 h 76"/>
                <a:gd name="T34" fmla="*/ 6 w 101"/>
                <a:gd name="T35" fmla="*/ 6 h 76"/>
                <a:gd name="T36" fmla="*/ 19 w 101"/>
                <a:gd name="T37" fmla="*/ 6 h 76"/>
                <a:gd name="T38" fmla="*/ 19 w 101"/>
                <a:gd name="T39" fmla="*/ 20 h 76"/>
                <a:gd name="T40" fmla="*/ 76 w 101"/>
                <a:gd name="T41" fmla="*/ 70 h 76"/>
                <a:gd name="T42" fmla="*/ 26 w 101"/>
                <a:gd name="T43" fmla="*/ 70 h 76"/>
                <a:gd name="T44" fmla="*/ 26 w 101"/>
                <a:gd name="T45" fmla="*/ 6 h 76"/>
                <a:gd name="T46" fmla="*/ 76 w 101"/>
                <a:gd name="T47" fmla="*/ 6 h 76"/>
                <a:gd name="T48" fmla="*/ 76 w 101"/>
                <a:gd name="T49" fmla="*/ 70 h 76"/>
                <a:gd name="T50" fmla="*/ 95 w 101"/>
                <a:gd name="T51" fmla="*/ 70 h 76"/>
                <a:gd name="T52" fmla="*/ 83 w 101"/>
                <a:gd name="T53" fmla="*/ 70 h 76"/>
                <a:gd name="T54" fmla="*/ 83 w 101"/>
                <a:gd name="T55" fmla="*/ 57 h 76"/>
                <a:gd name="T56" fmla="*/ 95 w 101"/>
                <a:gd name="T57" fmla="*/ 57 h 76"/>
                <a:gd name="T58" fmla="*/ 95 w 101"/>
                <a:gd name="T59" fmla="*/ 70 h 76"/>
                <a:gd name="T60" fmla="*/ 95 w 101"/>
                <a:gd name="T61" fmla="*/ 44 h 76"/>
                <a:gd name="T62" fmla="*/ 83 w 101"/>
                <a:gd name="T63" fmla="*/ 44 h 76"/>
                <a:gd name="T64" fmla="*/ 83 w 101"/>
                <a:gd name="T65" fmla="*/ 32 h 76"/>
                <a:gd name="T66" fmla="*/ 95 w 101"/>
                <a:gd name="T67" fmla="*/ 32 h 76"/>
                <a:gd name="T68" fmla="*/ 95 w 101"/>
                <a:gd name="T69" fmla="*/ 44 h 76"/>
                <a:gd name="T70" fmla="*/ 95 w 101"/>
                <a:gd name="T71" fmla="*/ 20 h 76"/>
                <a:gd name="T72" fmla="*/ 83 w 101"/>
                <a:gd name="T73" fmla="*/ 20 h 76"/>
                <a:gd name="T74" fmla="*/ 83 w 101"/>
                <a:gd name="T75" fmla="*/ 6 h 76"/>
                <a:gd name="T76" fmla="*/ 95 w 101"/>
                <a:gd name="T77" fmla="*/ 6 h 76"/>
                <a:gd name="T78" fmla="*/ 95 w 101"/>
                <a:gd name="T79" fmla="*/ 20 h 76"/>
                <a:gd name="T80" fmla="*/ 38 w 101"/>
                <a:gd name="T81" fmla="*/ 20 h 76"/>
                <a:gd name="T82" fmla="*/ 38 w 101"/>
                <a:gd name="T83" fmla="*/ 57 h 76"/>
                <a:gd name="T84" fmla="*/ 63 w 101"/>
                <a:gd name="T85" fmla="*/ 38 h 76"/>
                <a:gd name="T86" fmla="*/ 38 w 101"/>
                <a:gd name="T87"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76">
                  <a:moveTo>
                    <a:pt x="0" y="0"/>
                  </a:moveTo>
                  <a:lnTo>
                    <a:pt x="0" y="76"/>
                  </a:lnTo>
                  <a:lnTo>
                    <a:pt x="101" y="76"/>
                  </a:lnTo>
                  <a:lnTo>
                    <a:pt x="101" y="0"/>
                  </a:lnTo>
                  <a:lnTo>
                    <a:pt x="0" y="0"/>
                  </a:lnTo>
                  <a:close/>
                  <a:moveTo>
                    <a:pt x="19" y="70"/>
                  </a:moveTo>
                  <a:lnTo>
                    <a:pt x="6" y="70"/>
                  </a:lnTo>
                  <a:lnTo>
                    <a:pt x="6" y="57"/>
                  </a:lnTo>
                  <a:lnTo>
                    <a:pt x="19" y="57"/>
                  </a:lnTo>
                  <a:lnTo>
                    <a:pt x="19" y="70"/>
                  </a:lnTo>
                  <a:close/>
                  <a:moveTo>
                    <a:pt x="19" y="44"/>
                  </a:moveTo>
                  <a:lnTo>
                    <a:pt x="6" y="44"/>
                  </a:lnTo>
                  <a:lnTo>
                    <a:pt x="6" y="32"/>
                  </a:lnTo>
                  <a:lnTo>
                    <a:pt x="19" y="32"/>
                  </a:lnTo>
                  <a:lnTo>
                    <a:pt x="19" y="44"/>
                  </a:lnTo>
                  <a:close/>
                  <a:moveTo>
                    <a:pt x="19" y="20"/>
                  </a:moveTo>
                  <a:lnTo>
                    <a:pt x="6" y="20"/>
                  </a:lnTo>
                  <a:lnTo>
                    <a:pt x="6" y="6"/>
                  </a:lnTo>
                  <a:lnTo>
                    <a:pt x="19" y="6"/>
                  </a:lnTo>
                  <a:lnTo>
                    <a:pt x="19" y="20"/>
                  </a:lnTo>
                  <a:close/>
                  <a:moveTo>
                    <a:pt x="76" y="70"/>
                  </a:moveTo>
                  <a:lnTo>
                    <a:pt x="26" y="70"/>
                  </a:lnTo>
                  <a:lnTo>
                    <a:pt x="26" y="6"/>
                  </a:lnTo>
                  <a:lnTo>
                    <a:pt x="76" y="6"/>
                  </a:lnTo>
                  <a:lnTo>
                    <a:pt x="76" y="70"/>
                  </a:lnTo>
                  <a:close/>
                  <a:moveTo>
                    <a:pt x="95" y="70"/>
                  </a:moveTo>
                  <a:lnTo>
                    <a:pt x="83" y="70"/>
                  </a:lnTo>
                  <a:lnTo>
                    <a:pt x="83" y="57"/>
                  </a:lnTo>
                  <a:lnTo>
                    <a:pt x="95" y="57"/>
                  </a:lnTo>
                  <a:lnTo>
                    <a:pt x="95" y="70"/>
                  </a:lnTo>
                  <a:close/>
                  <a:moveTo>
                    <a:pt x="95" y="44"/>
                  </a:moveTo>
                  <a:lnTo>
                    <a:pt x="83" y="44"/>
                  </a:lnTo>
                  <a:lnTo>
                    <a:pt x="83" y="32"/>
                  </a:lnTo>
                  <a:lnTo>
                    <a:pt x="95" y="32"/>
                  </a:lnTo>
                  <a:lnTo>
                    <a:pt x="95" y="44"/>
                  </a:lnTo>
                  <a:close/>
                  <a:moveTo>
                    <a:pt x="95" y="20"/>
                  </a:moveTo>
                  <a:lnTo>
                    <a:pt x="83" y="20"/>
                  </a:lnTo>
                  <a:lnTo>
                    <a:pt x="83" y="6"/>
                  </a:lnTo>
                  <a:lnTo>
                    <a:pt x="95" y="6"/>
                  </a:lnTo>
                  <a:lnTo>
                    <a:pt x="95" y="20"/>
                  </a:lnTo>
                  <a:close/>
                  <a:moveTo>
                    <a:pt x="38" y="20"/>
                  </a:moveTo>
                  <a:lnTo>
                    <a:pt x="38" y="57"/>
                  </a:lnTo>
                  <a:lnTo>
                    <a:pt x="63" y="38"/>
                  </a:lnTo>
                  <a:lnTo>
                    <a:pt x="3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6" name="Freeform 35">
              <a:extLst>
                <a:ext uri="{FF2B5EF4-FFF2-40B4-BE49-F238E27FC236}">
                  <a16:creationId xmlns:a16="http://schemas.microsoft.com/office/drawing/2014/main" id="{898664FE-5BCC-4D95-AB1A-4580F4E6ABFC}"/>
                </a:ext>
              </a:extLst>
            </p:cNvPr>
            <p:cNvSpPr>
              <a:spLocks noEditPoints="1"/>
            </p:cNvSpPr>
            <p:nvPr/>
          </p:nvSpPr>
          <p:spPr bwMode="auto">
            <a:xfrm>
              <a:off x="4423" y="1784"/>
              <a:ext cx="60" cy="57"/>
            </a:xfrm>
            <a:custGeom>
              <a:avLst/>
              <a:gdLst>
                <a:gd name="T0" fmla="*/ 60 w 60"/>
                <a:gd name="T1" fmla="*/ 21 h 57"/>
                <a:gd name="T2" fmla="*/ 39 w 60"/>
                <a:gd name="T3" fmla="*/ 18 h 57"/>
                <a:gd name="T4" fmla="*/ 30 w 60"/>
                <a:gd name="T5" fmla="*/ 0 h 57"/>
                <a:gd name="T6" fmla="*/ 21 w 60"/>
                <a:gd name="T7" fmla="*/ 18 h 57"/>
                <a:gd name="T8" fmla="*/ 0 w 60"/>
                <a:gd name="T9" fmla="*/ 21 h 57"/>
                <a:gd name="T10" fmla="*/ 14 w 60"/>
                <a:gd name="T11" fmla="*/ 36 h 57"/>
                <a:gd name="T12" fmla="*/ 11 w 60"/>
                <a:gd name="T13" fmla="*/ 57 h 57"/>
                <a:gd name="T14" fmla="*/ 30 w 60"/>
                <a:gd name="T15" fmla="*/ 47 h 57"/>
                <a:gd name="T16" fmla="*/ 49 w 60"/>
                <a:gd name="T17" fmla="*/ 57 h 57"/>
                <a:gd name="T18" fmla="*/ 45 w 60"/>
                <a:gd name="T19" fmla="*/ 36 h 57"/>
                <a:gd name="T20" fmla="*/ 60 w 60"/>
                <a:gd name="T21" fmla="*/ 21 h 57"/>
                <a:gd name="T22" fmla="*/ 30 w 60"/>
                <a:gd name="T23" fmla="*/ 42 h 57"/>
                <a:gd name="T24" fmla="*/ 17 w 60"/>
                <a:gd name="T25" fmla="*/ 49 h 57"/>
                <a:gd name="T26" fmla="*/ 19 w 60"/>
                <a:gd name="T27" fmla="*/ 34 h 57"/>
                <a:gd name="T28" fmla="*/ 8 w 60"/>
                <a:gd name="T29" fmla="*/ 25 h 57"/>
                <a:gd name="T30" fmla="*/ 23 w 60"/>
                <a:gd name="T31" fmla="*/ 22 h 57"/>
                <a:gd name="T32" fmla="*/ 30 w 60"/>
                <a:gd name="T33" fmla="*/ 9 h 57"/>
                <a:gd name="T34" fmla="*/ 37 w 60"/>
                <a:gd name="T35" fmla="*/ 22 h 57"/>
                <a:gd name="T36" fmla="*/ 51 w 60"/>
                <a:gd name="T37" fmla="*/ 25 h 57"/>
                <a:gd name="T38" fmla="*/ 40 w 60"/>
                <a:gd name="T39" fmla="*/ 34 h 57"/>
                <a:gd name="T40" fmla="*/ 43 w 60"/>
                <a:gd name="T41" fmla="*/ 49 h 57"/>
                <a:gd name="T42" fmla="*/ 30 w 60"/>
                <a:gd name="T43" fmla="*/ 4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7">
                  <a:moveTo>
                    <a:pt x="60" y="21"/>
                  </a:moveTo>
                  <a:lnTo>
                    <a:pt x="39" y="18"/>
                  </a:lnTo>
                  <a:lnTo>
                    <a:pt x="30" y="0"/>
                  </a:lnTo>
                  <a:lnTo>
                    <a:pt x="21" y="18"/>
                  </a:lnTo>
                  <a:lnTo>
                    <a:pt x="0" y="21"/>
                  </a:lnTo>
                  <a:lnTo>
                    <a:pt x="14" y="36"/>
                  </a:lnTo>
                  <a:lnTo>
                    <a:pt x="11" y="57"/>
                  </a:lnTo>
                  <a:lnTo>
                    <a:pt x="30" y="47"/>
                  </a:lnTo>
                  <a:lnTo>
                    <a:pt x="49" y="57"/>
                  </a:lnTo>
                  <a:lnTo>
                    <a:pt x="45" y="36"/>
                  </a:lnTo>
                  <a:lnTo>
                    <a:pt x="60" y="21"/>
                  </a:lnTo>
                  <a:close/>
                  <a:moveTo>
                    <a:pt x="30" y="42"/>
                  </a:moveTo>
                  <a:lnTo>
                    <a:pt x="17" y="49"/>
                  </a:lnTo>
                  <a:lnTo>
                    <a:pt x="19" y="34"/>
                  </a:lnTo>
                  <a:lnTo>
                    <a:pt x="8" y="25"/>
                  </a:lnTo>
                  <a:lnTo>
                    <a:pt x="23" y="22"/>
                  </a:lnTo>
                  <a:lnTo>
                    <a:pt x="30" y="9"/>
                  </a:lnTo>
                  <a:lnTo>
                    <a:pt x="37" y="22"/>
                  </a:lnTo>
                  <a:lnTo>
                    <a:pt x="51" y="25"/>
                  </a:lnTo>
                  <a:lnTo>
                    <a:pt x="40" y="34"/>
                  </a:lnTo>
                  <a:lnTo>
                    <a:pt x="43" y="49"/>
                  </a:lnTo>
                  <a:lnTo>
                    <a:pt x="30" y="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7" name="Freeform 36">
              <a:extLst>
                <a:ext uri="{FF2B5EF4-FFF2-40B4-BE49-F238E27FC236}">
                  <a16:creationId xmlns:a16="http://schemas.microsoft.com/office/drawing/2014/main" id="{E370C90B-A518-47E1-8BE7-77F4FEEFF5DB}"/>
                </a:ext>
              </a:extLst>
            </p:cNvPr>
            <p:cNvSpPr>
              <a:spLocks noEditPoints="1"/>
            </p:cNvSpPr>
            <p:nvPr/>
          </p:nvSpPr>
          <p:spPr bwMode="auto">
            <a:xfrm>
              <a:off x="4225" y="1207"/>
              <a:ext cx="74" cy="79"/>
            </a:xfrm>
            <a:custGeom>
              <a:avLst/>
              <a:gdLst>
                <a:gd name="T0" fmla="*/ 48 w 60"/>
                <a:gd name="T1" fmla="*/ 11 h 65"/>
                <a:gd name="T2" fmla="*/ 60 w 60"/>
                <a:gd name="T3" fmla="*/ 7 h 65"/>
                <a:gd name="T4" fmla="*/ 60 w 60"/>
                <a:gd name="T5" fmla="*/ 45 h 65"/>
                <a:gd name="T6" fmla="*/ 48 w 60"/>
                <a:gd name="T7" fmla="*/ 49 h 65"/>
                <a:gd name="T8" fmla="*/ 36 w 60"/>
                <a:gd name="T9" fmla="*/ 46 h 65"/>
                <a:gd name="T10" fmla="*/ 24 w 60"/>
                <a:gd name="T11" fmla="*/ 42 h 65"/>
                <a:gd name="T12" fmla="*/ 12 w 60"/>
                <a:gd name="T13" fmla="*/ 47 h 65"/>
                <a:gd name="T14" fmla="*/ 12 w 60"/>
                <a:gd name="T15" fmla="*/ 9 h 65"/>
                <a:gd name="T16" fmla="*/ 24 w 60"/>
                <a:gd name="T17" fmla="*/ 5 h 65"/>
                <a:gd name="T18" fmla="*/ 36 w 60"/>
                <a:gd name="T19" fmla="*/ 8 h 65"/>
                <a:gd name="T20" fmla="*/ 48 w 60"/>
                <a:gd name="T21" fmla="*/ 11 h 65"/>
                <a:gd name="T22" fmla="*/ 4 w 60"/>
                <a:gd name="T23" fmla="*/ 0 h 65"/>
                <a:gd name="T24" fmla="*/ 8 w 60"/>
                <a:gd name="T25" fmla="*/ 5 h 65"/>
                <a:gd name="T26" fmla="*/ 8 w 60"/>
                <a:gd name="T27" fmla="*/ 65 h 65"/>
                <a:gd name="T28" fmla="*/ 0 w 60"/>
                <a:gd name="T29" fmla="*/ 65 h 65"/>
                <a:gd name="T30" fmla="*/ 0 w 60"/>
                <a:gd name="T31" fmla="*/ 5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9"/>
                    <a:pt x="60" y="7"/>
                  </a:cubicBezTo>
                  <a:cubicBezTo>
                    <a:pt x="60" y="45"/>
                    <a:pt x="60" y="45"/>
                    <a:pt x="60" y="45"/>
                  </a:cubicBezTo>
                  <a:cubicBezTo>
                    <a:pt x="58" y="47"/>
                    <a:pt x="53" y="49"/>
                    <a:pt x="48" y="49"/>
                  </a:cubicBezTo>
                  <a:cubicBezTo>
                    <a:pt x="43" y="49"/>
                    <a:pt x="39" y="48"/>
                    <a:pt x="36" y="46"/>
                  </a:cubicBezTo>
                  <a:cubicBezTo>
                    <a:pt x="33" y="44"/>
                    <a:pt x="29" y="42"/>
                    <a:pt x="24" y="42"/>
                  </a:cubicBezTo>
                  <a:cubicBezTo>
                    <a:pt x="19" y="42"/>
                    <a:pt x="15" y="45"/>
                    <a:pt x="12" y="47"/>
                  </a:cubicBezTo>
                  <a:cubicBezTo>
                    <a:pt x="12" y="9"/>
                    <a:pt x="12" y="9"/>
                    <a:pt x="12" y="9"/>
                  </a:cubicBezTo>
                  <a:cubicBezTo>
                    <a:pt x="15" y="7"/>
                    <a:pt x="19" y="5"/>
                    <a:pt x="24" y="5"/>
                  </a:cubicBezTo>
                  <a:cubicBezTo>
                    <a:pt x="29" y="5"/>
                    <a:pt x="33" y="6"/>
                    <a:pt x="36" y="8"/>
                  </a:cubicBezTo>
                  <a:cubicBezTo>
                    <a:pt x="39" y="10"/>
                    <a:pt x="43" y="11"/>
                    <a:pt x="48" y="11"/>
                  </a:cubicBezTo>
                  <a:close/>
                  <a:moveTo>
                    <a:pt x="4" y="0"/>
                  </a:moveTo>
                  <a:cubicBezTo>
                    <a:pt x="6" y="0"/>
                    <a:pt x="8" y="2"/>
                    <a:pt x="8" y="5"/>
                  </a:cubicBezTo>
                  <a:cubicBezTo>
                    <a:pt x="8" y="65"/>
                    <a:pt x="8" y="65"/>
                    <a:pt x="8" y="65"/>
                  </a:cubicBezTo>
                  <a:cubicBezTo>
                    <a:pt x="0" y="65"/>
                    <a:pt x="0" y="65"/>
                    <a:pt x="0" y="65"/>
                  </a:cubicBezTo>
                  <a:cubicBezTo>
                    <a:pt x="0" y="5"/>
                    <a:pt x="0" y="5"/>
                    <a:pt x="0" y="5"/>
                  </a:cubicBezTo>
                  <a:cubicBezTo>
                    <a:pt x="0" y="2"/>
                    <a:pt x="1" y="0"/>
                    <a:pt x="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8" name="Freeform 37">
              <a:extLst>
                <a:ext uri="{FF2B5EF4-FFF2-40B4-BE49-F238E27FC236}">
                  <a16:creationId xmlns:a16="http://schemas.microsoft.com/office/drawing/2014/main" id="{D5ED40AC-24C7-46B3-9087-1B7D22F6F4CF}"/>
                </a:ext>
              </a:extLst>
            </p:cNvPr>
            <p:cNvSpPr>
              <a:spLocks noEditPoints="1"/>
            </p:cNvSpPr>
            <p:nvPr/>
          </p:nvSpPr>
          <p:spPr bwMode="auto">
            <a:xfrm>
              <a:off x="4132" y="1168"/>
              <a:ext cx="78" cy="80"/>
            </a:xfrm>
            <a:custGeom>
              <a:avLst/>
              <a:gdLst>
                <a:gd name="T0" fmla="*/ 54 w 64"/>
                <a:gd name="T1" fmla="*/ 0 h 65"/>
                <a:gd name="T2" fmla="*/ 44 w 64"/>
                <a:gd name="T3" fmla="*/ 10 h 65"/>
                <a:gd name="T4" fmla="*/ 44 w 64"/>
                <a:gd name="T5" fmla="*/ 41 h 65"/>
                <a:gd name="T6" fmla="*/ 52 w 64"/>
                <a:gd name="T7" fmla="*/ 41 h 65"/>
                <a:gd name="T8" fmla="*/ 52 w 64"/>
                <a:gd name="T9" fmla="*/ 65 h 65"/>
                <a:gd name="T10" fmla="*/ 64 w 64"/>
                <a:gd name="T11" fmla="*/ 65 h 65"/>
                <a:gd name="T12" fmla="*/ 64 w 64"/>
                <a:gd name="T13" fmla="*/ 10 h 65"/>
                <a:gd name="T14" fmla="*/ 54 w 64"/>
                <a:gd name="T15" fmla="*/ 0 h 65"/>
                <a:gd name="T16" fmla="*/ 26 w 64"/>
                <a:gd name="T17" fmla="*/ 0 h 65"/>
                <a:gd name="T18" fmla="*/ 24 w 64"/>
                <a:gd name="T19" fmla="*/ 2 h 65"/>
                <a:gd name="T20" fmla="*/ 24 w 64"/>
                <a:gd name="T21" fmla="*/ 16 h 65"/>
                <a:gd name="T22" fmla="*/ 22 w 64"/>
                <a:gd name="T23" fmla="*/ 17 h 65"/>
                <a:gd name="T24" fmla="*/ 20 w 64"/>
                <a:gd name="T25" fmla="*/ 16 h 65"/>
                <a:gd name="T26" fmla="*/ 20 w 64"/>
                <a:gd name="T27" fmla="*/ 2 h 65"/>
                <a:gd name="T28" fmla="*/ 18 w 64"/>
                <a:gd name="T29" fmla="*/ 0 h 65"/>
                <a:gd name="T30" fmla="*/ 16 w 64"/>
                <a:gd name="T31" fmla="*/ 2 h 65"/>
                <a:gd name="T32" fmla="*/ 16 w 64"/>
                <a:gd name="T33" fmla="*/ 16 h 65"/>
                <a:gd name="T34" fmla="*/ 14 w 64"/>
                <a:gd name="T35" fmla="*/ 17 h 65"/>
                <a:gd name="T36" fmla="*/ 12 w 64"/>
                <a:gd name="T37" fmla="*/ 16 h 65"/>
                <a:gd name="T38" fmla="*/ 12 w 64"/>
                <a:gd name="T39" fmla="*/ 2 h 65"/>
                <a:gd name="T40" fmla="*/ 10 w 64"/>
                <a:gd name="T41" fmla="*/ 0 h 65"/>
                <a:gd name="T42" fmla="*/ 8 w 64"/>
                <a:gd name="T43" fmla="*/ 2 h 65"/>
                <a:gd name="T44" fmla="*/ 8 w 64"/>
                <a:gd name="T45" fmla="*/ 16 h 65"/>
                <a:gd name="T46" fmla="*/ 6 w 64"/>
                <a:gd name="T47" fmla="*/ 17 h 65"/>
                <a:gd name="T48" fmla="*/ 4 w 64"/>
                <a:gd name="T49" fmla="*/ 16 h 65"/>
                <a:gd name="T50" fmla="*/ 4 w 64"/>
                <a:gd name="T51" fmla="*/ 2 h 65"/>
                <a:gd name="T52" fmla="*/ 2 w 64"/>
                <a:gd name="T53" fmla="*/ 0 h 65"/>
                <a:gd name="T54" fmla="*/ 0 w 64"/>
                <a:gd name="T55" fmla="*/ 2 h 65"/>
                <a:gd name="T56" fmla="*/ 0 w 64"/>
                <a:gd name="T57" fmla="*/ 16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6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0"/>
                  </a:cubicBezTo>
                  <a:cubicBezTo>
                    <a:pt x="44" y="41"/>
                    <a:pt x="44" y="41"/>
                    <a:pt x="44" y="41"/>
                  </a:cubicBezTo>
                  <a:cubicBezTo>
                    <a:pt x="52" y="41"/>
                    <a:pt x="52" y="41"/>
                    <a:pt x="52" y="41"/>
                  </a:cubicBezTo>
                  <a:cubicBezTo>
                    <a:pt x="52" y="65"/>
                    <a:pt x="52" y="65"/>
                    <a:pt x="52" y="65"/>
                  </a:cubicBezTo>
                  <a:cubicBezTo>
                    <a:pt x="64" y="65"/>
                    <a:pt x="64" y="65"/>
                    <a:pt x="64" y="65"/>
                  </a:cubicBezTo>
                  <a:cubicBezTo>
                    <a:pt x="64" y="10"/>
                    <a:pt x="64" y="10"/>
                    <a:pt x="64" y="10"/>
                  </a:cubicBezTo>
                  <a:cubicBezTo>
                    <a:pt x="64" y="5"/>
                    <a:pt x="60" y="0"/>
                    <a:pt x="54" y="0"/>
                  </a:cubicBezTo>
                  <a:close/>
                  <a:moveTo>
                    <a:pt x="26" y="0"/>
                  </a:moveTo>
                  <a:cubicBezTo>
                    <a:pt x="25" y="0"/>
                    <a:pt x="24" y="1"/>
                    <a:pt x="24" y="2"/>
                  </a:cubicBezTo>
                  <a:cubicBezTo>
                    <a:pt x="24" y="16"/>
                    <a:pt x="24" y="16"/>
                    <a:pt x="24" y="16"/>
                  </a:cubicBezTo>
                  <a:cubicBezTo>
                    <a:pt x="24" y="17"/>
                    <a:pt x="23" y="17"/>
                    <a:pt x="22" y="17"/>
                  </a:cubicBezTo>
                  <a:cubicBezTo>
                    <a:pt x="21" y="17"/>
                    <a:pt x="20" y="17"/>
                    <a:pt x="20" y="16"/>
                  </a:cubicBezTo>
                  <a:cubicBezTo>
                    <a:pt x="20" y="2"/>
                    <a:pt x="20" y="2"/>
                    <a:pt x="20" y="2"/>
                  </a:cubicBezTo>
                  <a:cubicBezTo>
                    <a:pt x="20" y="1"/>
                    <a:pt x="19" y="0"/>
                    <a:pt x="18" y="0"/>
                  </a:cubicBezTo>
                  <a:cubicBezTo>
                    <a:pt x="17" y="0"/>
                    <a:pt x="16" y="1"/>
                    <a:pt x="16" y="2"/>
                  </a:cubicBezTo>
                  <a:cubicBezTo>
                    <a:pt x="16" y="16"/>
                    <a:pt x="16" y="16"/>
                    <a:pt x="16" y="16"/>
                  </a:cubicBezTo>
                  <a:cubicBezTo>
                    <a:pt x="16" y="17"/>
                    <a:pt x="15" y="17"/>
                    <a:pt x="14" y="17"/>
                  </a:cubicBezTo>
                  <a:cubicBezTo>
                    <a:pt x="13" y="17"/>
                    <a:pt x="12" y="17"/>
                    <a:pt x="12" y="16"/>
                  </a:cubicBezTo>
                  <a:cubicBezTo>
                    <a:pt x="12" y="2"/>
                    <a:pt x="12" y="2"/>
                    <a:pt x="12" y="2"/>
                  </a:cubicBezTo>
                  <a:cubicBezTo>
                    <a:pt x="12" y="1"/>
                    <a:pt x="11" y="0"/>
                    <a:pt x="10" y="0"/>
                  </a:cubicBezTo>
                  <a:cubicBezTo>
                    <a:pt x="9" y="0"/>
                    <a:pt x="8" y="1"/>
                    <a:pt x="8" y="2"/>
                  </a:cubicBezTo>
                  <a:cubicBezTo>
                    <a:pt x="8" y="16"/>
                    <a:pt x="8" y="16"/>
                    <a:pt x="8" y="16"/>
                  </a:cubicBezTo>
                  <a:cubicBezTo>
                    <a:pt x="8" y="17"/>
                    <a:pt x="7" y="17"/>
                    <a:pt x="6" y="17"/>
                  </a:cubicBezTo>
                  <a:cubicBezTo>
                    <a:pt x="5" y="17"/>
                    <a:pt x="4" y="17"/>
                    <a:pt x="4" y="16"/>
                  </a:cubicBezTo>
                  <a:cubicBezTo>
                    <a:pt x="4" y="2"/>
                    <a:pt x="4" y="2"/>
                    <a:pt x="4" y="2"/>
                  </a:cubicBezTo>
                  <a:cubicBezTo>
                    <a:pt x="4" y="1"/>
                    <a:pt x="3" y="0"/>
                    <a:pt x="2" y="0"/>
                  </a:cubicBezTo>
                  <a:cubicBezTo>
                    <a:pt x="0" y="0"/>
                    <a:pt x="0" y="1"/>
                    <a:pt x="0" y="2"/>
                  </a:cubicBezTo>
                  <a:cubicBezTo>
                    <a:pt x="0" y="16"/>
                    <a:pt x="0" y="16"/>
                    <a:pt x="0" y="16"/>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6"/>
                    <a:pt x="28" y="16"/>
                    <a:pt x="28" y="16"/>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9" name="Freeform 38">
              <a:extLst>
                <a:ext uri="{FF2B5EF4-FFF2-40B4-BE49-F238E27FC236}">
                  <a16:creationId xmlns:a16="http://schemas.microsoft.com/office/drawing/2014/main" id="{3CDB9E7C-248F-4ED8-B066-0E0DDD8EC388}"/>
                </a:ext>
              </a:extLst>
            </p:cNvPr>
            <p:cNvSpPr>
              <a:spLocks noEditPoints="1"/>
            </p:cNvSpPr>
            <p:nvPr/>
          </p:nvSpPr>
          <p:spPr bwMode="auto">
            <a:xfrm>
              <a:off x="4286" y="1899"/>
              <a:ext cx="91" cy="102"/>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6 w 74"/>
                <a:gd name="T29" fmla="*/ 46 h 83"/>
                <a:gd name="T30" fmla="*/ 6 w 74"/>
                <a:gd name="T31" fmla="*/ 83 h 83"/>
                <a:gd name="T32" fmla="*/ 69 w 74"/>
                <a:gd name="T33" fmla="*/ 83 h 83"/>
                <a:gd name="T34" fmla="*/ 69 w 74"/>
                <a:gd name="T35" fmla="*/ 46 h 83"/>
                <a:gd name="T36" fmla="*/ 74 w 74"/>
                <a:gd name="T37" fmla="*/ 46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3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5"/>
                  </a:cubicBezTo>
                  <a:cubicBezTo>
                    <a:pt x="41" y="11"/>
                    <a:pt x="38" y="18"/>
                    <a:pt x="36" y="24"/>
                  </a:cubicBezTo>
                  <a:cubicBezTo>
                    <a:pt x="35" y="18"/>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6"/>
                    <a:pt x="0" y="46"/>
                    <a:pt x="0" y="46"/>
                  </a:cubicBezTo>
                  <a:cubicBezTo>
                    <a:pt x="6" y="46"/>
                    <a:pt x="6" y="46"/>
                    <a:pt x="6" y="46"/>
                  </a:cubicBezTo>
                  <a:cubicBezTo>
                    <a:pt x="6" y="83"/>
                    <a:pt x="6" y="83"/>
                    <a:pt x="6" y="83"/>
                  </a:cubicBezTo>
                  <a:cubicBezTo>
                    <a:pt x="69" y="83"/>
                    <a:pt x="69" y="83"/>
                    <a:pt x="69" y="83"/>
                  </a:cubicBezTo>
                  <a:cubicBezTo>
                    <a:pt x="69" y="46"/>
                    <a:pt x="69" y="46"/>
                    <a:pt x="69" y="46"/>
                  </a:cubicBezTo>
                  <a:cubicBezTo>
                    <a:pt x="74" y="46"/>
                    <a:pt x="74" y="46"/>
                    <a:pt x="74" y="46"/>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3"/>
                    <a:pt x="30" y="24"/>
                  </a:cubicBezTo>
                  <a:cubicBezTo>
                    <a:pt x="30" y="24"/>
                    <a:pt x="29" y="24"/>
                    <a:pt x="29" y="23"/>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0" name="Freeform 39">
              <a:extLst>
                <a:ext uri="{FF2B5EF4-FFF2-40B4-BE49-F238E27FC236}">
                  <a16:creationId xmlns:a16="http://schemas.microsoft.com/office/drawing/2014/main" id="{06491838-3473-4248-8870-C03B6A9CF770}"/>
                </a:ext>
              </a:extLst>
            </p:cNvPr>
            <p:cNvSpPr>
              <a:spLocks noEditPoints="1"/>
            </p:cNvSpPr>
            <p:nvPr/>
          </p:nvSpPr>
          <p:spPr bwMode="auto">
            <a:xfrm>
              <a:off x="4259" y="2360"/>
              <a:ext cx="95" cy="78"/>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2"/>
                  </a:moveTo>
                  <a:cubicBezTo>
                    <a:pt x="0" y="36"/>
                    <a:pt x="0" y="39"/>
                    <a:pt x="1" y="42"/>
                  </a:cubicBezTo>
                  <a:cubicBezTo>
                    <a:pt x="1" y="45"/>
                    <a:pt x="2" y="47"/>
                    <a:pt x="3" y="49"/>
                  </a:cubicBezTo>
                  <a:cubicBezTo>
                    <a:pt x="5" y="51"/>
                    <a:pt x="6" y="53"/>
                    <a:pt x="8" y="55"/>
                  </a:cubicBezTo>
                  <a:cubicBezTo>
                    <a:pt x="10" y="56"/>
                    <a:pt x="12" y="58"/>
                    <a:pt x="14" y="59"/>
                  </a:cubicBezTo>
                  <a:cubicBezTo>
                    <a:pt x="16" y="60"/>
                    <a:pt x="18" y="60"/>
                    <a:pt x="21" y="61"/>
                  </a:cubicBezTo>
                  <a:cubicBezTo>
                    <a:pt x="23" y="62"/>
                    <a:pt x="26" y="62"/>
                    <a:pt x="29" y="62"/>
                  </a:cubicBezTo>
                  <a:cubicBezTo>
                    <a:pt x="32" y="63"/>
                    <a:pt x="35" y="63"/>
                    <a:pt x="38" y="63"/>
                  </a:cubicBezTo>
                  <a:cubicBezTo>
                    <a:pt x="42" y="63"/>
                    <a:pt x="45" y="63"/>
                    <a:pt x="47" y="62"/>
                  </a:cubicBezTo>
                  <a:cubicBezTo>
                    <a:pt x="50" y="62"/>
                    <a:pt x="53" y="62"/>
                    <a:pt x="56" y="61"/>
                  </a:cubicBezTo>
                  <a:cubicBezTo>
                    <a:pt x="58" y="60"/>
                    <a:pt x="61" y="60"/>
                    <a:pt x="63" y="59"/>
                  </a:cubicBezTo>
                  <a:cubicBezTo>
                    <a:pt x="65" y="58"/>
                    <a:pt x="67" y="56"/>
                    <a:pt x="69" y="55"/>
                  </a:cubicBezTo>
                  <a:cubicBezTo>
                    <a:pt x="71" y="53"/>
                    <a:pt x="72" y="51"/>
                    <a:pt x="73" y="49"/>
                  </a:cubicBezTo>
                  <a:cubicBezTo>
                    <a:pt x="74" y="47"/>
                    <a:pt x="75" y="45"/>
                    <a:pt x="76" y="42"/>
                  </a:cubicBezTo>
                  <a:cubicBezTo>
                    <a:pt x="77" y="39"/>
                    <a:pt x="77" y="36"/>
                    <a:pt x="77" y="32"/>
                  </a:cubicBezTo>
                  <a:cubicBezTo>
                    <a:pt x="77" y="26"/>
                    <a:pt x="75" y="21"/>
                    <a:pt x="71" y="16"/>
                  </a:cubicBezTo>
                  <a:cubicBezTo>
                    <a:pt x="71" y="16"/>
                    <a:pt x="71" y="15"/>
                    <a:pt x="71" y="14"/>
                  </a:cubicBezTo>
                  <a:cubicBezTo>
                    <a:pt x="71" y="13"/>
                    <a:pt x="72" y="12"/>
                    <a:pt x="72" y="11"/>
                  </a:cubicBezTo>
                  <a:cubicBezTo>
                    <a:pt x="72" y="9"/>
                    <a:pt x="72" y="8"/>
                    <a:pt x="72" y="6"/>
                  </a:cubicBezTo>
                  <a:cubicBezTo>
                    <a:pt x="71" y="4"/>
                    <a:pt x="71" y="2"/>
                    <a:pt x="70" y="0"/>
                  </a:cubicBezTo>
                  <a:cubicBezTo>
                    <a:pt x="69" y="0"/>
                    <a:pt x="69" y="0"/>
                    <a:pt x="69" y="0"/>
                  </a:cubicBezTo>
                  <a:cubicBezTo>
                    <a:pt x="69" y="0"/>
                    <a:pt x="68" y="0"/>
                    <a:pt x="67" y="0"/>
                  </a:cubicBezTo>
                  <a:cubicBezTo>
                    <a:pt x="67" y="0"/>
                    <a:pt x="65" y="0"/>
                    <a:pt x="64" y="1"/>
                  </a:cubicBezTo>
                  <a:cubicBezTo>
                    <a:pt x="63" y="1"/>
                    <a:pt x="61" y="2"/>
                    <a:pt x="60" y="3"/>
                  </a:cubicBezTo>
                  <a:cubicBezTo>
                    <a:pt x="58" y="4"/>
                    <a:pt x="56" y="5"/>
                    <a:pt x="53" y="6"/>
                  </a:cubicBezTo>
                  <a:cubicBezTo>
                    <a:pt x="50" y="5"/>
                    <a:pt x="45" y="5"/>
                    <a:pt x="38" y="5"/>
                  </a:cubicBezTo>
                  <a:cubicBezTo>
                    <a:pt x="32" y="5"/>
                    <a:pt x="27" y="5"/>
                    <a:pt x="23" y="6"/>
                  </a:cubicBezTo>
                  <a:cubicBezTo>
                    <a:pt x="21" y="5"/>
                    <a:pt x="19" y="4"/>
                    <a:pt x="17" y="3"/>
                  </a:cubicBezTo>
                  <a:cubicBezTo>
                    <a:pt x="15" y="2"/>
                    <a:pt x="14" y="1"/>
                    <a:pt x="12" y="1"/>
                  </a:cubicBezTo>
                  <a:cubicBezTo>
                    <a:pt x="11" y="0"/>
                    <a:pt x="10" y="0"/>
                    <a:pt x="9" y="0"/>
                  </a:cubicBezTo>
                  <a:cubicBezTo>
                    <a:pt x="8" y="0"/>
                    <a:pt x="8" y="0"/>
                    <a:pt x="7" y="0"/>
                  </a:cubicBezTo>
                  <a:cubicBezTo>
                    <a:pt x="7" y="0"/>
                    <a:pt x="7" y="0"/>
                    <a:pt x="7" y="0"/>
                  </a:cubicBezTo>
                  <a:cubicBezTo>
                    <a:pt x="6" y="2"/>
                    <a:pt x="5" y="4"/>
                    <a:pt x="5" y="6"/>
                  </a:cubicBezTo>
                  <a:cubicBezTo>
                    <a:pt x="5" y="8"/>
                    <a:pt x="5" y="9"/>
                    <a:pt x="5" y="11"/>
                  </a:cubicBezTo>
                  <a:cubicBezTo>
                    <a:pt x="5" y="12"/>
                    <a:pt x="5" y="13"/>
                    <a:pt x="5" y="14"/>
                  </a:cubicBezTo>
                  <a:cubicBezTo>
                    <a:pt x="6" y="15"/>
                    <a:pt x="6" y="16"/>
                    <a:pt x="6" y="16"/>
                  </a:cubicBezTo>
                  <a:cubicBezTo>
                    <a:pt x="2" y="21"/>
                    <a:pt x="0" y="26"/>
                    <a:pt x="0" y="32"/>
                  </a:cubicBezTo>
                  <a:close/>
                  <a:moveTo>
                    <a:pt x="9" y="42"/>
                  </a:moveTo>
                  <a:cubicBezTo>
                    <a:pt x="9" y="38"/>
                    <a:pt x="11" y="35"/>
                    <a:pt x="14" y="32"/>
                  </a:cubicBezTo>
                  <a:cubicBezTo>
                    <a:pt x="15" y="31"/>
                    <a:pt x="16" y="30"/>
                    <a:pt x="18" y="30"/>
                  </a:cubicBezTo>
                  <a:cubicBezTo>
                    <a:pt x="19" y="29"/>
                    <a:pt x="20" y="29"/>
                    <a:pt x="22" y="29"/>
                  </a:cubicBezTo>
                  <a:cubicBezTo>
                    <a:pt x="24" y="29"/>
                    <a:pt x="25" y="29"/>
                    <a:pt x="27" y="29"/>
                  </a:cubicBezTo>
                  <a:cubicBezTo>
                    <a:pt x="28" y="29"/>
                    <a:pt x="30" y="29"/>
                    <a:pt x="32" y="29"/>
                  </a:cubicBezTo>
                  <a:cubicBezTo>
                    <a:pt x="35" y="30"/>
                    <a:pt x="36" y="30"/>
                    <a:pt x="38" y="30"/>
                  </a:cubicBezTo>
                  <a:cubicBezTo>
                    <a:pt x="40" y="30"/>
                    <a:pt x="42" y="30"/>
                    <a:pt x="44" y="29"/>
                  </a:cubicBezTo>
                  <a:cubicBezTo>
                    <a:pt x="46" y="29"/>
                    <a:pt x="48" y="29"/>
                    <a:pt x="49" y="29"/>
                  </a:cubicBezTo>
                  <a:cubicBezTo>
                    <a:pt x="51" y="29"/>
                    <a:pt x="52" y="29"/>
                    <a:pt x="54" y="29"/>
                  </a:cubicBezTo>
                  <a:cubicBezTo>
                    <a:pt x="56" y="29"/>
                    <a:pt x="57" y="29"/>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5"/>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5"/>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1" name="Freeform 40">
              <a:extLst>
                <a:ext uri="{FF2B5EF4-FFF2-40B4-BE49-F238E27FC236}">
                  <a16:creationId xmlns:a16="http://schemas.microsoft.com/office/drawing/2014/main" id="{7286DAE3-B15F-49D9-8870-16F1F897D0FB}"/>
                </a:ext>
              </a:extLst>
            </p:cNvPr>
            <p:cNvSpPr>
              <a:spLocks noEditPoints="1"/>
            </p:cNvSpPr>
            <p:nvPr/>
          </p:nvSpPr>
          <p:spPr bwMode="auto">
            <a:xfrm>
              <a:off x="4162" y="1351"/>
              <a:ext cx="154" cy="154"/>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8 h 125"/>
                <a:gd name="T12" fmla="*/ 13 w 125"/>
                <a:gd name="T13" fmla="*/ 42 h 125"/>
                <a:gd name="T14" fmla="*/ 90 w 125"/>
                <a:gd name="T15" fmla="*/ 42 h 125"/>
                <a:gd name="T16" fmla="*/ 67 w 125"/>
                <a:gd name="T17" fmla="*/ 58 h 125"/>
                <a:gd name="T18" fmla="*/ 90 w 125"/>
                <a:gd name="T19" fmla="*/ 42 h 125"/>
                <a:gd name="T20" fmla="*/ 67 w 125"/>
                <a:gd name="T21" fmla="*/ 9 h 125"/>
                <a:gd name="T22" fmla="*/ 82 w 125"/>
                <a:gd name="T23" fmla="*/ 23 h 125"/>
                <a:gd name="T24" fmla="*/ 67 w 125"/>
                <a:gd name="T25" fmla="*/ 33 h 125"/>
                <a:gd name="T26" fmla="*/ 53 w 125"/>
                <a:gd name="T27" fmla="*/ 12 h 125"/>
                <a:gd name="T28" fmla="*/ 59 w 125"/>
                <a:gd name="T29" fmla="*/ 33 h 125"/>
                <a:gd name="T30" fmla="*/ 43 w 125"/>
                <a:gd name="T31" fmla="*/ 23 h 125"/>
                <a:gd name="T32" fmla="*/ 59 w 125"/>
                <a:gd name="T33" fmla="*/ 58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8 h 125"/>
                <a:gd name="T68" fmla="*/ 108 w 125"/>
                <a:gd name="T69" fmla="*/ 33 h 125"/>
                <a:gd name="T70" fmla="*/ 86 w 125"/>
                <a:gd name="T71" fmla="*/ 14 h 125"/>
                <a:gd name="T72" fmla="*/ 108 w 125"/>
                <a:gd name="T73" fmla="*/ 33 h 125"/>
                <a:gd name="T74" fmla="*/ 39 w 125"/>
                <a:gd name="T75" fmla="*/ 14 h 125"/>
                <a:gd name="T76" fmla="*/ 17 w 125"/>
                <a:gd name="T77" fmla="*/ 33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2"/>
                    <a:pt x="100" y="67"/>
                  </a:cubicBezTo>
                  <a:cubicBezTo>
                    <a:pt x="117" y="67"/>
                    <a:pt x="117" y="67"/>
                    <a:pt x="117" y="67"/>
                  </a:cubicBezTo>
                  <a:cubicBezTo>
                    <a:pt x="116" y="72"/>
                    <a:pt x="115" y="78"/>
                    <a:pt x="113" y="83"/>
                  </a:cubicBezTo>
                  <a:lnTo>
                    <a:pt x="98" y="83"/>
                  </a:lnTo>
                  <a:close/>
                  <a:moveTo>
                    <a:pt x="27" y="42"/>
                  </a:moveTo>
                  <a:cubicBezTo>
                    <a:pt x="26" y="47"/>
                    <a:pt x="26" y="53"/>
                    <a:pt x="25" y="58"/>
                  </a:cubicBezTo>
                  <a:cubicBezTo>
                    <a:pt x="9" y="58"/>
                    <a:pt x="9" y="58"/>
                    <a:pt x="9" y="58"/>
                  </a:cubicBezTo>
                  <a:cubicBezTo>
                    <a:pt x="9" y="53"/>
                    <a:pt x="11" y="47"/>
                    <a:pt x="13" y="42"/>
                  </a:cubicBezTo>
                  <a:lnTo>
                    <a:pt x="27" y="42"/>
                  </a:lnTo>
                  <a:close/>
                  <a:moveTo>
                    <a:pt x="90" y="42"/>
                  </a:moveTo>
                  <a:cubicBezTo>
                    <a:pt x="91" y="47"/>
                    <a:pt x="92" y="53"/>
                    <a:pt x="92" y="58"/>
                  </a:cubicBezTo>
                  <a:cubicBezTo>
                    <a:pt x="67" y="58"/>
                    <a:pt x="67" y="58"/>
                    <a:pt x="67" y="58"/>
                  </a:cubicBezTo>
                  <a:cubicBezTo>
                    <a:pt x="67" y="42"/>
                    <a:pt x="67" y="42"/>
                    <a:pt x="67" y="42"/>
                  </a:cubicBezTo>
                  <a:lnTo>
                    <a:pt x="90" y="42"/>
                  </a:lnTo>
                  <a:close/>
                  <a:moveTo>
                    <a:pt x="67" y="33"/>
                  </a:moveTo>
                  <a:cubicBezTo>
                    <a:pt x="67" y="9"/>
                    <a:pt x="67" y="9"/>
                    <a:pt x="67" y="9"/>
                  </a:cubicBezTo>
                  <a:cubicBezTo>
                    <a:pt x="69" y="10"/>
                    <a:pt x="71" y="11"/>
                    <a:pt x="73" y="12"/>
                  </a:cubicBezTo>
                  <a:cubicBezTo>
                    <a:pt x="76" y="14"/>
                    <a:pt x="79" y="18"/>
                    <a:pt x="82" y="23"/>
                  </a:cubicBezTo>
                  <a:cubicBezTo>
                    <a:pt x="84" y="26"/>
                    <a:pt x="86" y="30"/>
                    <a:pt x="87" y="33"/>
                  </a:cubicBezTo>
                  <a:cubicBezTo>
                    <a:pt x="67" y="33"/>
                    <a:pt x="67" y="33"/>
                    <a:pt x="67" y="33"/>
                  </a:cubicBezTo>
                  <a:close/>
                  <a:moveTo>
                    <a:pt x="43" y="23"/>
                  </a:moveTo>
                  <a:cubicBezTo>
                    <a:pt x="46" y="18"/>
                    <a:pt x="50" y="14"/>
                    <a:pt x="53" y="12"/>
                  </a:cubicBezTo>
                  <a:cubicBezTo>
                    <a:pt x="55" y="11"/>
                    <a:pt x="57" y="10"/>
                    <a:pt x="59" y="9"/>
                  </a:cubicBezTo>
                  <a:cubicBezTo>
                    <a:pt x="59" y="33"/>
                    <a:pt x="59" y="33"/>
                    <a:pt x="59" y="33"/>
                  </a:cubicBezTo>
                  <a:cubicBezTo>
                    <a:pt x="38" y="33"/>
                    <a:pt x="38" y="33"/>
                    <a:pt x="38" y="33"/>
                  </a:cubicBezTo>
                  <a:cubicBezTo>
                    <a:pt x="40" y="30"/>
                    <a:pt x="41" y="26"/>
                    <a:pt x="43" y="23"/>
                  </a:cubicBezTo>
                  <a:close/>
                  <a:moveTo>
                    <a:pt x="59" y="42"/>
                  </a:moveTo>
                  <a:cubicBezTo>
                    <a:pt x="59" y="58"/>
                    <a:pt x="59" y="58"/>
                    <a:pt x="59" y="58"/>
                  </a:cubicBezTo>
                  <a:cubicBezTo>
                    <a:pt x="34" y="58"/>
                    <a:pt x="34" y="58"/>
                    <a:pt x="34" y="58"/>
                  </a:cubicBezTo>
                  <a:cubicBezTo>
                    <a:pt x="34" y="53"/>
                    <a:pt x="35" y="47"/>
                    <a:pt x="36" y="42"/>
                  </a:cubicBezTo>
                  <a:lnTo>
                    <a:pt x="59" y="42"/>
                  </a:lnTo>
                  <a:close/>
                  <a:moveTo>
                    <a:pt x="13" y="83"/>
                  </a:moveTo>
                  <a:cubicBezTo>
                    <a:pt x="11" y="78"/>
                    <a:pt x="9" y="72"/>
                    <a:pt x="9" y="67"/>
                  </a:cubicBezTo>
                  <a:cubicBezTo>
                    <a:pt x="25" y="67"/>
                    <a:pt x="25" y="67"/>
                    <a:pt x="25" y="67"/>
                  </a:cubicBezTo>
                  <a:cubicBezTo>
                    <a:pt x="26" y="72"/>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2"/>
                    <a:pt x="34" y="67"/>
                  </a:cubicBezTo>
                  <a:close/>
                  <a:moveTo>
                    <a:pt x="59" y="92"/>
                  </a:moveTo>
                  <a:cubicBezTo>
                    <a:pt x="59" y="116"/>
                    <a:pt x="59" y="116"/>
                    <a:pt x="59" y="116"/>
                  </a:cubicBezTo>
                  <a:cubicBezTo>
                    <a:pt x="57" y="115"/>
                    <a:pt x="55" y="114"/>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4"/>
                    <a:pt x="69" y="115"/>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2"/>
                    <a:pt x="91" y="78"/>
                    <a:pt x="90" y="83"/>
                  </a:cubicBezTo>
                  <a:lnTo>
                    <a:pt x="67" y="83"/>
                  </a:lnTo>
                  <a:close/>
                  <a:moveTo>
                    <a:pt x="100" y="58"/>
                  </a:moveTo>
                  <a:cubicBezTo>
                    <a:pt x="100" y="53"/>
                    <a:pt x="99" y="47"/>
                    <a:pt x="98" y="42"/>
                  </a:cubicBezTo>
                  <a:cubicBezTo>
                    <a:pt x="113" y="42"/>
                    <a:pt x="113" y="42"/>
                    <a:pt x="113" y="42"/>
                  </a:cubicBezTo>
                  <a:cubicBezTo>
                    <a:pt x="115" y="47"/>
                    <a:pt x="116" y="53"/>
                    <a:pt x="117" y="58"/>
                  </a:cubicBezTo>
                  <a:lnTo>
                    <a:pt x="100" y="58"/>
                  </a:lnTo>
                  <a:close/>
                  <a:moveTo>
                    <a:pt x="108" y="33"/>
                  </a:moveTo>
                  <a:cubicBezTo>
                    <a:pt x="96" y="33"/>
                    <a:pt x="96" y="33"/>
                    <a:pt x="96" y="33"/>
                  </a:cubicBezTo>
                  <a:cubicBezTo>
                    <a:pt x="93" y="26"/>
                    <a:pt x="90" y="19"/>
                    <a:pt x="86" y="14"/>
                  </a:cubicBezTo>
                  <a:cubicBezTo>
                    <a:pt x="92" y="16"/>
                    <a:pt x="97" y="20"/>
                    <a:pt x="101" y="24"/>
                  </a:cubicBezTo>
                  <a:cubicBezTo>
                    <a:pt x="104" y="27"/>
                    <a:pt x="106" y="30"/>
                    <a:pt x="108" y="33"/>
                  </a:cubicBezTo>
                  <a:close/>
                  <a:moveTo>
                    <a:pt x="25" y="24"/>
                  </a:moveTo>
                  <a:cubicBezTo>
                    <a:pt x="29" y="20"/>
                    <a:pt x="34" y="16"/>
                    <a:pt x="39" y="14"/>
                  </a:cubicBezTo>
                  <a:cubicBezTo>
                    <a:pt x="35" y="19"/>
                    <a:pt x="32" y="26"/>
                    <a:pt x="30" y="33"/>
                  </a:cubicBezTo>
                  <a:cubicBezTo>
                    <a:pt x="17" y="33"/>
                    <a:pt x="17" y="33"/>
                    <a:pt x="17" y="33"/>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2" name="Freeform 41">
              <a:extLst>
                <a:ext uri="{FF2B5EF4-FFF2-40B4-BE49-F238E27FC236}">
                  <a16:creationId xmlns:a16="http://schemas.microsoft.com/office/drawing/2014/main" id="{25769E3F-76E8-4761-A4C0-76747A92F91A}"/>
                </a:ext>
              </a:extLst>
            </p:cNvPr>
            <p:cNvSpPr>
              <a:spLocks noEditPoints="1"/>
            </p:cNvSpPr>
            <p:nvPr/>
          </p:nvSpPr>
          <p:spPr bwMode="auto">
            <a:xfrm>
              <a:off x="4133" y="1270"/>
              <a:ext cx="72" cy="73"/>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29 h 59"/>
                <a:gd name="T64" fmla="*/ 25 w 59"/>
                <a:gd name="T65" fmla="*/ 29 h 59"/>
                <a:gd name="T66" fmla="*/ 25 w 59"/>
                <a:gd name="T67" fmla="*/ 18 h 59"/>
                <a:gd name="T68" fmla="*/ 33 w 59"/>
                <a:gd name="T69" fmla="*/ 18 h 59"/>
                <a:gd name="T70" fmla="*/ 33 w 59"/>
                <a:gd name="T71" fmla="*/ 29 h 59"/>
                <a:gd name="T72" fmla="*/ 44 w 59"/>
                <a:gd name="T73" fmla="*/ 29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29"/>
                    <a:pt x="14" y="29"/>
                    <a:pt x="14" y="29"/>
                  </a:cubicBezTo>
                  <a:cubicBezTo>
                    <a:pt x="25" y="29"/>
                    <a:pt x="25" y="29"/>
                    <a:pt x="25" y="29"/>
                  </a:cubicBezTo>
                  <a:cubicBezTo>
                    <a:pt x="25" y="18"/>
                    <a:pt x="25" y="18"/>
                    <a:pt x="25" y="18"/>
                  </a:cubicBezTo>
                  <a:cubicBezTo>
                    <a:pt x="33" y="18"/>
                    <a:pt x="33" y="18"/>
                    <a:pt x="33" y="18"/>
                  </a:cubicBezTo>
                  <a:cubicBezTo>
                    <a:pt x="33" y="29"/>
                    <a:pt x="33" y="29"/>
                    <a:pt x="33" y="29"/>
                  </a:cubicBezTo>
                  <a:cubicBezTo>
                    <a:pt x="44" y="29"/>
                    <a:pt x="44" y="29"/>
                    <a:pt x="44" y="29"/>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3" name="Freeform 42">
              <a:extLst>
                <a:ext uri="{FF2B5EF4-FFF2-40B4-BE49-F238E27FC236}">
                  <a16:creationId xmlns:a16="http://schemas.microsoft.com/office/drawing/2014/main" id="{EBBB38EB-3C6C-4CC4-9C07-FA1415C27EF0}"/>
                </a:ext>
              </a:extLst>
            </p:cNvPr>
            <p:cNvSpPr>
              <a:spLocks noEditPoints="1"/>
            </p:cNvSpPr>
            <p:nvPr/>
          </p:nvSpPr>
          <p:spPr bwMode="auto">
            <a:xfrm>
              <a:off x="4215" y="1285"/>
              <a:ext cx="68" cy="54"/>
            </a:xfrm>
            <a:custGeom>
              <a:avLst/>
              <a:gdLst>
                <a:gd name="T0" fmla="*/ 26 w 68"/>
                <a:gd name="T1" fmla="*/ 54 h 54"/>
                <a:gd name="T2" fmla="*/ 0 w 68"/>
                <a:gd name="T3" fmla="*/ 28 h 54"/>
                <a:gd name="T4" fmla="*/ 14 w 68"/>
                <a:gd name="T5" fmla="*/ 16 h 54"/>
                <a:gd name="T6" fmla="*/ 26 w 68"/>
                <a:gd name="T7" fmla="*/ 28 h 54"/>
                <a:gd name="T8" fmla="*/ 54 w 68"/>
                <a:gd name="T9" fmla="*/ 0 h 54"/>
                <a:gd name="T10" fmla="*/ 68 w 68"/>
                <a:gd name="T11" fmla="*/ 14 h 54"/>
                <a:gd name="T12" fmla="*/ 26 w 68"/>
                <a:gd name="T13" fmla="*/ 54 h 54"/>
                <a:gd name="T14" fmla="*/ 7 w 68"/>
                <a:gd name="T15" fmla="*/ 28 h 54"/>
                <a:gd name="T16" fmla="*/ 26 w 68"/>
                <a:gd name="T17" fmla="*/ 47 h 54"/>
                <a:gd name="T18" fmla="*/ 60 w 68"/>
                <a:gd name="T19" fmla="*/ 14 h 54"/>
                <a:gd name="T20" fmla="*/ 54 w 68"/>
                <a:gd name="T21" fmla="*/ 8 h 54"/>
                <a:gd name="T22" fmla="*/ 26 w 68"/>
                <a:gd name="T23" fmla="*/ 36 h 54"/>
                <a:gd name="T24" fmla="*/ 14 w 68"/>
                <a:gd name="T25" fmla="*/ 22 h 54"/>
                <a:gd name="T26" fmla="*/ 7 w 68"/>
                <a:gd name="T27"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54">
                  <a:moveTo>
                    <a:pt x="26" y="54"/>
                  </a:moveTo>
                  <a:lnTo>
                    <a:pt x="0" y="28"/>
                  </a:lnTo>
                  <a:lnTo>
                    <a:pt x="14" y="16"/>
                  </a:lnTo>
                  <a:lnTo>
                    <a:pt x="26" y="28"/>
                  </a:lnTo>
                  <a:lnTo>
                    <a:pt x="54" y="0"/>
                  </a:lnTo>
                  <a:lnTo>
                    <a:pt x="68" y="14"/>
                  </a:lnTo>
                  <a:lnTo>
                    <a:pt x="26" y="54"/>
                  </a:lnTo>
                  <a:close/>
                  <a:moveTo>
                    <a:pt x="7" y="28"/>
                  </a:moveTo>
                  <a:lnTo>
                    <a:pt x="26" y="47"/>
                  </a:lnTo>
                  <a:lnTo>
                    <a:pt x="60" y="14"/>
                  </a:lnTo>
                  <a:lnTo>
                    <a:pt x="54" y="8"/>
                  </a:lnTo>
                  <a:lnTo>
                    <a:pt x="26" y="36"/>
                  </a:lnTo>
                  <a:lnTo>
                    <a:pt x="14" y="22"/>
                  </a:lnTo>
                  <a:lnTo>
                    <a:pt x="7"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4" name="Freeform 43">
              <a:extLst>
                <a:ext uri="{FF2B5EF4-FFF2-40B4-BE49-F238E27FC236}">
                  <a16:creationId xmlns:a16="http://schemas.microsoft.com/office/drawing/2014/main" id="{9F3E761A-6E4C-439F-B703-56174CC1AFEC}"/>
                </a:ext>
              </a:extLst>
            </p:cNvPr>
            <p:cNvSpPr>
              <a:spLocks noEditPoints="1"/>
            </p:cNvSpPr>
            <p:nvPr/>
          </p:nvSpPr>
          <p:spPr bwMode="auto">
            <a:xfrm>
              <a:off x="4214" y="2441"/>
              <a:ext cx="97" cy="100"/>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2 h 81"/>
                <a:gd name="T28" fmla="*/ 47 w 79"/>
                <a:gd name="T29" fmla="*/ 29 h 81"/>
                <a:gd name="T30" fmla="*/ 22 w 79"/>
                <a:gd name="T31" fmla="*/ 19 h 81"/>
                <a:gd name="T32" fmla="*/ 32 w 79"/>
                <a:gd name="T33" fmla="*/ 26 h 81"/>
                <a:gd name="T34" fmla="*/ 22 w 79"/>
                <a:gd name="T35" fmla="*/ 19 h 81"/>
                <a:gd name="T36" fmla="*/ 31 w 79"/>
                <a:gd name="T37" fmla="*/ 31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4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8"/>
                    <a:pt x="70" y="19"/>
                    <a:pt x="69" y="22"/>
                  </a:cubicBezTo>
                  <a:cubicBezTo>
                    <a:pt x="68" y="23"/>
                    <a:pt x="68" y="23"/>
                    <a:pt x="68" y="23"/>
                  </a:cubicBezTo>
                  <a:cubicBezTo>
                    <a:pt x="22" y="14"/>
                    <a:pt x="22" y="14"/>
                    <a:pt x="22" y="14"/>
                  </a:cubicBezTo>
                  <a:cubicBezTo>
                    <a:pt x="23" y="8"/>
                    <a:pt x="23" y="8"/>
                    <a:pt x="23" y="8"/>
                  </a:cubicBezTo>
                  <a:cubicBezTo>
                    <a:pt x="23" y="6"/>
                    <a:pt x="21" y="4"/>
                    <a:pt x="19" y="3"/>
                  </a:cubicBezTo>
                  <a:cubicBezTo>
                    <a:pt x="6" y="1"/>
                    <a:pt x="6" y="1"/>
                    <a:pt x="6" y="1"/>
                  </a:cubicBezTo>
                  <a:cubicBezTo>
                    <a:pt x="3" y="0"/>
                    <a:pt x="1" y="2"/>
                    <a:pt x="0" y="5"/>
                  </a:cubicBezTo>
                  <a:cubicBezTo>
                    <a:pt x="0" y="7"/>
                    <a:pt x="1" y="10"/>
                    <a:pt x="4" y="11"/>
                  </a:cubicBezTo>
                  <a:cubicBezTo>
                    <a:pt x="12" y="12"/>
                    <a:pt x="12" y="12"/>
                    <a:pt x="12" y="12"/>
                  </a:cubicBezTo>
                  <a:cubicBezTo>
                    <a:pt x="10" y="48"/>
                    <a:pt x="10" y="48"/>
                    <a:pt x="10" y="48"/>
                  </a:cubicBezTo>
                  <a:cubicBezTo>
                    <a:pt x="10" y="51"/>
                    <a:pt x="11" y="53"/>
                    <a:pt x="14" y="54"/>
                  </a:cubicBezTo>
                  <a:cubicBezTo>
                    <a:pt x="56" y="62"/>
                    <a:pt x="56" y="62"/>
                    <a:pt x="56" y="62"/>
                  </a:cubicBezTo>
                  <a:cubicBezTo>
                    <a:pt x="58" y="62"/>
                    <a:pt x="60" y="61"/>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7"/>
                  </a:moveTo>
                  <a:cubicBezTo>
                    <a:pt x="38" y="22"/>
                    <a:pt x="38" y="22"/>
                    <a:pt x="38" y="22"/>
                  </a:cubicBezTo>
                  <a:cubicBezTo>
                    <a:pt x="48" y="24"/>
                    <a:pt x="48" y="24"/>
                    <a:pt x="48" y="24"/>
                  </a:cubicBezTo>
                  <a:cubicBezTo>
                    <a:pt x="47" y="29"/>
                    <a:pt x="47" y="29"/>
                    <a:pt x="47" y="29"/>
                  </a:cubicBezTo>
                  <a:lnTo>
                    <a:pt x="37" y="27"/>
                  </a:lnTo>
                  <a:close/>
                  <a:moveTo>
                    <a:pt x="22" y="19"/>
                  </a:moveTo>
                  <a:cubicBezTo>
                    <a:pt x="33" y="21"/>
                    <a:pt x="33" y="21"/>
                    <a:pt x="33" y="21"/>
                  </a:cubicBezTo>
                  <a:cubicBezTo>
                    <a:pt x="32" y="26"/>
                    <a:pt x="32" y="26"/>
                    <a:pt x="32" y="26"/>
                  </a:cubicBezTo>
                  <a:cubicBezTo>
                    <a:pt x="21" y="24"/>
                    <a:pt x="21" y="24"/>
                    <a:pt x="21" y="24"/>
                  </a:cubicBezTo>
                  <a:lnTo>
                    <a:pt x="22" y="19"/>
                  </a:lnTo>
                  <a:close/>
                  <a:moveTo>
                    <a:pt x="21" y="29"/>
                  </a:moveTo>
                  <a:cubicBezTo>
                    <a:pt x="31" y="31"/>
                    <a:pt x="31" y="31"/>
                    <a:pt x="31" y="31"/>
                  </a:cubicBezTo>
                  <a:cubicBezTo>
                    <a:pt x="30" y="36"/>
                    <a:pt x="30" y="36"/>
                    <a:pt x="30" y="36"/>
                  </a:cubicBezTo>
                  <a:cubicBezTo>
                    <a:pt x="21" y="35"/>
                    <a:pt x="21" y="35"/>
                    <a:pt x="21" y="35"/>
                  </a:cubicBezTo>
                  <a:lnTo>
                    <a:pt x="21" y="29"/>
                  </a:lnTo>
                  <a:close/>
                  <a:moveTo>
                    <a:pt x="20" y="40"/>
                  </a:moveTo>
                  <a:cubicBezTo>
                    <a:pt x="29" y="41"/>
                    <a:pt x="29" y="41"/>
                    <a:pt x="29" y="41"/>
                  </a:cubicBezTo>
                  <a:cubicBezTo>
                    <a:pt x="28" y="46"/>
                    <a:pt x="28" y="46"/>
                    <a:pt x="28" y="46"/>
                  </a:cubicBezTo>
                  <a:cubicBezTo>
                    <a:pt x="20" y="45"/>
                    <a:pt x="20" y="45"/>
                    <a:pt x="20" y="45"/>
                  </a:cubicBezTo>
                  <a:lnTo>
                    <a:pt x="20" y="40"/>
                  </a:lnTo>
                  <a:close/>
                  <a:moveTo>
                    <a:pt x="54" y="51"/>
                  </a:moveTo>
                  <a:cubicBezTo>
                    <a:pt x="48" y="50"/>
                    <a:pt x="48" y="50"/>
                    <a:pt x="48" y="50"/>
                  </a:cubicBezTo>
                  <a:cubicBezTo>
                    <a:pt x="49" y="45"/>
                    <a:pt x="49" y="45"/>
                    <a:pt x="49" y="45"/>
                  </a:cubicBezTo>
                  <a:cubicBezTo>
                    <a:pt x="57" y="47"/>
                    <a:pt x="57" y="47"/>
                    <a:pt x="57" y="47"/>
                  </a:cubicBezTo>
                  <a:lnTo>
                    <a:pt x="54" y="51"/>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5"/>
                    <a:pt x="23" y="73"/>
                    <a:pt x="24" y="69"/>
                  </a:cubicBezTo>
                  <a:cubicBezTo>
                    <a:pt x="24" y="69"/>
                    <a:pt x="24" y="69"/>
                    <a:pt x="24" y="69"/>
                  </a:cubicBezTo>
                  <a:cubicBezTo>
                    <a:pt x="25" y="64"/>
                    <a:pt x="22" y="61"/>
                    <a:pt x="18" y="60"/>
                  </a:cubicBezTo>
                  <a:cubicBezTo>
                    <a:pt x="14" y="59"/>
                    <a:pt x="10" y="62"/>
                    <a:pt x="9" y="66"/>
                  </a:cubicBezTo>
                  <a:close/>
                  <a:moveTo>
                    <a:pt x="39" y="72"/>
                  </a:moveTo>
                  <a:cubicBezTo>
                    <a:pt x="38" y="76"/>
                    <a:pt x="41" y="80"/>
                    <a:pt x="45" y="80"/>
                  </a:cubicBezTo>
                  <a:cubicBezTo>
                    <a:pt x="49" y="81"/>
                    <a:pt x="53" y="79"/>
                    <a:pt x="54" y="74"/>
                  </a:cubicBezTo>
                  <a:cubicBezTo>
                    <a:pt x="54" y="74"/>
                    <a:pt x="54" y="74"/>
                    <a:pt x="54" y="74"/>
                  </a:cubicBezTo>
                  <a:cubicBezTo>
                    <a:pt x="54" y="70"/>
                    <a:pt x="52" y="66"/>
                    <a:pt x="48" y="66"/>
                  </a:cubicBezTo>
                  <a:cubicBezTo>
                    <a:pt x="43" y="65"/>
                    <a:pt x="39" y="67"/>
                    <a:pt x="39"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5" name="Freeform 44">
              <a:extLst>
                <a:ext uri="{FF2B5EF4-FFF2-40B4-BE49-F238E27FC236}">
                  <a16:creationId xmlns:a16="http://schemas.microsoft.com/office/drawing/2014/main" id="{E951CE62-096B-4B09-956D-C39830C50E79}"/>
                </a:ext>
              </a:extLst>
            </p:cNvPr>
            <p:cNvSpPr>
              <a:spLocks noEditPoints="1"/>
            </p:cNvSpPr>
            <p:nvPr/>
          </p:nvSpPr>
          <p:spPr bwMode="auto">
            <a:xfrm>
              <a:off x="4285" y="2294"/>
              <a:ext cx="58" cy="59"/>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6" name="Freeform 45">
              <a:extLst>
                <a:ext uri="{FF2B5EF4-FFF2-40B4-BE49-F238E27FC236}">
                  <a16:creationId xmlns:a16="http://schemas.microsoft.com/office/drawing/2014/main" id="{581F1AC7-308B-4764-9CCB-E72F69536508}"/>
                </a:ext>
              </a:extLst>
            </p:cNvPr>
            <p:cNvSpPr>
              <a:spLocks noEditPoints="1"/>
            </p:cNvSpPr>
            <p:nvPr/>
          </p:nvSpPr>
          <p:spPr bwMode="auto">
            <a:xfrm>
              <a:off x="4157" y="2096"/>
              <a:ext cx="147" cy="143"/>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79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5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5 h 116"/>
                <a:gd name="T98" fmla="*/ 78 w 119"/>
                <a:gd name="T99" fmla="*/ 94 h 116"/>
                <a:gd name="T100" fmla="*/ 92 w 119"/>
                <a:gd name="T101" fmla="*/ 59 h 116"/>
                <a:gd name="T102" fmla="*/ 88 w 119"/>
                <a:gd name="T103" fmla="*/ 54 h 116"/>
                <a:gd name="T104" fmla="*/ 83 w 119"/>
                <a:gd name="T105" fmla="*/ 20 h 116"/>
                <a:gd name="T106" fmla="*/ 79 w 119"/>
                <a:gd name="T107" fmla="*/ 11 h 116"/>
                <a:gd name="T108" fmla="*/ 70 w 119"/>
                <a:gd name="T109" fmla="*/ 15 h 116"/>
                <a:gd name="T110" fmla="*/ 67 w 119"/>
                <a:gd name="T111" fmla="*/ 36 h 116"/>
                <a:gd name="T112" fmla="*/ 66 w 119"/>
                <a:gd name="T113" fmla="*/ 44 h 116"/>
                <a:gd name="T114" fmla="*/ 20 w 119"/>
                <a:gd name="T115" fmla="*/ 26 h 116"/>
                <a:gd name="T116" fmla="*/ 10 w 119"/>
                <a:gd name="T117" fmla="*/ 30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0"/>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1"/>
                    <a:pt x="22" y="80"/>
                    <a:pt x="22" y="79"/>
                  </a:cubicBezTo>
                  <a:cubicBezTo>
                    <a:pt x="21" y="76"/>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3"/>
                    <a:pt x="0" y="35"/>
                    <a:pt x="3" y="28"/>
                  </a:cubicBezTo>
                  <a:cubicBezTo>
                    <a:pt x="6" y="20"/>
                    <a:pt x="14" y="16"/>
                    <a:pt x="22" y="19"/>
                  </a:cubicBezTo>
                  <a:close/>
                  <a:moveTo>
                    <a:pt x="86" y="106"/>
                  </a:moveTo>
                  <a:cubicBezTo>
                    <a:pt x="88" y="106"/>
                    <a:pt x="90" y="105"/>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5"/>
                    <a:pt x="32" y="57"/>
                    <a:pt x="31" y="60"/>
                  </a:cubicBezTo>
                  <a:cubicBezTo>
                    <a:pt x="31" y="62"/>
                    <a:pt x="31" y="64"/>
                    <a:pt x="32" y="65"/>
                  </a:cubicBezTo>
                  <a:cubicBezTo>
                    <a:pt x="34" y="68"/>
                    <a:pt x="34" y="68"/>
                    <a:pt x="34" y="68"/>
                  </a:cubicBezTo>
                  <a:cubicBezTo>
                    <a:pt x="31" y="70"/>
                    <a:pt x="31" y="70"/>
                    <a:pt x="31" y="70"/>
                  </a:cubicBezTo>
                  <a:cubicBezTo>
                    <a:pt x="31" y="71"/>
                    <a:pt x="30" y="72"/>
                    <a:pt x="30" y="73"/>
                  </a:cubicBezTo>
                  <a:cubicBezTo>
                    <a:pt x="29" y="74"/>
                    <a:pt x="29" y="77"/>
                    <a:pt x="30" y="78"/>
                  </a:cubicBezTo>
                  <a:cubicBezTo>
                    <a:pt x="32" y="81"/>
                    <a:pt x="32" y="81"/>
                    <a:pt x="32" y="81"/>
                  </a:cubicBezTo>
                  <a:cubicBezTo>
                    <a:pt x="30" y="83"/>
                    <a:pt x="30" y="83"/>
                    <a:pt x="30" y="83"/>
                  </a:cubicBezTo>
                  <a:cubicBezTo>
                    <a:pt x="29" y="84"/>
                    <a:pt x="28" y="84"/>
                    <a:pt x="28" y="85"/>
                  </a:cubicBezTo>
                  <a:cubicBezTo>
                    <a:pt x="27" y="88"/>
                    <a:pt x="28" y="92"/>
                    <a:pt x="31" y="93"/>
                  </a:cubicBezTo>
                  <a:cubicBezTo>
                    <a:pt x="33" y="93"/>
                    <a:pt x="33" y="93"/>
                    <a:pt x="33" y="93"/>
                  </a:cubicBezTo>
                  <a:cubicBezTo>
                    <a:pt x="38" y="95"/>
                    <a:pt x="38" y="95"/>
                    <a:pt x="38" y="95"/>
                  </a:cubicBezTo>
                  <a:cubicBezTo>
                    <a:pt x="51" y="100"/>
                    <a:pt x="56" y="97"/>
                    <a:pt x="60" y="95"/>
                  </a:cubicBezTo>
                  <a:cubicBezTo>
                    <a:pt x="64" y="94"/>
                    <a:pt x="68" y="91"/>
                    <a:pt x="78" y="94"/>
                  </a:cubicBezTo>
                  <a:cubicBezTo>
                    <a:pt x="92" y="59"/>
                    <a:pt x="92" y="59"/>
                    <a:pt x="92" y="59"/>
                  </a:cubicBezTo>
                  <a:cubicBezTo>
                    <a:pt x="90" y="58"/>
                    <a:pt x="89" y="56"/>
                    <a:pt x="88" y="54"/>
                  </a:cubicBezTo>
                  <a:cubicBezTo>
                    <a:pt x="81" y="43"/>
                    <a:pt x="78" y="34"/>
                    <a:pt x="83" y="20"/>
                  </a:cubicBezTo>
                  <a:cubicBezTo>
                    <a:pt x="85" y="17"/>
                    <a:pt x="83" y="13"/>
                    <a:pt x="79" y="11"/>
                  </a:cubicBezTo>
                  <a:cubicBezTo>
                    <a:pt x="76" y="10"/>
                    <a:pt x="72" y="12"/>
                    <a:pt x="70" y="15"/>
                  </a:cubicBezTo>
                  <a:cubicBezTo>
                    <a:pt x="67" y="24"/>
                    <a:pt x="67" y="27"/>
                    <a:pt x="67" y="36"/>
                  </a:cubicBezTo>
                  <a:cubicBezTo>
                    <a:pt x="67" y="39"/>
                    <a:pt x="66" y="42"/>
                    <a:pt x="66" y="44"/>
                  </a:cubicBezTo>
                  <a:cubicBezTo>
                    <a:pt x="20" y="26"/>
                    <a:pt x="20" y="26"/>
                    <a:pt x="20" y="26"/>
                  </a:cubicBezTo>
                  <a:cubicBezTo>
                    <a:pt x="16" y="25"/>
                    <a:pt x="12" y="27"/>
                    <a:pt x="10" y="30"/>
                  </a:cubicBezTo>
                  <a:cubicBezTo>
                    <a:pt x="9" y="34"/>
                    <a:pt x="11" y="38"/>
                    <a:pt x="15" y="4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7" name="Freeform 46">
              <a:extLst>
                <a:ext uri="{FF2B5EF4-FFF2-40B4-BE49-F238E27FC236}">
                  <a16:creationId xmlns:a16="http://schemas.microsoft.com/office/drawing/2014/main" id="{9A11B4CD-7E30-42EA-BF59-AC3CB4E53C10}"/>
                </a:ext>
              </a:extLst>
            </p:cNvPr>
            <p:cNvSpPr>
              <a:spLocks noEditPoints="1"/>
            </p:cNvSpPr>
            <p:nvPr/>
          </p:nvSpPr>
          <p:spPr bwMode="auto">
            <a:xfrm>
              <a:off x="4101" y="2246"/>
              <a:ext cx="177" cy="155"/>
            </a:xfrm>
            <a:custGeom>
              <a:avLst/>
              <a:gdLst>
                <a:gd name="T0" fmla="*/ 144 w 144"/>
                <a:gd name="T1" fmla="*/ 41 h 126"/>
                <a:gd name="T2" fmla="*/ 102 w 144"/>
                <a:gd name="T3" fmla="*/ 0 h 126"/>
                <a:gd name="T4" fmla="*/ 72 w 144"/>
                <a:gd name="T5" fmla="*/ 13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8"/>
                    <a:pt x="125" y="0"/>
                    <a:pt x="102" y="0"/>
                  </a:cubicBezTo>
                  <a:cubicBezTo>
                    <a:pt x="90" y="0"/>
                    <a:pt x="79" y="5"/>
                    <a:pt x="72" y="13"/>
                  </a:cubicBezTo>
                  <a:cubicBezTo>
                    <a:pt x="64" y="5"/>
                    <a:pt x="53" y="0"/>
                    <a:pt x="41" y="0"/>
                  </a:cubicBezTo>
                  <a:cubicBezTo>
                    <a:pt x="18" y="0"/>
                    <a:pt x="0" y="18"/>
                    <a:pt x="0" y="41"/>
                  </a:cubicBezTo>
                  <a:cubicBezTo>
                    <a:pt x="0" y="53"/>
                    <a:pt x="5" y="64"/>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4"/>
                    <a:pt x="144" y="53"/>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8"/>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8"/>
                    <a:pt x="126" y="41"/>
                  </a:cubicBezTo>
                  <a:cubicBezTo>
                    <a:pt x="126" y="48"/>
                    <a:pt x="123" y="54"/>
                    <a:pt x="118"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8" name="Freeform 47">
              <a:extLst>
                <a:ext uri="{FF2B5EF4-FFF2-40B4-BE49-F238E27FC236}">
                  <a16:creationId xmlns:a16="http://schemas.microsoft.com/office/drawing/2014/main" id="{4807BAA2-2407-45B7-93E9-654D857BDF26}"/>
                </a:ext>
              </a:extLst>
            </p:cNvPr>
            <p:cNvSpPr>
              <a:spLocks noEditPoints="1"/>
            </p:cNvSpPr>
            <p:nvPr/>
          </p:nvSpPr>
          <p:spPr bwMode="auto">
            <a:xfrm>
              <a:off x="4125" y="2413"/>
              <a:ext cx="75" cy="75"/>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5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5 h 61"/>
                <a:gd name="T32" fmla="*/ 23 w 61"/>
                <a:gd name="T33" fmla="*/ 45 h 61"/>
                <a:gd name="T34" fmla="*/ 23 w 61"/>
                <a:gd name="T35" fmla="*/ 42 h 61"/>
                <a:gd name="T36" fmla="*/ 27 w 61"/>
                <a:gd name="T37" fmla="*/ 42 h 61"/>
                <a:gd name="T38" fmla="*/ 27 w 61"/>
                <a:gd name="T39" fmla="*/ 30 h 61"/>
                <a:gd name="T40" fmla="*/ 23 w 61"/>
                <a:gd name="T41" fmla="*/ 30 h 61"/>
                <a:gd name="T42" fmla="*/ 23 w 61"/>
                <a:gd name="T43" fmla="*/ 26 h 61"/>
                <a:gd name="T44" fmla="*/ 34 w 61"/>
                <a:gd name="T45" fmla="*/ 26 h 61"/>
                <a:gd name="T46" fmla="*/ 34 w 61"/>
                <a:gd name="T47" fmla="*/ 42 h 61"/>
                <a:gd name="T48" fmla="*/ 38 w 61"/>
                <a:gd name="T49" fmla="*/ 42 h 61"/>
                <a:gd name="T50" fmla="*/ 38 w 61"/>
                <a:gd name="T51"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3"/>
                    <a:pt x="0" y="30"/>
                  </a:cubicBezTo>
                  <a:cubicBezTo>
                    <a:pt x="0" y="47"/>
                    <a:pt x="14" y="61"/>
                    <a:pt x="31" y="61"/>
                  </a:cubicBezTo>
                  <a:cubicBezTo>
                    <a:pt x="47" y="61"/>
                    <a:pt x="61" y="47"/>
                    <a:pt x="61" y="30"/>
                  </a:cubicBezTo>
                  <a:cubicBezTo>
                    <a:pt x="61" y="13"/>
                    <a:pt x="47" y="0"/>
                    <a:pt x="31" y="0"/>
                  </a:cubicBezTo>
                  <a:close/>
                  <a:moveTo>
                    <a:pt x="31" y="55"/>
                  </a:moveTo>
                  <a:cubicBezTo>
                    <a:pt x="17" y="55"/>
                    <a:pt x="6" y="44"/>
                    <a:pt x="6" y="30"/>
                  </a:cubicBezTo>
                  <a:cubicBezTo>
                    <a:pt x="6" y="17"/>
                    <a:pt x="17" y="5"/>
                    <a:pt x="31" y="5"/>
                  </a:cubicBezTo>
                  <a:cubicBezTo>
                    <a:pt x="44" y="5"/>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5"/>
                  </a:moveTo>
                  <a:cubicBezTo>
                    <a:pt x="23" y="45"/>
                    <a:pt x="23" y="45"/>
                    <a:pt x="23" y="45"/>
                  </a:cubicBezTo>
                  <a:cubicBezTo>
                    <a:pt x="23" y="42"/>
                    <a:pt x="23" y="42"/>
                    <a:pt x="23" y="42"/>
                  </a:cubicBezTo>
                  <a:cubicBezTo>
                    <a:pt x="27" y="42"/>
                    <a:pt x="27" y="42"/>
                    <a:pt x="27" y="42"/>
                  </a:cubicBezTo>
                  <a:cubicBezTo>
                    <a:pt x="27" y="30"/>
                    <a:pt x="27" y="30"/>
                    <a:pt x="27" y="30"/>
                  </a:cubicBezTo>
                  <a:cubicBezTo>
                    <a:pt x="23" y="30"/>
                    <a:pt x="23" y="30"/>
                    <a:pt x="23" y="30"/>
                  </a:cubicBezTo>
                  <a:cubicBezTo>
                    <a:pt x="23" y="26"/>
                    <a:pt x="23" y="26"/>
                    <a:pt x="23" y="26"/>
                  </a:cubicBezTo>
                  <a:cubicBezTo>
                    <a:pt x="34" y="26"/>
                    <a:pt x="34" y="26"/>
                    <a:pt x="34" y="26"/>
                  </a:cubicBezTo>
                  <a:cubicBezTo>
                    <a:pt x="34" y="42"/>
                    <a:pt x="34" y="42"/>
                    <a:pt x="34" y="42"/>
                  </a:cubicBezTo>
                  <a:cubicBezTo>
                    <a:pt x="38" y="42"/>
                    <a:pt x="38" y="42"/>
                    <a:pt x="38" y="42"/>
                  </a:cubicBezTo>
                  <a:lnTo>
                    <a:pt x="38"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9" name="Freeform 48">
              <a:extLst>
                <a:ext uri="{FF2B5EF4-FFF2-40B4-BE49-F238E27FC236}">
                  <a16:creationId xmlns:a16="http://schemas.microsoft.com/office/drawing/2014/main" id="{19BA4546-703A-4B7E-973D-D3F1CCCFC68F}"/>
                </a:ext>
              </a:extLst>
            </p:cNvPr>
            <p:cNvSpPr>
              <a:spLocks noEditPoints="1"/>
            </p:cNvSpPr>
            <p:nvPr/>
          </p:nvSpPr>
          <p:spPr bwMode="auto">
            <a:xfrm>
              <a:off x="4144" y="2538"/>
              <a:ext cx="115" cy="116"/>
            </a:xfrm>
            <a:custGeom>
              <a:avLst/>
              <a:gdLst>
                <a:gd name="T0" fmla="*/ 85 w 94"/>
                <a:gd name="T1" fmla="*/ 20 h 94"/>
                <a:gd name="T2" fmla="*/ 37 w 94"/>
                <a:gd name="T3" fmla="*/ 2 h 94"/>
                <a:gd name="T4" fmla="*/ 20 w 94"/>
                <a:gd name="T5" fmla="*/ 9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0 h 94"/>
                <a:gd name="T34" fmla="*/ 66 w 94"/>
                <a:gd name="T35" fmla="*/ 79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2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9"/>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0"/>
                    <a:pt x="61" y="52"/>
                  </a:cubicBezTo>
                  <a:cubicBezTo>
                    <a:pt x="58" y="60"/>
                    <a:pt x="49" y="63"/>
                    <a:pt x="42" y="61"/>
                  </a:cubicBezTo>
                  <a:cubicBezTo>
                    <a:pt x="34" y="58"/>
                    <a:pt x="31" y="49"/>
                    <a:pt x="33" y="42"/>
                  </a:cubicBezTo>
                  <a:cubicBezTo>
                    <a:pt x="34" y="40"/>
                    <a:pt x="35" y="39"/>
                    <a:pt x="36" y="38"/>
                  </a:cubicBezTo>
                  <a:close/>
                  <a:moveTo>
                    <a:pt x="76" y="53"/>
                  </a:moveTo>
                  <a:cubicBezTo>
                    <a:pt x="69" y="70"/>
                    <a:pt x="69" y="70"/>
                    <a:pt x="69" y="70"/>
                  </a:cubicBezTo>
                  <a:cubicBezTo>
                    <a:pt x="66" y="79"/>
                    <a:pt x="66" y="79"/>
                    <a:pt x="66" y="79"/>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0"/>
                    <a:pt x="28" y="63"/>
                    <a:pt x="39" y="67"/>
                  </a:cubicBezTo>
                  <a:cubicBezTo>
                    <a:pt x="51" y="71"/>
                    <a:pt x="63" y="66"/>
                    <a:pt x="67" y="55"/>
                  </a:cubicBezTo>
                  <a:cubicBezTo>
                    <a:pt x="68" y="53"/>
                    <a:pt x="68" y="51"/>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2"/>
                  </a:cubicBezTo>
                  <a:lnTo>
                    <a:pt x="82"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0" name="Freeform 49">
              <a:extLst>
                <a:ext uri="{FF2B5EF4-FFF2-40B4-BE49-F238E27FC236}">
                  <a16:creationId xmlns:a16="http://schemas.microsoft.com/office/drawing/2014/main" id="{FF00C649-3B72-4638-8986-4AC7F3BC2BE7}"/>
                </a:ext>
              </a:extLst>
            </p:cNvPr>
            <p:cNvSpPr>
              <a:spLocks noEditPoints="1"/>
            </p:cNvSpPr>
            <p:nvPr/>
          </p:nvSpPr>
          <p:spPr bwMode="auto">
            <a:xfrm>
              <a:off x="4215" y="2015"/>
              <a:ext cx="65" cy="65"/>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1" name="Freeform 50">
              <a:extLst>
                <a:ext uri="{FF2B5EF4-FFF2-40B4-BE49-F238E27FC236}">
                  <a16:creationId xmlns:a16="http://schemas.microsoft.com/office/drawing/2014/main" id="{FD385646-864A-4571-B3D6-4B68E91107A6}"/>
                </a:ext>
              </a:extLst>
            </p:cNvPr>
            <p:cNvSpPr>
              <a:spLocks noEditPoints="1"/>
            </p:cNvSpPr>
            <p:nvPr/>
          </p:nvSpPr>
          <p:spPr bwMode="auto">
            <a:xfrm>
              <a:off x="4159" y="1925"/>
              <a:ext cx="119" cy="75"/>
            </a:xfrm>
            <a:custGeom>
              <a:avLst/>
              <a:gdLst>
                <a:gd name="T0" fmla="*/ 36 w 119"/>
                <a:gd name="T1" fmla="*/ 52 h 75"/>
                <a:gd name="T2" fmla="*/ 36 w 119"/>
                <a:gd name="T3" fmla="*/ 30 h 75"/>
                <a:gd name="T4" fmla="*/ 59 w 119"/>
                <a:gd name="T5" fmla="*/ 30 h 75"/>
                <a:gd name="T6" fmla="*/ 29 w 119"/>
                <a:gd name="T7" fmla="*/ 0 h 75"/>
                <a:gd name="T8" fmla="*/ 0 w 119"/>
                <a:gd name="T9" fmla="*/ 30 h 75"/>
                <a:gd name="T10" fmla="*/ 22 w 119"/>
                <a:gd name="T11" fmla="*/ 30 h 75"/>
                <a:gd name="T12" fmla="*/ 22 w 119"/>
                <a:gd name="T13" fmla="*/ 68 h 75"/>
                <a:gd name="T14" fmla="*/ 66 w 119"/>
                <a:gd name="T15" fmla="*/ 68 h 75"/>
                <a:gd name="T16" fmla="*/ 51 w 119"/>
                <a:gd name="T17" fmla="*/ 52 h 75"/>
                <a:gd name="T18" fmla="*/ 36 w 119"/>
                <a:gd name="T19" fmla="*/ 52 h 75"/>
                <a:gd name="T20" fmla="*/ 97 w 119"/>
                <a:gd name="T21" fmla="*/ 45 h 75"/>
                <a:gd name="T22" fmla="*/ 97 w 119"/>
                <a:gd name="T23" fmla="*/ 8 h 75"/>
                <a:gd name="T24" fmla="*/ 51 w 119"/>
                <a:gd name="T25" fmla="*/ 8 h 75"/>
                <a:gd name="T26" fmla="*/ 66 w 119"/>
                <a:gd name="T27" fmla="*/ 22 h 75"/>
                <a:gd name="T28" fmla="*/ 81 w 119"/>
                <a:gd name="T29" fmla="*/ 22 h 75"/>
                <a:gd name="T30" fmla="*/ 81 w 119"/>
                <a:gd name="T31" fmla="*/ 45 h 75"/>
                <a:gd name="T32" fmla="*/ 59 w 119"/>
                <a:gd name="T33" fmla="*/ 45 h 75"/>
                <a:gd name="T34" fmla="*/ 89 w 119"/>
                <a:gd name="T35" fmla="*/ 75 h 75"/>
                <a:gd name="T36" fmla="*/ 119 w 119"/>
                <a:gd name="T37" fmla="*/ 45 h 75"/>
                <a:gd name="T38" fmla="*/ 97 w 119"/>
                <a:gd name="T39"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75">
                  <a:moveTo>
                    <a:pt x="36" y="52"/>
                  </a:moveTo>
                  <a:lnTo>
                    <a:pt x="36" y="30"/>
                  </a:lnTo>
                  <a:lnTo>
                    <a:pt x="59" y="30"/>
                  </a:lnTo>
                  <a:lnTo>
                    <a:pt x="29" y="0"/>
                  </a:lnTo>
                  <a:lnTo>
                    <a:pt x="0" y="30"/>
                  </a:lnTo>
                  <a:lnTo>
                    <a:pt x="22" y="30"/>
                  </a:lnTo>
                  <a:lnTo>
                    <a:pt x="22" y="68"/>
                  </a:lnTo>
                  <a:lnTo>
                    <a:pt x="66" y="68"/>
                  </a:lnTo>
                  <a:lnTo>
                    <a:pt x="51" y="52"/>
                  </a:lnTo>
                  <a:lnTo>
                    <a:pt x="36" y="52"/>
                  </a:lnTo>
                  <a:close/>
                  <a:moveTo>
                    <a:pt x="97" y="45"/>
                  </a:moveTo>
                  <a:lnTo>
                    <a:pt x="97" y="8"/>
                  </a:lnTo>
                  <a:lnTo>
                    <a:pt x="51" y="8"/>
                  </a:lnTo>
                  <a:lnTo>
                    <a:pt x="66" y="22"/>
                  </a:lnTo>
                  <a:lnTo>
                    <a:pt x="81" y="22"/>
                  </a:lnTo>
                  <a:lnTo>
                    <a:pt x="81" y="45"/>
                  </a:lnTo>
                  <a:lnTo>
                    <a:pt x="59" y="45"/>
                  </a:lnTo>
                  <a:lnTo>
                    <a:pt x="89" y="75"/>
                  </a:lnTo>
                  <a:lnTo>
                    <a:pt x="119" y="45"/>
                  </a:lnTo>
                  <a:lnTo>
                    <a:pt x="97"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2" name="Freeform 51">
              <a:extLst>
                <a:ext uri="{FF2B5EF4-FFF2-40B4-BE49-F238E27FC236}">
                  <a16:creationId xmlns:a16="http://schemas.microsoft.com/office/drawing/2014/main" id="{07F6EF38-07F8-461C-961A-72C10C99086E}"/>
                </a:ext>
              </a:extLst>
            </p:cNvPr>
            <p:cNvSpPr>
              <a:spLocks noEditPoints="1"/>
            </p:cNvSpPr>
            <p:nvPr/>
          </p:nvSpPr>
          <p:spPr bwMode="auto">
            <a:xfrm>
              <a:off x="4261" y="1531"/>
              <a:ext cx="122" cy="123"/>
            </a:xfrm>
            <a:custGeom>
              <a:avLst/>
              <a:gdLst>
                <a:gd name="T0" fmla="*/ 96 w 100"/>
                <a:gd name="T1" fmla="*/ 85 h 100"/>
                <a:gd name="T2" fmla="*/ 73 w 100"/>
                <a:gd name="T3" fmla="*/ 65 h 100"/>
                <a:gd name="T4" fmla="*/ 66 w 100"/>
                <a:gd name="T5" fmla="*/ 61 h 100"/>
                <a:gd name="T6" fmla="*/ 74 w 100"/>
                <a:gd name="T7" fmla="*/ 37 h 100"/>
                <a:gd name="T8" fmla="*/ 37 w 100"/>
                <a:gd name="T9" fmla="*/ 0 h 100"/>
                <a:gd name="T10" fmla="*/ 0 w 100"/>
                <a:gd name="T11" fmla="*/ 37 h 100"/>
                <a:gd name="T12" fmla="*/ 37 w 100"/>
                <a:gd name="T13" fmla="*/ 75 h 100"/>
                <a:gd name="T14" fmla="*/ 61 w 100"/>
                <a:gd name="T15" fmla="*/ 66 h 100"/>
                <a:gd name="T16" fmla="*/ 64 w 100"/>
                <a:gd name="T17" fmla="*/ 73 h 100"/>
                <a:gd name="T18" fmla="*/ 84 w 100"/>
                <a:gd name="T19" fmla="*/ 96 h 100"/>
                <a:gd name="T20" fmla="*/ 97 w 100"/>
                <a:gd name="T21" fmla="*/ 97 h 100"/>
                <a:gd name="T22" fmla="*/ 96 w 100"/>
                <a:gd name="T23" fmla="*/ 85 h 100"/>
                <a:gd name="T24" fmla="*/ 37 w 100"/>
                <a:gd name="T25" fmla="*/ 62 h 100"/>
                <a:gd name="T26" fmla="*/ 12 w 100"/>
                <a:gd name="T27" fmla="*/ 37 h 100"/>
                <a:gd name="T28" fmla="*/ 37 w 100"/>
                <a:gd name="T29" fmla="*/ 12 h 100"/>
                <a:gd name="T30" fmla="*/ 62 w 100"/>
                <a:gd name="T31" fmla="*/ 37 h 100"/>
                <a:gd name="T32" fmla="*/ 37 w 100"/>
                <a:gd name="T33" fmla="*/ 6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0">
                  <a:moveTo>
                    <a:pt x="96" y="85"/>
                  </a:moveTo>
                  <a:cubicBezTo>
                    <a:pt x="73" y="65"/>
                    <a:pt x="73" y="65"/>
                    <a:pt x="73" y="65"/>
                  </a:cubicBezTo>
                  <a:cubicBezTo>
                    <a:pt x="70" y="62"/>
                    <a:pt x="68" y="61"/>
                    <a:pt x="66" y="61"/>
                  </a:cubicBezTo>
                  <a:cubicBezTo>
                    <a:pt x="71" y="55"/>
                    <a:pt x="74" y="46"/>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0"/>
                    <a:pt x="97" y="97"/>
                  </a:cubicBezTo>
                  <a:cubicBezTo>
                    <a:pt x="100" y="94"/>
                    <a:pt x="100" y="88"/>
                    <a:pt x="96" y="85"/>
                  </a:cubicBezTo>
                  <a:close/>
                  <a:moveTo>
                    <a:pt x="37" y="62"/>
                  </a:moveTo>
                  <a:cubicBezTo>
                    <a:pt x="23" y="62"/>
                    <a:pt x="12" y="51"/>
                    <a:pt x="12" y="37"/>
                  </a:cubicBezTo>
                  <a:cubicBezTo>
                    <a:pt x="12" y="23"/>
                    <a:pt x="23" y="12"/>
                    <a:pt x="37" y="12"/>
                  </a:cubicBezTo>
                  <a:cubicBezTo>
                    <a:pt x="51" y="12"/>
                    <a:pt x="62" y="23"/>
                    <a:pt x="62" y="37"/>
                  </a:cubicBezTo>
                  <a:cubicBezTo>
                    <a:pt x="62" y="51"/>
                    <a:pt x="51" y="62"/>
                    <a:pt x="37"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3" name="Freeform 52">
              <a:extLst>
                <a:ext uri="{FF2B5EF4-FFF2-40B4-BE49-F238E27FC236}">
                  <a16:creationId xmlns:a16="http://schemas.microsoft.com/office/drawing/2014/main" id="{4AD30837-F741-4AA0-8676-6FC90195DCE9}"/>
                </a:ext>
              </a:extLst>
            </p:cNvPr>
            <p:cNvSpPr>
              <a:spLocks/>
            </p:cNvSpPr>
            <p:nvPr/>
          </p:nvSpPr>
          <p:spPr bwMode="auto">
            <a:xfrm>
              <a:off x="4134" y="1516"/>
              <a:ext cx="152" cy="148"/>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1"/>
                    <a:pt x="89" y="37"/>
                  </a:cubicBezTo>
                  <a:cubicBezTo>
                    <a:pt x="89" y="32"/>
                    <a:pt x="96" y="0"/>
                    <a:pt x="62" y="0"/>
                  </a:cubicBezTo>
                  <a:cubicBezTo>
                    <a:pt x="29" y="0"/>
                    <a:pt x="36" y="32"/>
                    <a:pt x="36" y="37"/>
                  </a:cubicBezTo>
                  <a:cubicBezTo>
                    <a:pt x="31" y="41"/>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4" name="Freeform 53">
              <a:extLst>
                <a:ext uri="{FF2B5EF4-FFF2-40B4-BE49-F238E27FC236}">
                  <a16:creationId xmlns:a16="http://schemas.microsoft.com/office/drawing/2014/main" id="{D1613499-D57A-46B8-88C2-14FDE6B5C32C}"/>
                </a:ext>
              </a:extLst>
            </p:cNvPr>
            <p:cNvSpPr>
              <a:spLocks noEditPoints="1"/>
            </p:cNvSpPr>
            <p:nvPr/>
          </p:nvSpPr>
          <p:spPr bwMode="auto">
            <a:xfrm>
              <a:off x="4164" y="2658"/>
              <a:ext cx="50" cy="81"/>
            </a:xfrm>
            <a:custGeom>
              <a:avLst/>
              <a:gdLst>
                <a:gd name="T0" fmla="*/ 21 w 41"/>
                <a:gd name="T1" fmla="*/ 0 h 66"/>
                <a:gd name="T2" fmla="*/ 0 w 41"/>
                <a:gd name="T3" fmla="*/ 21 h 66"/>
                <a:gd name="T4" fmla="*/ 21 w 41"/>
                <a:gd name="T5" fmla="*/ 66 h 66"/>
                <a:gd name="T6" fmla="*/ 41 w 41"/>
                <a:gd name="T7" fmla="*/ 21 h 66"/>
                <a:gd name="T8" fmla="*/ 21 w 41"/>
                <a:gd name="T9" fmla="*/ 0 h 66"/>
                <a:gd name="T10" fmla="*/ 21 w 41"/>
                <a:gd name="T11" fmla="*/ 34 h 66"/>
                <a:gd name="T12" fmla="*/ 8 w 41"/>
                <a:gd name="T13" fmla="*/ 21 h 66"/>
                <a:gd name="T14" fmla="*/ 21 w 41"/>
                <a:gd name="T15" fmla="*/ 8 h 66"/>
                <a:gd name="T16" fmla="*/ 33 w 41"/>
                <a:gd name="T17" fmla="*/ 21 h 66"/>
                <a:gd name="T18" fmla="*/ 21 w 41"/>
                <a:gd name="T19" fmla="*/ 34 h 66"/>
                <a:gd name="T20" fmla="*/ 13 w 41"/>
                <a:gd name="T21" fmla="*/ 21 h 66"/>
                <a:gd name="T22" fmla="*/ 21 w 41"/>
                <a:gd name="T23" fmla="*/ 29 h 66"/>
                <a:gd name="T24" fmla="*/ 29 w 41"/>
                <a:gd name="T25" fmla="*/ 21 h 66"/>
                <a:gd name="T26" fmla="*/ 21 w 41"/>
                <a:gd name="T27" fmla="*/ 13 h 66"/>
                <a:gd name="T28" fmla="*/ 13 w 41"/>
                <a:gd name="T29"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6">
                  <a:moveTo>
                    <a:pt x="21" y="0"/>
                  </a:moveTo>
                  <a:cubicBezTo>
                    <a:pt x="9" y="0"/>
                    <a:pt x="0" y="10"/>
                    <a:pt x="0" y="21"/>
                  </a:cubicBezTo>
                  <a:cubicBezTo>
                    <a:pt x="0" y="42"/>
                    <a:pt x="21" y="66"/>
                    <a:pt x="21" y="66"/>
                  </a:cubicBezTo>
                  <a:cubicBezTo>
                    <a:pt x="21" y="66"/>
                    <a:pt x="41" y="42"/>
                    <a:pt x="41" y="21"/>
                  </a:cubicBezTo>
                  <a:cubicBezTo>
                    <a:pt x="41" y="10"/>
                    <a:pt x="32" y="0"/>
                    <a:pt x="21" y="0"/>
                  </a:cubicBezTo>
                  <a:close/>
                  <a:moveTo>
                    <a:pt x="21" y="34"/>
                  </a:moveTo>
                  <a:cubicBezTo>
                    <a:pt x="14" y="34"/>
                    <a:pt x="8" y="28"/>
                    <a:pt x="8" y="21"/>
                  </a:cubicBezTo>
                  <a:cubicBezTo>
                    <a:pt x="8" y="14"/>
                    <a:pt x="14" y="8"/>
                    <a:pt x="21" y="8"/>
                  </a:cubicBezTo>
                  <a:cubicBezTo>
                    <a:pt x="28" y="8"/>
                    <a:pt x="33" y="14"/>
                    <a:pt x="33" y="21"/>
                  </a:cubicBezTo>
                  <a:cubicBezTo>
                    <a:pt x="33" y="28"/>
                    <a:pt x="28" y="34"/>
                    <a:pt x="21" y="34"/>
                  </a:cubicBezTo>
                  <a:close/>
                  <a:moveTo>
                    <a:pt x="13" y="21"/>
                  </a:moveTo>
                  <a:cubicBezTo>
                    <a:pt x="13" y="25"/>
                    <a:pt x="16" y="29"/>
                    <a:pt x="21" y="29"/>
                  </a:cubicBezTo>
                  <a:cubicBezTo>
                    <a:pt x="25" y="29"/>
                    <a:pt x="29" y="25"/>
                    <a:pt x="29" y="21"/>
                  </a:cubicBezTo>
                  <a:cubicBezTo>
                    <a:pt x="29" y="17"/>
                    <a:pt x="25" y="13"/>
                    <a:pt x="21" y="13"/>
                  </a:cubicBezTo>
                  <a:cubicBezTo>
                    <a:pt x="16" y="13"/>
                    <a:pt x="13" y="17"/>
                    <a:pt x="13"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5" name="Freeform 54">
              <a:extLst>
                <a:ext uri="{FF2B5EF4-FFF2-40B4-BE49-F238E27FC236}">
                  <a16:creationId xmlns:a16="http://schemas.microsoft.com/office/drawing/2014/main" id="{2B41D206-919E-48C0-A34B-3DB2F41A4D38}"/>
                </a:ext>
              </a:extLst>
            </p:cNvPr>
            <p:cNvSpPr>
              <a:spLocks noEditPoints="1"/>
            </p:cNvSpPr>
            <p:nvPr/>
          </p:nvSpPr>
          <p:spPr bwMode="auto">
            <a:xfrm>
              <a:off x="4108" y="2745"/>
              <a:ext cx="79" cy="105"/>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3 h 86"/>
                <a:gd name="T24" fmla="*/ 30 w 64"/>
                <a:gd name="T25" fmla="*/ 9 h 86"/>
                <a:gd name="T26" fmla="*/ 31 w 64"/>
                <a:gd name="T27" fmla="*/ 7 h 86"/>
                <a:gd name="T28" fmla="*/ 24 w 64"/>
                <a:gd name="T29" fmla="*/ 76 h 86"/>
                <a:gd name="T30" fmla="*/ 20 w 64"/>
                <a:gd name="T31" fmla="*/ 70 h 86"/>
                <a:gd name="T32" fmla="*/ 26 w 64"/>
                <a:gd name="T33" fmla="*/ 67 h 86"/>
                <a:gd name="T34" fmla="*/ 30 w 64"/>
                <a:gd name="T35" fmla="*/ 73 h 86"/>
                <a:gd name="T36" fmla="*/ 24 w 64"/>
                <a:gd name="T37" fmla="*/ 76 h 86"/>
                <a:gd name="T38" fmla="*/ 46 w 64"/>
                <a:gd name="T39" fmla="*/ 67 h 86"/>
                <a:gd name="T40" fmla="*/ 8 w 64"/>
                <a:gd name="T41" fmla="*/ 57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3"/>
                    <a:pt x="49" y="13"/>
                    <a:pt x="49" y="13"/>
                  </a:cubicBezTo>
                  <a:cubicBezTo>
                    <a:pt x="30" y="9"/>
                    <a:pt x="30" y="9"/>
                    <a:pt x="30" y="9"/>
                  </a:cubicBezTo>
                  <a:lnTo>
                    <a:pt x="31" y="7"/>
                  </a:lnTo>
                  <a:close/>
                  <a:moveTo>
                    <a:pt x="24" y="76"/>
                  </a:moveTo>
                  <a:cubicBezTo>
                    <a:pt x="21" y="76"/>
                    <a:pt x="19" y="73"/>
                    <a:pt x="20" y="70"/>
                  </a:cubicBezTo>
                  <a:cubicBezTo>
                    <a:pt x="21" y="68"/>
                    <a:pt x="23" y="66"/>
                    <a:pt x="26" y="67"/>
                  </a:cubicBezTo>
                  <a:cubicBezTo>
                    <a:pt x="29" y="67"/>
                    <a:pt x="30" y="70"/>
                    <a:pt x="30" y="73"/>
                  </a:cubicBezTo>
                  <a:cubicBezTo>
                    <a:pt x="29" y="75"/>
                    <a:pt x="26" y="77"/>
                    <a:pt x="24" y="76"/>
                  </a:cubicBezTo>
                  <a:close/>
                  <a:moveTo>
                    <a:pt x="46" y="67"/>
                  </a:moveTo>
                  <a:cubicBezTo>
                    <a:pt x="8" y="57"/>
                    <a:pt x="8" y="57"/>
                    <a:pt x="8" y="57"/>
                  </a:cubicBezTo>
                  <a:cubicBezTo>
                    <a:pt x="20" y="10"/>
                    <a:pt x="20" y="10"/>
                    <a:pt x="20" y="10"/>
                  </a:cubicBezTo>
                  <a:cubicBezTo>
                    <a:pt x="58" y="19"/>
                    <a:pt x="58" y="19"/>
                    <a:pt x="58" y="19"/>
                  </a:cubicBezTo>
                  <a:lnTo>
                    <a:pt x="46" y="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6" name="Freeform 55">
              <a:extLst>
                <a:ext uri="{FF2B5EF4-FFF2-40B4-BE49-F238E27FC236}">
                  <a16:creationId xmlns:a16="http://schemas.microsoft.com/office/drawing/2014/main" id="{F9AAE70D-53B3-4B3A-8AC3-12A229E8DE5C}"/>
                </a:ext>
              </a:extLst>
            </p:cNvPr>
            <p:cNvSpPr>
              <a:spLocks noEditPoints="1"/>
            </p:cNvSpPr>
            <p:nvPr/>
          </p:nvSpPr>
          <p:spPr bwMode="auto">
            <a:xfrm>
              <a:off x="4091" y="2019"/>
              <a:ext cx="106" cy="80"/>
            </a:xfrm>
            <a:custGeom>
              <a:avLst/>
              <a:gdLst>
                <a:gd name="T0" fmla="*/ 75 w 86"/>
                <a:gd name="T1" fmla="*/ 11 h 65"/>
                <a:gd name="T2" fmla="*/ 75 w 86"/>
                <a:gd name="T3" fmla="*/ 0 h 65"/>
                <a:gd name="T4" fmla="*/ 0 w 86"/>
                <a:gd name="T5" fmla="*/ 0 h 65"/>
                <a:gd name="T6" fmla="*/ 0 w 86"/>
                <a:gd name="T7" fmla="*/ 59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59 h 65"/>
                <a:gd name="T20" fmla="*/ 5 w 86"/>
                <a:gd name="T21" fmla="*/ 59 h 65"/>
                <a:gd name="T22" fmla="*/ 5 w 86"/>
                <a:gd name="T23" fmla="*/ 5 h 65"/>
                <a:gd name="T24" fmla="*/ 70 w 86"/>
                <a:gd name="T25" fmla="*/ 5 h 65"/>
                <a:gd name="T26" fmla="*/ 70 w 86"/>
                <a:gd name="T27" fmla="*/ 59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59"/>
                    <a:pt x="0" y="59"/>
                    <a:pt x="0" y="59"/>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59"/>
                  </a:moveTo>
                  <a:cubicBezTo>
                    <a:pt x="5" y="59"/>
                    <a:pt x="5" y="59"/>
                    <a:pt x="5" y="59"/>
                  </a:cubicBezTo>
                  <a:cubicBezTo>
                    <a:pt x="5" y="5"/>
                    <a:pt x="5" y="5"/>
                    <a:pt x="5" y="5"/>
                  </a:cubicBezTo>
                  <a:cubicBezTo>
                    <a:pt x="70" y="5"/>
                    <a:pt x="70" y="5"/>
                    <a:pt x="70" y="5"/>
                  </a:cubicBezTo>
                  <a:lnTo>
                    <a:pt x="70" y="59"/>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7" name="Freeform 56">
              <a:extLst>
                <a:ext uri="{FF2B5EF4-FFF2-40B4-BE49-F238E27FC236}">
                  <a16:creationId xmlns:a16="http://schemas.microsoft.com/office/drawing/2014/main" id="{24FD790E-6E6E-4898-8D62-155638D4C6ED}"/>
                </a:ext>
              </a:extLst>
            </p:cNvPr>
            <p:cNvSpPr>
              <a:spLocks noEditPoints="1"/>
            </p:cNvSpPr>
            <p:nvPr/>
          </p:nvSpPr>
          <p:spPr bwMode="auto">
            <a:xfrm>
              <a:off x="4204" y="1684"/>
              <a:ext cx="98" cy="99"/>
            </a:xfrm>
            <a:custGeom>
              <a:avLst/>
              <a:gdLst>
                <a:gd name="T0" fmla="*/ 0 w 98"/>
                <a:gd name="T1" fmla="*/ 99 h 99"/>
                <a:gd name="T2" fmla="*/ 49 w 98"/>
                <a:gd name="T3" fmla="*/ 99 h 99"/>
                <a:gd name="T4" fmla="*/ 49 w 98"/>
                <a:gd name="T5" fmla="*/ 0 h 99"/>
                <a:gd name="T6" fmla="*/ 0 w 98"/>
                <a:gd name="T7" fmla="*/ 0 h 99"/>
                <a:gd name="T8" fmla="*/ 0 w 98"/>
                <a:gd name="T9" fmla="*/ 99 h 99"/>
                <a:gd name="T10" fmla="*/ 31 w 98"/>
                <a:gd name="T11" fmla="*/ 13 h 99"/>
                <a:gd name="T12" fmla="*/ 43 w 98"/>
                <a:gd name="T13" fmla="*/ 13 h 99"/>
                <a:gd name="T14" fmla="*/ 43 w 98"/>
                <a:gd name="T15" fmla="*/ 25 h 99"/>
                <a:gd name="T16" fmla="*/ 31 w 98"/>
                <a:gd name="T17" fmla="*/ 25 h 99"/>
                <a:gd name="T18" fmla="*/ 31 w 98"/>
                <a:gd name="T19" fmla="*/ 13 h 99"/>
                <a:gd name="T20" fmla="*/ 31 w 98"/>
                <a:gd name="T21" fmla="*/ 37 h 99"/>
                <a:gd name="T22" fmla="*/ 43 w 98"/>
                <a:gd name="T23" fmla="*/ 37 h 99"/>
                <a:gd name="T24" fmla="*/ 43 w 98"/>
                <a:gd name="T25" fmla="*/ 50 h 99"/>
                <a:gd name="T26" fmla="*/ 31 w 98"/>
                <a:gd name="T27" fmla="*/ 50 h 99"/>
                <a:gd name="T28" fmla="*/ 31 w 98"/>
                <a:gd name="T29" fmla="*/ 37 h 99"/>
                <a:gd name="T30" fmla="*/ 31 w 98"/>
                <a:gd name="T31" fmla="*/ 62 h 99"/>
                <a:gd name="T32" fmla="*/ 43 w 98"/>
                <a:gd name="T33" fmla="*/ 62 h 99"/>
                <a:gd name="T34" fmla="*/ 43 w 98"/>
                <a:gd name="T35" fmla="*/ 74 h 99"/>
                <a:gd name="T36" fmla="*/ 31 w 98"/>
                <a:gd name="T37" fmla="*/ 74 h 99"/>
                <a:gd name="T38" fmla="*/ 31 w 98"/>
                <a:gd name="T39" fmla="*/ 62 h 99"/>
                <a:gd name="T40" fmla="*/ 6 w 98"/>
                <a:gd name="T41" fmla="*/ 13 h 99"/>
                <a:gd name="T42" fmla="*/ 18 w 98"/>
                <a:gd name="T43" fmla="*/ 13 h 99"/>
                <a:gd name="T44" fmla="*/ 18 w 98"/>
                <a:gd name="T45" fmla="*/ 25 h 99"/>
                <a:gd name="T46" fmla="*/ 6 w 98"/>
                <a:gd name="T47" fmla="*/ 25 h 99"/>
                <a:gd name="T48" fmla="*/ 6 w 98"/>
                <a:gd name="T49" fmla="*/ 13 h 99"/>
                <a:gd name="T50" fmla="*/ 6 w 98"/>
                <a:gd name="T51" fmla="*/ 37 h 99"/>
                <a:gd name="T52" fmla="*/ 18 w 98"/>
                <a:gd name="T53" fmla="*/ 37 h 99"/>
                <a:gd name="T54" fmla="*/ 18 w 98"/>
                <a:gd name="T55" fmla="*/ 50 h 99"/>
                <a:gd name="T56" fmla="*/ 6 w 98"/>
                <a:gd name="T57" fmla="*/ 50 h 99"/>
                <a:gd name="T58" fmla="*/ 6 w 98"/>
                <a:gd name="T59" fmla="*/ 37 h 99"/>
                <a:gd name="T60" fmla="*/ 6 w 98"/>
                <a:gd name="T61" fmla="*/ 62 h 99"/>
                <a:gd name="T62" fmla="*/ 18 w 98"/>
                <a:gd name="T63" fmla="*/ 62 h 99"/>
                <a:gd name="T64" fmla="*/ 18 w 98"/>
                <a:gd name="T65" fmla="*/ 74 h 99"/>
                <a:gd name="T66" fmla="*/ 6 w 98"/>
                <a:gd name="T67" fmla="*/ 74 h 99"/>
                <a:gd name="T68" fmla="*/ 6 w 98"/>
                <a:gd name="T69" fmla="*/ 62 h 99"/>
                <a:gd name="T70" fmla="*/ 55 w 98"/>
                <a:gd name="T71" fmla="*/ 31 h 99"/>
                <a:gd name="T72" fmla="*/ 98 w 98"/>
                <a:gd name="T73" fmla="*/ 31 h 99"/>
                <a:gd name="T74" fmla="*/ 98 w 98"/>
                <a:gd name="T75" fmla="*/ 37 h 99"/>
                <a:gd name="T76" fmla="*/ 55 w 98"/>
                <a:gd name="T77" fmla="*/ 37 h 99"/>
                <a:gd name="T78" fmla="*/ 55 w 98"/>
                <a:gd name="T79" fmla="*/ 31 h 99"/>
                <a:gd name="T80" fmla="*/ 55 w 98"/>
                <a:gd name="T81" fmla="*/ 99 h 99"/>
                <a:gd name="T82" fmla="*/ 68 w 98"/>
                <a:gd name="T83" fmla="*/ 99 h 99"/>
                <a:gd name="T84" fmla="*/ 68 w 98"/>
                <a:gd name="T85" fmla="*/ 74 h 99"/>
                <a:gd name="T86" fmla="*/ 86 w 98"/>
                <a:gd name="T87" fmla="*/ 74 h 99"/>
                <a:gd name="T88" fmla="*/ 86 w 98"/>
                <a:gd name="T89" fmla="*/ 99 h 99"/>
                <a:gd name="T90" fmla="*/ 98 w 98"/>
                <a:gd name="T91" fmla="*/ 99 h 99"/>
                <a:gd name="T92" fmla="*/ 98 w 98"/>
                <a:gd name="T93" fmla="*/ 43 h 99"/>
                <a:gd name="T94" fmla="*/ 55 w 98"/>
                <a:gd name="T95" fmla="*/ 43 h 99"/>
                <a:gd name="T96" fmla="*/ 55 w 98"/>
                <a:gd name="T9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99">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50"/>
                  </a:lnTo>
                  <a:lnTo>
                    <a:pt x="31" y="50"/>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50"/>
                  </a:lnTo>
                  <a:lnTo>
                    <a:pt x="6" y="50"/>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8" y="99"/>
                  </a:lnTo>
                  <a:lnTo>
                    <a:pt x="68" y="74"/>
                  </a:lnTo>
                  <a:lnTo>
                    <a:pt x="86" y="74"/>
                  </a:lnTo>
                  <a:lnTo>
                    <a:pt x="86" y="99"/>
                  </a:lnTo>
                  <a:lnTo>
                    <a:pt x="98" y="99"/>
                  </a:lnTo>
                  <a:lnTo>
                    <a:pt x="98" y="43"/>
                  </a:lnTo>
                  <a:lnTo>
                    <a:pt x="55" y="43"/>
                  </a:lnTo>
                  <a:lnTo>
                    <a:pt x="55" y="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8" name="Freeform 57">
              <a:extLst>
                <a:ext uri="{FF2B5EF4-FFF2-40B4-BE49-F238E27FC236}">
                  <a16:creationId xmlns:a16="http://schemas.microsoft.com/office/drawing/2014/main" id="{E2668270-5537-49F4-BB8A-8463B823B1D0}"/>
                </a:ext>
              </a:extLst>
            </p:cNvPr>
            <p:cNvSpPr>
              <a:spLocks noEditPoints="1"/>
            </p:cNvSpPr>
            <p:nvPr/>
          </p:nvSpPr>
          <p:spPr bwMode="auto">
            <a:xfrm>
              <a:off x="4184" y="1805"/>
              <a:ext cx="105" cy="104"/>
            </a:xfrm>
            <a:custGeom>
              <a:avLst/>
              <a:gdLst>
                <a:gd name="T0" fmla="*/ 79 w 85"/>
                <a:gd name="T1" fmla="*/ 24 h 85"/>
                <a:gd name="T2" fmla="*/ 61 w 85"/>
                <a:gd name="T3" fmla="*/ 5 h 85"/>
                <a:gd name="T4" fmla="*/ 66 w 85"/>
                <a:gd name="T5" fmla="*/ 0 h 85"/>
                <a:gd name="T6" fmla="*/ 85 w 85"/>
                <a:gd name="T7" fmla="*/ 19 h 85"/>
                <a:gd name="T8" fmla="*/ 79 w 85"/>
                <a:gd name="T9" fmla="*/ 24 h 85"/>
                <a:gd name="T10" fmla="*/ 74 w 85"/>
                <a:gd name="T11" fmla="*/ 29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3 h 85"/>
                <a:gd name="T36" fmla="*/ 55 w 85"/>
                <a:gd name="T37" fmla="*/ 11 h 85"/>
                <a:gd name="T38" fmla="*/ 74 w 85"/>
                <a:gd name="T39"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5"/>
                    <a:pt x="61" y="5"/>
                    <a:pt x="61" y="5"/>
                  </a:cubicBezTo>
                  <a:cubicBezTo>
                    <a:pt x="66" y="0"/>
                    <a:pt x="66" y="0"/>
                    <a:pt x="66" y="0"/>
                  </a:cubicBezTo>
                  <a:cubicBezTo>
                    <a:pt x="85" y="19"/>
                    <a:pt x="85" y="19"/>
                    <a:pt x="85" y="19"/>
                  </a:cubicBezTo>
                  <a:lnTo>
                    <a:pt x="79" y="24"/>
                  </a:lnTo>
                  <a:close/>
                  <a:moveTo>
                    <a:pt x="74" y="29"/>
                  </a:moveTo>
                  <a:cubicBezTo>
                    <a:pt x="71" y="59"/>
                    <a:pt x="71" y="59"/>
                    <a:pt x="71" y="59"/>
                  </a:cubicBezTo>
                  <a:cubicBezTo>
                    <a:pt x="47" y="59"/>
                    <a:pt x="13" y="85"/>
                    <a:pt x="13" y="85"/>
                  </a:cubicBezTo>
                  <a:cubicBezTo>
                    <a:pt x="8" y="81"/>
                    <a:pt x="8" y="81"/>
                    <a:pt x="8" y="81"/>
                  </a:cubicBezTo>
                  <a:cubicBezTo>
                    <a:pt x="31" y="58"/>
                    <a:pt x="31" y="58"/>
                    <a:pt x="31" y="58"/>
                  </a:cubicBezTo>
                  <a:cubicBezTo>
                    <a:pt x="32" y="58"/>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3"/>
                  </a:cubicBezTo>
                  <a:cubicBezTo>
                    <a:pt x="55" y="11"/>
                    <a:pt x="55" y="11"/>
                    <a:pt x="55" y="11"/>
                  </a:cubicBezTo>
                  <a:lnTo>
                    <a:pt x="74"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9" name="Freeform 58">
              <a:extLst>
                <a:ext uri="{FF2B5EF4-FFF2-40B4-BE49-F238E27FC236}">
                  <a16:creationId xmlns:a16="http://schemas.microsoft.com/office/drawing/2014/main" id="{FF1C9D06-3181-449A-85E0-4D3E7F2355D4}"/>
                </a:ext>
              </a:extLst>
            </p:cNvPr>
            <p:cNvSpPr>
              <a:spLocks noEditPoints="1"/>
            </p:cNvSpPr>
            <p:nvPr/>
          </p:nvSpPr>
          <p:spPr bwMode="auto">
            <a:xfrm>
              <a:off x="4090" y="1681"/>
              <a:ext cx="94" cy="94"/>
            </a:xfrm>
            <a:custGeom>
              <a:avLst/>
              <a:gdLst>
                <a:gd name="T0" fmla="*/ 53 w 77"/>
                <a:gd name="T1" fmla="*/ 29 h 77"/>
                <a:gd name="T2" fmla="*/ 26 w 77"/>
                <a:gd name="T3" fmla="*/ 2 h 77"/>
                <a:gd name="T4" fmla="*/ 39 w 77"/>
                <a:gd name="T5" fmla="*/ 0 h 77"/>
                <a:gd name="T6" fmla="*/ 53 w 77"/>
                <a:gd name="T7" fmla="*/ 3 h 77"/>
                <a:gd name="T8" fmla="*/ 53 w 77"/>
                <a:gd name="T9" fmla="*/ 29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7 h 77"/>
                <a:gd name="T22" fmla="*/ 72 w 77"/>
                <a:gd name="T23" fmla="*/ 57 h 77"/>
                <a:gd name="T24" fmla="*/ 39 w 77"/>
                <a:gd name="T25" fmla="*/ 77 h 77"/>
                <a:gd name="T26" fmla="*/ 24 w 77"/>
                <a:gd name="T27" fmla="*/ 74 h 77"/>
                <a:gd name="T28" fmla="*/ 24 w 77"/>
                <a:gd name="T29" fmla="*/ 57 h 77"/>
                <a:gd name="T30" fmla="*/ 32 w 77"/>
                <a:gd name="T31" fmla="*/ 17 h 77"/>
                <a:gd name="T32" fmla="*/ 1 w 77"/>
                <a:gd name="T33" fmla="*/ 47 h 77"/>
                <a:gd name="T34" fmla="*/ 0 w 77"/>
                <a:gd name="T35" fmla="*/ 38 h 77"/>
                <a:gd name="T36" fmla="*/ 20 w 77"/>
                <a:gd name="T37" fmla="*/ 5 h 77"/>
                <a:gd name="T38" fmla="*/ 32 w 77"/>
                <a:gd name="T39" fmla="*/ 17 h 77"/>
                <a:gd name="T40" fmla="*/ 20 w 77"/>
                <a:gd name="T41" fmla="*/ 37 h 77"/>
                <a:gd name="T42" fmla="*/ 20 w 77"/>
                <a:gd name="T43" fmla="*/ 72 h 77"/>
                <a:gd name="T44" fmla="*/ 4 w 77"/>
                <a:gd name="T45" fmla="*/ 54 h 77"/>
                <a:gd name="T46" fmla="*/ 20 w 77"/>
                <a:gd name="T47"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29"/>
                  </a:moveTo>
                  <a:cubicBezTo>
                    <a:pt x="26" y="2"/>
                    <a:pt x="26" y="2"/>
                    <a:pt x="26" y="2"/>
                  </a:cubicBezTo>
                  <a:cubicBezTo>
                    <a:pt x="30" y="1"/>
                    <a:pt x="34" y="0"/>
                    <a:pt x="39" y="0"/>
                  </a:cubicBezTo>
                  <a:cubicBezTo>
                    <a:pt x="44" y="0"/>
                    <a:pt x="49" y="1"/>
                    <a:pt x="53" y="3"/>
                  </a:cubicBezTo>
                  <a:lnTo>
                    <a:pt x="53" y="29"/>
                  </a:lnTo>
                  <a:close/>
                  <a:moveTo>
                    <a:pt x="58" y="53"/>
                  </a:moveTo>
                  <a:cubicBezTo>
                    <a:pt x="58" y="5"/>
                    <a:pt x="58" y="5"/>
                    <a:pt x="58" y="5"/>
                  </a:cubicBezTo>
                  <a:cubicBezTo>
                    <a:pt x="69" y="12"/>
                    <a:pt x="77" y="24"/>
                    <a:pt x="77" y="38"/>
                  </a:cubicBezTo>
                  <a:cubicBezTo>
                    <a:pt x="77" y="43"/>
                    <a:pt x="76" y="48"/>
                    <a:pt x="74" y="53"/>
                  </a:cubicBezTo>
                  <a:lnTo>
                    <a:pt x="58" y="53"/>
                  </a:lnTo>
                  <a:close/>
                  <a:moveTo>
                    <a:pt x="24" y="57"/>
                  </a:moveTo>
                  <a:cubicBezTo>
                    <a:pt x="72" y="57"/>
                    <a:pt x="72" y="57"/>
                    <a:pt x="72" y="57"/>
                  </a:cubicBezTo>
                  <a:cubicBezTo>
                    <a:pt x="65" y="69"/>
                    <a:pt x="53" y="77"/>
                    <a:pt x="39" y="77"/>
                  </a:cubicBezTo>
                  <a:cubicBezTo>
                    <a:pt x="34" y="77"/>
                    <a:pt x="29" y="76"/>
                    <a:pt x="24" y="74"/>
                  </a:cubicBezTo>
                  <a:lnTo>
                    <a:pt x="24" y="57"/>
                  </a:lnTo>
                  <a:close/>
                  <a:moveTo>
                    <a:pt x="32" y="17"/>
                  </a:moveTo>
                  <a:cubicBezTo>
                    <a:pt x="1" y="47"/>
                    <a:pt x="1" y="47"/>
                    <a:pt x="1" y="47"/>
                  </a:cubicBezTo>
                  <a:cubicBezTo>
                    <a:pt x="1" y="45"/>
                    <a:pt x="0" y="41"/>
                    <a:pt x="0" y="38"/>
                  </a:cubicBezTo>
                  <a:cubicBezTo>
                    <a:pt x="0" y="24"/>
                    <a:pt x="8" y="11"/>
                    <a:pt x="20" y="5"/>
                  </a:cubicBezTo>
                  <a:lnTo>
                    <a:pt x="32" y="17"/>
                  </a:lnTo>
                  <a:close/>
                  <a:moveTo>
                    <a:pt x="20" y="37"/>
                  </a:moveTo>
                  <a:cubicBezTo>
                    <a:pt x="20" y="72"/>
                    <a:pt x="20" y="72"/>
                    <a:pt x="20" y="72"/>
                  </a:cubicBezTo>
                  <a:cubicBezTo>
                    <a:pt x="12" y="67"/>
                    <a:pt x="7" y="61"/>
                    <a:pt x="4" y="54"/>
                  </a:cubicBezTo>
                  <a:lnTo>
                    <a:pt x="20"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0" name="Freeform 59">
              <a:extLst>
                <a:ext uri="{FF2B5EF4-FFF2-40B4-BE49-F238E27FC236}">
                  <a16:creationId xmlns:a16="http://schemas.microsoft.com/office/drawing/2014/main" id="{6481AD89-9AAF-44A2-B170-31F7329668CA}"/>
                </a:ext>
              </a:extLst>
            </p:cNvPr>
            <p:cNvSpPr>
              <a:spLocks noEditPoints="1"/>
            </p:cNvSpPr>
            <p:nvPr/>
          </p:nvSpPr>
          <p:spPr bwMode="auto">
            <a:xfrm>
              <a:off x="4089" y="1791"/>
              <a:ext cx="88" cy="73"/>
            </a:xfrm>
            <a:custGeom>
              <a:avLst/>
              <a:gdLst>
                <a:gd name="T0" fmla="*/ 0 w 72"/>
                <a:gd name="T1" fmla="*/ 0 h 59"/>
                <a:gd name="T2" fmla="*/ 0 w 72"/>
                <a:gd name="T3" fmla="*/ 59 h 59"/>
                <a:gd name="T4" fmla="*/ 72 w 72"/>
                <a:gd name="T5" fmla="*/ 59 h 59"/>
                <a:gd name="T6" fmla="*/ 72 w 72"/>
                <a:gd name="T7" fmla="*/ 0 h 59"/>
                <a:gd name="T8" fmla="*/ 0 w 72"/>
                <a:gd name="T9" fmla="*/ 0 h 59"/>
                <a:gd name="T10" fmla="*/ 67 w 72"/>
                <a:gd name="T11" fmla="*/ 54 h 59"/>
                <a:gd name="T12" fmla="*/ 4 w 72"/>
                <a:gd name="T13" fmla="*/ 54 h 59"/>
                <a:gd name="T14" fmla="*/ 4 w 72"/>
                <a:gd name="T15" fmla="*/ 5 h 59"/>
                <a:gd name="T16" fmla="*/ 67 w 72"/>
                <a:gd name="T17" fmla="*/ 5 h 59"/>
                <a:gd name="T18" fmla="*/ 67 w 72"/>
                <a:gd name="T19" fmla="*/ 54 h 59"/>
                <a:gd name="T20" fmla="*/ 49 w 72"/>
                <a:gd name="T21" fmla="*/ 16 h 59"/>
                <a:gd name="T22" fmla="*/ 56 w 72"/>
                <a:gd name="T23" fmla="*/ 23 h 59"/>
                <a:gd name="T24" fmla="*/ 63 w 72"/>
                <a:gd name="T25" fmla="*/ 16 h 59"/>
                <a:gd name="T26" fmla="*/ 56 w 72"/>
                <a:gd name="T27" fmla="*/ 9 h 59"/>
                <a:gd name="T28" fmla="*/ 49 w 72"/>
                <a:gd name="T29" fmla="*/ 16 h 59"/>
                <a:gd name="T30" fmla="*/ 63 w 72"/>
                <a:gd name="T31" fmla="*/ 50 h 59"/>
                <a:gd name="T32" fmla="*/ 9 w 72"/>
                <a:gd name="T33" fmla="*/ 50 h 59"/>
                <a:gd name="T34" fmla="*/ 22 w 72"/>
                <a:gd name="T35" fmla="*/ 14 h 59"/>
                <a:gd name="T36" fmla="*/ 40 w 72"/>
                <a:gd name="T37" fmla="*/ 36 h 59"/>
                <a:gd name="T38" fmla="*/ 49 w 72"/>
                <a:gd name="T39" fmla="*/ 30 h 59"/>
                <a:gd name="T40" fmla="*/ 63 w 72"/>
                <a:gd name="T41"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9">
                  <a:moveTo>
                    <a:pt x="0" y="0"/>
                  </a:moveTo>
                  <a:cubicBezTo>
                    <a:pt x="0" y="59"/>
                    <a:pt x="0" y="59"/>
                    <a:pt x="0" y="59"/>
                  </a:cubicBezTo>
                  <a:cubicBezTo>
                    <a:pt x="72" y="59"/>
                    <a:pt x="72" y="59"/>
                    <a:pt x="72" y="59"/>
                  </a:cubicBezTo>
                  <a:cubicBezTo>
                    <a:pt x="72" y="0"/>
                    <a:pt x="72" y="0"/>
                    <a:pt x="72" y="0"/>
                  </a:cubicBezTo>
                  <a:lnTo>
                    <a:pt x="0" y="0"/>
                  </a:lnTo>
                  <a:close/>
                  <a:moveTo>
                    <a:pt x="67" y="54"/>
                  </a:moveTo>
                  <a:cubicBezTo>
                    <a:pt x="4" y="54"/>
                    <a:pt x="4" y="54"/>
                    <a:pt x="4" y="54"/>
                  </a:cubicBezTo>
                  <a:cubicBezTo>
                    <a:pt x="4" y="5"/>
                    <a:pt x="4" y="5"/>
                    <a:pt x="4" y="5"/>
                  </a:cubicBezTo>
                  <a:cubicBezTo>
                    <a:pt x="67" y="5"/>
                    <a:pt x="67" y="5"/>
                    <a:pt x="67" y="5"/>
                  </a:cubicBezTo>
                  <a:lnTo>
                    <a:pt x="67" y="54"/>
                  </a:lnTo>
                  <a:close/>
                  <a:moveTo>
                    <a:pt x="49" y="16"/>
                  </a:moveTo>
                  <a:cubicBezTo>
                    <a:pt x="49" y="20"/>
                    <a:pt x="52" y="23"/>
                    <a:pt x="56" y="23"/>
                  </a:cubicBezTo>
                  <a:cubicBezTo>
                    <a:pt x="60" y="23"/>
                    <a:pt x="63" y="20"/>
                    <a:pt x="63" y="16"/>
                  </a:cubicBezTo>
                  <a:cubicBezTo>
                    <a:pt x="63" y="12"/>
                    <a:pt x="60" y="9"/>
                    <a:pt x="56" y="9"/>
                  </a:cubicBezTo>
                  <a:cubicBezTo>
                    <a:pt x="52" y="9"/>
                    <a:pt x="49" y="12"/>
                    <a:pt x="49" y="16"/>
                  </a:cubicBezTo>
                  <a:close/>
                  <a:moveTo>
                    <a:pt x="63" y="50"/>
                  </a:moveTo>
                  <a:cubicBezTo>
                    <a:pt x="9" y="50"/>
                    <a:pt x="9" y="50"/>
                    <a:pt x="9" y="50"/>
                  </a:cubicBezTo>
                  <a:cubicBezTo>
                    <a:pt x="22" y="14"/>
                    <a:pt x="22" y="14"/>
                    <a:pt x="22" y="14"/>
                  </a:cubicBezTo>
                  <a:cubicBezTo>
                    <a:pt x="40" y="36"/>
                    <a:pt x="40" y="36"/>
                    <a:pt x="40" y="36"/>
                  </a:cubicBezTo>
                  <a:cubicBezTo>
                    <a:pt x="49" y="30"/>
                    <a:pt x="49" y="30"/>
                    <a:pt x="49" y="30"/>
                  </a:cubicBezTo>
                  <a:lnTo>
                    <a:pt x="63" y="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1" name="Freeform 60">
              <a:extLst>
                <a:ext uri="{FF2B5EF4-FFF2-40B4-BE49-F238E27FC236}">
                  <a16:creationId xmlns:a16="http://schemas.microsoft.com/office/drawing/2014/main" id="{12DA237A-C052-42AD-8E44-E0BCF462CBA2}"/>
                </a:ext>
              </a:extLst>
            </p:cNvPr>
            <p:cNvSpPr>
              <a:spLocks noEditPoints="1"/>
            </p:cNvSpPr>
            <p:nvPr/>
          </p:nvSpPr>
          <p:spPr bwMode="auto">
            <a:xfrm>
              <a:off x="4053" y="1891"/>
              <a:ext cx="93" cy="108"/>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59"/>
                    <a:pt x="16" y="65"/>
                  </a:cubicBezTo>
                  <a:cubicBezTo>
                    <a:pt x="28" y="59"/>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0"/>
                    <a:pt x="6" y="78"/>
                    <a:pt x="4"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2" name="Freeform 61">
              <a:extLst>
                <a:ext uri="{FF2B5EF4-FFF2-40B4-BE49-F238E27FC236}">
                  <a16:creationId xmlns:a16="http://schemas.microsoft.com/office/drawing/2014/main" id="{F7D2CA9C-94C0-48F4-B509-F42044B1EF5C}"/>
                </a:ext>
              </a:extLst>
            </p:cNvPr>
            <p:cNvSpPr>
              <a:spLocks noEditPoints="1"/>
            </p:cNvSpPr>
            <p:nvPr/>
          </p:nvSpPr>
          <p:spPr bwMode="auto">
            <a:xfrm>
              <a:off x="4027" y="1521"/>
              <a:ext cx="127" cy="95"/>
            </a:xfrm>
            <a:custGeom>
              <a:avLst/>
              <a:gdLst>
                <a:gd name="T0" fmla="*/ 99 w 103"/>
                <a:gd name="T1" fmla="*/ 4 h 77"/>
                <a:gd name="T2" fmla="*/ 52 w 103"/>
                <a:gd name="T3" fmla="*/ 0 h 77"/>
                <a:gd name="T4" fmla="*/ 4 w 103"/>
                <a:gd name="T5" fmla="*/ 4 h 77"/>
                <a:gd name="T6" fmla="*/ 0 w 103"/>
                <a:gd name="T7" fmla="*/ 39 h 77"/>
                <a:gd name="T8" fmla="*/ 4 w 103"/>
                <a:gd name="T9" fmla="*/ 74 h 77"/>
                <a:gd name="T10" fmla="*/ 52 w 103"/>
                <a:gd name="T11" fmla="*/ 77 h 77"/>
                <a:gd name="T12" fmla="*/ 99 w 103"/>
                <a:gd name="T13" fmla="*/ 74 h 77"/>
                <a:gd name="T14" fmla="*/ 103 w 103"/>
                <a:gd name="T15" fmla="*/ 39 h 77"/>
                <a:gd name="T16" fmla="*/ 99 w 103"/>
                <a:gd name="T17" fmla="*/ 4 h 77"/>
                <a:gd name="T18" fmla="*/ 39 w 103"/>
                <a:gd name="T19" fmla="*/ 58 h 77"/>
                <a:gd name="T20" fmla="*/ 39 w 103"/>
                <a:gd name="T21" fmla="*/ 20 h 77"/>
                <a:gd name="T22" fmla="*/ 71 w 103"/>
                <a:gd name="T23" fmla="*/ 39 h 77"/>
                <a:gd name="T24" fmla="*/ 39 w 103"/>
                <a:gd name="T25" fmla="*/ 5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4"/>
                  </a:moveTo>
                  <a:cubicBezTo>
                    <a:pt x="84" y="2"/>
                    <a:pt x="68" y="0"/>
                    <a:pt x="52" y="0"/>
                  </a:cubicBezTo>
                  <a:cubicBezTo>
                    <a:pt x="35" y="0"/>
                    <a:pt x="19" y="2"/>
                    <a:pt x="4" y="4"/>
                  </a:cubicBezTo>
                  <a:cubicBezTo>
                    <a:pt x="2" y="14"/>
                    <a:pt x="0" y="26"/>
                    <a:pt x="0" y="39"/>
                  </a:cubicBezTo>
                  <a:cubicBezTo>
                    <a:pt x="0" y="52"/>
                    <a:pt x="2" y="63"/>
                    <a:pt x="4" y="74"/>
                  </a:cubicBezTo>
                  <a:cubicBezTo>
                    <a:pt x="19" y="76"/>
                    <a:pt x="35" y="77"/>
                    <a:pt x="52" y="77"/>
                  </a:cubicBezTo>
                  <a:cubicBezTo>
                    <a:pt x="68" y="77"/>
                    <a:pt x="84" y="76"/>
                    <a:pt x="99" y="74"/>
                  </a:cubicBezTo>
                  <a:cubicBezTo>
                    <a:pt x="101" y="63"/>
                    <a:pt x="103" y="52"/>
                    <a:pt x="103" y="39"/>
                  </a:cubicBezTo>
                  <a:cubicBezTo>
                    <a:pt x="103" y="26"/>
                    <a:pt x="101" y="14"/>
                    <a:pt x="99" y="4"/>
                  </a:cubicBezTo>
                  <a:close/>
                  <a:moveTo>
                    <a:pt x="39" y="58"/>
                  </a:moveTo>
                  <a:cubicBezTo>
                    <a:pt x="39" y="20"/>
                    <a:pt x="39" y="20"/>
                    <a:pt x="39" y="20"/>
                  </a:cubicBezTo>
                  <a:cubicBezTo>
                    <a:pt x="71" y="39"/>
                    <a:pt x="71" y="39"/>
                    <a:pt x="71" y="39"/>
                  </a:cubicBezTo>
                  <a:lnTo>
                    <a:pt x="39"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3" name="Freeform 62">
              <a:extLst>
                <a:ext uri="{FF2B5EF4-FFF2-40B4-BE49-F238E27FC236}">
                  <a16:creationId xmlns:a16="http://schemas.microsoft.com/office/drawing/2014/main" id="{8CA64EE7-AE7D-43D8-8F15-9A93092E5FCD}"/>
                </a:ext>
              </a:extLst>
            </p:cNvPr>
            <p:cNvSpPr>
              <a:spLocks noEditPoints="1"/>
            </p:cNvSpPr>
            <p:nvPr/>
          </p:nvSpPr>
          <p:spPr bwMode="auto">
            <a:xfrm>
              <a:off x="4017" y="2130"/>
              <a:ext cx="142" cy="142"/>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5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2"/>
                    <a:pt x="74" y="88"/>
                    <a:pt x="89" y="75"/>
                  </a:cubicBezTo>
                  <a:cubicBezTo>
                    <a:pt x="39" y="26"/>
                    <a:pt x="39" y="26"/>
                    <a:pt x="39" y="26"/>
                  </a:cubicBezTo>
                  <a:cubicBezTo>
                    <a:pt x="27" y="41"/>
                    <a:pt x="12" y="65"/>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4" name="Freeform 63">
              <a:extLst>
                <a:ext uri="{FF2B5EF4-FFF2-40B4-BE49-F238E27FC236}">
                  <a16:creationId xmlns:a16="http://schemas.microsoft.com/office/drawing/2014/main" id="{6F889D81-E037-4F90-B84C-7463E31C3B12}"/>
                </a:ext>
              </a:extLst>
            </p:cNvPr>
            <p:cNvSpPr>
              <a:spLocks noEditPoints="1"/>
            </p:cNvSpPr>
            <p:nvPr/>
          </p:nvSpPr>
          <p:spPr bwMode="auto">
            <a:xfrm>
              <a:off x="3994" y="2302"/>
              <a:ext cx="104" cy="121"/>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5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8"/>
                    <a:pt x="62" y="31"/>
                    <a:pt x="64" y="33"/>
                  </a:cubicBezTo>
                  <a:cubicBezTo>
                    <a:pt x="70" y="39"/>
                    <a:pt x="73" y="47"/>
                    <a:pt x="73" y="55"/>
                  </a:cubicBezTo>
                  <a:cubicBezTo>
                    <a:pt x="73" y="63"/>
                    <a:pt x="70" y="71"/>
                    <a:pt x="64" y="77"/>
                  </a:cubicBezTo>
                  <a:cubicBezTo>
                    <a:pt x="58" y="82"/>
                    <a:pt x="51" y="85"/>
                    <a:pt x="43" y="85"/>
                  </a:cubicBezTo>
                  <a:cubicBezTo>
                    <a:pt x="34" y="85"/>
                    <a:pt x="27" y="82"/>
                    <a:pt x="21" y="77"/>
                  </a:cubicBezTo>
                  <a:cubicBezTo>
                    <a:pt x="15" y="71"/>
                    <a:pt x="12" y="63"/>
                    <a:pt x="12" y="55"/>
                  </a:cubicBezTo>
                  <a:cubicBezTo>
                    <a:pt x="12" y="47"/>
                    <a:pt x="15" y="39"/>
                    <a:pt x="21" y="33"/>
                  </a:cubicBezTo>
                  <a:cubicBezTo>
                    <a:pt x="24" y="31"/>
                    <a:pt x="27" y="28"/>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5" name="Freeform 64">
              <a:extLst>
                <a:ext uri="{FF2B5EF4-FFF2-40B4-BE49-F238E27FC236}">
                  <a16:creationId xmlns:a16="http://schemas.microsoft.com/office/drawing/2014/main" id="{EFE7A542-AB40-40B1-81F2-EB0B0F834401}"/>
                </a:ext>
              </a:extLst>
            </p:cNvPr>
            <p:cNvSpPr>
              <a:spLocks/>
            </p:cNvSpPr>
            <p:nvPr/>
          </p:nvSpPr>
          <p:spPr bwMode="auto">
            <a:xfrm>
              <a:off x="4006" y="2020"/>
              <a:ext cx="57" cy="98"/>
            </a:xfrm>
            <a:custGeom>
              <a:avLst/>
              <a:gdLst>
                <a:gd name="T0" fmla="*/ 0 w 57"/>
                <a:gd name="T1" fmla="*/ 98 h 98"/>
                <a:gd name="T2" fmla="*/ 0 w 57"/>
                <a:gd name="T3" fmla="*/ 0 h 98"/>
                <a:gd name="T4" fmla="*/ 16 w 57"/>
                <a:gd name="T5" fmla="*/ 0 h 98"/>
                <a:gd name="T6" fmla="*/ 16 w 57"/>
                <a:gd name="T7" fmla="*/ 44 h 98"/>
                <a:gd name="T8" fmla="*/ 57 w 57"/>
                <a:gd name="T9" fmla="*/ 4 h 98"/>
                <a:gd name="T10" fmla="*/ 57 w 57"/>
                <a:gd name="T11" fmla="*/ 93 h 98"/>
                <a:gd name="T12" fmla="*/ 16 w 57"/>
                <a:gd name="T13" fmla="*/ 53 h 98"/>
                <a:gd name="T14" fmla="*/ 16 w 57"/>
                <a:gd name="T15" fmla="*/ 98 h 98"/>
                <a:gd name="T16" fmla="*/ 0 w 5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8">
                  <a:moveTo>
                    <a:pt x="0" y="98"/>
                  </a:moveTo>
                  <a:lnTo>
                    <a:pt x="0" y="0"/>
                  </a:lnTo>
                  <a:lnTo>
                    <a:pt x="16" y="0"/>
                  </a:lnTo>
                  <a:lnTo>
                    <a:pt x="16" y="44"/>
                  </a:lnTo>
                  <a:lnTo>
                    <a:pt x="57" y="4"/>
                  </a:lnTo>
                  <a:lnTo>
                    <a:pt x="57" y="93"/>
                  </a:lnTo>
                  <a:lnTo>
                    <a:pt x="16" y="53"/>
                  </a:lnTo>
                  <a:lnTo>
                    <a:pt x="16" y="98"/>
                  </a:lnTo>
                  <a:lnTo>
                    <a:pt x="0" y="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6" name="Freeform 65">
              <a:extLst>
                <a:ext uri="{FF2B5EF4-FFF2-40B4-BE49-F238E27FC236}">
                  <a16:creationId xmlns:a16="http://schemas.microsoft.com/office/drawing/2014/main" id="{48A9B0BA-4220-421B-8AAB-0B2D41F0A178}"/>
                </a:ext>
              </a:extLst>
            </p:cNvPr>
            <p:cNvSpPr>
              <a:spLocks noEditPoints="1"/>
            </p:cNvSpPr>
            <p:nvPr/>
          </p:nvSpPr>
          <p:spPr bwMode="auto">
            <a:xfrm>
              <a:off x="3971" y="1640"/>
              <a:ext cx="108" cy="96"/>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5 h 78"/>
                <a:gd name="T20" fmla="*/ 22 w 88"/>
                <a:gd name="T21" fmla="*/ 55 h 78"/>
                <a:gd name="T22" fmla="*/ 22 w 88"/>
                <a:gd name="T23" fmla="*/ 78 h 78"/>
                <a:gd name="T24" fmla="*/ 66 w 88"/>
                <a:gd name="T25" fmla="*/ 78 h 78"/>
                <a:gd name="T26" fmla="*/ 66 w 88"/>
                <a:gd name="T27" fmla="*/ 55 h 78"/>
                <a:gd name="T28" fmla="*/ 83 w 88"/>
                <a:gd name="T29" fmla="*/ 55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4 h 78"/>
                <a:gd name="T42" fmla="*/ 60 w 88"/>
                <a:gd name="T43" fmla="*/ 44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5"/>
                    <a:pt x="5" y="55"/>
                  </a:cubicBezTo>
                  <a:cubicBezTo>
                    <a:pt x="22" y="55"/>
                    <a:pt x="22" y="55"/>
                    <a:pt x="22" y="55"/>
                  </a:cubicBezTo>
                  <a:cubicBezTo>
                    <a:pt x="22" y="78"/>
                    <a:pt x="22" y="78"/>
                    <a:pt x="22" y="78"/>
                  </a:cubicBezTo>
                  <a:cubicBezTo>
                    <a:pt x="66" y="78"/>
                    <a:pt x="66" y="78"/>
                    <a:pt x="66" y="78"/>
                  </a:cubicBezTo>
                  <a:cubicBezTo>
                    <a:pt x="66" y="55"/>
                    <a:pt x="66" y="55"/>
                    <a:pt x="66" y="55"/>
                  </a:cubicBezTo>
                  <a:cubicBezTo>
                    <a:pt x="83" y="55"/>
                    <a:pt x="83" y="55"/>
                    <a:pt x="83" y="55"/>
                  </a:cubicBezTo>
                  <a:cubicBezTo>
                    <a:pt x="86" y="55"/>
                    <a:pt x="88" y="53"/>
                    <a:pt x="88" y="50"/>
                  </a:cubicBezTo>
                  <a:cubicBezTo>
                    <a:pt x="88" y="22"/>
                    <a:pt x="88" y="22"/>
                    <a:pt x="88" y="22"/>
                  </a:cubicBezTo>
                  <a:cubicBezTo>
                    <a:pt x="88" y="19"/>
                    <a:pt x="86" y="17"/>
                    <a:pt x="83" y="17"/>
                  </a:cubicBezTo>
                  <a:close/>
                  <a:moveTo>
                    <a:pt x="60" y="72"/>
                  </a:moveTo>
                  <a:cubicBezTo>
                    <a:pt x="27" y="72"/>
                    <a:pt x="27" y="72"/>
                    <a:pt x="27" y="72"/>
                  </a:cubicBezTo>
                  <a:cubicBezTo>
                    <a:pt x="27" y="44"/>
                    <a:pt x="27" y="44"/>
                    <a:pt x="27" y="44"/>
                  </a:cubicBezTo>
                  <a:cubicBezTo>
                    <a:pt x="60" y="44"/>
                    <a:pt x="60" y="44"/>
                    <a:pt x="60" y="44"/>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7" name="Freeform 66">
              <a:extLst>
                <a:ext uri="{FF2B5EF4-FFF2-40B4-BE49-F238E27FC236}">
                  <a16:creationId xmlns:a16="http://schemas.microsoft.com/office/drawing/2014/main" id="{B90E8363-144E-4EC6-A84A-21766D967856}"/>
                </a:ext>
              </a:extLst>
            </p:cNvPr>
            <p:cNvSpPr>
              <a:spLocks noEditPoints="1"/>
            </p:cNvSpPr>
            <p:nvPr/>
          </p:nvSpPr>
          <p:spPr bwMode="auto">
            <a:xfrm>
              <a:off x="3974" y="1756"/>
              <a:ext cx="94" cy="99"/>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0 h 81"/>
                <a:gd name="T20" fmla="*/ 11 w 76"/>
                <a:gd name="T21" fmla="*/ 70 h 81"/>
                <a:gd name="T22" fmla="*/ 11 w 76"/>
                <a:gd name="T23" fmla="*/ 10 h 81"/>
                <a:gd name="T24" fmla="*/ 66 w 76"/>
                <a:gd name="T25" fmla="*/ 10 h 81"/>
                <a:gd name="T26" fmla="*/ 66 w 76"/>
                <a:gd name="T27" fmla="*/ 70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2 h 81"/>
                <a:gd name="T50" fmla="*/ 33 w 76"/>
                <a:gd name="T51" fmla="*/ 30 h 81"/>
                <a:gd name="T52" fmla="*/ 41 w 76"/>
                <a:gd name="T53" fmla="*/ 22 h 81"/>
                <a:gd name="T54" fmla="*/ 33 w 76"/>
                <a:gd name="T55" fmla="*/ 15 h 81"/>
                <a:gd name="T56" fmla="*/ 26 w 76"/>
                <a:gd name="T57" fmla="*/ 22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0"/>
                  </a:moveTo>
                  <a:cubicBezTo>
                    <a:pt x="11" y="70"/>
                    <a:pt x="11" y="70"/>
                    <a:pt x="11" y="70"/>
                  </a:cubicBezTo>
                  <a:cubicBezTo>
                    <a:pt x="11" y="10"/>
                    <a:pt x="11" y="10"/>
                    <a:pt x="11" y="10"/>
                  </a:cubicBezTo>
                  <a:cubicBezTo>
                    <a:pt x="66" y="10"/>
                    <a:pt x="66" y="10"/>
                    <a:pt x="66" y="10"/>
                  </a:cubicBezTo>
                  <a:lnTo>
                    <a:pt x="66" y="70"/>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2"/>
                  </a:moveTo>
                  <a:cubicBezTo>
                    <a:pt x="26" y="27"/>
                    <a:pt x="29" y="30"/>
                    <a:pt x="33" y="30"/>
                  </a:cubicBezTo>
                  <a:cubicBezTo>
                    <a:pt x="37" y="30"/>
                    <a:pt x="41" y="27"/>
                    <a:pt x="41" y="22"/>
                  </a:cubicBezTo>
                  <a:cubicBezTo>
                    <a:pt x="41" y="18"/>
                    <a:pt x="37" y="15"/>
                    <a:pt x="33" y="15"/>
                  </a:cubicBezTo>
                  <a:cubicBezTo>
                    <a:pt x="29" y="15"/>
                    <a:pt x="26" y="18"/>
                    <a:pt x="26" y="22"/>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8" name="Freeform 67">
              <a:extLst>
                <a:ext uri="{FF2B5EF4-FFF2-40B4-BE49-F238E27FC236}">
                  <a16:creationId xmlns:a16="http://schemas.microsoft.com/office/drawing/2014/main" id="{02E73032-1352-49C8-8A1B-61AB1AC0A6A8}"/>
                </a:ext>
              </a:extLst>
            </p:cNvPr>
            <p:cNvSpPr>
              <a:spLocks noEditPoints="1"/>
            </p:cNvSpPr>
            <p:nvPr/>
          </p:nvSpPr>
          <p:spPr bwMode="auto">
            <a:xfrm>
              <a:off x="4058" y="1410"/>
              <a:ext cx="96" cy="96"/>
            </a:xfrm>
            <a:custGeom>
              <a:avLst/>
              <a:gdLst>
                <a:gd name="T0" fmla="*/ 50 w 96"/>
                <a:gd name="T1" fmla="*/ 0 h 96"/>
                <a:gd name="T2" fmla="*/ 42 w 96"/>
                <a:gd name="T3" fmla="*/ 9 h 96"/>
                <a:gd name="T4" fmla="*/ 50 w 96"/>
                <a:gd name="T5" fmla="*/ 18 h 96"/>
                <a:gd name="T6" fmla="*/ 29 w 96"/>
                <a:gd name="T7" fmla="*/ 42 h 96"/>
                <a:gd name="T8" fmla="*/ 8 w 96"/>
                <a:gd name="T9" fmla="*/ 42 h 96"/>
                <a:gd name="T10" fmla="*/ 26 w 96"/>
                <a:gd name="T11" fmla="*/ 58 h 96"/>
                <a:gd name="T12" fmla="*/ 0 w 96"/>
                <a:gd name="T13" fmla="*/ 93 h 96"/>
                <a:gd name="T14" fmla="*/ 0 w 96"/>
                <a:gd name="T15" fmla="*/ 96 h 96"/>
                <a:gd name="T16" fmla="*/ 4 w 96"/>
                <a:gd name="T17" fmla="*/ 96 h 96"/>
                <a:gd name="T18" fmla="*/ 37 w 96"/>
                <a:gd name="T19" fmla="*/ 71 h 96"/>
                <a:gd name="T20" fmla="*/ 54 w 96"/>
                <a:gd name="T21" fmla="*/ 86 h 96"/>
                <a:gd name="T22" fmla="*/ 54 w 96"/>
                <a:gd name="T23" fmla="*/ 66 h 96"/>
                <a:gd name="T24" fmla="*/ 77 w 96"/>
                <a:gd name="T25" fmla="*/ 45 h 96"/>
                <a:gd name="T26" fmla="*/ 86 w 96"/>
                <a:gd name="T27" fmla="*/ 55 h 96"/>
                <a:gd name="T28" fmla="*/ 96 w 96"/>
                <a:gd name="T29" fmla="*/ 45 h 96"/>
                <a:gd name="T30" fmla="*/ 50 w 96"/>
                <a:gd name="T31" fmla="*/ 0 h 96"/>
                <a:gd name="T32" fmla="*/ 42 w 96"/>
                <a:gd name="T33" fmla="*/ 51 h 96"/>
                <a:gd name="T34" fmla="*/ 36 w 96"/>
                <a:gd name="T35" fmla="*/ 45 h 96"/>
                <a:gd name="T36" fmla="*/ 56 w 96"/>
                <a:gd name="T37" fmla="*/ 24 h 96"/>
                <a:gd name="T38" fmla="*/ 63 w 96"/>
                <a:gd name="T39" fmla="*/ 30 h 96"/>
                <a:gd name="T40" fmla="*/ 42 w 96"/>
                <a:gd name="T4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50" y="0"/>
                  </a:moveTo>
                  <a:lnTo>
                    <a:pt x="42" y="9"/>
                  </a:lnTo>
                  <a:lnTo>
                    <a:pt x="50" y="18"/>
                  </a:lnTo>
                  <a:lnTo>
                    <a:pt x="29" y="42"/>
                  </a:lnTo>
                  <a:lnTo>
                    <a:pt x="8" y="42"/>
                  </a:lnTo>
                  <a:lnTo>
                    <a:pt x="26" y="58"/>
                  </a:lnTo>
                  <a:lnTo>
                    <a:pt x="0" y="93"/>
                  </a:lnTo>
                  <a:lnTo>
                    <a:pt x="0" y="96"/>
                  </a:lnTo>
                  <a:lnTo>
                    <a:pt x="4" y="96"/>
                  </a:lnTo>
                  <a:lnTo>
                    <a:pt x="37" y="71"/>
                  </a:lnTo>
                  <a:lnTo>
                    <a:pt x="54" y="86"/>
                  </a:lnTo>
                  <a:lnTo>
                    <a:pt x="54" y="66"/>
                  </a:lnTo>
                  <a:lnTo>
                    <a:pt x="77" y="45"/>
                  </a:lnTo>
                  <a:lnTo>
                    <a:pt x="86" y="55"/>
                  </a:lnTo>
                  <a:lnTo>
                    <a:pt x="96" y="45"/>
                  </a:lnTo>
                  <a:lnTo>
                    <a:pt x="50" y="0"/>
                  </a:lnTo>
                  <a:close/>
                  <a:moveTo>
                    <a:pt x="42" y="51"/>
                  </a:moveTo>
                  <a:lnTo>
                    <a:pt x="36" y="45"/>
                  </a:lnTo>
                  <a:lnTo>
                    <a:pt x="56" y="24"/>
                  </a:lnTo>
                  <a:lnTo>
                    <a:pt x="63" y="30"/>
                  </a:lnTo>
                  <a:lnTo>
                    <a:pt x="42" y="5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9" name="Freeform 68">
              <a:extLst>
                <a:ext uri="{FF2B5EF4-FFF2-40B4-BE49-F238E27FC236}">
                  <a16:creationId xmlns:a16="http://schemas.microsoft.com/office/drawing/2014/main" id="{5A604438-B46B-40DD-8505-25BD73556EBF}"/>
                </a:ext>
              </a:extLst>
            </p:cNvPr>
            <p:cNvSpPr>
              <a:spLocks noEditPoints="1"/>
            </p:cNvSpPr>
            <p:nvPr/>
          </p:nvSpPr>
          <p:spPr bwMode="auto">
            <a:xfrm>
              <a:off x="4016" y="1145"/>
              <a:ext cx="95" cy="65"/>
            </a:xfrm>
            <a:custGeom>
              <a:avLst/>
              <a:gdLst>
                <a:gd name="T0" fmla="*/ 17 w 77"/>
                <a:gd name="T1" fmla="*/ 20 h 53"/>
                <a:gd name="T2" fmla="*/ 34 w 77"/>
                <a:gd name="T3" fmla="*/ 36 h 53"/>
                <a:gd name="T4" fmla="*/ 17 w 77"/>
                <a:gd name="T5" fmla="*/ 53 h 53"/>
                <a:gd name="T6" fmla="*/ 0 w 77"/>
                <a:gd name="T7" fmla="*/ 36 h 53"/>
                <a:gd name="T8" fmla="*/ 0 w 77"/>
                <a:gd name="T9" fmla="*/ 34 h 53"/>
                <a:gd name="T10" fmla="*/ 34 w 77"/>
                <a:gd name="T11" fmla="*/ 0 h 53"/>
                <a:gd name="T12" fmla="*/ 34 w 77"/>
                <a:gd name="T13" fmla="*/ 10 h 53"/>
                <a:gd name="T14" fmla="*/ 17 w 77"/>
                <a:gd name="T15" fmla="*/ 17 h 53"/>
                <a:gd name="T16" fmla="*/ 14 w 77"/>
                <a:gd name="T17" fmla="*/ 20 h 53"/>
                <a:gd name="T18" fmla="*/ 17 w 77"/>
                <a:gd name="T19" fmla="*/ 20 h 53"/>
                <a:gd name="T20" fmla="*/ 60 w 77"/>
                <a:gd name="T21" fmla="*/ 20 h 53"/>
                <a:gd name="T22" fmla="*/ 77 w 77"/>
                <a:gd name="T23" fmla="*/ 36 h 53"/>
                <a:gd name="T24" fmla="*/ 60 w 77"/>
                <a:gd name="T25" fmla="*/ 53 h 53"/>
                <a:gd name="T26" fmla="*/ 43 w 77"/>
                <a:gd name="T27" fmla="*/ 36 h 53"/>
                <a:gd name="T28" fmla="*/ 43 w 77"/>
                <a:gd name="T29" fmla="*/ 34 h 53"/>
                <a:gd name="T30" fmla="*/ 77 w 77"/>
                <a:gd name="T31" fmla="*/ 0 h 53"/>
                <a:gd name="T32" fmla="*/ 77 w 77"/>
                <a:gd name="T33" fmla="*/ 10 h 53"/>
                <a:gd name="T34" fmla="*/ 60 w 77"/>
                <a:gd name="T35" fmla="*/ 17 h 53"/>
                <a:gd name="T36" fmla="*/ 58 w 77"/>
                <a:gd name="T37" fmla="*/ 20 h 53"/>
                <a:gd name="T38" fmla="*/ 60 w 77"/>
                <a:gd name="T39"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3">
                  <a:moveTo>
                    <a:pt x="17" y="20"/>
                  </a:moveTo>
                  <a:cubicBezTo>
                    <a:pt x="26" y="20"/>
                    <a:pt x="34" y="27"/>
                    <a:pt x="34" y="36"/>
                  </a:cubicBezTo>
                  <a:cubicBezTo>
                    <a:pt x="34" y="46"/>
                    <a:pt x="26" y="53"/>
                    <a:pt x="17" y="53"/>
                  </a:cubicBezTo>
                  <a:cubicBezTo>
                    <a:pt x="8" y="53"/>
                    <a:pt x="0" y="46"/>
                    <a:pt x="0" y="36"/>
                  </a:cubicBezTo>
                  <a:cubicBezTo>
                    <a:pt x="0" y="34"/>
                    <a:pt x="0" y="34"/>
                    <a:pt x="0" y="34"/>
                  </a:cubicBezTo>
                  <a:cubicBezTo>
                    <a:pt x="0" y="16"/>
                    <a:pt x="15" y="0"/>
                    <a:pt x="34" y="0"/>
                  </a:cubicBezTo>
                  <a:cubicBezTo>
                    <a:pt x="34" y="10"/>
                    <a:pt x="34" y="10"/>
                    <a:pt x="34" y="10"/>
                  </a:cubicBezTo>
                  <a:cubicBezTo>
                    <a:pt x="27" y="10"/>
                    <a:pt x="21" y="13"/>
                    <a:pt x="17" y="17"/>
                  </a:cubicBezTo>
                  <a:cubicBezTo>
                    <a:pt x="16" y="18"/>
                    <a:pt x="15" y="19"/>
                    <a:pt x="14" y="20"/>
                  </a:cubicBezTo>
                  <a:cubicBezTo>
                    <a:pt x="15" y="20"/>
                    <a:pt x="16" y="20"/>
                    <a:pt x="17" y="20"/>
                  </a:cubicBezTo>
                  <a:close/>
                  <a:moveTo>
                    <a:pt x="60" y="20"/>
                  </a:moveTo>
                  <a:cubicBezTo>
                    <a:pt x="70" y="20"/>
                    <a:pt x="77" y="27"/>
                    <a:pt x="77" y="36"/>
                  </a:cubicBezTo>
                  <a:cubicBezTo>
                    <a:pt x="77" y="46"/>
                    <a:pt x="70" y="53"/>
                    <a:pt x="60" y="53"/>
                  </a:cubicBezTo>
                  <a:cubicBezTo>
                    <a:pt x="51" y="53"/>
                    <a:pt x="43" y="46"/>
                    <a:pt x="43" y="36"/>
                  </a:cubicBezTo>
                  <a:cubicBezTo>
                    <a:pt x="43" y="34"/>
                    <a:pt x="43" y="34"/>
                    <a:pt x="43" y="34"/>
                  </a:cubicBezTo>
                  <a:cubicBezTo>
                    <a:pt x="43" y="16"/>
                    <a:pt x="58" y="0"/>
                    <a:pt x="77" y="0"/>
                  </a:cubicBezTo>
                  <a:cubicBezTo>
                    <a:pt x="77" y="10"/>
                    <a:pt x="77" y="10"/>
                    <a:pt x="77" y="10"/>
                  </a:cubicBezTo>
                  <a:cubicBezTo>
                    <a:pt x="71" y="10"/>
                    <a:pt x="65" y="13"/>
                    <a:pt x="60" y="17"/>
                  </a:cubicBezTo>
                  <a:cubicBezTo>
                    <a:pt x="59" y="18"/>
                    <a:pt x="58" y="19"/>
                    <a:pt x="58" y="20"/>
                  </a:cubicBezTo>
                  <a:cubicBezTo>
                    <a:pt x="58" y="20"/>
                    <a:pt x="59" y="20"/>
                    <a:pt x="60"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0" name="Freeform 69">
              <a:extLst>
                <a:ext uri="{FF2B5EF4-FFF2-40B4-BE49-F238E27FC236}">
                  <a16:creationId xmlns:a16="http://schemas.microsoft.com/office/drawing/2014/main" id="{8C58ED8E-CFF4-4378-8421-8D69953D6452}"/>
                </a:ext>
              </a:extLst>
            </p:cNvPr>
            <p:cNvSpPr>
              <a:spLocks/>
            </p:cNvSpPr>
            <p:nvPr/>
          </p:nvSpPr>
          <p:spPr bwMode="auto">
            <a:xfrm>
              <a:off x="3993" y="1306"/>
              <a:ext cx="147" cy="140"/>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1" name="Freeform 70">
              <a:extLst>
                <a:ext uri="{FF2B5EF4-FFF2-40B4-BE49-F238E27FC236}">
                  <a16:creationId xmlns:a16="http://schemas.microsoft.com/office/drawing/2014/main" id="{55B9EEBE-DDF6-42F5-96E4-BA17BF5D2804}"/>
                </a:ext>
              </a:extLst>
            </p:cNvPr>
            <p:cNvSpPr>
              <a:spLocks/>
            </p:cNvSpPr>
            <p:nvPr/>
          </p:nvSpPr>
          <p:spPr bwMode="auto">
            <a:xfrm>
              <a:off x="4025" y="1219"/>
              <a:ext cx="92" cy="97"/>
            </a:xfrm>
            <a:custGeom>
              <a:avLst/>
              <a:gdLst>
                <a:gd name="T0" fmla="*/ 44 w 92"/>
                <a:gd name="T1" fmla="*/ 97 h 97"/>
                <a:gd name="T2" fmla="*/ 44 w 92"/>
                <a:gd name="T3" fmla="*/ 53 h 97"/>
                <a:gd name="T4" fmla="*/ 0 w 92"/>
                <a:gd name="T5" fmla="*/ 97 h 97"/>
                <a:gd name="T6" fmla="*/ 0 w 92"/>
                <a:gd name="T7" fmla="*/ 0 h 97"/>
                <a:gd name="T8" fmla="*/ 44 w 92"/>
                <a:gd name="T9" fmla="*/ 44 h 97"/>
                <a:gd name="T10" fmla="*/ 44 w 92"/>
                <a:gd name="T11" fmla="*/ 0 h 97"/>
                <a:gd name="T12" fmla="*/ 92 w 92"/>
                <a:gd name="T13" fmla="*/ 49 h 97"/>
                <a:gd name="T14" fmla="*/ 44 w 92"/>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7">
                  <a:moveTo>
                    <a:pt x="44" y="97"/>
                  </a:moveTo>
                  <a:lnTo>
                    <a:pt x="44" y="53"/>
                  </a:lnTo>
                  <a:lnTo>
                    <a:pt x="0" y="97"/>
                  </a:lnTo>
                  <a:lnTo>
                    <a:pt x="0" y="0"/>
                  </a:lnTo>
                  <a:lnTo>
                    <a:pt x="44" y="44"/>
                  </a:lnTo>
                  <a:lnTo>
                    <a:pt x="44" y="0"/>
                  </a:lnTo>
                  <a:lnTo>
                    <a:pt x="92" y="49"/>
                  </a:lnTo>
                  <a:lnTo>
                    <a:pt x="44" y="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2" name="Freeform 71">
              <a:extLst>
                <a:ext uri="{FF2B5EF4-FFF2-40B4-BE49-F238E27FC236}">
                  <a16:creationId xmlns:a16="http://schemas.microsoft.com/office/drawing/2014/main" id="{B1C80865-1293-4255-B665-27D74011C69C}"/>
                </a:ext>
              </a:extLst>
            </p:cNvPr>
            <p:cNvSpPr>
              <a:spLocks/>
            </p:cNvSpPr>
            <p:nvPr/>
          </p:nvSpPr>
          <p:spPr bwMode="auto">
            <a:xfrm>
              <a:off x="3930" y="1881"/>
              <a:ext cx="117" cy="116"/>
            </a:xfrm>
            <a:custGeom>
              <a:avLst/>
              <a:gdLst>
                <a:gd name="T0" fmla="*/ 95 w 95"/>
                <a:gd name="T1" fmla="*/ 35 h 94"/>
                <a:gd name="T2" fmla="*/ 60 w 95"/>
                <a:gd name="T3" fmla="*/ 35 h 94"/>
                <a:gd name="T4" fmla="*/ 73 w 95"/>
                <a:gd name="T5" fmla="*/ 22 h 94"/>
                <a:gd name="T6" fmla="*/ 48 w 95"/>
                <a:gd name="T7" fmla="*/ 12 h 94"/>
                <a:gd name="T8" fmla="*/ 23 w 95"/>
                <a:gd name="T9" fmla="*/ 22 h 94"/>
                <a:gd name="T10" fmla="*/ 12 w 95"/>
                <a:gd name="T11" fmla="*/ 47 h 94"/>
                <a:gd name="T12" fmla="*/ 23 w 95"/>
                <a:gd name="T13" fmla="*/ 72 h 94"/>
                <a:gd name="T14" fmla="*/ 48 w 95"/>
                <a:gd name="T15" fmla="*/ 83 h 94"/>
                <a:gd name="T16" fmla="*/ 73 w 95"/>
                <a:gd name="T17" fmla="*/ 72 h 94"/>
                <a:gd name="T18" fmla="*/ 74 w 95"/>
                <a:gd name="T19" fmla="*/ 70 h 94"/>
                <a:gd name="T20" fmla="*/ 83 w 95"/>
                <a:gd name="T21" fmla="*/ 78 h 94"/>
                <a:gd name="T22" fmla="*/ 48 w 95"/>
                <a:gd name="T23" fmla="*/ 94 h 94"/>
                <a:gd name="T24" fmla="*/ 0 w 95"/>
                <a:gd name="T25" fmla="*/ 47 h 94"/>
                <a:gd name="T26" fmla="*/ 48 w 95"/>
                <a:gd name="T27" fmla="*/ 0 h 94"/>
                <a:gd name="T28" fmla="*/ 81 w 95"/>
                <a:gd name="T29" fmla="*/ 14 h 94"/>
                <a:gd name="T30" fmla="*/ 95 w 95"/>
                <a:gd name="T31" fmla="*/ 0 h 94"/>
                <a:gd name="T32" fmla="*/ 95 w 95"/>
                <a:gd name="T33"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4">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5"/>
                    <a:pt x="23" y="72"/>
                  </a:cubicBezTo>
                  <a:cubicBezTo>
                    <a:pt x="29" y="79"/>
                    <a:pt x="38" y="83"/>
                    <a:pt x="48" y="83"/>
                  </a:cubicBezTo>
                  <a:cubicBezTo>
                    <a:pt x="57" y="83"/>
                    <a:pt x="66" y="79"/>
                    <a:pt x="73" y="72"/>
                  </a:cubicBezTo>
                  <a:cubicBezTo>
                    <a:pt x="73" y="72"/>
                    <a:pt x="74" y="71"/>
                    <a:pt x="74" y="70"/>
                  </a:cubicBezTo>
                  <a:cubicBezTo>
                    <a:pt x="83" y="78"/>
                    <a:pt x="83" y="78"/>
                    <a:pt x="83" y="78"/>
                  </a:cubicBezTo>
                  <a:cubicBezTo>
                    <a:pt x="75" y="88"/>
                    <a:pt x="62" y="94"/>
                    <a:pt x="48" y="94"/>
                  </a:cubicBezTo>
                  <a:cubicBezTo>
                    <a:pt x="22" y="94"/>
                    <a:pt x="0" y="73"/>
                    <a:pt x="0" y="47"/>
                  </a:cubicBezTo>
                  <a:cubicBezTo>
                    <a:pt x="0" y="21"/>
                    <a:pt x="22" y="0"/>
                    <a:pt x="48" y="0"/>
                  </a:cubicBezTo>
                  <a:cubicBezTo>
                    <a:pt x="61" y="0"/>
                    <a:pt x="73" y="5"/>
                    <a:pt x="81" y="14"/>
                  </a:cubicBezTo>
                  <a:cubicBezTo>
                    <a:pt x="95" y="0"/>
                    <a:pt x="95" y="0"/>
                    <a:pt x="95" y="0"/>
                  </a:cubicBezTo>
                  <a:lnTo>
                    <a:pt x="95"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3" name="Freeform 72">
              <a:extLst>
                <a:ext uri="{FF2B5EF4-FFF2-40B4-BE49-F238E27FC236}">
                  <a16:creationId xmlns:a16="http://schemas.microsoft.com/office/drawing/2014/main" id="{52675550-86C0-4D40-B326-00C576BF4024}"/>
                </a:ext>
              </a:extLst>
            </p:cNvPr>
            <p:cNvSpPr>
              <a:spLocks noEditPoints="1"/>
            </p:cNvSpPr>
            <p:nvPr/>
          </p:nvSpPr>
          <p:spPr bwMode="auto">
            <a:xfrm>
              <a:off x="3877" y="1496"/>
              <a:ext cx="128" cy="128"/>
            </a:xfrm>
            <a:custGeom>
              <a:avLst/>
              <a:gdLst>
                <a:gd name="T0" fmla="*/ 86 w 104"/>
                <a:gd name="T1" fmla="*/ 0 h 104"/>
                <a:gd name="T2" fmla="*/ 17 w 104"/>
                <a:gd name="T3" fmla="*/ 0 h 104"/>
                <a:gd name="T4" fmla="*/ 0 w 104"/>
                <a:gd name="T5" fmla="*/ 18 h 104"/>
                <a:gd name="T6" fmla="*/ 0 w 104"/>
                <a:gd name="T7" fmla="*/ 87 h 104"/>
                <a:gd name="T8" fmla="*/ 17 w 104"/>
                <a:gd name="T9" fmla="*/ 104 h 104"/>
                <a:gd name="T10" fmla="*/ 86 w 104"/>
                <a:gd name="T11" fmla="*/ 104 h 104"/>
                <a:gd name="T12" fmla="*/ 104 w 104"/>
                <a:gd name="T13" fmla="*/ 87 h 104"/>
                <a:gd name="T14" fmla="*/ 104 w 104"/>
                <a:gd name="T15" fmla="*/ 18 h 104"/>
                <a:gd name="T16" fmla="*/ 86 w 104"/>
                <a:gd name="T17" fmla="*/ 0 h 104"/>
                <a:gd name="T18" fmla="*/ 28 w 104"/>
                <a:gd name="T19" fmla="*/ 85 h 104"/>
                <a:gd name="T20" fmla="*/ 19 w 104"/>
                <a:gd name="T21" fmla="*/ 76 h 104"/>
                <a:gd name="T22" fmla="*/ 28 w 104"/>
                <a:gd name="T23" fmla="*/ 67 h 104"/>
                <a:gd name="T24" fmla="*/ 37 w 104"/>
                <a:gd name="T25" fmla="*/ 76 h 104"/>
                <a:gd name="T26" fmla="*/ 28 w 104"/>
                <a:gd name="T27" fmla="*/ 85 h 104"/>
                <a:gd name="T28" fmla="*/ 50 w 104"/>
                <a:gd name="T29" fmla="*/ 85 h 104"/>
                <a:gd name="T30" fmla="*/ 41 w 104"/>
                <a:gd name="T31" fmla="*/ 63 h 104"/>
                <a:gd name="T32" fmla="*/ 19 w 104"/>
                <a:gd name="T33" fmla="*/ 54 h 104"/>
                <a:gd name="T34" fmla="*/ 19 w 104"/>
                <a:gd name="T35" fmla="*/ 41 h 104"/>
                <a:gd name="T36" fmla="*/ 63 w 104"/>
                <a:gd name="T37" fmla="*/ 85 h 104"/>
                <a:gd name="T38" fmla="*/ 50 w 104"/>
                <a:gd name="T39" fmla="*/ 85 h 104"/>
                <a:gd name="T40" fmla="*/ 73 w 104"/>
                <a:gd name="T41" fmla="*/ 85 h 104"/>
                <a:gd name="T42" fmla="*/ 19 w 104"/>
                <a:gd name="T43" fmla="*/ 31 h 104"/>
                <a:gd name="T44" fmla="*/ 19 w 104"/>
                <a:gd name="T45" fmla="*/ 18 h 104"/>
                <a:gd name="T46" fmla="*/ 86 w 104"/>
                <a:gd name="T47" fmla="*/ 85 h 104"/>
                <a:gd name="T48" fmla="*/ 73 w 104"/>
                <a:gd name="T4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4">
                  <a:moveTo>
                    <a:pt x="86" y="0"/>
                  </a:moveTo>
                  <a:cubicBezTo>
                    <a:pt x="17" y="0"/>
                    <a:pt x="17" y="0"/>
                    <a:pt x="17" y="0"/>
                  </a:cubicBezTo>
                  <a:cubicBezTo>
                    <a:pt x="7" y="0"/>
                    <a:pt x="0" y="8"/>
                    <a:pt x="0" y="18"/>
                  </a:cubicBezTo>
                  <a:cubicBezTo>
                    <a:pt x="0" y="87"/>
                    <a:pt x="0" y="87"/>
                    <a:pt x="0" y="87"/>
                  </a:cubicBezTo>
                  <a:cubicBezTo>
                    <a:pt x="0" y="97"/>
                    <a:pt x="7" y="104"/>
                    <a:pt x="17" y="104"/>
                  </a:cubicBezTo>
                  <a:cubicBezTo>
                    <a:pt x="86" y="104"/>
                    <a:pt x="86" y="104"/>
                    <a:pt x="86" y="104"/>
                  </a:cubicBezTo>
                  <a:cubicBezTo>
                    <a:pt x="96" y="104"/>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4" name="Freeform 73">
              <a:extLst>
                <a:ext uri="{FF2B5EF4-FFF2-40B4-BE49-F238E27FC236}">
                  <a16:creationId xmlns:a16="http://schemas.microsoft.com/office/drawing/2014/main" id="{CD1E73BC-5194-4010-B3F6-42F8A59B1D6D}"/>
                </a:ext>
              </a:extLst>
            </p:cNvPr>
            <p:cNvSpPr>
              <a:spLocks noEditPoints="1"/>
            </p:cNvSpPr>
            <p:nvPr/>
          </p:nvSpPr>
          <p:spPr bwMode="auto">
            <a:xfrm>
              <a:off x="3866" y="1995"/>
              <a:ext cx="118" cy="126"/>
            </a:xfrm>
            <a:custGeom>
              <a:avLst/>
              <a:gdLst>
                <a:gd name="T0" fmla="*/ 41 w 96"/>
                <a:gd name="T1" fmla="*/ 7 h 102"/>
                <a:gd name="T2" fmla="*/ 42 w 96"/>
                <a:gd name="T3" fmla="*/ 3 h 102"/>
                <a:gd name="T4" fmla="*/ 36 w 96"/>
                <a:gd name="T5" fmla="*/ 1 h 102"/>
                <a:gd name="T6" fmla="*/ 35 w 96"/>
                <a:gd name="T7" fmla="*/ 8 h 102"/>
                <a:gd name="T8" fmla="*/ 0 w 96"/>
                <a:gd name="T9" fmla="*/ 54 h 102"/>
                <a:gd name="T10" fmla="*/ 96 w 96"/>
                <a:gd name="T11" fmla="*/ 54 h 102"/>
                <a:gd name="T12" fmla="*/ 33 w 96"/>
                <a:gd name="T13" fmla="*/ 5 h 102"/>
                <a:gd name="T14" fmla="*/ 38 w 96"/>
                <a:gd name="T15" fmla="*/ 2 h 102"/>
                <a:gd name="T16" fmla="*/ 40 w 96"/>
                <a:gd name="T17" fmla="*/ 6 h 102"/>
                <a:gd name="T18" fmla="*/ 35 w 96"/>
                <a:gd name="T19" fmla="*/ 7 h 102"/>
                <a:gd name="T20" fmla="*/ 73 w 96"/>
                <a:gd name="T21" fmla="*/ 80 h 102"/>
                <a:gd name="T22" fmla="*/ 54 w 96"/>
                <a:gd name="T23" fmla="*/ 82 h 102"/>
                <a:gd name="T24" fmla="*/ 48 w 96"/>
                <a:gd name="T25" fmla="*/ 91 h 102"/>
                <a:gd name="T26" fmla="*/ 13 w 96"/>
                <a:gd name="T27" fmla="*/ 65 h 102"/>
                <a:gd name="T28" fmla="*/ 12 w 96"/>
                <a:gd name="T29" fmla="*/ 59 h 102"/>
                <a:gd name="T30" fmla="*/ 22 w 96"/>
                <a:gd name="T31" fmla="*/ 29 h 102"/>
                <a:gd name="T32" fmla="*/ 42 w 96"/>
                <a:gd name="T33" fmla="*/ 27 h 102"/>
                <a:gd name="T34" fmla="*/ 48 w 96"/>
                <a:gd name="T35" fmla="*/ 18 h 102"/>
                <a:gd name="T36" fmla="*/ 83 w 96"/>
                <a:gd name="T37" fmla="*/ 44 h 102"/>
                <a:gd name="T38" fmla="*/ 84 w 96"/>
                <a:gd name="T39" fmla="*/ 50 h 102"/>
                <a:gd name="T40" fmla="*/ 73 w 96"/>
                <a:gd name="T41" fmla="*/ 80 h 102"/>
                <a:gd name="T42" fmla="*/ 53 w 96"/>
                <a:gd name="T43" fmla="*/ 45 h 102"/>
                <a:gd name="T44" fmla="*/ 43 w 96"/>
                <a:gd name="T45" fmla="*/ 33 h 102"/>
                <a:gd name="T46" fmla="*/ 40 w 96"/>
                <a:gd name="T47" fmla="*/ 47 h 102"/>
                <a:gd name="T48" fmla="*/ 38 w 96"/>
                <a:gd name="T49" fmla="*/ 50 h 102"/>
                <a:gd name="T50" fmla="*/ 26 w 96"/>
                <a:gd name="T51" fmla="*/ 59 h 102"/>
                <a:gd name="T52" fmla="*/ 38 w 96"/>
                <a:gd name="T53" fmla="*/ 60 h 102"/>
                <a:gd name="T54" fmla="*/ 43 w 96"/>
                <a:gd name="T55" fmla="*/ 64 h 102"/>
                <a:gd name="T56" fmla="*/ 53 w 96"/>
                <a:gd name="T57" fmla="*/ 76 h 102"/>
                <a:gd name="T58" fmla="*/ 56 w 96"/>
                <a:gd name="T59" fmla="*/ 62 h 102"/>
                <a:gd name="T60" fmla="*/ 58 w 96"/>
                <a:gd name="T61" fmla="*/ 59 h 102"/>
                <a:gd name="T62" fmla="*/ 70 w 96"/>
                <a:gd name="T63" fmla="*/ 50 h 102"/>
                <a:gd name="T64" fmla="*/ 58 w 96"/>
                <a:gd name="T65" fmla="*/ 49 h 102"/>
                <a:gd name="T66" fmla="*/ 48 w 96"/>
                <a:gd name="T67" fmla="*/ 45 h 102"/>
                <a:gd name="T68" fmla="*/ 48 w 96"/>
                <a:gd name="T69" fmla="*/ 45 h 102"/>
                <a:gd name="T70" fmla="*/ 48 w 96"/>
                <a:gd name="T71" fmla="*/ 45 h 102"/>
                <a:gd name="T72" fmla="*/ 49 w 96"/>
                <a:gd name="T73" fmla="*/ 45 h 102"/>
                <a:gd name="T74" fmla="*/ 52 w 96"/>
                <a:gd name="T75" fmla="*/ 46 h 102"/>
                <a:gd name="T76" fmla="*/ 39 w 96"/>
                <a:gd name="T77" fmla="*/ 58 h 102"/>
                <a:gd name="T78" fmla="*/ 46 w 96"/>
                <a:gd name="T79" fmla="*/ 45 h 102"/>
                <a:gd name="T80" fmla="*/ 53 w 96"/>
                <a:gd name="T81" fmla="*/ 63 h 102"/>
                <a:gd name="T82" fmla="*/ 50 w 96"/>
                <a:gd name="T83" fmla="*/ 64 h 102"/>
                <a:gd name="T84" fmla="*/ 47 w 96"/>
                <a:gd name="T85" fmla="*/ 64 h 102"/>
                <a:gd name="T86" fmla="*/ 47 w 96"/>
                <a:gd name="T87" fmla="*/ 64 h 102"/>
                <a:gd name="T88" fmla="*/ 51 w 96"/>
                <a:gd name="T89" fmla="*/ 58 h 102"/>
                <a:gd name="T90" fmla="*/ 57 w 96"/>
                <a:gd name="T91"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2">
                  <a:moveTo>
                    <a:pt x="48" y="7"/>
                  </a:moveTo>
                  <a:cubicBezTo>
                    <a:pt x="46" y="7"/>
                    <a:pt x="43" y="7"/>
                    <a:pt x="41" y="7"/>
                  </a:cubicBezTo>
                  <a:cubicBezTo>
                    <a:pt x="41" y="7"/>
                    <a:pt x="41" y="7"/>
                    <a:pt x="41" y="7"/>
                  </a:cubicBezTo>
                  <a:cubicBezTo>
                    <a:pt x="42" y="6"/>
                    <a:pt x="43" y="5"/>
                    <a:pt x="42" y="3"/>
                  </a:cubicBezTo>
                  <a:cubicBezTo>
                    <a:pt x="42" y="2"/>
                    <a:pt x="40" y="0"/>
                    <a:pt x="38" y="0"/>
                  </a:cubicBezTo>
                  <a:cubicBezTo>
                    <a:pt x="37" y="0"/>
                    <a:pt x="37" y="0"/>
                    <a:pt x="36" y="1"/>
                  </a:cubicBezTo>
                  <a:cubicBezTo>
                    <a:pt x="33" y="1"/>
                    <a:pt x="31" y="3"/>
                    <a:pt x="32" y="6"/>
                  </a:cubicBezTo>
                  <a:cubicBezTo>
                    <a:pt x="32" y="7"/>
                    <a:pt x="33" y="8"/>
                    <a:pt x="35" y="8"/>
                  </a:cubicBezTo>
                  <a:cubicBezTo>
                    <a:pt x="35" y="8"/>
                    <a:pt x="35" y="8"/>
                    <a:pt x="35" y="9"/>
                  </a:cubicBezTo>
                  <a:cubicBezTo>
                    <a:pt x="15" y="14"/>
                    <a:pt x="0" y="33"/>
                    <a:pt x="0" y="54"/>
                  </a:cubicBezTo>
                  <a:cubicBezTo>
                    <a:pt x="0" y="81"/>
                    <a:pt x="22" y="102"/>
                    <a:pt x="48" y="102"/>
                  </a:cubicBezTo>
                  <a:cubicBezTo>
                    <a:pt x="74" y="102"/>
                    <a:pt x="96" y="81"/>
                    <a:pt x="96" y="54"/>
                  </a:cubicBezTo>
                  <a:cubicBezTo>
                    <a:pt x="96" y="28"/>
                    <a:pt x="74" y="7"/>
                    <a:pt x="48" y="7"/>
                  </a:cubicBezTo>
                  <a:close/>
                  <a:moveTo>
                    <a:pt x="33" y="5"/>
                  </a:moveTo>
                  <a:cubicBezTo>
                    <a:pt x="33" y="4"/>
                    <a:pt x="35" y="3"/>
                    <a:pt x="37" y="2"/>
                  </a:cubicBezTo>
                  <a:cubicBezTo>
                    <a:pt x="37" y="2"/>
                    <a:pt x="37" y="2"/>
                    <a:pt x="38" y="2"/>
                  </a:cubicBezTo>
                  <a:cubicBezTo>
                    <a:pt x="39" y="2"/>
                    <a:pt x="41" y="3"/>
                    <a:pt x="41" y="4"/>
                  </a:cubicBezTo>
                  <a:cubicBezTo>
                    <a:pt x="41" y="4"/>
                    <a:pt x="41" y="5"/>
                    <a:pt x="40" y="6"/>
                  </a:cubicBezTo>
                  <a:cubicBezTo>
                    <a:pt x="39" y="5"/>
                    <a:pt x="38" y="5"/>
                    <a:pt x="37" y="5"/>
                  </a:cubicBezTo>
                  <a:cubicBezTo>
                    <a:pt x="36" y="5"/>
                    <a:pt x="36" y="6"/>
                    <a:pt x="35" y="7"/>
                  </a:cubicBezTo>
                  <a:cubicBezTo>
                    <a:pt x="34" y="7"/>
                    <a:pt x="33" y="6"/>
                    <a:pt x="33" y="5"/>
                  </a:cubicBezTo>
                  <a:close/>
                  <a:moveTo>
                    <a:pt x="73" y="80"/>
                  </a:moveTo>
                  <a:cubicBezTo>
                    <a:pt x="69" y="84"/>
                    <a:pt x="64" y="88"/>
                    <a:pt x="58" y="89"/>
                  </a:cubicBezTo>
                  <a:cubicBezTo>
                    <a:pt x="54" y="82"/>
                    <a:pt x="54" y="82"/>
                    <a:pt x="54" y="82"/>
                  </a:cubicBezTo>
                  <a:cubicBezTo>
                    <a:pt x="53" y="90"/>
                    <a:pt x="53" y="90"/>
                    <a:pt x="53" y="90"/>
                  </a:cubicBezTo>
                  <a:cubicBezTo>
                    <a:pt x="51" y="91"/>
                    <a:pt x="50" y="91"/>
                    <a:pt x="48" y="91"/>
                  </a:cubicBezTo>
                  <a:cubicBezTo>
                    <a:pt x="38" y="91"/>
                    <a:pt x="29" y="87"/>
                    <a:pt x="22" y="80"/>
                  </a:cubicBezTo>
                  <a:cubicBezTo>
                    <a:pt x="18" y="76"/>
                    <a:pt x="15" y="70"/>
                    <a:pt x="13" y="65"/>
                  </a:cubicBezTo>
                  <a:cubicBezTo>
                    <a:pt x="20" y="60"/>
                    <a:pt x="20" y="60"/>
                    <a:pt x="20" y="60"/>
                  </a:cubicBezTo>
                  <a:cubicBezTo>
                    <a:pt x="12" y="59"/>
                    <a:pt x="12" y="59"/>
                    <a:pt x="12" y="59"/>
                  </a:cubicBezTo>
                  <a:cubicBezTo>
                    <a:pt x="12" y="58"/>
                    <a:pt x="12" y="56"/>
                    <a:pt x="12" y="54"/>
                  </a:cubicBezTo>
                  <a:cubicBezTo>
                    <a:pt x="12" y="45"/>
                    <a:pt x="15" y="36"/>
                    <a:pt x="22" y="29"/>
                  </a:cubicBezTo>
                  <a:cubicBezTo>
                    <a:pt x="27" y="24"/>
                    <a:pt x="32" y="21"/>
                    <a:pt x="38" y="20"/>
                  </a:cubicBezTo>
                  <a:cubicBezTo>
                    <a:pt x="42" y="27"/>
                    <a:pt x="42" y="27"/>
                    <a:pt x="42" y="27"/>
                  </a:cubicBezTo>
                  <a:cubicBezTo>
                    <a:pt x="43" y="19"/>
                    <a:pt x="43" y="19"/>
                    <a:pt x="43" y="19"/>
                  </a:cubicBezTo>
                  <a:cubicBezTo>
                    <a:pt x="45" y="18"/>
                    <a:pt x="46" y="18"/>
                    <a:pt x="48" y="18"/>
                  </a:cubicBezTo>
                  <a:cubicBezTo>
                    <a:pt x="58" y="18"/>
                    <a:pt x="67" y="22"/>
                    <a:pt x="73" y="29"/>
                  </a:cubicBezTo>
                  <a:cubicBezTo>
                    <a:pt x="78" y="33"/>
                    <a:pt x="81" y="39"/>
                    <a:pt x="83" y="44"/>
                  </a:cubicBezTo>
                  <a:cubicBezTo>
                    <a:pt x="76" y="49"/>
                    <a:pt x="76" y="49"/>
                    <a:pt x="76" y="49"/>
                  </a:cubicBezTo>
                  <a:cubicBezTo>
                    <a:pt x="84" y="50"/>
                    <a:pt x="84" y="50"/>
                    <a:pt x="84" y="50"/>
                  </a:cubicBezTo>
                  <a:cubicBezTo>
                    <a:pt x="84" y="51"/>
                    <a:pt x="84" y="53"/>
                    <a:pt x="84" y="54"/>
                  </a:cubicBezTo>
                  <a:cubicBezTo>
                    <a:pt x="84" y="64"/>
                    <a:pt x="80" y="73"/>
                    <a:pt x="73" y="80"/>
                  </a:cubicBezTo>
                  <a:close/>
                  <a:moveTo>
                    <a:pt x="73" y="30"/>
                  </a:moveTo>
                  <a:cubicBezTo>
                    <a:pt x="53" y="45"/>
                    <a:pt x="53" y="45"/>
                    <a:pt x="53" y="45"/>
                  </a:cubicBezTo>
                  <a:cubicBezTo>
                    <a:pt x="52" y="44"/>
                    <a:pt x="50" y="43"/>
                    <a:pt x="48" y="43"/>
                  </a:cubicBezTo>
                  <a:cubicBezTo>
                    <a:pt x="43" y="33"/>
                    <a:pt x="43" y="33"/>
                    <a:pt x="43" y="33"/>
                  </a:cubicBezTo>
                  <a:cubicBezTo>
                    <a:pt x="43" y="44"/>
                    <a:pt x="43" y="44"/>
                    <a:pt x="43" y="44"/>
                  </a:cubicBezTo>
                  <a:cubicBezTo>
                    <a:pt x="42" y="45"/>
                    <a:pt x="40" y="46"/>
                    <a:pt x="40" y="47"/>
                  </a:cubicBezTo>
                  <a:cubicBezTo>
                    <a:pt x="33" y="45"/>
                    <a:pt x="33" y="45"/>
                    <a:pt x="33" y="45"/>
                  </a:cubicBezTo>
                  <a:cubicBezTo>
                    <a:pt x="38" y="50"/>
                    <a:pt x="38" y="50"/>
                    <a:pt x="38" y="50"/>
                  </a:cubicBezTo>
                  <a:cubicBezTo>
                    <a:pt x="37" y="51"/>
                    <a:pt x="37" y="53"/>
                    <a:pt x="37" y="54"/>
                  </a:cubicBezTo>
                  <a:cubicBezTo>
                    <a:pt x="26" y="59"/>
                    <a:pt x="26" y="59"/>
                    <a:pt x="26" y="59"/>
                  </a:cubicBezTo>
                  <a:cubicBezTo>
                    <a:pt x="38" y="59"/>
                    <a:pt x="38" y="59"/>
                    <a:pt x="38" y="59"/>
                  </a:cubicBezTo>
                  <a:cubicBezTo>
                    <a:pt x="38" y="59"/>
                    <a:pt x="38" y="60"/>
                    <a:pt x="38" y="60"/>
                  </a:cubicBezTo>
                  <a:cubicBezTo>
                    <a:pt x="23" y="79"/>
                    <a:pt x="23" y="79"/>
                    <a:pt x="23" y="79"/>
                  </a:cubicBezTo>
                  <a:cubicBezTo>
                    <a:pt x="43" y="64"/>
                    <a:pt x="43" y="64"/>
                    <a:pt x="43" y="64"/>
                  </a:cubicBezTo>
                  <a:cubicBezTo>
                    <a:pt x="44" y="65"/>
                    <a:pt x="46" y="66"/>
                    <a:pt x="47" y="66"/>
                  </a:cubicBezTo>
                  <a:cubicBezTo>
                    <a:pt x="53" y="76"/>
                    <a:pt x="53" y="76"/>
                    <a:pt x="53" y="76"/>
                  </a:cubicBezTo>
                  <a:cubicBezTo>
                    <a:pt x="53" y="64"/>
                    <a:pt x="53" y="64"/>
                    <a:pt x="53" y="64"/>
                  </a:cubicBezTo>
                  <a:cubicBezTo>
                    <a:pt x="54" y="64"/>
                    <a:pt x="55" y="63"/>
                    <a:pt x="56" y="62"/>
                  </a:cubicBezTo>
                  <a:cubicBezTo>
                    <a:pt x="63" y="64"/>
                    <a:pt x="63" y="64"/>
                    <a:pt x="63" y="64"/>
                  </a:cubicBezTo>
                  <a:cubicBezTo>
                    <a:pt x="58" y="59"/>
                    <a:pt x="58" y="59"/>
                    <a:pt x="58" y="59"/>
                  </a:cubicBezTo>
                  <a:cubicBezTo>
                    <a:pt x="59" y="58"/>
                    <a:pt x="59" y="56"/>
                    <a:pt x="59" y="55"/>
                  </a:cubicBezTo>
                  <a:cubicBezTo>
                    <a:pt x="70" y="50"/>
                    <a:pt x="70" y="50"/>
                    <a:pt x="70" y="50"/>
                  </a:cubicBezTo>
                  <a:cubicBezTo>
                    <a:pt x="58" y="50"/>
                    <a:pt x="58" y="50"/>
                    <a:pt x="58" y="50"/>
                  </a:cubicBezTo>
                  <a:cubicBezTo>
                    <a:pt x="58" y="49"/>
                    <a:pt x="58" y="49"/>
                    <a:pt x="58" y="49"/>
                  </a:cubicBezTo>
                  <a:lnTo>
                    <a:pt x="73" y="30"/>
                  </a:lnTo>
                  <a:close/>
                  <a:moveTo>
                    <a:pt x="48" y="45"/>
                  </a:moveTo>
                  <a:cubicBezTo>
                    <a:pt x="48" y="45"/>
                    <a:pt x="48" y="45"/>
                    <a:pt x="48" y="45"/>
                  </a:cubicBezTo>
                  <a:cubicBezTo>
                    <a:pt x="48" y="45"/>
                    <a:pt x="48" y="45"/>
                    <a:pt x="48" y="45"/>
                  </a:cubicBezTo>
                  <a:close/>
                  <a:moveTo>
                    <a:pt x="46" y="45"/>
                  </a:moveTo>
                  <a:cubicBezTo>
                    <a:pt x="47" y="45"/>
                    <a:pt x="47" y="45"/>
                    <a:pt x="48" y="45"/>
                  </a:cubicBezTo>
                  <a:cubicBezTo>
                    <a:pt x="48" y="45"/>
                    <a:pt x="49" y="45"/>
                    <a:pt x="49" y="45"/>
                  </a:cubicBezTo>
                  <a:cubicBezTo>
                    <a:pt x="49" y="45"/>
                    <a:pt x="49" y="45"/>
                    <a:pt x="49" y="45"/>
                  </a:cubicBezTo>
                  <a:cubicBezTo>
                    <a:pt x="49" y="45"/>
                    <a:pt x="49" y="45"/>
                    <a:pt x="49" y="45"/>
                  </a:cubicBezTo>
                  <a:cubicBezTo>
                    <a:pt x="50" y="45"/>
                    <a:pt x="51" y="45"/>
                    <a:pt x="52" y="46"/>
                  </a:cubicBezTo>
                  <a:cubicBezTo>
                    <a:pt x="45" y="51"/>
                    <a:pt x="45" y="51"/>
                    <a:pt x="45" y="51"/>
                  </a:cubicBezTo>
                  <a:cubicBezTo>
                    <a:pt x="39" y="58"/>
                    <a:pt x="39" y="58"/>
                    <a:pt x="39" y="58"/>
                  </a:cubicBezTo>
                  <a:cubicBezTo>
                    <a:pt x="39" y="58"/>
                    <a:pt x="39" y="57"/>
                    <a:pt x="39" y="56"/>
                  </a:cubicBezTo>
                  <a:cubicBezTo>
                    <a:pt x="37" y="51"/>
                    <a:pt x="41" y="46"/>
                    <a:pt x="46" y="45"/>
                  </a:cubicBezTo>
                  <a:close/>
                  <a:moveTo>
                    <a:pt x="53" y="63"/>
                  </a:moveTo>
                  <a:cubicBezTo>
                    <a:pt x="53" y="63"/>
                    <a:pt x="53" y="63"/>
                    <a:pt x="53" y="63"/>
                  </a:cubicBezTo>
                  <a:cubicBezTo>
                    <a:pt x="53" y="63"/>
                    <a:pt x="53" y="63"/>
                    <a:pt x="53" y="63"/>
                  </a:cubicBezTo>
                  <a:cubicBezTo>
                    <a:pt x="52" y="63"/>
                    <a:pt x="51" y="64"/>
                    <a:pt x="50" y="64"/>
                  </a:cubicBezTo>
                  <a:cubicBezTo>
                    <a:pt x="49" y="64"/>
                    <a:pt x="49" y="64"/>
                    <a:pt x="48" y="64"/>
                  </a:cubicBezTo>
                  <a:cubicBezTo>
                    <a:pt x="47" y="64"/>
                    <a:pt x="47" y="64"/>
                    <a:pt x="47" y="64"/>
                  </a:cubicBezTo>
                  <a:cubicBezTo>
                    <a:pt x="47" y="64"/>
                    <a:pt x="47" y="64"/>
                    <a:pt x="47" y="64"/>
                  </a:cubicBezTo>
                  <a:cubicBezTo>
                    <a:pt x="47" y="64"/>
                    <a:pt x="47" y="64"/>
                    <a:pt x="47" y="64"/>
                  </a:cubicBezTo>
                  <a:cubicBezTo>
                    <a:pt x="46" y="64"/>
                    <a:pt x="45" y="64"/>
                    <a:pt x="44" y="63"/>
                  </a:cubicBezTo>
                  <a:cubicBezTo>
                    <a:pt x="51" y="58"/>
                    <a:pt x="51" y="58"/>
                    <a:pt x="51" y="58"/>
                  </a:cubicBezTo>
                  <a:cubicBezTo>
                    <a:pt x="57" y="51"/>
                    <a:pt x="57" y="51"/>
                    <a:pt x="57" y="51"/>
                  </a:cubicBezTo>
                  <a:cubicBezTo>
                    <a:pt x="57" y="51"/>
                    <a:pt x="57" y="52"/>
                    <a:pt x="57" y="52"/>
                  </a:cubicBezTo>
                  <a:cubicBezTo>
                    <a:pt x="58" y="57"/>
                    <a:pt x="56" y="61"/>
                    <a:pt x="53"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5" name="Freeform 74">
              <a:extLst>
                <a:ext uri="{FF2B5EF4-FFF2-40B4-BE49-F238E27FC236}">
                  <a16:creationId xmlns:a16="http://schemas.microsoft.com/office/drawing/2014/main" id="{555D67BB-9809-4ABD-9730-8835DE269940}"/>
                </a:ext>
              </a:extLst>
            </p:cNvPr>
            <p:cNvSpPr>
              <a:spLocks/>
            </p:cNvSpPr>
            <p:nvPr/>
          </p:nvSpPr>
          <p:spPr bwMode="auto">
            <a:xfrm>
              <a:off x="3820" y="1650"/>
              <a:ext cx="131" cy="132"/>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8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5"/>
                    <a:pt x="34" y="55"/>
                    <a:pt x="34" y="54"/>
                  </a:cubicBezTo>
                  <a:cubicBezTo>
                    <a:pt x="34" y="53"/>
                    <a:pt x="34" y="52"/>
                    <a:pt x="33" y="51"/>
                  </a:cubicBezTo>
                  <a:cubicBezTo>
                    <a:pt x="78" y="28"/>
                    <a:pt x="78" y="28"/>
                    <a:pt x="78" y="28"/>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4"/>
                    <a:pt x="0" y="54"/>
                  </a:cubicBezTo>
                  <a:cubicBezTo>
                    <a:pt x="0" y="63"/>
                    <a:pt x="8" y="70"/>
                    <a:pt x="17" y="70"/>
                  </a:cubicBezTo>
                  <a:cubicBezTo>
                    <a:pt x="22" y="70"/>
                    <a:pt x="26" y="68"/>
                    <a:pt x="29" y="65"/>
                  </a:cubicBezTo>
                  <a:cubicBezTo>
                    <a:pt x="74" y="88"/>
                    <a:pt x="74" y="88"/>
                    <a:pt x="74" y="88"/>
                  </a:cubicBezTo>
                  <a:cubicBezTo>
                    <a:pt x="74" y="89"/>
                    <a:pt x="74" y="89"/>
                    <a:pt x="74" y="90"/>
                  </a:cubicBezTo>
                  <a:cubicBezTo>
                    <a:pt x="74" y="100"/>
                    <a:pt x="81" y="107"/>
                    <a:pt x="90" y="107"/>
                  </a:cubicBezTo>
                  <a:cubicBezTo>
                    <a:pt x="100" y="107"/>
                    <a:pt x="107" y="100"/>
                    <a:pt x="107" y="90"/>
                  </a:cubicBezTo>
                  <a:cubicBezTo>
                    <a:pt x="107" y="81"/>
                    <a:pt x="100" y="74"/>
                    <a:pt x="90" y="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6" name="Freeform 75">
              <a:extLst>
                <a:ext uri="{FF2B5EF4-FFF2-40B4-BE49-F238E27FC236}">
                  <a16:creationId xmlns:a16="http://schemas.microsoft.com/office/drawing/2014/main" id="{FB375ED4-A9AD-47E8-8A5A-E25769D0C5F9}"/>
                </a:ext>
              </a:extLst>
            </p:cNvPr>
            <p:cNvSpPr>
              <a:spLocks noEditPoints="1"/>
            </p:cNvSpPr>
            <p:nvPr/>
          </p:nvSpPr>
          <p:spPr bwMode="auto">
            <a:xfrm>
              <a:off x="3863" y="1342"/>
              <a:ext cx="125" cy="135"/>
            </a:xfrm>
            <a:custGeom>
              <a:avLst/>
              <a:gdLst>
                <a:gd name="T0" fmla="*/ 13 w 102"/>
                <a:gd name="T1" fmla="*/ 99 h 110"/>
                <a:gd name="T2" fmla="*/ 24 w 102"/>
                <a:gd name="T3" fmla="*/ 110 h 110"/>
                <a:gd name="T4" fmla="*/ 34 w 102"/>
                <a:gd name="T5" fmla="*/ 99 h 110"/>
                <a:gd name="T6" fmla="*/ 34 w 102"/>
                <a:gd name="T7" fmla="*/ 99 h 110"/>
                <a:gd name="T8" fmla="*/ 24 w 102"/>
                <a:gd name="T9" fmla="*/ 89 h 110"/>
                <a:gd name="T10" fmla="*/ 13 w 102"/>
                <a:gd name="T11" fmla="*/ 99 h 110"/>
                <a:gd name="T12" fmla="*/ 82 w 102"/>
                <a:gd name="T13" fmla="*/ 99 h 110"/>
                <a:gd name="T14" fmla="*/ 92 w 102"/>
                <a:gd name="T15" fmla="*/ 110 h 110"/>
                <a:gd name="T16" fmla="*/ 102 w 102"/>
                <a:gd name="T17" fmla="*/ 99 h 110"/>
                <a:gd name="T18" fmla="*/ 102 w 102"/>
                <a:gd name="T19" fmla="*/ 99 h 110"/>
                <a:gd name="T20" fmla="*/ 92 w 102"/>
                <a:gd name="T21" fmla="*/ 89 h 110"/>
                <a:gd name="T22" fmla="*/ 82 w 102"/>
                <a:gd name="T23" fmla="*/ 99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5 h 110"/>
                <a:gd name="T46" fmla="*/ 20 w 102"/>
                <a:gd name="T47" fmla="*/ 75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99"/>
                  </a:moveTo>
                  <a:cubicBezTo>
                    <a:pt x="13" y="105"/>
                    <a:pt x="18" y="110"/>
                    <a:pt x="24" y="110"/>
                  </a:cubicBezTo>
                  <a:cubicBezTo>
                    <a:pt x="29" y="110"/>
                    <a:pt x="34" y="105"/>
                    <a:pt x="34" y="99"/>
                  </a:cubicBezTo>
                  <a:cubicBezTo>
                    <a:pt x="34" y="99"/>
                    <a:pt x="34" y="99"/>
                    <a:pt x="34" y="99"/>
                  </a:cubicBezTo>
                  <a:cubicBezTo>
                    <a:pt x="34" y="94"/>
                    <a:pt x="29" y="89"/>
                    <a:pt x="24" y="89"/>
                  </a:cubicBezTo>
                  <a:cubicBezTo>
                    <a:pt x="18" y="89"/>
                    <a:pt x="13" y="94"/>
                    <a:pt x="13" y="99"/>
                  </a:cubicBezTo>
                  <a:close/>
                  <a:moveTo>
                    <a:pt x="82" y="99"/>
                  </a:moveTo>
                  <a:cubicBezTo>
                    <a:pt x="82" y="105"/>
                    <a:pt x="86" y="110"/>
                    <a:pt x="92" y="110"/>
                  </a:cubicBezTo>
                  <a:cubicBezTo>
                    <a:pt x="98" y="110"/>
                    <a:pt x="102" y="105"/>
                    <a:pt x="102" y="99"/>
                  </a:cubicBezTo>
                  <a:cubicBezTo>
                    <a:pt x="102" y="99"/>
                    <a:pt x="102" y="99"/>
                    <a:pt x="102" y="99"/>
                  </a:cubicBezTo>
                  <a:cubicBezTo>
                    <a:pt x="102" y="94"/>
                    <a:pt x="98" y="89"/>
                    <a:pt x="92" y="89"/>
                  </a:cubicBezTo>
                  <a:cubicBezTo>
                    <a:pt x="86" y="89"/>
                    <a:pt x="82" y="94"/>
                    <a:pt x="82" y="99"/>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0"/>
                    <a:pt x="7" y="64"/>
                    <a:pt x="7" y="69"/>
                  </a:cubicBezTo>
                  <a:cubicBezTo>
                    <a:pt x="7" y="76"/>
                    <a:pt x="13" y="82"/>
                    <a:pt x="20" y="82"/>
                  </a:cubicBezTo>
                  <a:cubicBezTo>
                    <a:pt x="102" y="82"/>
                    <a:pt x="102" y="82"/>
                    <a:pt x="102" y="82"/>
                  </a:cubicBezTo>
                  <a:cubicBezTo>
                    <a:pt x="102" y="75"/>
                    <a:pt x="102" y="75"/>
                    <a:pt x="102" y="75"/>
                  </a:cubicBezTo>
                  <a:cubicBezTo>
                    <a:pt x="20" y="75"/>
                    <a:pt x="20" y="75"/>
                    <a:pt x="20" y="75"/>
                  </a:cubicBezTo>
                  <a:cubicBezTo>
                    <a:pt x="16" y="75"/>
                    <a:pt x="13" y="72"/>
                    <a:pt x="13" y="69"/>
                  </a:cubicBezTo>
                  <a:cubicBezTo>
                    <a:pt x="13" y="69"/>
                    <a:pt x="13" y="69"/>
                    <a:pt x="13" y="69"/>
                  </a:cubicBezTo>
                  <a:lnTo>
                    <a:pt x="102"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7" name="Freeform 76">
              <a:extLst>
                <a:ext uri="{FF2B5EF4-FFF2-40B4-BE49-F238E27FC236}">
                  <a16:creationId xmlns:a16="http://schemas.microsoft.com/office/drawing/2014/main" id="{9D116266-AAD5-4873-8A1D-F612045BA1FF}"/>
                </a:ext>
              </a:extLst>
            </p:cNvPr>
            <p:cNvSpPr>
              <a:spLocks noEditPoints="1"/>
            </p:cNvSpPr>
            <p:nvPr/>
          </p:nvSpPr>
          <p:spPr bwMode="auto">
            <a:xfrm>
              <a:off x="3897" y="1236"/>
              <a:ext cx="106" cy="103"/>
            </a:xfrm>
            <a:custGeom>
              <a:avLst/>
              <a:gdLst>
                <a:gd name="T0" fmla="*/ 82 w 86"/>
                <a:gd name="T1" fmla="*/ 47 h 84"/>
                <a:gd name="T2" fmla="*/ 82 w 86"/>
                <a:gd name="T3" fmla="*/ 42 h 84"/>
                <a:gd name="T4" fmla="*/ 43 w 86"/>
                <a:gd name="T5" fmla="*/ 3 h 84"/>
                <a:gd name="T6" fmla="*/ 36 w 86"/>
                <a:gd name="T7" fmla="*/ 3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0 h 84"/>
                <a:gd name="T24" fmla="*/ 82 w 86"/>
                <a:gd name="T25" fmla="*/ 47 h 84"/>
                <a:gd name="T26" fmla="*/ 46 w 86"/>
                <a:gd name="T27" fmla="*/ 71 h 84"/>
                <a:gd name="T28" fmla="*/ 23 w 86"/>
                <a:gd name="T29" fmla="*/ 64 h 84"/>
                <a:gd name="T30" fmla="*/ 24 w 86"/>
                <a:gd name="T31" fmla="*/ 51 h 84"/>
                <a:gd name="T32" fmla="*/ 34 w 86"/>
                <a:gd name="T33" fmla="*/ 58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4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5"/>
                    <a:pt x="82" y="44"/>
                    <a:pt x="82" y="42"/>
                  </a:cubicBezTo>
                  <a:cubicBezTo>
                    <a:pt x="82" y="20"/>
                    <a:pt x="64" y="3"/>
                    <a:pt x="43" y="3"/>
                  </a:cubicBezTo>
                  <a:cubicBezTo>
                    <a:pt x="41" y="3"/>
                    <a:pt x="39" y="3"/>
                    <a:pt x="36" y="3"/>
                  </a:cubicBezTo>
                  <a:cubicBezTo>
                    <a:pt x="33" y="1"/>
                    <a:pt x="28" y="0"/>
                    <a:pt x="24" y="0"/>
                  </a:cubicBezTo>
                  <a:cubicBezTo>
                    <a:pt x="11" y="0"/>
                    <a:pt x="0" y="10"/>
                    <a:pt x="0" y="23"/>
                  </a:cubicBezTo>
                  <a:cubicBezTo>
                    <a:pt x="0" y="28"/>
                    <a:pt x="2" y="32"/>
                    <a:pt x="4" y="36"/>
                  </a:cubicBezTo>
                  <a:cubicBezTo>
                    <a:pt x="4" y="38"/>
                    <a:pt x="4" y="40"/>
                    <a:pt x="4" y="42"/>
                  </a:cubicBezTo>
                  <a:cubicBezTo>
                    <a:pt x="4" y="63"/>
                    <a:pt x="21" y="81"/>
                    <a:pt x="43" y="81"/>
                  </a:cubicBezTo>
                  <a:cubicBezTo>
                    <a:pt x="45" y="81"/>
                    <a:pt x="48" y="81"/>
                    <a:pt x="50" y="80"/>
                  </a:cubicBezTo>
                  <a:cubicBezTo>
                    <a:pt x="54" y="83"/>
                    <a:pt x="58" y="84"/>
                    <a:pt x="62" y="84"/>
                  </a:cubicBezTo>
                  <a:cubicBezTo>
                    <a:pt x="75" y="84"/>
                    <a:pt x="86" y="73"/>
                    <a:pt x="86" y="60"/>
                  </a:cubicBezTo>
                  <a:cubicBezTo>
                    <a:pt x="86" y="56"/>
                    <a:pt x="84" y="51"/>
                    <a:pt x="82" y="47"/>
                  </a:cubicBezTo>
                  <a:close/>
                  <a:moveTo>
                    <a:pt x="46" y="71"/>
                  </a:moveTo>
                  <a:cubicBezTo>
                    <a:pt x="34" y="71"/>
                    <a:pt x="28" y="69"/>
                    <a:pt x="23" y="64"/>
                  </a:cubicBezTo>
                  <a:cubicBezTo>
                    <a:pt x="17" y="58"/>
                    <a:pt x="19" y="52"/>
                    <a:pt x="24" y="51"/>
                  </a:cubicBezTo>
                  <a:cubicBezTo>
                    <a:pt x="29" y="51"/>
                    <a:pt x="32" y="57"/>
                    <a:pt x="34" y="58"/>
                  </a:cubicBezTo>
                  <a:cubicBezTo>
                    <a:pt x="37" y="60"/>
                    <a:pt x="47" y="64"/>
                    <a:pt x="52" y="58"/>
                  </a:cubicBezTo>
                  <a:cubicBezTo>
                    <a:pt x="58" y="51"/>
                    <a:pt x="48" y="48"/>
                    <a:pt x="41" y="47"/>
                  </a:cubicBezTo>
                  <a:cubicBezTo>
                    <a:pt x="32" y="45"/>
                    <a:pt x="19" y="40"/>
                    <a:pt x="20" y="30"/>
                  </a:cubicBezTo>
                  <a:cubicBezTo>
                    <a:pt x="21" y="19"/>
                    <a:pt x="29" y="14"/>
                    <a:pt x="37" y="13"/>
                  </a:cubicBezTo>
                  <a:cubicBezTo>
                    <a:pt x="48" y="12"/>
                    <a:pt x="55" y="14"/>
                    <a:pt x="61" y="19"/>
                  </a:cubicBezTo>
                  <a:cubicBezTo>
                    <a:pt x="67" y="25"/>
                    <a:pt x="63" y="31"/>
                    <a:pt x="59" y="31"/>
                  </a:cubicBezTo>
                  <a:cubicBezTo>
                    <a:pt x="55" y="32"/>
                    <a:pt x="51" y="22"/>
                    <a:pt x="42" y="22"/>
                  </a:cubicBezTo>
                  <a:cubicBezTo>
                    <a:pt x="33" y="22"/>
                    <a:pt x="27" y="32"/>
                    <a:pt x="38" y="34"/>
                  </a:cubicBezTo>
                  <a:cubicBezTo>
                    <a:pt x="49" y="37"/>
                    <a:pt x="61" y="38"/>
                    <a:pt x="66" y="49"/>
                  </a:cubicBezTo>
                  <a:cubicBezTo>
                    <a:pt x="70" y="59"/>
                    <a:pt x="59" y="70"/>
                    <a:pt x="46"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8" name="Freeform 77">
              <a:extLst>
                <a:ext uri="{FF2B5EF4-FFF2-40B4-BE49-F238E27FC236}">
                  <a16:creationId xmlns:a16="http://schemas.microsoft.com/office/drawing/2014/main" id="{1FEB3D6B-503D-4716-9B21-445B1E9173E6}"/>
                </a:ext>
              </a:extLst>
            </p:cNvPr>
            <p:cNvSpPr>
              <a:spLocks noEditPoints="1"/>
            </p:cNvSpPr>
            <p:nvPr/>
          </p:nvSpPr>
          <p:spPr bwMode="auto">
            <a:xfrm>
              <a:off x="3942" y="1146"/>
              <a:ext cx="59" cy="78"/>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0"/>
                    <a:pt x="0" y="14"/>
                  </a:cubicBezTo>
                  <a:cubicBezTo>
                    <a:pt x="0" y="16"/>
                    <a:pt x="0" y="16"/>
                    <a:pt x="0" y="16"/>
                  </a:cubicBezTo>
                  <a:cubicBezTo>
                    <a:pt x="48" y="16"/>
                    <a:pt x="48" y="16"/>
                    <a:pt x="48" y="16"/>
                  </a:cubicBezTo>
                  <a:cubicBezTo>
                    <a:pt x="48" y="14"/>
                    <a:pt x="48" y="14"/>
                    <a:pt x="48" y="14"/>
                  </a:cubicBezTo>
                  <a:cubicBezTo>
                    <a:pt x="48" y="10"/>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1"/>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1"/>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9" name="Freeform 78">
              <a:extLst>
                <a:ext uri="{FF2B5EF4-FFF2-40B4-BE49-F238E27FC236}">
                  <a16:creationId xmlns:a16="http://schemas.microsoft.com/office/drawing/2014/main" id="{824FCBC4-50EF-492B-B5E7-60211F63188E}"/>
                </a:ext>
              </a:extLst>
            </p:cNvPr>
            <p:cNvSpPr>
              <a:spLocks noEditPoints="1"/>
            </p:cNvSpPr>
            <p:nvPr/>
          </p:nvSpPr>
          <p:spPr bwMode="auto">
            <a:xfrm>
              <a:off x="3770" y="1774"/>
              <a:ext cx="160" cy="160"/>
            </a:xfrm>
            <a:custGeom>
              <a:avLst/>
              <a:gdLst>
                <a:gd name="T0" fmla="*/ 65 w 130"/>
                <a:gd name="T1" fmla="*/ 0 h 130"/>
                <a:gd name="T2" fmla="*/ 0 w 130"/>
                <a:gd name="T3" fmla="*/ 65 h 130"/>
                <a:gd name="T4" fmla="*/ 65 w 130"/>
                <a:gd name="T5" fmla="*/ 130 h 130"/>
                <a:gd name="T6" fmla="*/ 130 w 130"/>
                <a:gd name="T7" fmla="*/ 65 h 130"/>
                <a:gd name="T8" fmla="*/ 65 w 130"/>
                <a:gd name="T9" fmla="*/ 0 h 130"/>
                <a:gd name="T10" fmla="*/ 65 w 130"/>
                <a:gd name="T11" fmla="*/ 114 h 130"/>
                <a:gd name="T12" fmla="*/ 16 w 130"/>
                <a:gd name="T13" fmla="*/ 65 h 130"/>
                <a:gd name="T14" fmla="*/ 65 w 130"/>
                <a:gd name="T15" fmla="*/ 16 h 130"/>
                <a:gd name="T16" fmla="*/ 114 w 130"/>
                <a:gd name="T17" fmla="*/ 65 h 130"/>
                <a:gd name="T18" fmla="*/ 65 w 130"/>
                <a:gd name="T19" fmla="*/ 114 h 130"/>
                <a:gd name="T20" fmla="*/ 40 w 130"/>
                <a:gd name="T21" fmla="*/ 65 h 130"/>
                <a:gd name="T22" fmla="*/ 65 w 130"/>
                <a:gd name="T23" fmla="*/ 90 h 130"/>
                <a:gd name="T24" fmla="*/ 89 w 130"/>
                <a:gd name="T25" fmla="*/ 65 h 130"/>
                <a:gd name="T26" fmla="*/ 65 w 130"/>
                <a:gd name="T27" fmla="*/ 41 h 130"/>
                <a:gd name="T28" fmla="*/ 40 w 130"/>
                <a:gd name="T2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0">
                  <a:moveTo>
                    <a:pt x="65" y="0"/>
                  </a:moveTo>
                  <a:cubicBezTo>
                    <a:pt x="29" y="0"/>
                    <a:pt x="0" y="29"/>
                    <a:pt x="0" y="65"/>
                  </a:cubicBezTo>
                  <a:cubicBezTo>
                    <a:pt x="0" y="101"/>
                    <a:pt x="29" y="130"/>
                    <a:pt x="65" y="130"/>
                  </a:cubicBezTo>
                  <a:cubicBezTo>
                    <a:pt x="101" y="130"/>
                    <a:pt x="130" y="101"/>
                    <a:pt x="130" y="65"/>
                  </a:cubicBezTo>
                  <a:cubicBezTo>
                    <a:pt x="130" y="29"/>
                    <a:pt x="101" y="0"/>
                    <a:pt x="65" y="0"/>
                  </a:cubicBezTo>
                  <a:close/>
                  <a:moveTo>
                    <a:pt x="65" y="114"/>
                  </a:moveTo>
                  <a:cubicBezTo>
                    <a:pt x="38" y="114"/>
                    <a:pt x="16" y="92"/>
                    <a:pt x="16" y="65"/>
                  </a:cubicBezTo>
                  <a:cubicBezTo>
                    <a:pt x="16" y="38"/>
                    <a:pt x="38" y="16"/>
                    <a:pt x="65" y="16"/>
                  </a:cubicBezTo>
                  <a:cubicBezTo>
                    <a:pt x="92" y="16"/>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0" name="Freeform 79">
              <a:extLst>
                <a:ext uri="{FF2B5EF4-FFF2-40B4-BE49-F238E27FC236}">
                  <a16:creationId xmlns:a16="http://schemas.microsoft.com/office/drawing/2014/main" id="{330BFC13-09E8-4BC6-9A40-79856FA1F48A}"/>
                </a:ext>
              </a:extLst>
            </p:cNvPr>
            <p:cNvSpPr>
              <a:spLocks noEditPoints="1"/>
            </p:cNvSpPr>
            <p:nvPr/>
          </p:nvSpPr>
          <p:spPr bwMode="auto">
            <a:xfrm>
              <a:off x="3654" y="1102"/>
              <a:ext cx="265" cy="116"/>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1" name="Freeform 80">
              <a:extLst>
                <a:ext uri="{FF2B5EF4-FFF2-40B4-BE49-F238E27FC236}">
                  <a16:creationId xmlns:a16="http://schemas.microsoft.com/office/drawing/2014/main" id="{A87F2475-E17E-4914-9469-63D8C71AEF5A}"/>
                </a:ext>
              </a:extLst>
            </p:cNvPr>
            <p:cNvSpPr>
              <a:spLocks noEditPoints="1"/>
            </p:cNvSpPr>
            <p:nvPr/>
          </p:nvSpPr>
          <p:spPr bwMode="auto">
            <a:xfrm>
              <a:off x="3704" y="1240"/>
              <a:ext cx="148" cy="130"/>
            </a:xfrm>
            <a:custGeom>
              <a:avLst/>
              <a:gdLst>
                <a:gd name="T0" fmla="*/ 50 w 120"/>
                <a:gd name="T1" fmla="*/ 0 h 106"/>
                <a:gd name="T2" fmla="*/ 50 w 120"/>
                <a:gd name="T3" fmla="*/ 0 h 106"/>
                <a:gd name="T4" fmla="*/ 100 w 120"/>
                <a:gd name="T5" fmla="*/ 41 h 106"/>
                <a:gd name="T6" fmla="*/ 50 w 120"/>
                <a:gd name="T7" fmla="*/ 81 h 106"/>
                <a:gd name="T8" fmla="*/ 42 w 120"/>
                <a:gd name="T9" fmla="*/ 80 h 106"/>
                <a:gd name="T10" fmla="*/ 7 w 120"/>
                <a:gd name="T11" fmla="*/ 93 h 106"/>
                <a:gd name="T12" fmla="*/ 7 w 120"/>
                <a:gd name="T13" fmla="*/ 91 h 106"/>
                <a:gd name="T14" fmla="*/ 19 w 120"/>
                <a:gd name="T15" fmla="*/ 75 h 106"/>
                <a:gd name="T16" fmla="*/ 19 w 120"/>
                <a:gd name="T17" fmla="*/ 72 h 106"/>
                <a:gd name="T18" fmla="*/ 0 w 120"/>
                <a:gd name="T19" fmla="*/ 41 h 106"/>
                <a:gd name="T20" fmla="*/ 50 w 120"/>
                <a:gd name="T21" fmla="*/ 0 h 106"/>
                <a:gd name="T22" fmla="*/ 104 w 120"/>
                <a:gd name="T23" fmla="*/ 91 h 106"/>
                <a:gd name="T24" fmla="*/ 113 w 120"/>
                <a:gd name="T25" fmla="*/ 104 h 106"/>
                <a:gd name="T26" fmla="*/ 113 w 120"/>
                <a:gd name="T27" fmla="*/ 106 h 106"/>
                <a:gd name="T28" fmla="*/ 83 w 120"/>
                <a:gd name="T29" fmla="*/ 95 h 106"/>
                <a:gd name="T30" fmla="*/ 77 w 120"/>
                <a:gd name="T31" fmla="*/ 96 h 106"/>
                <a:gd name="T32" fmla="*/ 50 w 120"/>
                <a:gd name="T33" fmla="*/ 89 h 106"/>
                <a:gd name="T34" fmla="*/ 90 w 120"/>
                <a:gd name="T35" fmla="*/ 75 h 106"/>
                <a:gd name="T36" fmla="*/ 103 w 120"/>
                <a:gd name="T37" fmla="*/ 60 h 106"/>
                <a:gd name="T38" fmla="*/ 108 w 120"/>
                <a:gd name="T39" fmla="*/ 41 h 106"/>
                <a:gd name="T40" fmla="*/ 108 w 120"/>
                <a:gd name="T41" fmla="*/ 37 h 106"/>
                <a:gd name="T42" fmla="*/ 120 w 120"/>
                <a:gd name="T43" fmla="*/ 61 h 106"/>
                <a:gd name="T44" fmla="*/ 104 w 120"/>
                <a:gd name="T45" fmla="*/ 88 h 106"/>
                <a:gd name="T46" fmla="*/ 104 w 120"/>
                <a:gd name="T47"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6">
                  <a:moveTo>
                    <a:pt x="50" y="0"/>
                  </a:moveTo>
                  <a:cubicBezTo>
                    <a:pt x="50" y="0"/>
                    <a:pt x="50" y="0"/>
                    <a:pt x="50" y="0"/>
                  </a:cubicBezTo>
                  <a:cubicBezTo>
                    <a:pt x="78" y="0"/>
                    <a:pt x="100" y="18"/>
                    <a:pt x="100" y="41"/>
                  </a:cubicBezTo>
                  <a:cubicBezTo>
                    <a:pt x="100" y="63"/>
                    <a:pt x="78" y="81"/>
                    <a:pt x="50" y="81"/>
                  </a:cubicBezTo>
                  <a:cubicBezTo>
                    <a:pt x="47" y="81"/>
                    <a:pt x="45" y="81"/>
                    <a:pt x="42" y="80"/>
                  </a:cubicBezTo>
                  <a:cubicBezTo>
                    <a:pt x="32" y="91"/>
                    <a:pt x="19" y="93"/>
                    <a:pt x="7" y="93"/>
                  </a:cubicBezTo>
                  <a:cubicBezTo>
                    <a:pt x="7" y="91"/>
                    <a:pt x="7" y="91"/>
                    <a:pt x="7" y="91"/>
                  </a:cubicBezTo>
                  <a:cubicBezTo>
                    <a:pt x="14" y="87"/>
                    <a:pt x="19" y="81"/>
                    <a:pt x="19" y="75"/>
                  </a:cubicBezTo>
                  <a:cubicBezTo>
                    <a:pt x="19" y="74"/>
                    <a:pt x="19" y="73"/>
                    <a:pt x="19" y="72"/>
                  </a:cubicBezTo>
                  <a:cubicBezTo>
                    <a:pt x="8" y="65"/>
                    <a:pt x="0" y="53"/>
                    <a:pt x="0" y="41"/>
                  </a:cubicBezTo>
                  <a:cubicBezTo>
                    <a:pt x="0" y="18"/>
                    <a:pt x="23" y="0"/>
                    <a:pt x="50" y="0"/>
                  </a:cubicBezTo>
                  <a:close/>
                  <a:moveTo>
                    <a:pt x="104" y="91"/>
                  </a:moveTo>
                  <a:cubicBezTo>
                    <a:pt x="104" y="96"/>
                    <a:pt x="107" y="101"/>
                    <a:pt x="113" y="104"/>
                  </a:cubicBezTo>
                  <a:cubicBezTo>
                    <a:pt x="113" y="106"/>
                    <a:pt x="113" y="106"/>
                    <a:pt x="113" y="106"/>
                  </a:cubicBezTo>
                  <a:cubicBezTo>
                    <a:pt x="102" y="106"/>
                    <a:pt x="93" y="105"/>
                    <a:pt x="83" y="95"/>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8"/>
                    <a:pt x="108" y="37"/>
                  </a:cubicBezTo>
                  <a:cubicBezTo>
                    <a:pt x="115" y="44"/>
                    <a:pt x="120" y="52"/>
                    <a:pt x="120" y="61"/>
                  </a:cubicBezTo>
                  <a:cubicBezTo>
                    <a:pt x="120" y="72"/>
                    <a:pt x="114" y="82"/>
                    <a:pt x="104" y="88"/>
                  </a:cubicBezTo>
                  <a:cubicBezTo>
                    <a:pt x="104" y="89"/>
                    <a:pt x="104" y="90"/>
                    <a:pt x="104" y="9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2" name="Freeform 81">
              <a:extLst>
                <a:ext uri="{FF2B5EF4-FFF2-40B4-BE49-F238E27FC236}">
                  <a16:creationId xmlns:a16="http://schemas.microsoft.com/office/drawing/2014/main" id="{1332D895-1A5A-49F5-AE16-50225C3146C4}"/>
                </a:ext>
              </a:extLst>
            </p:cNvPr>
            <p:cNvSpPr>
              <a:spLocks noEditPoints="1"/>
            </p:cNvSpPr>
            <p:nvPr/>
          </p:nvSpPr>
          <p:spPr bwMode="auto">
            <a:xfrm>
              <a:off x="3719" y="1386"/>
              <a:ext cx="130" cy="129"/>
            </a:xfrm>
            <a:custGeom>
              <a:avLst/>
              <a:gdLst>
                <a:gd name="T0" fmla="*/ 20 w 106"/>
                <a:gd name="T1" fmla="*/ 52 h 105"/>
                <a:gd name="T2" fmla="*/ 20 w 106"/>
                <a:gd name="T3" fmla="*/ 49 h 105"/>
                <a:gd name="T4" fmla="*/ 1 w 106"/>
                <a:gd name="T5" fmla="*/ 43 h 105"/>
                <a:gd name="T6" fmla="*/ 0 w 106"/>
                <a:gd name="T7" fmla="*/ 52 h 105"/>
                <a:gd name="T8" fmla="*/ 17 w 106"/>
                <a:gd name="T9" fmla="*/ 91 h 105"/>
                <a:gd name="T10" fmla="*/ 29 w 106"/>
                <a:gd name="T11" fmla="*/ 75 h 105"/>
                <a:gd name="T12" fmla="*/ 20 w 106"/>
                <a:gd name="T13" fmla="*/ 52 h 105"/>
                <a:gd name="T14" fmla="*/ 86 w 106"/>
                <a:gd name="T15" fmla="*/ 52 h 105"/>
                <a:gd name="T16" fmla="*/ 77 w 106"/>
                <a:gd name="T17" fmla="*/ 75 h 105"/>
                <a:gd name="T18" fmla="*/ 89 w 106"/>
                <a:gd name="T19" fmla="*/ 91 h 105"/>
                <a:gd name="T20" fmla="*/ 106 w 106"/>
                <a:gd name="T21" fmla="*/ 52 h 105"/>
                <a:gd name="T22" fmla="*/ 105 w 106"/>
                <a:gd name="T23" fmla="*/ 43 h 105"/>
                <a:gd name="T24" fmla="*/ 86 w 106"/>
                <a:gd name="T25" fmla="*/ 49 h 105"/>
                <a:gd name="T26" fmla="*/ 86 w 106"/>
                <a:gd name="T27" fmla="*/ 52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2 h 105"/>
                <a:gd name="T50" fmla="*/ 53 w 106"/>
                <a:gd name="T51" fmla="*/ 85 h 105"/>
                <a:gd name="T52" fmla="*/ 39 w 106"/>
                <a:gd name="T53" fmla="*/ 82 h 105"/>
                <a:gd name="T54" fmla="*/ 28 w 106"/>
                <a:gd name="T55" fmla="*/ 99 h 105"/>
                <a:gd name="T56" fmla="*/ 53 w 106"/>
                <a:gd name="T57" fmla="*/ 105 h 105"/>
                <a:gd name="T58" fmla="*/ 78 w 106"/>
                <a:gd name="T59" fmla="*/ 99 h 105"/>
                <a:gd name="T60" fmla="*/ 67 w 106"/>
                <a:gd name="T61"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2"/>
                  </a:moveTo>
                  <a:cubicBezTo>
                    <a:pt x="20" y="51"/>
                    <a:pt x="20" y="50"/>
                    <a:pt x="20" y="49"/>
                  </a:cubicBezTo>
                  <a:cubicBezTo>
                    <a:pt x="1" y="43"/>
                    <a:pt x="1" y="43"/>
                    <a:pt x="1" y="43"/>
                  </a:cubicBezTo>
                  <a:cubicBezTo>
                    <a:pt x="1" y="46"/>
                    <a:pt x="0" y="49"/>
                    <a:pt x="0" y="52"/>
                  </a:cubicBezTo>
                  <a:cubicBezTo>
                    <a:pt x="0" y="68"/>
                    <a:pt x="7" y="81"/>
                    <a:pt x="17" y="91"/>
                  </a:cubicBezTo>
                  <a:cubicBezTo>
                    <a:pt x="29" y="75"/>
                    <a:pt x="29" y="75"/>
                    <a:pt x="29" y="75"/>
                  </a:cubicBezTo>
                  <a:cubicBezTo>
                    <a:pt x="23" y="69"/>
                    <a:pt x="20" y="61"/>
                    <a:pt x="20" y="52"/>
                  </a:cubicBezTo>
                  <a:close/>
                  <a:moveTo>
                    <a:pt x="86" y="52"/>
                  </a:moveTo>
                  <a:cubicBezTo>
                    <a:pt x="86" y="61"/>
                    <a:pt x="83" y="69"/>
                    <a:pt x="77" y="75"/>
                  </a:cubicBezTo>
                  <a:cubicBezTo>
                    <a:pt x="89" y="91"/>
                    <a:pt x="89" y="91"/>
                    <a:pt x="89" y="91"/>
                  </a:cubicBezTo>
                  <a:cubicBezTo>
                    <a:pt x="99" y="81"/>
                    <a:pt x="106" y="68"/>
                    <a:pt x="106" y="52"/>
                  </a:cubicBezTo>
                  <a:cubicBezTo>
                    <a:pt x="106" y="49"/>
                    <a:pt x="105" y="46"/>
                    <a:pt x="105" y="43"/>
                  </a:cubicBezTo>
                  <a:cubicBezTo>
                    <a:pt x="86" y="49"/>
                    <a:pt x="86" y="49"/>
                    <a:pt x="86" y="49"/>
                  </a:cubicBezTo>
                  <a:cubicBezTo>
                    <a:pt x="86" y="50"/>
                    <a:pt x="86" y="51"/>
                    <a:pt x="86" y="52"/>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2"/>
                  </a:moveTo>
                  <a:cubicBezTo>
                    <a:pt x="62" y="84"/>
                    <a:pt x="58" y="85"/>
                    <a:pt x="53" y="85"/>
                  </a:cubicBezTo>
                  <a:cubicBezTo>
                    <a:pt x="48" y="85"/>
                    <a:pt x="43" y="84"/>
                    <a:pt x="39" y="82"/>
                  </a:cubicBezTo>
                  <a:cubicBezTo>
                    <a:pt x="28" y="99"/>
                    <a:pt x="28" y="99"/>
                    <a:pt x="28" y="99"/>
                  </a:cubicBezTo>
                  <a:cubicBezTo>
                    <a:pt x="35" y="103"/>
                    <a:pt x="44" y="105"/>
                    <a:pt x="53" y="105"/>
                  </a:cubicBezTo>
                  <a:cubicBezTo>
                    <a:pt x="62" y="105"/>
                    <a:pt x="71" y="103"/>
                    <a:pt x="78" y="99"/>
                  </a:cubicBezTo>
                  <a:lnTo>
                    <a:pt x="67" y="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3" name="Freeform 82">
              <a:extLst>
                <a:ext uri="{FF2B5EF4-FFF2-40B4-BE49-F238E27FC236}">
                  <a16:creationId xmlns:a16="http://schemas.microsoft.com/office/drawing/2014/main" id="{A34D6262-A85F-4A9E-9754-513E360D36BF}"/>
                </a:ext>
              </a:extLst>
            </p:cNvPr>
            <p:cNvSpPr>
              <a:spLocks noEditPoints="1"/>
            </p:cNvSpPr>
            <p:nvPr/>
          </p:nvSpPr>
          <p:spPr bwMode="auto">
            <a:xfrm>
              <a:off x="3727" y="1542"/>
              <a:ext cx="122" cy="129"/>
            </a:xfrm>
            <a:custGeom>
              <a:avLst/>
              <a:gdLst>
                <a:gd name="T0" fmla="*/ 57 w 122"/>
                <a:gd name="T1" fmla="*/ 49 h 129"/>
                <a:gd name="T2" fmla="*/ 41 w 122"/>
                <a:gd name="T3" fmla="*/ 65 h 129"/>
                <a:gd name="T4" fmla="*/ 66 w 122"/>
                <a:gd name="T5" fmla="*/ 49 h 129"/>
                <a:gd name="T6" fmla="*/ 82 w 122"/>
                <a:gd name="T7" fmla="*/ 65 h 129"/>
                <a:gd name="T8" fmla="*/ 66 w 122"/>
                <a:gd name="T9" fmla="*/ 49 h 129"/>
                <a:gd name="T10" fmla="*/ 105 w 122"/>
                <a:gd name="T11" fmla="*/ 49 h 129"/>
                <a:gd name="T12" fmla="*/ 89 w 122"/>
                <a:gd name="T13" fmla="*/ 65 h 129"/>
                <a:gd name="T14" fmla="*/ 16 w 122"/>
                <a:gd name="T15" fmla="*/ 97 h 129"/>
                <a:gd name="T16" fmla="*/ 32 w 122"/>
                <a:gd name="T17" fmla="*/ 113 h 129"/>
                <a:gd name="T18" fmla="*/ 16 w 122"/>
                <a:gd name="T19" fmla="*/ 97 h 129"/>
                <a:gd name="T20" fmla="*/ 57 w 122"/>
                <a:gd name="T21" fmla="*/ 97 h 129"/>
                <a:gd name="T22" fmla="*/ 41 w 122"/>
                <a:gd name="T23" fmla="*/ 113 h 129"/>
                <a:gd name="T24" fmla="*/ 66 w 122"/>
                <a:gd name="T25" fmla="*/ 97 h 129"/>
                <a:gd name="T26" fmla="*/ 82 w 122"/>
                <a:gd name="T27" fmla="*/ 113 h 129"/>
                <a:gd name="T28" fmla="*/ 66 w 122"/>
                <a:gd name="T29" fmla="*/ 97 h 129"/>
                <a:gd name="T30" fmla="*/ 57 w 122"/>
                <a:gd name="T31" fmla="*/ 72 h 129"/>
                <a:gd name="T32" fmla="*/ 41 w 122"/>
                <a:gd name="T33" fmla="*/ 88 h 129"/>
                <a:gd name="T34" fmla="*/ 66 w 122"/>
                <a:gd name="T35" fmla="*/ 72 h 129"/>
                <a:gd name="T36" fmla="*/ 82 w 122"/>
                <a:gd name="T37" fmla="*/ 88 h 129"/>
                <a:gd name="T38" fmla="*/ 66 w 122"/>
                <a:gd name="T39" fmla="*/ 72 h 129"/>
                <a:gd name="T40" fmla="*/ 105 w 122"/>
                <a:gd name="T41" fmla="*/ 72 h 129"/>
                <a:gd name="T42" fmla="*/ 89 w 122"/>
                <a:gd name="T43" fmla="*/ 88 h 129"/>
                <a:gd name="T44" fmla="*/ 16 w 122"/>
                <a:gd name="T45" fmla="*/ 72 h 129"/>
                <a:gd name="T46" fmla="*/ 32 w 122"/>
                <a:gd name="T47" fmla="*/ 88 h 129"/>
                <a:gd name="T48" fmla="*/ 16 w 122"/>
                <a:gd name="T49" fmla="*/ 72 h 129"/>
                <a:gd name="T50" fmla="*/ 105 w 122"/>
                <a:gd name="T51" fmla="*/ 9 h 129"/>
                <a:gd name="T52" fmla="*/ 89 w 122"/>
                <a:gd name="T53" fmla="*/ 0 h 129"/>
                <a:gd name="T54" fmla="*/ 32 w 122"/>
                <a:gd name="T55" fmla="*/ 9 h 129"/>
                <a:gd name="T56" fmla="*/ 16 w 122"/>
                <a:gd name="T57" fmla="*/ 0 h 129"/>
                <a:gd name="T58" fmla="*/ 0 w 122"/>
                <a:gd name="T59" fmla="*/ 129 h 129"/>
                <a:gd name="T60" fmla="*/ 122 w 122"/>
                <a:gd name="T61" fmla="*/ 0 h 129"/>
                <a:gd name="T62" fmla="*/ 113 w 122"/>
                <a:gd name="T63" fmla="*/ 120 h 129"/>
                <a:gd name="T64" fmla="*/ 9 w 122"/>
                <a:gd name="T65" fmla="*/ 32 h 129"/>
                <a:gd name="T66" fmla="*/ 113 w 122"/>
                <a:gd name="T67" fmla="*/ 1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29">
                  <a:moveTo>
                    <a:pt x="41" y="49"/>
                  </a:moveTo>
                  <a:lnTo>
                    <a:pt x="57" y="49"/>
                  </a:lnTo>
                  <a:lnTo>
                    <a:pt x="57" y="65"/>
                  </a:lnTo>
                  <a:lnTo>
                    <a:pt x="41" y="65"/>
                  </a:lnTo>
                  <a:lnTo>
                    <a:pt x="41" y="49"/>
                  </a:lnTo>
                  <a:close/>
                  <a:moveTo>
                    <a:pt x="66" y="49"/>
                  </a:moveTo>
                  <a:lnTo>
                    <a:pt x="82" y="49"/>
                  </a:lnTo>
                  <a:lnTo>
                    <a:pt x="82" y="65"/>
                  </a:lnTo>
                  <a:lnTo>
                    <a:pt x="66" y="65"/>
                  </a:lnTo>
                  <a:lnTo>
                    <a:pt x="66" y="49"/>
                  </a:lnTo>
                  <a:close/>
                  <a:moveTo>
                    <a:pt x="89" y="49"/>
                  </a:moveTo>
                  <a:lnTo>
                    <a:pt x="105" y="49"/>
                  </a:lnTo>
                  <a:lnTo>
                    <a:pt x="105" y="65"/>
                  </a:lnTo>
                  <a:lnTo>
                    <a:pt x="89" y="65"/>
                  </a:lnTo>
                  <a:lnTo>
                    <a:pt x="89" y="49"/>
                  </a:lnTo>
                  <a:close/>
                  <a:moveTo>
                    <a:pt x="16" y="97"/>
                  </a:moveTo>
                  <a:lnTo>
                    <a:pt x="32" y="97"/>
                  </a:lnTo>
                  <a:lnTo>
                    <a:pt x="32" y="113"/>
                  </a:lnTo>
                  <a:lnTo>
                    <a:pt x="16" y="113"/>
                  </a:lnTo>
                  <a:lnTo>
                    <a:pt x="16" y="97"/>
                  </a:lnTo>
                  <a:close/>
                  <a:moveTo>
                    <a:pt x="41" y="97"/>
                  </a:moveTo>
                  <a:lnTo>
                    <a:pt x="57" y="97"/>
                  </a:lnTo>
                  <a:lnTo>
                    <a:pt x="57" y="113"/>
                  </a:lnTo>
                  <a:lnTo>
                    <a:pt x="41" y="113"/>
                  </a:lnTo>
                  <a:lnTo>
                    <a:pt x="41" y="97"/>
                  </a:lnTo>
                  <a:close/>
                  <a:moveTo>
                    <a:pt x="66" y="97"/>
                  </a:moveTo>
                  <a:lnTo>
                    <a:pt x="82" y="97"/>
                  </a:lnTo>
                  <a:lnTo>
                    <a:pt x="82" y="113"/>
                  </a:lnTo>
                  <a:lnTo>
                    <a:pt x="66" y="113"/>
                  </a:lnTo>
                  <a:lnTo>
                    <a:pt x="66" y="97"/>
                  </a:lnTo>
                  <a:close/>
                  <a:moveTo>
                    <a:pt x="41" y="72"/>
                  </a:moveTo>
                  <a:lnTo>
                    <a:pt x="57" y="72"/>
                  </a:lnTo>
                  <a:lnTo>
                    <a:pt x="57" y="88"/>
                  </a:lnTo>
                  <a:lnTo>
                    <a:pt x="41" y="88"/>
                  </a:lnTo>
                  <a:lnTo>
                    <a:pt x="41" y="72"/>
                  </a:lnTo>
                  <a:close/>
                  <a:moveTo>
                    <a:pt x="66" y="72"/>
                  </a:moveTo>
                  <a:lnTo>
                    <a:pt x="82" y="72"/>
                  </a:lnTo>
                  <a:lnTo>
                    <a:pt x="82" y="88"/>
                  </a:lnTo>
                  <a:lnTo>
                    <a:pt x="66" y="88"/>
                  </a:lnTo>
                  <a:lnTo>
                    <a:pt x="66" y="72"/>
                  </a:lnTo>
                  <a:close/>
                  <a:moveTo>
                    <a:pt x="89" y="72"/>
                  </a:moveTo>
                  <a:lnTo>
                    <a:pt x="105" y="72"/>
                  </a:lnTo>
                  <a:lnTo>
                    <a:pt x="105" y="88"/>
                  </a:lnTo>
                  <a:lnTo>
                    <a:pt x="89" y="88"/>
                  </a:lnTo>
                  <a:lnTo>
                    <a:pt x="89" y="72"/>
                  </a:lnTo>
                  <a:close/>
                  <a:moveTo>
                    <a:pt x="16" y="72"/>
                  </a:moveTo>
                  <a:lnTo>
                    <a:pt x="32" y="72"/>
                  </a:lnTo>
                  <a:lnTo>
                    <a:pt x="32" y="88"/>
                  </a:lnTo>
                  <a:lnTo>
                    <a:pt x="16" y="88"/>
                  </a:lnTo>
                  <a:lnTo>
                    <a:pt x="16" y="72"/>
                  </a:lnTo>
                  <a:close/>
                  <a:moveTo>
                    <a:pt x="105" y="0"/>
                  </a:moveTo>
                  <a:lnTo>
                    <a:pt x="105" y="9"/>
                  </a:lnTo>
                  <a:lnTo>
                    <a:pt x="89" y="9"/>
                  </a:lnTo>
                  <a:lnTo>
                    <a:pt x="89" y="0"/>
                  </a:lnTo>
                  <a:lnTo>
                    <a:pt x="32" y="0"/>
                  </a:lnTo>
                  <a:lnTo>
                    <a:pt x="32" y="9"/>
                  </a:lnTo>
                  <a:lnTo>
                    <a:pt x="16" y="9"/>
                  </a:lnTo>
                  <a:lnTo>
                    <a:pt x="16" y="0"/>
                  </a:lnTo>
                  <a:lnTo>
                    <a:pt x="0" y="0"/>
                  </a:lnTo>
                  <a:lnTo>
                    <a:pt x="0" y="129"/>
                  </a:lnTo>
                  <a:lnTo>
                    <a:pt x="122" y="129"/>
                  </a:lnTo>
                  <a:lnTo>
                    <a:pt x="122" y="0"/>
                  </a:lnTo>
                  <a:lnTo>
                    <a:pt x="105" y="0"/>
                  </a:lnTo>
                  <a:close/>
                  <a:moveTo>
                    <a:pt x="113" y="120"/>
                  </a:moveTo>
                  <a:lnTo>
                    <a:pt x="9" y="120"/>
                  </a:lnTo>
                  <a:lnTo>
                    <a:pt x="9" y="32"/>
                  </a:lnTo>
                  <a:lnTo>
                    <a:pt x="113" y="32"/>
                  </a:lnTo>
                  <a:lnTo>
                    <a:pt x="113"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4" name="Freeform 83">
              <a:extLst>
                <a:ext uri="{FF2B5EF4-FFF2-40B4-BE49-F238E27FC236}">
                  <a16:creationId xmlns:a16="http://schemas.microsoft.com/office/drawing/2014/main" id="{5137AED2-1E57-439C-9522-2B154B64DD20}"/>
                </a:ext>
              </a:extLst>
            </p:cNvPr>
            <p:cNvSpPr>
              <a:spLocks noEditPoints="1"/>
            </p:cNvSpPr>
            <p:nvPr/>
          </p:nvSpPr>
          <p:spPr bwMode="auto">
            <a:xfrm>
              <a:off x="3920" y="2137"/>
              <a:ext cx="103" cy="103"/>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5" name="Freeform 84">
              <a:extLst>
                <a:ext uri="{FF2B5EF4-FFF2-40B4-BE49-F238E27FC236}">
                  <a16:creationId xmlns:a16="http://schemas.microsoft.com/office/drawing/2014/main" id="{89CF1740-7E8D-4C9F-870C-CC6BD564405C}"/>
                </a:ext>
              </a:extLst>
            </p:cNvPr>
            <p:cNvSpPr>
              <a:spLocks noEditPoints="1"/>
            </p:cNvSpPr>
            <p:nvPr/>
          </p:nvSpPr>
          <p:spPr bwMode="auto">
            <a:xfrm>
              <a:off x="3770" y="2122"/>
              <a:ext cx="180" cy="179"/>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0"/>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5"/>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6" name="Freeform 85">
              <a:extLst>
                <a:ext uri="{FF2B5EF4-FFF2-40B4-BE49-F238E27FC236}">
                  <a16:creationId xmlns:a16="http://schemas.microsoft.com/office/drawing/2014/main" id="{5299E4B8-8AE1-4A68-9147-F1072808DDA2}"/>
                </a:ext>
              </a:extLst>
            </p:cNvPr>
            <p:cNvSpPr>
              <a:spLocks noEditPoints="1"/>
            </p:cNvSpPr>
            <p:nvPr/>
          </p:nvSpPr>
          <p:spPr bwMode="auto">
            <a:xfrm>
              <a:off x="4006" y="2444"/>
              <a:ext cx="105" cy="105"/>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0 h 86"/>
                <a:gd name="T42" fmla="*/ 6 w 85"/>
                <a:gd name="T43" fmla="*/ 53 h 86"/>
                <a:gd name="T44" fmla="*/ 5 w 85"/>
                <a:gd name="T45" fmla="*/ 46 h 86"/>
                <a:gd name="T46" fmla="*/ 42 w 85"/>
                <a:gd name="T47" fmla="*/ 8 h 86"/>
                <a:gd name="T48" fmla="*/ 80 w 85"/>
                <a:gd name="T49" fmla="*/ 46 h 86"/>
                <a:gd name="T50" fmla="*/ 79 w 85"/>
                <a:gd name="T51" fmla="*/ 53 h 86"/>
                <a:gd name="T52" fmla="*/ 75 w 85"/>
                <a:gd name="T53" fmla="*/ 50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19"/>
                    <a:pt x="66" y="0"/>
                    <a:pt x="42" y="0"/>
                  </a:cubicBezTo>
                  <a:cubicBezTo>
                    <a:pt x="19" y="0"/>
                    <a:pt x="0" y="19"/>
                    <a:pt x="0" y="43"/>
                  </a:cubicBezTo>
                  <a:cubicBezTo>
                    <a:pt x="0" y="48"/>
                    <a:pt x="0" y="53"/>
                    <a:pt x="2" y="58"/>
                  </a:cubicBezTo>
                  <a:cubicBezTo>
                    <a:pt x="0" y="61"/>
                    <a:pt x="0" y="64"/>
                    <a:pt x="0" y="67"/>
                  </a:cubicBezTo>
                  <a:cubicBezTo>
                    <a:pt x="0" y="75"/>
                    <a:pt x="4" y="81"/>
                    <a:pt x="10" y="84"/>
                  </a:cubicBezTo>
                  <a:cubicBezTo>
                    <a:pt x="10" y="50"/>
                    <a:pt x="10" y="50"/>
                    <a:pt x="10" y="50"/>
                  </a:cubicBezTo>
                  <a:cubicBezTo>
                    <a:pt x="9" y="51"/>
                    <a:pt x="7" y="52"/>
                    <a:pt x="6" y="53"/>
                  </a:cubicBezTo>
                  <a:cubicBezTo>
                    <a:pt x="5" y="51"/>
                    <a:pt x="5" y="48"/>
                    <a:pt x="5" y="46"/>
                  </a:cubicBezTo>
                  <a:cubicBezTo>
                    <a:pt x="5" y="25"/>
                    <a:pt x="22" y="8"/>
                    <a:pt x="42" y="8"/>
                  </a:cubicBezTo>
                  <a:cubicBezTo>
                    <a:pt x="63" y="8"/>
                    <a:pt x="80" y="25"/>
                    <a:pt x="80" y="46"/>
                  </a:cubicBezTo>
                  <a:cubicBezTo>
                    <a:pt x="80" y="48"/>
                    <a:pt x="80" y="51"/>
                    <a:pt x="79" y="53"/>
                  </a:cubicBezTo>
                  <a:cubicBezTo>
                    <a:pt x="78" y="52"/>
                    <a:pt x="76" y="51"/>
                    <a:pt x="75" y="50"/>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7" name="Freeform 86">
              <a:extLst>
                <a:ext uri="{FF2B5EF4-FFF2-40B4-BE49-F238E27FC236}">
                  <a16:creationId xmlns:a16="http://schemas.microsoft.com/office/drawing/2014/main" id="{8E1D09F8-70E3-47D4-9927-FE6AB9C7EF84}"/>
                </a:ext>
              </a:extLst>
            </p:cNvPr>
            <p:cNvSpPr>
              <a:spLocks noEditPoints="1"/>
            </p:cNvSpPr>
            <p:nvPr/>
          </p:nvSpPr>
          <p:spPr bwMode="auto">
            <a:xfrm>
              <a:off x="3848" y="2314"/>
              <a:ext cx="128" cy="129"/>
            </a:xfrm>
            <a:custGeom>
              <a:avLst/>
              <a:gdLst>
                <a:gd name="T0" fmla="*/ 52 w 104"/>
                <a:gd name="T1" fmla="*/ 0 h 105"/>
                <a:gd name="T2" fmla="*/ 0 w 104"/>
                <a:gd name="T3" fmla="*/ 53 h 105"/>
                <a:gd name="T4" fmla="*/ 52 w 104"/>
                <a:gd name="T5" fmla="*/ 105 h 105"/>
                <a:gd name="T6" fmla="*/ 104 w 104"/>
                <a:gd name="T7" fmla="*/ 53 h 105"/>
                <a:gd name="T8" fmla="*/ 52 w 104"/>
                <a:gd name="T9" fmla="*/ 0 h 105"/>
                <a:gd name="T10" fmla="*/ 32 w 104"/>
                <a:gd name="T11" fmla="*/ 53 h 105"/>
                <a:gd name="T12" fmla="*/ 52 w 104"/>
                <a:gd name="T13" fmla="*/ 33 h 105"/>
                <a:gd name="T14" fmla="*/ 72 w 104"/>
                <a:gd name="T15" fmla="*/ 53 h 105"/>
                <a:gd name="T16" fmla="*/ 52 w 104"/>
                <a:gd name="T17" fmla="*/ 72 h 105"/>
                <a:gd name="T18" fmla="*/ 32 w 104"/>
                <a:gd name="T19" fmla="*/ 53 h 105"/>
                <a:gd name="T20" fmla="*/ 94 w 104"/>
                <a:gd name="T21" fmla="*/ 70 h 105"/>
                <a:gd name="T22" fmla="*/ 94 w 104"/>
                <a:gd name="T23" fmla="*/ 70 h 105"/>
                <a:gd name="T24" fmla="*/ 76 w 104"/>
                <a:gd name="T25" fmla="*/ 63 h 105"/>
                <a:gd name="T26" fmla="*/ 78 w 104"/>
                <a:gd name="T27" fmla="*/ 53 h 105"/>
                <a:gd name="T28" fmla="*/ 76 w 104"/>
                <a:gd name="T29" fmla="*/ 43 h 105"/>
                <a:gd name="T30" fmla="*/ 89 w 104"/>
                <a:gd name="T31" fmla="*/ 37 h 105"/>
                <a:gd name="T32" fmla="*/ 94 w 104"/>
                <a:gd name="T33" fmla="*/ 35 h 105"/>
                <a:gd name="T34" fmla="*/ 98 w 104"/>
                <a:gd name="T35" fmla="*/ 53 h 105"/>
                <a:gd name="T36" fmla="*/ 94 w 104"/>
                <a:gd name="T37" fmla="*/ 70 h 105"/>
                <a:gd name="T38" fmla="*/ 69 w 104"/>
                <a:gd name="T39" fmla="*/ 10 h 105"/>
                <a:gd name="T40" fmla="*/ 69 w 104"/>
                <a:gd name="T41" fmla="*/ 10 h 105"/>
                <a:gd name="T42" fmla="*/ 69 w 104"/>
                <a:gd name="T43" fmla="*/ 10 h 105"/>
                <a:gd name="T44" fmla="*/ 62 w 104"/>
                <a:gd name="T45" fmla="*/ 28 h 105"/>
                <a:gd name="T46" fmla="*/ 52 w 104"/>
                <a:gd name="T47" fmla="*/ 26 h 105"/>
                <a:gd name="T48" fmla="*/ 42 w 104"/>
                <a:gd name="T49" fmla="*/ 28 h 105"/>
                <a:gd name="T50" fmla="*/ 38 w 104"/>
                <a:gd name="T51" fmla="*/ 20 h 105"/>
                <a:gd name="T52" fmla="*/ 35 w 104"/>
                <a:gd name="T53" fmla="*/ 10 h 105"/>
                <a:gd name="T54" fmla="*/ 52 w 104"/>
                <a:gd name="T55" fmla="*/ 7 h 105"/>
                <a:gd name="T56" fmla="*/ 69 w 104"/>
                <a:gd name="T57" fmla="*/ 10 h 105"/>
                <a:gd name="T58" fmla="*/ 10 w 104"/>
                <a:gd name="T59" fmla="*/ 35 h 105"/>
                <a:gd name="T60" fmla="*/ 19 w 104"/>
                <a:gd name="T61" fmla="*/ 39 h 105"/>
                <a:gd name="T62" fmla="*/ 28 w 104"/>
                <a:gd name="T63" fmla="*/ 43 h 105"/>
                <a:gd name="T64" fmla="*/ 26 w 104"/>
                <a:gd name="T65" fmla="*/ 53 h 105"/>
                <a:gd name="T66" fmla="*/ 28 w 104"/>
                <a:gd name="T67" fmla="*/ 63 h 105"/>
                <a:gd name="T68" fmla="*/ 10 w 104"/>
                <a:gd name="T69" fmla="*/ 70 h 105"/>
                <a:gd name="T70" fmla="*/ 6 w 104"/>
                <a:gd name="T71" fmla="*/ 53 h 105"/>
                <a:gd name="T72" fmla="*/ 10 w 104"/>
                <a:gd name="T73" fmla="*/ 35 h 105"/>
                <a:gd name="T74" fmla="*/ 35 w 104"/>
                <a:gd name="T75" fmla="*/ 95 h 105"/>
                <a:gd name="T76" fmla="*/ 37 w 104"/>
                <a:gd name="T77" fmla="*/ 89 h 105"/>
                <a:gd name="T78" fmla="*/ 42 w 104"/>
                <a:gd name="T79" fmla="*/ 77 h 105"/>
                <a:gd name="T80" fmla="*/ 52 w 104"/>
                <a:gd name="T81" fmla="*/ 79 h 105"/>
                <a:gd name="T82" fmla="*/ 62 w 104"/>
                <a:gd name="T83" fmla="*/ 77 h 105"/>
                <a:gd name="T84" fmla="*/ 69 w 104"/>
                <a:gd name="T85" fmla="*/ 95 h 105"/>
                <a:gd name="T86" fmla="*/ 69 w 104"/>
                <a:gd name="T87" fmla="*/ 95 h 105"/>
                <a:gd name="T88" fmla="*/ 69 w 104"/>
                <a:gd name="T89" fmla="*/ 95 h 105"/>
                <a:gd name="T90" fmla="*/ 52 w 104"/>
                <a:gd name="T91" fmla="*/ 98 h 105"/>
                <a:gd name="T92" fmla="*/ 35 w 104"/>
                <a:gd name="T93"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5">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32" y="53"/>
                  </a:moveTo>
                  <a:cubicBezTo>
                    <a:pt x="32" y="42"/>
                    <a:pt x="41" y="33"/>
                    <a:pt x="52" y="33"/>
                  </a:cubicBezTo>
                  <a:cubicBezTo>
                    <a:pt x="63" y="33"/>
                    <a:pt x="72" y="42"/>
                    <a:pt x="72" y="53"/>
                  </a:cubicBezTo>
                  <a:cubicBezTo>
                    <a:pt x="72" y="63"/>
                    <a:pt x="63" y="72"/>
                    <a:pt x="52" y="72"/>
                  </a:cubicBezTo>
                  <a:cubicBezTo>
                    <a:pt x="41" y="72"/>
                    <a:pt x="32" y="63"/>
                    <a:pt x="32" y="53"/>
                  </a:cubicBezTo>
                  <a:close/>
                  <a:moveTo>
                    <a:pt x="94" y="70"/>
                  </a:moveTo>
                  <a:cubicBezTo>
                    <a:pt x="94" y="70"/>
                    <a:pt x="94" y="70"/>
                    <a:pt x="94" y="70"/>
                  </a:cubicBezTo>
                  <a:cubicBezTo>
                    <a:pt x="76" y="63"/>
                    <a:pt x="76" y="63"/>
                    <a:pt x="76" y="63"/>
                  </a:cubicBezTo>
                  <a:cubicBezTo>
                    <a:pt x="77" y="59"/>
                    <a:pt x="78" y="56"/>
                    <a:pt x="78" y="53"/>
                  </a:cubicBezTo>
                  <a:cubicBezTo>
                    <a:pt x="78" y="49"/>
                    <a:pt x="77" y="46"/>
                    <a:pt x="76" y="43"/>
                  </a:cubicBezTo>
                  <a:cubicBezTo>
                    <a:pt x="89" y="37"/>
                    <a:pt x="89" y="37"/>
                    <a:pt x="89" y="37"/>
                  </a:cubicBezTo>
                  <a:cubicBezTo>
                    <a:pt x="94" y="35"/>
                    <a:pt x="94" y="35"/>
                    <a:pt x="94" y="35"/>
                  </a:cubicBezTo>
                  <a:cubicBezTo>
                    <a:pt x="96" y="40"/>
                    <a:pt x="98" y="46"/>
                    <a:pt x="98" y="53"/>
                  </a:cubicBezTo>
                  <a:cubicBezTo>
                    <a:pt x="98" y="59"/>
                    <a:pt x="96" y="65"/>
                    <a:pt x="94" y="70"/>
                  </a:cubicBezTo>
                  <a:close/>
                  <a:moveTo>
                    <a:pt x="69" y="10"/>
                  </a:moveTo>
                  <a:cubicBezTo>
                    <a:pt x="69" y="10"/>
                    <a:pt x="69" y="10"/>
                    <a:pt x="69" y="10"/>
                  </a:cubicBezTo>
                  <a:cubicBezTo>
                    <a:pt x="69" y="10"/>
                    <a:pt x="69" y="10"/>
                    <a:pt x="69" y="10"/>
                  </a:cubicBezTo>
                  <a:cubicBezTo>
                    <a:pt x="62" y="28"/>
                    <a:pt x="62" y="28"/>
                    <a:pt x="62" y="28"/>
                  </a:cubicBezTo>
                  <a:cubicBezTo>
                    <a:pt x="59" y="27"/>
                    <a:pt x="56" y="26"/>
                    <a:pt x="52" y="26"/>
                  </a:cubicBezTo>
                  <a:cubicBezTo>
                    <a:pt x="48" y="26"/>
                    <a:pt x="45" y="27"/>
                    <a:pt x="42" y="28"/>
                  </a:cubicBezTo>
                  <a:cubicBezTo>
                    <a:pt x="38" y="20"/>
                    <a:pt x="38" y="20"/>
                    <a:pt x="38" y="20"/>
                  </a:cubicBezTo>
                  <a:cubicBezTo>
                    <a:pt x="35" y="10"/>
                    <a:pt x="35" y="10"/>
                    <a:pt x="35" y="10"/>
                  </a:cubicBezTo>
                  <a:cubicBezTo>
                    <a:pt x="40" y="8"/>
                    <a:pt x="46" y="7"/>
                    <a:pt x="52" y="7"/>
                  </a:cubicBezTo>
                  <a:cubicBezTo>
                    <a:pt x="58" y="7"/>
                    <a:pt x="64" y="8"/>
                    <a:pt x="69" y="10"/>
                  </a:cubicBezTo>
                  <a:close/>
                  <a:moveTo>
                    <a:pt x="10" y="35"/>
                  </a:moveTo>
                  <a:cubicBezTo>
                    <a:pt x="19" y="39"/>
                    <a:pt x="19" y="39"/>
                    <a:pt x="19" y="39"/>
                  </a:cubicBezTo>
                  <a:cubicBezTo>
                    <a:pt x="28" y="43"/>
                    <a:pt x="28" y="43"/>
                    <a:pt x="28" y="43"/>
                  </a:cubicBezTo>
                  <a:cubicBezTo>
                    <a:pt x="27" y="46"/>
                    <a:pt x="26" y="49"/>
                    <a:pt x="26" y="53"/>
                  </a:cubicBezTo>
                  <a:cubicBezTo>
                    <a:pt x="26" y="56"/>
                    <a:pt x="27" y="59"/>
                    <a:pt x="28" y="63"/>
                  </a:cubicBezTo>
                  <a:cubicBezTo>
                    <a:pt x="10" y="70"/>
                    <a:pt x="10" y="70"/>
                    <a:pt x="10" y="70"/>
                  </a:cubicBezTo>
                  <a:cubicBezTo>
                    <a:pt x="8" y="65"/>
                    <a:pt x="6" y="59"/>
                    <a:pt x="6" y="53"/>
                  </a:cubicBezTo>
                  <a:cubicBezTo>
                    <a:pt x="6" y="46"/>
                    <a:pt x="8" y="40"/>
                    <a:pt x="10" y="35"/>
                  </a:cubicBezTo>
                  <a:close/>
                  <a:moveTo>
                    <a:pt x="35" y="95"/>
                  </a:moveTo>
                  <a:cubicBezTo>
                    <a:pt x="37" y="89"/>
                    <a:pt x="37" y="89"/>
                    <a:pt x="37" y="89"/>
                  </a:cubicBezTo>
                  <a:cubicBezTo>
                    <a:pt x="42" y="77"/>
                    <a:pt x="42" y="77"/>
                    <a:pt x="42" y="77"/>
                  </a:cubicBezTo>
                  <a:cubicBezTo>
                    <a:pt x="45" y="78"/>
                    <a:pt x="48" y="79"/>
                    <a:pt x="52" y="79"/>
                  </a:cubicBezTo>
                  <a:cubicBezTo>
                    <a:pt x="56" y="79"/>
                    <a:pt x="59" y="78"/>
                    <a:pt x="62" y="77"/>
                  </a:cubicBezTo>
                  <a:cubicBezTo>
                    <a:pt x="69" y="95"/>
                    <a:pt x="69" y="95"/>
                    <a:pt x="69" y="95"/>
                  </a:cubicBezTo>
                  <a:cubicBezTo>
                    <a:pt x="69" y="95"/>
                    <a:pt x="69" y="95"/>
                    <a:pt x="69" y="95"/>
                  </a:cubicBezTo>
                  <a:cubicBezTo>
                    <a:pt x="69" y="95"/>
                    <a:pt x="69" y="95"/>
                    <a:pt x="69" y="95"/>
                  </a:cubicBezTo>
                  <a:cubicBezTo>
                    <a:pt x="64" y="97"/>
                    <a:pt x="58" y="98"/>
                    <a:pt x="52" y="98"/>
                  </a:cubicBezTo>
                  <a:cubicBezTo>
                    <a:pt x="46" y="98"/>
                    <a:pt x="40" y="97"/>
                    <a:pt x="35" y="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8" name="Freeform 87">
              <a:extLst>
                <a:ext uri="{FF2B5EF4-FFF2-40B4-BE49-F238E27FC236}">
                  <a16:creationId xmlns:a16="http://schemas.microsoft.com/office/drawing/2014/main" id="{1C3494C9-ACCB-4BCC-99A0-535C5201500E}"/>
                </a:ext>
              </a:extLst>
            </p:cNvPr>
            <p:cNvSpPr>
              <a:spLocks/>
            </p:cNvSpPr>
            <p:nvPr/>
          </p:nvSpPr>
          <p:spPr bwMode="auto">
            <a:xfrm>
              <a:off x="3886" y="2470"/>
              <a:ext cx="147" cy="148"/>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5"/>
                    <a:pt x="4" y="80"/>
                    <a:pt x="10" y="80"/>
                  </a:cubicBezTo>
                  <a:cubicBezTo>
                    <a:pt x="15" y="80"/>
                    <a:pt x="20" y="75"/>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7"/>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9" name="Freeform 88">
              <a:extLst>
                <a:ext uri="{FF2B5EF4-FFF2-40B4-BE49-F238E27FC236}">
                  <a16:creationId xmlns:a16="http://schemas.microsoft.com/office/drawing/2014/main" id="{AA0B63C7-7D94-4851-AC34-6E1176893980}"/>
                </a:ext>
              </a:extLst>
            </p:cNvPr>
            <p:cNvSpPr>
              <a:spLocks noEditPoints="1"/>
            </p:cNvSpPr>
            <p:nvPr/>
          </p:nvSpPr>
          <p:spPr bwMode="auto">
            <a:xfrm>
              <a:off x="3691" y="1983"/>
              <a:ext cx="153" cy="125"/>
            </a:xfrm>
            <a:custGeom>
              <a:avLst/>
              <a:gdLst>
                <a:gd name="T0" fmla="*/ 125 w 125"/>
                <a:gd name="T1" fmla="*/ 55 h 102"/>
                <a:gd name="T2" fmla="*/ 110 w 125"/>
                <a:gd name="T3" fmla="*/ 24 h 102"/>
                <a:gd name="T4" fmla="*/ 86 w 125"/>
                <a:gd name="T5" fmla="*/ 24 h 102"/>
                <a:gd name="T6" fmla="*/ 86 w 125"/>
                <a:gd name="T7" fmla="*/ 8 h 102"/>
                <a:gd name="T8" fmla="*/ 78 w 125"/>
                <a:gd name="T9" fmla="*/ 0 h 102"/>
                <a:gd name="T10" fmla="*/ 8 w 125"/>
                <a:gd name="T11" fmla="*/ 0 h 102"/>
                <a:gd name="T12" fmla="*/ 0 w 125"/>
                <a:gd name="T13" fmla="*/ 8 h 102"/>
                <a:gd name="T14" fmla="*/ 0 w 125"/>
                <a:gd name="T15" fmla="*/ 71 h 102"/>
                <a:gd name="T16" fmla="*/ 8 w 125"/>
                <a:gd name="T17" fmla="*/ 79 h 102"/>
                <a:gd name="T18" fmla="*/ 18 w 125"/>
                <a:gd name="T19" fmla="*/ 79 h 102"/>
                <a:gd name="T20" fmla="*/ 16 w 125"/>
                <a:gd name="T21" fmla="*/ 87 h 102"/>
                <a:gd name="T22" fmla="*/ 31 w 125"/>
                <a:gd name="T23" fmla="*/ 102 h 102"/>
                <a:gd name="T24" fmla="*/ 47 w 125"/>
                <a:gd name="T25" fmla="*/ 87 h 102"/>
                <a:gd name="T26" fmla="*/ 45 w 125"/>
                <a:gd name="T27" fmla="*/ 79 h 102"/>
                <a:gd name="T28" fmla="*/ 88 w 125"/>
                <a:gd name="T29" fmla="*/ 79 h 102"/>
                <a:gd name="T30" fmla="*/ 86 w 125"/>
                <a:gd name="T31" fmla="*/ 87 h 102"/>
                <a:gd name="T32" fmla="*/ 102 w 125"/>
                <a:gd name="T33" fmla="*/ 102 h 102"/>
                <a:gd name="T34" fmla="*/ 118 w 125"/>
                <a:gd name="T35" fmla="*/ 87 h 102"/>
                <a:gd name="T36" fmla="*/ 115 w 125"/>
                <a:gd name="T37" fmla="*/ 79 h 102"/>
                <a:gd name="T38" fmla="*/ 125 w 125"/>
                <a:gd name="T39" fmla="*/ 79 h 102"/>
                <a:gd name="T40" fmla="*/ 125 w 125"/>
                <a:gd name="T41" fmla="*/ 55 h 102"/>
                <a:gd name="T42" fmla="*/ 86 w 125"/>
                <a:gd name="T43" fmla="*/ 55 h 102"/>
                <a:gd name="T44" fmla="*/ 86 w 125"/>
                <a:gd name="T45" fmla="*/ 36 h 102"/>
                <a:gd name="T46" fmla="*/ 102 w 125"/>
                <a:gd name="T47" fmla="*/ 36 h 102"/>
                <a:gd name="T48" fmla="*/ 112 w 125"/>
                <a:gd name="T49" fmla="*/ 55 h 102"/>
                <a:gd name="T50" fmla="*/ 86 w 125"/>
                <a:gd name="T51"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2">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5"/>
                    <a:pt x="23" y="102"/>
                    <a:pt x="31" y="102"/>
                  </a:cubicBezTo>
                  <a:cubicBezTo>
                    <a:pt x="40" y="102"/>
                    <a:pt x="47" y="95"/>
                    <a:pt x="47" y="87"/>
                  </a:cubicBezTo>
                  <a:cubicBezTo>
                    <a:pt x="47" y="84"/>
                    <a:pt x="46" y="81"/>
                    <a:pt x="45" y="79"/>
                  </a:cubicBezTo>
                  <a:cubicBezTo>
                    <a:pt x="88" y="79"/>
                    <a:pt x="88" y="79"/>
                    <a:pt x="88" y="79"/>
                  </a:cubicBezTo>
                  <a:cubicBezTo>
                    <a:pt x="87" y="81"/>
                    <a:pt x="86" y="84"/>
                    <a:pt x="86" y="87"/>
                  </a:cubicBezTo>
                  <a:cubicBezTo>
                    <a:pt x="86" y="95"/>
                    <a:pt x="93" y="102"/>
                    <a:pt x="102" y="102"/>
                  </a:cubicBezTo>
                  <a:cubicBezTo>
                    <a:pt x="111" y="102"/>
                    <a:pt x="118" y="95"/>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0" name="Freeform 89">
              <a:extLst>
                <a:ext uri="{FF2B5EF4-FFF2-40B4-BE49-F238E27FC236}">
                  <a16:creationId xmlns:a16="http://schemas.microsoft.com/office/drawing/2014/main" id="{7F4C5C57-2006-4DE2-8462-393FDA0A6706}"/>
                </a:ext>
              </a:extLst>
            </p:cNvPr>
            <p:cNvSpPr>
              <a:spLocks noEditPoints="1"/>
            </p:cNvSpPr>
            <p:nvPr/>
          </p:nvSpPr>
          <p:spPr bwMode="auto">
            <a:xfrm>
              <a:off x="3623" y="1836"/>
              <a:ext cx="129" cy="129"/>
            </a:xfrm>
            <a:custGeom>
              <a:avLst/>
              <a:gdLst>
                <a:gd name="T0" fmla="*/ 101 w 105"/>
                <a:gd name="T1" fmla="*/ 29 h 105"/>
                <a:gd name="T2" fmla="*/ 72 w 105"/>
                <a:gd name="T3" fmla="*/ 26 h 105"/>
                <a:gd name="T4" fmla="*/ 89 w 105"/>
                <a:gd name="T5" fmla="*/ 9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1 h 105"/>
                <a:gd name="T26" fmla="*/ 53 w 105"/>
                <a:gd name="T27" fmla="*/ 105 h 105"/>
                <a:gd name="T28" fmla="*/ 101 w 105"/>
                <a:gd name="T29" fmla="*/ 101 h 105"/>
                <a:gd name="T30" fmla="*/ 105 w 105"/>
                <a:gd name="T31" fmla="*/ 65 h 105"/>
                <a:gd name="T32" fmla="*/ 101 w 105"/>
                <a:gd name="T33" fmla="*/ 29 h 105"/>
                <a:gd name="T34" fmla="*/ 89 w 105"/>
                <a:gd name="T35" fmla="*/ 89 h 105"/>
                <a:gd name="T36" fmla="*/ 53 w 105"/>
                <a:gd name="T37" fmla="*/ 92 h 105"/>
                <a:gd name="T38" fmla="*/ 16 w 105"/>
                <a:gd name="T39" fmla="*/ 89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9"/>
                    <a:pt x="89" y="9"/>
                    <a:pt x="89" y="9"/>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2"/>
                    <a:pt x="0" y="65"/>
                  </a:cubicBezTo>
                  <a:cubicBezTo>
                    <a:pt x="0" y="78"/>
                    <a:pt x="2" y="90"/>
                    <a:pt x="4" y="101"/>
                  </a:cubicBezTo>
                  <a:cubicBezTo>
                    <a:pt x="19" y="104"/>
                    <a:pt x="35" y="105"/>
                    <a:pt x="53" y="105"/>
                  </a:cubicBezTo>
                  <a:cubicBezTo>
                    <a:pt x="70" y="105"/>
                    <a:pt x="86" y="104"/>
                    <a:pt x="101" y="101"/>
                  </a:cubicBezTo>
                  <a:cubicBezTo>
                    <a:pt x="104" y="90"/>
                    <a:pt x="105" y="78"/>
                    <a:pt x="105" y="65"/>
                  </a:cubicBezTo>
                  <a:cubicBezTo>
                    <a:pt x="105" y="52"/>
                    <a:pt x="104" y="40"/>
                    <a:pt x="101" y="29"/>
                  </a:cubicBezTo>
                  <a:close/>
                  <a:moveTo>
                    <a:pt x="89" y="89"/>
                  </a:moveTo>
                  <a:cubicBezTo>
                    <a:pt x="78" y="91"/>
                    <a:pt x="65" y="92"/>
                    <a:pt x="53" y="92"/>
                  </a:cubicBezTo>
                  <a:cubicBezTo>
                    <a:pt x="40" y="92"/>
                    <a:pt x="27" y="91"/>
                    <a:pt x="16" y="89"/>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8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1" name="Freeform 90">
              <a:extLst>
                <a:ext uri="{FF2B5EF4-FFF2-40B4-BE49-F238E27FC236}">
                  <a16:creationId xmlns:a16="http://schemas.microsoft.com/office/drawing/2014/main" id="{905B0C64-D3A9-4AE6-817C-64217AD9681C}"/>
                </a:ext>
              </a:extLst>
            </p:cNvPr>
            <p:cNvSpPr>
              <a:spLocks/>
            </p:cNvSpPr>
            <p:nvPr/>
          </p:nvSpPr>
          <p:spPr bwMode="auto">
            <a:xfrm>
              <a:off x="3632" y="1687"/>
              <a:ext cx="164" cy="134"/>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7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5 h 109"/>
                <a:gd name="T26" fmla="*/ 20 w 134"/>
                <a:gd name="T27" fmla="*/ 66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8"/>
                    <a:pt x="130" y="2"/>
                  </a:cubicBezTo>
                  <a:cubicBezTo>
                    <a:pt x="125" y="5"/>
                    <a:pt x="119" y="7"/>
                    <a:pt x="113" y="9"/>
                  </a:cubicBezTo>
                  <a:cubicBezTo>
                    <a:pt x="108" y="3"/>
                    <a:pt x="101" y="0"/>
                    <a:pt x="93" y="0"/>
                  </a:cubicBezTo>
                  <a:cubicBezTo>
                    <a:pt x="78" y="0"/>
                    <a:pt x="65" y="12"/>
                    <a:pt x="65" y="27"/>
                  </a:cubicBezTo>
                  <a:cubicBezTo>
                    <a:pt x="65" y="30"/>
                    <a:pt x="66" y="32"/>
                    <a:pt x="66" y="34"/>
                  </a:cubicBezTo>
                  <a:cubicBezTo>
                    <a:pt x="43" y="33"/>
                    <a:pt x="23" y="22"/>
                    <a:pt x="10" y="5"/>
                  </a:cubicBezTo>
                  <a:cubicBezTo>
                    <a:pt x="7" y="9"/>
                    <a:pt x="6" y="14"/>
                    <a:pt x="6" y="19"/>
                  </a:cubicBezTo>
                  <a:cubicBezTo>
                    <a:pt x="6" y="28"/>
                    <a:pt x="11" y="37"/>
                    <a:pt x="18" y="42"/>
                  </a:cubicBezTo>
                  <a:cubicBezTo>
                    <a:pt x="14" y="41"/>
                    <a:pt x="9" y="40"/>
                    <a:pt x="6" y="38"/>
                  </a:cubicBezTo>
                  <a:cubicBezTo>
                    <a:pt x="6" y="38"/>
                    <a:pt x="6" y="38"/>
                    <a:pt x="6" y="39"/>
                  </a:cubicBezTo>
                  <a:cubicBezTo>
                    <a:pt x="6" y="52"/>
                    <a:pt x="15" y="63"/>
                    <a:pt x="28" y="65"/>
                  </a:cubicBezTo>
                  <a:cubicBezTo>
                    <a:pt x="25" y="66"/>
                    <a:pt x="23" y="66"/>
                    <a:pt x="20" y="66"/>
                  </a:cubicBezTo>
                  <a:cubicBezTo>
                    <a:pt x="19" y="66"/>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29"/>
                    <a:pt x="120" y="28"/>
                    <a:pt x="120" y="27"/>
                  </a:cubicBezTo>
                  <a:cubicBezTo>
                    <a:pt x="126" y="23"/>
                    <a:pt x="130" y="18"/>
                    <a:pt x="134"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2" name="Freeform 91">
              <a:extLst>
                <a:ext uri="{FF2B5EF4-FFF2-40B4-BE49-F238E27FC236}">
                  <a16:creationId xmlns:a16="http://schemas.microsoft.com/office/drawing/2014/main" id="{66F97752-A838-4B77-A7C4-D5B238FB847B}"/>
                </a:ext>
              </a:extLst>
            </p:cNvPr>
            <p:cNvSpPr>
              <a:spLocks noEditPoints="1"/>
            </p:cNvSpPr>
            <p:nvPr/>
          </p:nvSpPr>
          <p:spPr bwMode="auto">
            <a:xfrm>
              <a:off x="3705" y="2373"/>
              <a:ext cx="160" cy="149"/>
            </a:xfrm>
            <a:custGeom>
              <a:avLst/>
              <a:gdLst>
                <a:gd name="T0" fmla="*/ 70 w 160"/>
                <a:gd name="T1" fmla="*/ 79 h 149"/>
                <a:gd name="T2" fmla="*/ 90 w 160"/>
                <a:gd name="T3" fmla="*/ 79 h 149"/>
                <a:gd name="T4" fmla="*/ 90 w 160"/>
                <a:gd name="T5" fmla="*/ 40 h 149"/>
                <a:gd name="T6" fmla="*/ 120 w 160"/>
                <a:gd name="T7" fmla="*/ 40 h 149"/>
                <a:gd name="T8" fmla="*/ 80 w 160"/>
                <a:gd name="T9" fmla="*/ 0 h 149"/>
                <a:gd name="T10" fmla="*/ 40 w 160"/>
                <a:gd name="T11" fmla="*/ 40 h 149"/>
                <a:gd name="T12" fmla="*/ 70 w 160"/>
                <a:gd name="T13" fmla="*/ 40 h 149"/>
                <a:gd name="T14" fmla="*/ 70 w 160"/>
                <a:gd name="T15" fmla="*/ 79 h 149"/>
                <a:gd name="T16" fmla="*/ 100 w 160"/>
                <a:gd name="T17" fmla="*/ 57 h 149"/>
                <a:gd name="T18" fmla="*/ 100 w 160"/>
                <a:gd name="T19" fmla="*/ 72 h 149"/>
                <a:gd name="T20" fmla="*/ 145 w 160"/>
                <a:gd name="T21" fmla="*/ 89 h 149"/>
                <a:gd name="T22" fmla="*/ 80 w 160"/>
                <a:gd name="T23" fmla="*/ 114 h 149"/>
                <a:gd name="T24" fmla="*/ 14 w 160"/>
                <a:gd name="T25" fmla="*/ 89 h 149"/>
                <a:gd name="T26" fmla="*/ 59 w 160"/>
                <a:gd name="T27" fmla="*/ 72 h 149"/>
                <a:gd name="T28" fmla="*/ 59 w 160"/>
                <a:gd name="T29" fmla="*/ 57 h 149"/>
                <a:gd name="T30" fmla="*/ 0 w 160"/>
                <a:gd name="T31" fmla="*/ 79 h 149"/>
                <a:gd name="T32" fmla="*/ 0 w 160"/>
                <a:gd name="T33" fmla="*/ 120 h 149"/>
                <a:gd name="T34" fmla="*/ 80 w 160"/>
                <a:gd name="T35" fmla="*/ 149 h 149"/>
                <a:gd name="T36" fmla="*/ 160 w 160"/>
                <a:gd name="T37" fmla="*/ 120 h 149"/>
                <a:gd name="T38" fmla="*/ 160 w 160"/>
                <a:gd name="T39" fmla="*/ 79 h 149"/>
                <a:gd name="T40" fmla="*/ 100 w 160"/>
                <a:gd name="T41"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49">
                  <a:moveTo>
                    <a:pt x="70" y="79"/>
                  </a:moveTo>
                  <a:lnTo>
                    <a:pt x="90" y="79"/>
                  </a:lnTo>
                  <a:lnTo>
                    <a:pt x="90" y="40"/>
                  </a:lnTo>
                  <a:lnTo>
                    <a:pt x="120" y="40"/>
                  </a:lnTo>
                  <a:lnTo>
                    <a:pt x="80" y="0"/>
                  </a:lnTo>
                  <a:lnTo>
                    <a:pt x="40" y="40"/>
                  </a:lnTo>
                  <a:lnTo>
                    <a:pt x="70" y="40"/>
                  </a:lnTo>
                  <a:lnTo>
                    <a:pt x="70" y="79"/>
                  </a:lnTo>
                  <a:close/>
                  <a:moveTo>
                    <a:pt x="100" y="57"/>
                  </a:moveTo>
                  <a:lnTo>
                    <a:pt x="100" y="72"/>
                  </a:lnTo>
                  <a:lnTo>
                    <a:pt x="145" y="89"/>
                  </a:lnTo>
                  <a:lnTo>
                    <a:pt x="80" y="114"/>
                  </a:lnTo>
                  <a:lnTo>
                    <a:pt x="14" y="89"/>
                  </a:lnTo>
                  <a:lnTo>
                    <a:pt x="59" y="72"/>
                  </a:lnTo>
                  <a:lnTo>
                    <a:pt x="59" y="57"/>
                  </a:lnTo>
                  <a:lnTo>
                    <a:pt x="0" y="79"/>
                  </a:lnTo>
                  <a:lnTo>
                    <a:pt x="0" y="120"/>
                  </a:lnTo>
                  <a:lnTo>
                    <a:pt x="80" y="149"/>
                  </a:lnTo>
                  <a:lnTo>
                    <a:pt x="160" y="120"/>
                  </a:lnTo>
                  <a:lnTo>
                    <a:pt x="160" y="79"/>
                  </a:lnTo>
                  <a:lnTo>
                    <a:pt x="100"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3" name="Freeform 92">
              <a:extLst>
                <a:ext uri="{FF2B5EF4-FFF2-40B4-BE49-F238E27FC236}">
                  <a16:creationId xmlns:a16="http://schemas.microsoft.com/office/drawing/2014/main" id="{AD7EC929-F6F3-4883-B8CB-128452FED3FD}"/>
                </a:ext>
              </a:extLst>
            </p:cNvPr>
            <p:cNvSpPr>
              <a:spLocks noEditPoints="1"/>
            </p:cNvSpPr>
            <p:nvPr/>
          </p:nvSpPr>
          <p:spPr bwMode="auto">
            <a:xfrm>
              <a:off x="3698" y="2535"/>
              <a:ext cx="122" cy="91"/>
            </a:xfrm>
            <a:custGeom>
              <a:avLst/>
              <a:gdLst>
                <a:gd name="T0" fmla="*/ 37 w 99"/>
                <a:gd name="T1" fmla="*/ 16 h 74"/>
                <a:gd name="T2" fmla="*/ 53 w 99"/>
                <a:gd name="T3" fmla="*/ 31 h 74"/>
                <a:gd name="T4" fmla="*/ 68 w 99"/>
                <a:gd name="T5" fmla="*/ 16 h 74"/>
                <a:gd name="T6" fmla="*/ 53 w 99"/>
                <a:gd name="T7" fmla="*/ 0 h 74"/>
                <a:gd name="T8" fmla="*/ 37 w 99"/>
                <a:gd name="T9" fmla="*/ 16 h 74"/>
                <a:gd name="T10" fmla="*/ 0 w 99"/>
                <a:gd name="T11" fmla="*/ 16 h 74"/>
                <a:gd name="T12" fmla="*/ 16 w 99"/>
                <a:gd name="T13" fmla="*/ 31 h 74"/>
                <a:gd name="T14" fmla="*/ 31 w 99"/>
                <a:gd name="T15" fmla="*/ 16 h 74"/>
                <a:gd name="T16" fmla="*/ 16 w 99"/>
                <a:gd name="T17" fmla="*/ 0 h 74"/>
                <a:gd name="T18" fmla="*/ 0 w 99"/>
                <a:gd name="T19" fmla="*/ 16 h 74"/>
                <a:gd name="T20" fmla="*/ 74 w 99"/>
                <a:gd name="T21" fmla="*/ 47 h 74"/>
                <a:gd name="T22" fmla="*/ 74 w 99"/>
                <a:gd name="T23" fmla="*/ 37 h 74"/>
                <a:gd name="T24" fmla="*/ 68 w 99"/>
                <a:gd name="T25" fmla="*/ 31 h 74"/>
                <a:gd name="T26" fmla="*/ 53 w 99"/>
                <a:gd name="T27" fmla="*/ 31 h 74"/>
                <a:gd name="T28" fmla="*/ 16 w 99"/>
                <a:gd name="T29" fmla="*/ 31 h 74"/>
                <a:gd name="T30" fmla="*/ 6 w 99"/>
                <a:gd name="T31" fmla="*/ 31 h 74"/>
                <a:gd name="T32" fmla="*/ 0 w 99"/>
                <a:gd name="T33" fmla="*/ 37 h 74"/>
                <a:gd name="T34" fmla="*/ 0 w 99"/>
                <a:gd name="T35" fmla="*/ 68 h 74"/>
                <a:gd name="T36" fmla="*/ 6 w 99"/>
                <a:gd name="T37" fmla="*/ 74 h 74"/>
                <a:gd name="T38" fmla="*/ 68 w 99"/>
                <a:gd name="T39" fmla="*/ 74 h 74"/>
                <a:gd name="T40" fmla="*/ 74 w 99"/>
                <a:gd name="T41" fmla="*/ 68 h 74"/>
                <a:gd name="T42" fmla="*/ 74 w 99"/>
                <a:gd name="T43" fmla="*/ 59 h 74"/>
                <a:gd name="T44" fmla="*/ 99 w 99"/>
                <a:gd name="T45" fmla="*/ 74 h 74"/>
                <a:gd name="T46" fmla="*/ 99 w 99"/>
                <a:gd name="T47" fmla="*/ 31 h 74"/>
                <a:gd name="T48" fmla="*/ 74 w 99"/>
                <a:gd name="T49" fmla="*/ 47 h 74"/>
                <a:gd name="T50" fmla="*/ 62 w 99"/>
                <a:gd name="T51" fmla="*/ 62 h 74"/>
                <a:gd name="T52" fmla="*/ 13 w 99"/>
                <a:gd name="T53" fmla="*/ 62 h 74"/>
                <a:gd name="T54" fmla="*/ 13 w 99"/>
                <a:gd name="T55" fmla="*/ 43 h 74"/>
                <a:gd name="T56" fmla="*/ 62 w 99"/>
                <a:gd name="T57" fmla="*/ 43 h 74"/>
                <a:gd name="T58" fmla="*/ 62 w 99"/>
                <a:gd name="T5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4">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4"/>
                    <a:pt x="6" y="74"/>
                  </a:cubicBezTo>
                  <a:cubicBezTo>
                    <a:pt x="68" y="74"/>
                    <a:pt x="68" y="74"/>
                    <a:pt x="68" y="74"/>
                  </a:cubicBezTo>
                  <a:cubicBezTo>
                    <a:pt x="72" y="74"/>
                    <a:pt x="74" y="72"/>
                    <a:pt x="74" y="68"/>
                  </a:cubicBezTo>
                  <a:cubicBezTo>
                    <a:pt x="74" y="59"/>
                    <a:pt x="74" y="59"/>
                    <a:pt x="74" y="59"/>
                  </a:cubicBezTo>
                  <a:cubicBezTo>
                    <a:pt x="99" y="74"/>
                    <a:pt x="99" y="74"/>
                    <a:pt x="99" y="74"/>
                  </a:cubicBezTo>
                  <a:cubicBezTo>
                    <a:pt x="99" y="31"/>
                    <a:pt x="99" y="31"/>
                    <a:pt x="99" y="31"/>
                  </a:cubicBezTo>
                  <a:lnTo>
                    <a:pt x="74" y="47"/>
                  </a:lnTo>
                  <a:close/>
                  <a:moveTo>
                    <a:pt x="62" y="62"/>
                  </a:moveTo>
                  <a:cubicBezTo>
                    <a:pt x="13" y="62"/>
                    <a:pt x="13" y="62"/>
                    <a:pt x="13" y="62"/>
                  </a:cubicBezTo>
                  <a:cubicBezTo>
                    <a:pt x="13" y="43"/>
                    <a:pt x="13" y="43"/>
                    <a:pt x="13" y="43"/>
                  </a:cubicBezTo>
                  <a:cubicBezTo>
                    <a:pt x="62" y="43"/>
                    <a:pt x="62" y="43"/>
                    <a:pt x="62" y="43"/>
                  </a:cubicBezTo>
                  <a:lnTo>
                    <a:pt x="62" y="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4" name="Freeform 93">
              <a:extLst>
                <a:ext uri="{FF2B5EF4-FFF2-40B4-BE49-F238E27FC236}">
                  <a16:creationId xmlns:a16="http://schemas.microsoft.com/office/drawing/2014/main" id="{DEA87808-0BD3-44F4-BEC9-70D610C7D863}"/>
                </a:ext>
              </a:extLst>
            </p:cNvPr>
            <p:cNvSpPr>
              <a:spLocks noEditPoints="1"/>
            </p:cNvSpPr>
            <p:nvPr/>
          </p:nvSpPr>
          <p:spPr bwMode="auto">
            <a:xfrm>
              <a:off x="3670" y="2235"/>
              <a:ext cx="129" cy="129"/>
            </a:xfrm>
            <a:custGeom>
              <a:avLst/>
              <a:gdLst>
                <a:gd name="T0" fmla="*/ 53 w 105"/>
                <a:gd name="T1" fmla="*/ 0 h 105"/>
                <a:gd name="T2" fmla="*/ 0 w 105"/>
                <a:gd name="T3" fmla="*/ 53 h 105"/>
                <a:gd name="T4" fmla="*/ 53 w 105"/>
                <a:gd name="T5" fmla="*/ 105 h 105"/>
                <a:gd name="T6" fmla="*/ 105 w 105"/>
                <a:gd name="T7" fmla="*/ 53 h 105"/>
                <a:gd name="T8" fmla="*/ 53 w 105"/>
                <a:gd name="T9" fmla="*/ 0 h 105"/>
                <a:gd name="T10" fmla="*/ 84 w 105"/>
                <a:gd name="T11" fmla="*/ 45 h 105"/>
                <a:gd name="T12" fmla="*/ 55 w 105"/>
                <a:gd name="T13" fmla="*/ 85 h 105"/>
                <a:gd name="T14" fmla="*/ 41 w 105"/>
                <a:gd name="T15" fmla="*/ 80 h 105"/>
                <a:gd name="T16" fmla="*/ 31 w 105"/>
                <a:gd name="T17" fmla="*/ 48 h 105"/>
                <a:gd name="T18" fmla="*/ 24 w 105"/>
                <a:gd name="T19" fmla="*/ 50 h 105"/>
                <a:gd name="T20" fmla="*/ 21 w 105"/>
                <a:gd name="T21" fmla="*/ 47 h 105"/>
                <a:gd name="T22" fmla="*/ 40 w 105"/>
                <a:gd name="T23" fmla="*/ 33 h 105"/>
                <a:gd name="T24" fmla="*/ 51 w 105"/>
                <a:gd name="T25" fmla="*/ 54 h 105"/>
                <a:gd name="T26" fmla="*/ 56 w 105"/>
                <a:gd name="T27" fmla="*/ 67 h 105"/>
                <a:gd name="T28" fmla="*/ 64 w 105"/>
                <a:gd name="T29" fmla="*/ 55 h 105"/>
                <a:gd name="T30" fmla="*/ 57 w 105"/>
                <a:gd name="T31" fmla="*/ 47 h 105"/>
                <a:gd name="T32" fmla="*/ 84 w 105"/>
                <a:gd name="T33"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5">
                  <a:moveTo>
                    <a:pt x="53" y="0"/>
                  </a:moveTo>
                  <a:cubicBezTo>
                    <a:pt x="23" y="0"/>
                    <a:pt x="0" y="24"/>
                    <a:pt x="0" y="53"/>
                  </a:cubicBezTo>
                  <a:cubicBezTo>
                    <a:pt x="0" y="82"/>
                    <a:pt x="23" y="105"/>
                    <a:pt x="53" y="105"/>
                  </a:cubicBezTo>
                  <a:cubicBezTo>
                    <a:pt x="82" y="105"/>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8"/>
                    <a:pt x="64" y="42"/>
                    <a:pt x="57" y="47"/>
                  </a:cubicBezTo>
                  <a:cubicBezTo>
                    <a:pt x="60" y="30"/>
                    <a:pt x="87" y="25"/>
                    <a:pt x="84"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5" name="Freeform 94">
              <a:extLst>
                <a:ext uri="{FF2B5EF4-FFF2-40B4-BE49-F238E27FC236}">
                  <a16:creationId xmlns:a16="http://schemas.microsoft.com/office/drawing/2014/main" id="{7A5C2925-8CAF-4A06-B772-D2BFA170A069}"/>
                </a:ext>
              </a:extLst>
            </p:cNvPr>
            <p:cNvSpPr>
              <a:spLocks noEditPoints="1"/>
            </p:cNvSpPr>
            <p:nvPr/>
          </p:nvSpPr>
          <p:spPr bwMode="auto">
            <a:xfrm>
              <a:off x="3629" y="2119"/>
              <a:ext cx="126" cy="107"/>
            </a:xfrm>
            <a:custGeom>
              <a:avLst/>
              <a:gdLst>
                <a:gd name="T0" fmla="*/ 84 w 102"/>
                <a:gd name="T1" fmla="*/ 82 h 87"/>
                <a:gd name="T2" fmla="*/ 81 w 102"/>
                <a:gd name="T3" fmla="*/ 81 h 87"/>
                <a:gd name="T4" fmla="*/ 81 w 102"/>
                <a:gd name="T5" fmla="*/ 74 h 87"/>
                <a:gd name="T6" fmla="*/ 93 w 102"/>
                <a:gd name="T7" fmla="*/ 43 h 87"/>
                <a:gd name="T8" fmla="*/ 81 w 102"/>
                <a:gd name="T9" fmla="*/ 12 h 87"/>
                <a:gd name="T10" fmla="*/ 81 w 102"/>
                <a:gd name="T11" fmla="*/ 6 h 87"/>
                <a:gd name="T12" fmla="*/ 87 w 102"/>
                <a:gd name="T13" fmla="*/ 6 h 87"/>
                <a:gd name="T14" fmla="*/ 102 w 102"/>
                <a:gd name="T15" fmla="*/ 43 h 87"/>
                <a:gd name="T16" fmla="*/ 87 w 102"/>
                <a:gd name="T17" fmla="*/ 81 h 87"/>
                <a:gd name="T18" fmla="*/ 84 w 102"/>
                <a:gd name="T19" fmla="*/ 82 h 87"/>
                <a:gd name="T20" fmla="*/ 68 w 102"/>
                <a:gd name="T21" fmla="*/ 73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3 h 87"/>
                <a:gd name="T34" fmla="*/ 71 w 102"/>
                <a:gd name="T35" fmla="*/ 72 h 87"/>
                <a:gd name="T36" fmla="*/ 68 w 102"/>
                <a:gd name="T37" fmla="*/ 73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4 h 87"/>
                <a:gd name="T58" fmla="*/ 42 w 102"/>
                <a:gd name="T59" fmla="*/ 82 h 87"/>
                <a:gd name="T60" fmla="*/ 38 w 102"/>
                <a:gd name="T61" fmla="*/ 84 h 87"/>
                <a:gd name="T62" fmla="*/ 15 w 102"/>
                <a:gd name="T63" fmla="*/ 61 h 87"/>
                <a:gd name="T64" fmla="*/ 0 w 102"/>
                <a:gd name="T65" fmla="*/ 61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3"/>
                  </a:cubicBezTo>
                  <a:cubicBezTo>
                    <a:pt x="93" y="32"/>
                    <a:pt x="89" y="21"/>
                    <a:pt x="81" y="12"/>
                  </a:cubicBezTo>
                  <a:cubicBezTo>
                    <a:pt x="79" y="11"/>
                    <a:pt x="79" y="8"/>
                    <a:pt x="81" y="6"/>
                  </a:cubicBezTo>
                  <a:cubicBezTo>
                    <a:pt x="82" y="4"/>
                    <a:pt x="85" y="4"/>
                    <a:pt x="87" y="6"/>
                  </a:cubicBezTo>
                  <a:cubicBezTo>
                    <a:pt x="97" y="16"/>
                    <a:pt x="102" y="29"/>
                    <a:pt x="102" y="43"/>
                  </a:cubicBezTo>
                  <a:cubicBezTo>
                    <a:pt x="102" y="57"/>
                    <a:pt x="97" y="71"/>
                    <a:pt x="87" y="81"/>
                  </a:cubicBezTo>
                  <a:cubicBezTo>
                    <a:pt x="86" y="82"/>
                    <a:pt x="85" y="82"/>
                    <a:pt x="84" y="82"/>
                  </a:cubicBezTo>
                  <a:close/>
                  <a:moveTo>
                    <a:pt x="68" y="73"/>
                  </a:moveTo>
                  <a:cubicBezTo>
                    <a:pt x="67" y="73"/>
                    <a:pt x="65" y="73"/>
                    <a:pt x="65" y="72"/>
                  </a:cubicBezTo>
                  <a:cubicBezTo>
                    <a:pt x="63" y="70"/>
                    <a:pt x="63" y="67"/>
                    <a:pt x="65" y="66"/>
                  </a:cubicBezTo>
                  <a:cubicBezTo>
                    <a:pt x="77" y="53"/>
                    <a:pt x="77" y="33"/>
                    <a:pt x="65" y="21"/>
                  </a:cubicBezTo>
                  <a:cubicBezTo>
                    <a:pt x="63" y="19"/>
                    <a:pt x="63" y="16"/>
                    <a:pt x="65" y="15"/>
                  </a:cubicBezTo>
                  <a:cubicBezTo>
                    <a:pt x="66" y="13"/>
                    <a:pt x="69" y="13"/>
                    <a:pt x="71" y="15"/>
                  </a:cubicBezTo>
                  <a:cubicBezTo>
                    <a:pt x="79" y="22"/>
                    <a:pt x="83" y="33"/>
                    <a:pt x="83" y="43"/>
                  </a:cubicBezTo>
                  <a:cubicBezTo>
                    <a:pt x="83" y="54"/>
                    <a:pt x="79" y="64"/>
                    <a:pt x="71" y="72"/>
                  </a:cubicBezTo>
                  <a:cubicBezTo>
                    <a:pt x="70" y="73"/>
                    <a:pt x="69" y="73"/>
                    <a:pt x="68" y="73"/>
                  </a:cubicBezTo>
                  <a:close/>
                  <a:moveTo>
                    <a:pt x="52" y="65"/>
                  </a:moveTo>
                  <a:cubicBezTo>
                    <a:pt x="51" y="65"/>
                    <a:pt x="49" y="64"/>
                    <a:pt x="49" y="64"/>
                  </a:cubicBezTo>
                  <a:cubicBezTo>
                    <a:pt x="47" y="62"/>
                    <a:pt x="47" y="59"/>
                    <a:pt x="49" y="57"/>
                  </a:cubicBezTo>
                  <a:cubicBezTo>
                    <a:pt x="56" y="50"/>
                    <a:pt x="56" y="37"/>
                    <a:pt x="49" y="30"/>
                  </a:cubicBezTo>
                  <a:cubicBezTo>
                    <a:pt x="47" y="28"/>
                    <a:pt x="47" y="25"/>
                    <a:pt x="49" y="23"/>
                  </a:cubicBezTo>
                  <a:cubicBezTo>
                    <a:pt x="50" y="21"/>
                    <a:pt x="53" y="21"/>
                    <a:pt x="55" y="23"/>
                  </a:cubicBezTo>
                  <a:cubicBezTo>
                    <a:pt x="66" y="34"/>
                    <a:pt x="66" y="52"/>
                    <a:pt x="55" y="64"/>
                  </a:cubicBezTo>
                  <a:cubicBezTo>
                    <a:pt x="54" y="64"/>
                    <a:pt x="53" y="65"/>
                    <a:pt x="52" y="65"/>
                  </a:cubicBezTo>
                  <a:close/>
                  <a:moveTo>
                    <a:pt x="38" y="3"/>
                  </a:moveTo>
                  <a:cubicBezTo>
                    <a:pt x="40" y="0"/>
                    <a:pt x="42" y="1"/>
                    <a:pt x="42" y="4"/>
                  </a:cubicBezTo>
                  <a:cubicBezTo>
                    <a:pt x="42" y="82"/>
                    <a:pt x="42" y="82"/>
                    <a:pt x="42" y="82"/>
                  </a:cubicBezTo>
                  <a:cubicBezTo>
                    <a:pt x="42" y="86"/>
                    <a:pt x="40" y="87"/>
                    <a:pt x="38" y="84"/>
                  </a:cubicBezTo>
                  <a:cubicBezTo>
                    <a:pt x="15" y="61"/>
                    <a:pt x="15" y="61"/>
                    <a:pt x="15" y="61"/>
                  </a:cubicBezTo>
                  <a:cubicBezTo>
                    <a:pt x="0" y="61"/>
                    <a:pt x="0" y="61"/>
                    <a:pt x="0" y="61"/>
                  </a:cubicBezTo>
                  <a:cubicBezTo>
                    <a:pt x="0" y="25"/>
                    <a:pt x="0" y="25"/>
                    <a:pt x="0" y="25"/>
                  </a:cubicBezTo>
                  <a:cubicBezTo>
                    <a:pt x="15" y="25"/>
                    <a:pt x="15" y="25"/>
                    <a:pt x="15" y="25"/>
                  </a:cubicBezTo>
                  <a:lnTo>
                    <a:pt x="38"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6" name="Freeform 95">
              <a:extLst>
                <a:ext uri="{FF2B5EF4-FFF2-40B4-BE49-F238E27FC236}">
                  <a16:creationId xmlns:a16="http://schemas.microsoft.com/office/drawing/2014/main" id="{2DBFEEA6-BCAA-475D-8257-EFFAC0B7E342}"/>
                </a:ext>
              </a:extLst>
            </p:cNvPr>
            <p:cNvSpPr>
              <a:spLocks noEditPoints="1"/>
            </p:cNvSpPr>
            <p:nvPr/>
          </p:nvSpPr>
          <p:spPr bwMode="auto">
            <a:xfrm>
              <a:off x="3521" y="1983"/>
              <a:ext cx="143" cy="125"/>
            </a:xfrm>
            <a:custGeom>
              <a:avLst/>
              <a:gdLst>
                <a:gd name="T0" fmla="*/ 93 w 143"/>
                <a:gd name="T1" fmla="*/ 17 h 125"/>
                <a:gd name="T2" fmla="*/ 49 w 143"/>
                <a:gd name="T3" fmla="*/ 0 h 125"/>
                <a:gd name="T4" fmla="*/ 0 w 143"/>
                <a:gd name="T5" fmla="*/ 17 h 125"/>
                <a:gd name="T6" fmla="*/ 0 w 143"/>
                <a:gd name="T7" fmla="*/ 125 h 125"/>
                <a:gd name="T8" fmla="*/ 49 w 143"/>
                <a:gd name="T9" fmla="*/ 107 h 125"/>
                <a:gd name="T10" fmla="*/ 93 w 143"/>
                <a:gd name="T11" fmla="*/ 125 h 125"/>
                <a:gd name="T12" fmla="*/ 143 w 143"/>
                <a:gd name="T13" fmla="*/ 107 h 125"/>
                <a:gd name="T14" fmla="*/ 143 w 143"/>
                <a:gd name="T15" fmla="*/ 0 h 125"/>
                <a:gd name="T16" fmla="*/ 93 w 143"/>
                <a:gd name="T17" fmla="*/ 17 h 125"/>
                <a:gd name="T18" fmla="*/ 53 w 143"/>
                <a:gd name="T19" fmla="*/ 11 h 125"/>
                <a:gd name="T20" fmla="*/ 90 w 143"/>
                <a:gd name="T21" fmla="*/ 26 h 125"/>
                <a:gd name="T22" fmla="*/ 90 w 143"/>
                <a:gd name="T23" fmla="*/ 114 h 125"/>
                <a:gd name="T24" fmla="*/ 53 w 143"/>
                <a:gd name="T25" fmla="*/ 100 h 125"/>
                <a:gd name="T26" fmla="*/ 53 w 143"/>
                <a:gd name="T27" fmla="*/ 11 h 125"/>
                <a:gd name="T28" fmla="*/ 9 w 143"/>
                <a:gd name="T29" fmla="*/ 23 h 125"/>
                <a:gd name="T30" fmla="*/ 44 w 143"/>
                <a:gd name="T31" fmla="*/ 11 h 125"/>
                <a:gd name="T32" fmla="*/ 44 w 143"/>
                <a:gd name="T33" fmla="*/ 100 h 125"/>
                <a:gd name="T34" fmla="*/ 9 w 143"/>
                <a:gd name="T35" fmla="*/ 112 h 125"/>
                <a:gd name="T36" fmla="*/ 9 w 143"/>
                <a:gd name="T37" fmla="*/ 23 h 125"/>
                <a:gd name="T38" fmla="*/ 134 w 143"/>
                <a:gd name="T39" fmla="*/ 101 h 125"/>
                <a:gd name="T40" fmla="*/ 98 w 143"/>
                <a:gd name="T41" fmla="*/ 114 h 125"/>
                <a:gd name="T42" fmla="*/ 98 w 143"/>
                <a:gd name="T43" fmla="*/ 26 h 125"/>
                <a:gd name="T44" fmla="*/ 134 w 143"/>
                <a:gd name="T45" fmla="*/ 12 h 125"/>
                <a:gd name="T46" fmla="*/ 134 w 143"/>
                <a:gd name="T47" fmla="*/ 10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25">
                  <a:moveTo>
                    <a:pt x="93" y="17"/>
                  </a:moveTo>
                  <a:lnTo>
                    <a:pt x="49" y="0"/>
                  </a:lnTo>
                  <a:lnTo>
                    <a:pt x="0" y="17"/>
                  </a:lnTo>
                  <a:lnTo>
                    <a:pt x="0" y="125"/>
                  </a:lnTo>
                  <a:lnTo>
                    <a:pt x="49" y="107"/>
                  </a:lnTo>
                  <a:lnTo>
                    <a:pt x="93" y="125"/>
                  </a:lnTo>
                  <a:lnTo>
                    <a:pt x="143" y="107"/>
                  </a:lnTo>
                  <a:lnTo>
                    <a:pt x="143" y="0"/>
                  </a:lnTo>
                  <a:lnTo>
                    <a:pt x="93" y="17"/>
                  </a:lnTo>
                  <a:close/>
                  <a:moveTo>
                    <a:pt x="53" y="11"/>
                  </a:moveTo>
                  <a:lnTo>
                    <a:pt x="90" y="26"/>
                  </a:lnTo>
                  <a:lnTo>
                    <a:pt x="90" y="114"/>
                  </a:lnTo>
                  <a:lnTo>
                    <a:pt x="53" y="100"/>
                  </a:lnTo>
                  <a:lnTo>
                    <a:pt x="53" y="11"/>
                  </a:lnTo>
                  <a:close/>
                  <a:moveTo>
                    <a:pt x="9" y="23"/>
                  </a:moveTo>
                  <a:lnTo>
                    <a:pt x="44" y="11"/>
                  </a:lnTo>
                  <a:lnTo>
                    <a:pt x="44" y="100"/>
                  </a:lnTo>
                  <a:lnTo>
                    <a:pt x="9" y="112"/>
                  </a:lnTo>
                  <a:lnTo>
                    <a:pt x="9" y="23"/>
                  </a:lnTo>
                  <a:close/>
                  <a:moveTo>
                    <a:pt x="134" y="101"/>
                  </a:moveTo>
                  <a:lnTo>
                    <a:pt x="98" y="114"/>
                  </a:lnTo>
                  <a:lnTo>
                    <a:pt x="98" y="26"/>
                  </a:lnTo>
                  <a:lnTo>
                    <a:pt x="134" y="12"/>
                  </a:lnTo>
                  <a:lnTo>
                    <a:pt x="134" y="1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7" name="Freeform 96">
              <a:extLst>
                <a:ext uri="{FF2B5EF4-FFF2-40B4-BE49-F238E27FC236}">
                  <a16:creationId xmlns:a16="http://schemas.microsoft.com/office/drawing/2014/main" id="{41369EF2-4658-40A9-9287-B6B358CECFBC}"/>
                </a:ext>
              </a:extLst>
            </p:cNvPr>
            <p:cNvSpPr>
              <a:spLocks noEditPoints="1"/>
            </p:cNvSpPr>
            <p:nvPr/>
          </p:nvSpPr>
          <p:spPr bwMode="auto">
            <a:xfrm>
              <a:off x="3557" y="1514"/>
              <a:ext cx="156" cy="157"/>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8"/>
                    <a:pt x="0" y="64"/>
                  </a:cubicBezTo>
                  <a:cubicBezTo>
                    <a:pt x="0" y="99"/>
                    <a:pt x="28" y="128"/>
                    <a:pt x="63" y="128"/>
                  </a:cubicBezTo>
                  <a:cubicBezTo>
                    <a:pt x="99" y="128"/>
                    <a:pt x="127" y="99"/>
                    <a:pt x="127" y="64"/>
                  </a:cubicBezTo>
                  <a:cubicBezTo>
                    <a:pt x="127" y="28"/>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8" name="Freeform 97">
              <a:extLst>
                <a:ext uri="{FF2B5EF4-FFF2-40B4-BE49-F238E27FC236}">
                  <a16:creationId xmlns:a16="http://schemas.microsoft.com/office/drawing/2014/main" id="{0B1097D8-082A-4091-946C-6C46EBB35FE2}"/>
                </a:ext>
              </a:extLst>
            </p:cNvPr>
            <p:cNvSpPr>
              <a:spLocks noEditPoints="1"/>
            </p:cNvSpPr>
            <p:nvPr/>
          </p:nvSpPr>
          <p:spPr bwMode="auto">
            <a:xfrm>
              <a:off x="4010" y="2615"/>
              <a:ext cx="118" cy="118"/>
            </a:xfrm>
            <a:custGeom>
              <a:avLst/>
              <a:gdLst>
                <a:gd name="T0" fmla="*/ 0 w 118"/>
                <a:gd name="T1" fmla="*/ 55 h 118"/>
                <a:gd name="T2" fmla="*/ 0 w 118"/>
                <a:gd name="T3" fmla="*/ 16 h 118"/>
                <a:gd name="T4" fmla="*/ 48 w 118"/>
                <a:gd name="T5" fmla="*/ 9 h 118"/>
                <a:gd name="T6" fmla="*/ 48 w 118"/>
                <a:gd name="T7" fmla="*/ 55 h 118"/>
                <a:gd name="T8" fmla="*/ 0 w 118"/>
                <a:gd name="T9" fmla="*/ 55 h 118"/>
                <a:gd name="T10" fmla="*/ 55 w 118"/>
                <a:gd name="T11" fmla="*/ 8 h 118"/>
                <a:gd name="T12" fmla="*/ 118 w 118"/>
                <a:gd name="T13" fmla="*/ 0 h 118"/>
                <a:gd name="T14" fmla="*/ 118 w 118"/>
                <a:gd name="T15" fmla="*/ 55 h 118"/>
                <a:gd name="T16" fmla="*/ 55 w 118"/>
                <a:gd name="T17" fmla="*/ 55 h 118"/>
                <a:gd name="T18" fmla="*/ 55 w 118"/>
                <a:gd name="T19" fmla="*/ 8 h 118"/>
                <a:gd name="T20" fmla="*/ 118 w 118"/>
                <a:gd name="T21" fmla="*/ 62 h 118"/>
                <a:gd name="T22" fmla="*/ 118 w 118"/>
                <a:gd name="T23" fmla="*/ 118 h 118"/>
                <a:gd name="T24" fmla="*/ 55 w 118"/>
                <a:gd name="T25" fmla="*/ 109 h 118"/>
                <a:gd name="T26" fmla="*/ 55 w 118"/>
                <a:gd name="T27" fmla="*/ 62 h 118"/>
                <a:gd name="T28" fmla="*/ 118 w 118"/>
                <a:gd name="T29" fmla="*/ 62 h 118"/>
                <a:gd name="T30" fmla="*/ 48 w 118"/>
                <a:gd name="T31" fmla="*/ 108 h 118"/>
                <a:gd name="T32" fmla="*/ 0 w 118"/>
                <a:gd name="T33" fmla="*/ 102 h 118"/>
                <a:gd name="T34" fmla="*/ 0 w 118"/>
                <a:gd name="T35" fmla="*/ 62 h 118"/>
                <a:gd name="T36" fmla="*/ 48 w 118"/>
                <a:gd name="T37" fmla="*/ 62 h 118"/>
                <a:gd name="T38" fmla="*/ 48 w 118"/>
                <a:gd name="T39" fmla="*/ 10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18">
                  <a:moveTo>
                    <a:pt x="0" y="55"/>
                  </a:moveTo>
                  <a:lnTo>
                    <a:pt x="0" y="16"/>
                  </a:lnTo>
                  <a:lnTo>
                    <a:pt x="48" y="9"/>
                  </a:lnTo>
                  <a:lnTo>
                    <a:pt x="48" y="55"/>
                  </a:lnTo>
                  <a:lnTo>
                    <a:pt x="0" y="55"/>
                  </a:lnTo>
                  <a:close/>
                  <a:moveTo>
                    <a:pt x="55" y="8"/>
                  </a:moveTo>
                  <a:lnTo>
                    <a:pt x="118" y="0"/>
                  </a:lnTo>
                  <a:lnTo>
                    <a:pt x="118" y="55"/>
                  </a:lnTo>
                  <a:lnTo>
                    <a:pt x="55" y="55"/>
                  </a:lnTo>
                  <a:lnTo>
                    <a:pt x="55" y="8"/>
                  </a:lnTo>
                  <a:close/>
                  <a:moveTo>
                    <a:pt x="118" y="62"/>
                  </a:moveTo>
                  <a:lnTo>
                    <a:pt x="118" y="118"/>
                  </a:lnTo>
                  <a:lnTo>
                    <a:pt x="55" y="109"/>
                  </a:lnTo>
                  <a:lnTo>
                    <a:pt x="55" y="62"/>
                  </a:lnTo>
                  <a:lnTo>
                    <a:pt x="118" y="62"/>
                  </a:lnTo>
                  <a:close/>
                  <a:moveTo>
                    <a:pt x="48" y="108"/>
                  </a:moveTo>
                  <a:lnTo>
                    <a:pt x="0" y="102"/>
                  </a:lnTo>
                  <a:lnTo>
                    <a:pt x="0" y="62"/>
                  </a:lnTo>
                  <a:lnTo>
                    <a:pt x="48" y="62"/>
                  </a:lnTo>
                  <a:lnTo>
                    <a:pt x="48" y="10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9" name="Freeform 98">
              <a:extLst>
                <a:ext uri="{FF2B5EF4-FFF2-40B4-BE49-F238E27FC236}">
                  <a16:creationId xmlns:a16="http://schemas.microsoft.com/office/drawing/2014/main" id="{033FAEE5-CF80-4BA7-A614-4EC47F640314}"/>
                </a:ext>
              </a:extLst>
            </p:cNvPr>
            <p:cNvSpPr>
              <a:spLocks noEditPoints="1"/>
            </p:cNvSpPr>
            <p:nvPr/>
          </p:nvSpPr>
          <p:spPr bwMode="auto">
            <a:xfrm>
              <a:off x="3881" y="2589"/>
              <a:ext cx="104" cy="104"/>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19 h 85"/>
                <a:gd name="T16" fmla="*/ 64 w 85"/>
                <a:gd name="T17" fmla="*/ 19 h 85"/>
                <a:gd name="T18" fmla="*/ 43 w 85"/>
                <a:gd name="T19" fmla="*/ 11 h 85"/>
                <a:gd name="T20" fmla="*/ 16 w 85"/>
                <a:gd name="T21" fmla="*/ 25 h 85"/>
                <a:gd name="T22" fmla="*/ 18 w 85"/>
                <a:gd name="T23" fmla="*/ 25 h 85"/>
                <a:gd name="T24" fmla="*/ 27 w 85"/>
                <a:gd name="T25" fmla="*/ 25 h 85"/>
                <a:gd name="T26" fmla="*/ 27 w 85"/>
                <a:gd name="T27" fmla="*/ 27 h 85"/>
                <a:gd name="T28" fmla="*/ 23 w 85"/>
                <a:gd name="T29" fmla="*/ 28 h 85"/>
                <a:gd name="T30" fmla="*/ 35 w 85"/>
                <a:gd name="T31" fmla="*/ 61 h 85"/>
                <a:gd name="T32" fmla="*/ 42 w 85"/>
                <a:gd name="T33" fmla="*/ 41 h 85"/>
                <a:gd name="T34" fmla="*/ 37 w 85"/>
                <a:gd name="T35" fmla="*/ 28 h 85"/>
                <a:gd name="T36" fmla="*/ 34 w 85"/>
                <a:gd name="T37" fmla="*/ 27 h 85"/>
                <a:gd name="T38" fmla="*/ 34 w 85"/>
                <a:gd name="T39" fmla="*/ 25 h 85"/>
                <a:gd name="T40" fmla="*/ 42 w 85"/>
                <a:gd name="T41" fmla="*/ 25 h 85"/>
                <a:gd name="T42" fmla="*/ 51 w 85"/>
                <a:gd name="T43" fmla="*/ 25 h 85"/>
                <a:gd name="T44" fmla="*/ 51 w 85"/>
                <a:gd name="T45" fmla="*/ 27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1 h 85"/>
                <a:gd name="T62" fmla="*/ 53 w 85"/>
                <a:gd name="T63" fmla="*/ 71 h 85"/>
                <a:gd name="T64" fmla="*/ 43 w 85"/>
                <a:gd name="T65" fmla="*/ 45 h 85"/>
                <a:gd name="T66" fmla="*/ 71 w 85"/>
                <a:gd name="T67" fmla="*/ 27 h 85"/>
                <a:gd name="T68" fmla="*/ 71 w 85"/>
                <a:gd name="T69" fmla="*/ 31 h 85"/>
                <a:gd name="T70" fmla="*/ 69 w 85"/>
                <a:gd name="T71" fmla="*/ 42 h 85"/>
                <a:gd name="T72" fmla="*/ 59 w 85"/>
                <a:gd name="T73" fmla="*/ 69 h 85"/>
                <a:gd name="T74" fmla="*/ 75 w 85"/>
                <a:gd name="T75" fmla="*/ 42 h 85"/>
                <a:gd name="T76" fmla="*/ 71 w 85"/>
                <a:gd name="T77" fmla="*/ 27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4"/>
                    <a:pt x="18" y="65"/>
                    <a:pt x="29" y="70"/>
                  </a:cubicBezTo>
                  <a:cubicBezTo>
                    <a:pt x="14" y="30"/>
                    <a:pt x="14" y="30"/>
                    <a:pt x="14" y="30"/>
                  </a:cubicBezTo>
                  <a:cubicBezTo>
                    <a:pt x="12" y="33"/>
                    <a:pt x="11" y="38"/>
                    <a:pt x="11" y="42"/>
                  </a:cubicBezTo>
                  <a:close/>
                  <a:moveTo>
                    <a:pt x="64" y="41"/>
                  </a:moveTo>
                  <a:cubicBezTo>
                    <a:pt x="64" y="37"/>
                    <a:pt x="63" y="34"/>
                    <a:pt x="62" y="32"/>
                  </a:cubicBezTo>
                  <a:cubicBezTo>
                    <a:pt x="60" y="30"/>
                    <a:pt x="59" y="27"/>
                    <a:pt x="59" y="25"/>
                  </a:cubicBezTo>
                  <a:cubicBezTo>
                    <a:pt x="59" y="22"/>
                    <a:pt x="61" y="19"/>
                    <a:pt x="64" y="19"/>
                  </a:cubicBezTo>
                  <a:cubicBezTo>
                    <a:pt x="64" y="19"/>
                    <a:pt x="64" y="19"/>
                    <a:pt x="64" y="19"/>
                  </a:cubicBezTo>
                  <a:cubicBezTo>
                    <a:pt x="59" y="14"/>
                    <a:pt x="51" y="11"/>
                    <a:pt x="43" y="11"/>
                  </a:cubicBezTo>
                  <a:cubicBezTo>
                    <a:pt x="32" y="11"/>
                    <a:pt x="22" y="17"/>
                    <a:pt x="16" y="25"/>
                  </a:cubicBezTo>
                  <a:cubicBezTo>
                    <a:pt x="17" y="25"/>
                    <a:pt x="18" y="25"/>
                    <a:pt x="18" y="25"/>
                  </a:cubicBezTo>
                  <a:cubicBezTo>
                    <a:pt x="22" y="25"/>
                    <a:pt x="27" y="25"/>
                    <a:pt x="27" y="25"/>
                  </a:cubicBezTo>
                  <a:cubicBezTo>
                    <a:pt x="29" y="25"/>
                    <a:pt x="29" y="27"/>
                    <a:pt x="27" y="27"/>
                  </a:cubicBezTo>
                  <a:cubicBezTo>
                    <a:pt x="27" y="27"/>
                    <a:pt x="25" y="28"/>
                    <a:pt x="23" y="28"/>
                  </a:cubicBezTo>
                  <a:cubicBezTo>
                    <a:pt x="35" y="61"/>
                    <a:pt x="35" y="61"/>
                    <a:pt x="35" y="61"/>
                  </a:cubicBezTo>
                  <a:cubicBezTo>
                    <a:pt x="42" y="41"/>
                    <a:pt x="42" y="41"/>
                    <a:pt x="42" y="41"/>
                  </a:cubicBezTo>
                  <a:cubicBezTo>
                    <a:pt x="37" y="28"/>
                    <a:pt x="37" y="28"/>
                    <a:pt x="37" y="28"/>
                  </a:cubicBezTo>
                  <a:cubicBezTo>
                    <a:pt x="35" y="28"/>
                    <a:pt x="34" y="27"/>
                    <a:pt x="34" y="27"/>
                  </a:cubicBezTo>
                  <a:cubicBezTo>
                    <a:pt x="32" y="27"/>
                    <a:pt x="32" y="25"/>
                    <a:pt x="34" y="25"/>
                  </a:cubicBezTo>
                  <a:cubicBezTo>
                    <a:pt x="34" y="25"/>
                    <a:pt x="39" y="25"/>
                    <a:pt x="42" y="25"/>
                  </a:cubicBezTo>
                  <a:cubicBezTo>
                    <a:pt x="46" y="25"/>
                    <a:pt x="51" y="25"/>
                    <a:pt x="51" y="25"/>
                  </a:cubicBezTo>
                  <a:cubicBezTo>
                    <a:pt x="52" y="25"/>
                    <a:pt x="53" y="27"/>
                    <a:pt x="51" y="27"/>
                  </a:cubicBezTo>
                  <a:cubicBezTo>
                    <a:pt x="51" y="27"/>
                    <a:pt x="49" y="28"/>
                    <a:pt x="47" y="28"/>
                  </a:cubicBezTo>
                  <a:cubicBezTo>
                    <a:pt x="59" y="61"/>
                    <a:pt x="59" y="61"/>
                    <a:pt x="59" y="61"/>
                  </a:cubicBezTo>
                  <a:cubicBezTo>
                    <a:pt x="62" y="51"/>
                    <a:pt x="62" y="51"/>
                    <a:pt x="62" y="51"/>
                  </a:cubicBezTo>
                  <a:cubicBezTo>
                    <a:pt x="63" y="46"/>
                    <a:pt x="64" y="43"/>
                    <a:pt x="64" y="41"/>
                  </a:cubicBezTo>
                  <a:close/>
                  <a:moveTo>
                    <a:pt x="43" y="45"/>
                  </a:moveTo>
                  <a:cubicBezTo>
                    <a:pt x="34" y="72"/>
                    <a:pt x="34" y="72"/>
                    <a:pt x="34" y="72"/>
                  </a:cubicBezTo>
                  <a:cubicBezTo>
                    <a:pt x="37" y="73"/>
                    <a:pt x="40" y="73"/>
                    <a:pt x="43" y="73"/>
                  </a:cubicBezTo>
                  <a:cubicBezTo>
                    <a:pt x="47" y="73"/>
                    <a:pt x="50" y="73"/>
                    <a:pt x="53" y="71"/>
                  </a:cubicBezTo>
                  <a:cubicBezTo>
                    <a:pt x="53" y="71"/>
                    <a:pt x="53" y="71"/>
                    <a:pt x="53" y="71"/>
                  </a:cubicBezTo>
                  <a:lnTo>
                    <a:pt x="43" y="45"/>
                  </a:lnTo>
                  <a:close/>
                  <a:moveTo>
                    <a:pt x="71" y="27"/>
                  </a:moveTo>
                  <a:cubicBezTo>
                    <a:pt x="71" y="28"/>
                    <a:pt x="71" y="29"/>
                    <a:pt x="71" y="31"/>
                  </a:cubicBezTo>
                  <a:cubicBezTo>
                    <a:pt x="71" y="34"/>
                    <a:pt x="70" y="37"/>
                    <a:pt x="69" y="42"/>
                  </a:cubicBezTo>
                  <a:cubicBezTo>
                    <a:pt x="59" y="69"/>
                    <a:pt x="59" y="69"/>
                    <a:pt x="59" y="69"/>
                  </a:cubicBezTo>
                  <a:cubicBezTo>
                    <a:pt x="68" y="64"/>
                    <a:pt x="75" y="54"/>
                    <a:pt x="75" y="42"/>
                  </a:cubicBezTo>
                  <a:cubicBezTo>
                    <a:pt x="75" y="37"/>
                    <a:pt x="73" y="32"/>
                    <a:pt x="71" y="27"/>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0" name="Freeform 99">
              <a:extLst>
                <a:ext uri="{FF2B5EF4-FFF2-40B4-BE49-F238E27FC236}">
                  <a16:creationId xmlns:a16="http://schemas.microsoft.com/office/drawing/2014/main" id="{BE71A074-17BD-4F24-BA1C-E0172BFDFC8A}"/>
                </a:ext>
              </a:extLst>
            </p:cNvPr>
            <p:cNvSpPr>
              <a:spLocks/>
            </p:cNvSpPr>
            <p:nvPr/>
          </p:nvSpPr>
          <p:spPr bwMode="auto">
            <a:xfrm>
              <a:off x="4010" y="2780"/>
              <a:ext cx="140" cy="139"/>
            </a:xfrm>
            <a:custGeom>
              <a:avLst/>
              <a:gdLst>
                <a:gd name="T0" fmla="*/ 110 w 114"/>
                <a:gd name="T1" fmla="*/ 90 h 113"/>
                <a:gd name="T2" fmla="*/ 60 w 114"/>
                <a:gd name="T3" fmla="*/ 46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2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99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6"/>
                    <a:pt x="60" y="46"/>
                    <a:pt x="60" y="46"/>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3"/>
                    <a:pt x="23" y="43"/>
                    <a:pt x="20" y="41"/>
                  </a:cubicBezTo>
                  <a:cubicBezTo>
                    <a:pt x="1" y="22"/>
                    <a:pt x="1" y="22"/>
                    <a:pt x="1" y="22"/>
                  </a:cubicBezTo>
                  <a:cubicBezTo>
                    <a:pt x="1" y="25"/>
                    <a:pt x="0" y="28"/>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99"/>
                    <a:pt x="111" y="99"/>
                    <a:pt x="111" y="99"/>
                  </a:cubicBezTo>
                  <a:cubicBezTo>
                    <a:pt x="114" y="97"/>
                    <a:pt x="113" y="92"/>
                    <a:pt x="110"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1" name="Freeform 100">
              <a:extLst>
                <a:ext uri="{FF2B5EF4-FFF2-40B4-BE49-F238E27FC236}">
                  <a16:creationId xmlns:a16="http://schemas.microsoft.com/office/drawing/2014/main" id="{A140A037-27AC-40F4-95A3-DB8789E7EF91}"/>
                </a:ext>
              </a:extLst>
            </p:cNvPr>
            <p:cNvSpPr>
              <a:spLocks noEditPoints="1"/>
            </p:cNvSpPr>
            <p:nvPr/>
          </p:nvSpPr>
          <p:spPr bwMode="auto">
            <a:xfrm>
              <a:off x="3589" y="2647"/>
              <a:ext cx="137" cy="212"/>
            </a:xfrm>
            <a:custGeom>
              <a:avLst/>
              <a:gdLst>
                <a:gd name="T0" fmla="*/ 84 w 112"/>
                <a:gd name="T1" fmla="*/ 3 h 173"/>
                <a:gd name="T2" fmla="*/ 111 w 112"/>
                <a:gd name="T3" fmla="*/ 20 h 173"/>
                <a:gd name="T4" fmla="*/ 110 w 112"/>
                <a:gd name="T5" fmla="*/ 34 h 173"/>
                <a:gd name="T6" fmla="*/ 103 w 112"/>
                <a:gd name="T7" fmla="*/ 45 h 173"/>
                <a:gd name="T8" fmla="*/ 65 w 112"/>
                <a:gd name="T9" fmla="*/ 22 h 173"/>
                <a:gd name="T10" fmla="*/ 72 w 112"/>
                <a:gd name="T11" fmla="*/ 11 h 173"/>
                <a:gd name="T12" fmla="*/ 84 w 112"/>
                <a:gd name="T13" fmla="*/ 3 h 173"/>
                <a:gd name="T14" fmla="*/ 0 w 112"/>
                <a:gd name="T15" fmla="*/ 131 h 173"/>
                <a:gd name="T16" fmla="*/ 1 w 112"/>
                <a:gd name="T17" fmla="*/ 173 h 173"/>
                <a:gd name="T18" fmla="*/ 38 w 112"/>
                <a:gd name="T19" fmla="*/ 154 h 173"/>
                <a:gd name="T20" fmla="*/ 98 w 112"/>
                <a:gd name="T21" fmla="*/ 53 h 173"/>
                <a:gd name="T22" fmla="*/ 60 w 112"/>
                <a:gd name="T23" fmla="*/ 30 h 173"/>
                <a:gd name="T24" fmla="*/ 0 w 112"/>
                <a:gd name="T25" fmla="*/ 131 h 173"/>
                <a:gd name="T26" fmla="*/ 76 w 112"/>
                <a:gd name="T27" fmla="*/ 58 h 173"/>
                <a:gd name="T28" fmla="*/ 30 w 112"/>
                <a:gd name="T29" fmla="*/ 135 h 173"/>
                <a:gd name="T30" fmla="*/ 20 w 112"/>
                <a:gd name="T31" fmla="*/ 129 h 173"/>
                <a:gd name="T32" fmla="*/ 66 w 112"/>
                <a:gd name="T33" fmla="*/ 52 h 173"/>
                <a:gd name="T34" fmla="*/ 76 w 112"/>
                <a:gd name="T35"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3">
                  <a:moveTo>
                    <a:pt x="84" y="3"/>
                  </a:moveTo>
                  <a:cubicBezTo>
                    <a:pt x="96" y="0"/>
                    <a:pt x="108" y="8"/>
                    <a:pt x="111" y="20"/>
                  </a:cubicBezTo>
                  <a:cubicBezTo>
                    <a:pt x="112" y="25"/>
                    <a:pt x="112" y="30"/>
                    <a:pt x="110" y="34"/>
                  </a:cubicBezTo>
                  <a:cubicBezTo>
                    <a:pt x="103" y="45"/>
                    <a:pt x="103" y="45"/>
                    <a:pt x="103" y="45"/>
                  </a:cubicBezTo>
                  <a:cubicBezTo>
                    <a:pt x="65" y="22"/>
                    <a:pt x="65" y="22"/>
                    <a:pt x="65" y="22"/>
                  </a:cubicBezTo>
                  <a:cubicBezTo>
                    <a:pt x="72" y="11"/>
                    <a:pt x="72" y="11"/>
                    <a:pt x="72" y="11"/>
                  </a:cubicBezTo>
                  <a:cubicBezTo>
                    <a:pt x="75" y="7"/>
                    <a:pt x="79" y="5"/>
                    <a:pt x="84" y="3"/>
                  </a:cubicBezTo>
                  <a:close/>
                  <a:moveTo>
                    <a:pt x="0" y="131"/>
                  </a:moveTo>
                  <a:cubicBezTo>
                    <a:pt x="1" y="173"/>
                    <a:pt x="1" y="173"/>
                    <a:pt x="1" y="173"/>
                  </a:cubicBezTo>
                  <a:cubicBezTo>
                    <a:pt x="38" y="154"/>
                    <a:pt x="38" y="154"/>
                    <a:pt x="38" y="154"/>
                  </a:cubicBezTo>
                  <a:cubicBezTo>
                    <a:pt x="98" y="53"/>
                    <a:pt x="98" y="53"/>
                    <a:pt x="98" y="53"/>
                  </a:cubicBezTo>
                  <a:cubicBezTo>
                    <a:pt x="60" y="30"/>
                    <a:pt x="60" y="30"/>
                    <a:pt x="60" y="30"/>
                  </a:cubicBezTo>
                  <a:lnTo>
                    <a:pt x="0" y="131"/>
                  </a:lnTo>
                  <a:close/>
                  <a:moveTo>
                    <a:pt x="76" y="58"/>
                  </a:moveTo>
                  <a:cubicBezTo>
                    <a:pt x="30" y="135"/>
                    <a:pt x="30" y="135"/>
                    <a:pt x="30" y="135"/>
                  </a:cubicBezTo>
                  <a:cubicBezTo>
                    <a:pt x="20" y="129"/>
                    <a:pt x="20" y="129"/>
                    <a:pt x="20" y="129"/>
                  </a:cubicBezTo>
                  <a:cubicBezTo>
                    <a:pt x="66" y="52"/>
                    <a:pt x="66" y="52"/>
                    <a:pt x="66" y="52"/>
                  </a:cubicBezTo>
                  <a:lnTo>
                    <a:pt x="7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2" name="Freeform 101">
              <a:extLst>
                <a:ext uri="{FF2B5EF4-FFF2-40B4-BE49-F238E27FC236}">
                  <a16:creationId xmlns:a16="http://schemas.microsoft.com/office/drawing/2014/main" id="{FD25A764-3C6C-4773-AA6C-999883CCC46B}"/>
                </a:ext>
              </a:extLst>
            </p:cNvPr>
            <p:cNvSpPr>
              <a:spLocks noEditPoints="1"/>
            </p:cNvSpPr>
            <p:nvPr/>
          </p:nvSpPr>
          <p:spPr bwMode="auto">
            <a:xfrm>
              <a:off x="3753" y="2655"/>
              <a:ext cx="117" cy="133"/>
            </a:xfrm>
            <a:custGeom>
              <a:avLst/>
              <a:gdLst>
                <a:gd name="T0" fmla="*/ 40 w 95"/>
                <a:gd name="T1" fmla="*/ 61 h 108"/>
                <a:gd name="T2" fmla="*/ 34 w 95"/>
                <a:gd name="T3" fmla="*/ 54 h 108"/>
                <a:gd name="T4" fmla="*/ 13 w 95"/>
                <a:gd name="T5" fmla="*/ 74 h 108"/>
                <a:gd name="T6" fmla="*/ 34 w 95"/>
                <a:gd name="T7" fmla="*/ 95 h 108"/>
                <a:gd name="T8" fmla="*/ 40 w 95"/>
                <a:gd name="T9" fmla="*/ 88 h 108"/>
                <a:gd name="T10" fmla="*/ 27 w 95"/>
                <a:gd name="T11" fmla="*/ 74 h 108"/>
                <a:gd name="T12" fmla="*/ 40 w 95"/>
                <a:gd name="T13" fmla="*/ 61 h 108"/>
                <a:gd name="T14" fmla="*/ 54 w 95"/>
                <a:gd name="T15" fmla="*/ 88 h 108"/>
                <a:gd name="T16" fmla="*/ 61 w 95"/>
                <a:gd name="T17" fmla="*/ 95 h 108"/>
                <a:gd name="T18" fmla="*/ 81 w 95"/>
                <a:gd name="T19" fmla="*/ 74 h 108"/>
                <a:gd name="T20" fmla="*/ 61 w 95"/>
                <a:gd name="T21" fmla="*/ 54 h 108"/>
                <a:gd name="T22" fmla="*/ 54 w 95"/>
                <a:gd name="T23" fmla="*/ 61 h 108"/>
                <a:gd name="T24" fmla="*/ 68 w 95"/>
                <a:gd name="T25" fmla="*/ 74 h 108"/>
                <a:gd name="T26" fmla="*/ 54 w 95"/>
                <a:gd name="T27" fmla="*/ 88 h 108"/>
                <a:gd name="T28" fmla="*/ 89 w 95"/>
                <a:gd name="T29" fmla="*/ 21 h 108"/>
                <a:gd name="T30" fmla="*/ 74 w 95"/>
                <a:gd name="T31" fmla="*/ 6 h 108"/>
                <a:gd name="T32" fmla="*/ 59 w 95"/>
                <a:gd name="T33" fmla="*/ 0 h 108"/>
                <a:gd name="T34" fmla="*/ 8 w 95"/>
                <a:gd name="T35" fmla="*/ 0 h 108"/>
                <a:gd name="T36" fmla="*/ 0 w 95"/>
                <a:gd name="T37" fmla="*/ 8 h 108"/>
                <a:gd name="T38" fmla="*/ 0 w 95"/>
                <a:gd name="T39" fmla="*/ 100 h 108"/>
                <a:gd name="T40" fmla="*/ 8 w 95"/>
                <a:gd name="T41" fmla="*/ 108 h 108"/>
                <a:gd name="T42" fmla="*/ 86 w 95"/>
                <a:gd name="T43" fmla="*/ 108 h 108"/>
                <a:gd name="T44" fmla="*/ 95 w 95"/>
                <a:gd name="T45" fmla="*/ 100 h 108"/>
                <a:gd name="T46" fmla="*/ 95 w 95"/>
                <a:gd name="T47" fmla="*/ 35 h 108"/>
                <a:gd name="T48" fmla="*/ 89 w 95"/>
                <a:gd name="T49" fmla="*/ 21 h 108"/>
                <a:gd name="T50" fmla="*/ 84 w 95"/>
                <a:gd name="T51" fmla="*/ 26 h 108"/>
                <a:gd name="T52" fmla="*/ 85 w 95"/>
                <a:gd name="T53" fmla="*/ 27 h 108"/>
                <a:gd name="T54" fmla="*/ 68 w 95"/>
                <a:gd name="T55" fmla="*/ 27 h 108"/>
                <a:gd name="T56" fmla="*/ 68 w 95"/>
                <a:gd name="T57" fmla="*/ 10 h 108"/>
                <a:gd name="T58" fmla="*/ 69 w 95"/>
                <a:gd name="T59" fmla="*/ 11 h 108"/>
                <a:gd name="T60" fmla="*/ 84 w 95"/>
                <a:gd name="T61" fmla="*/ 26 h 108"/>
                <a:gd name="T62" fmla="*/ 88 w 95"/>
                <a:gd name="T63" fmla="*/ 100 h 108"/>
                <a:gd name="T64" fmla="*/ 86 w 95"/>
                <a:gd name="T65" fmla="*/ 102 h 108"/>
                <a:gd name="T66" fmla="*/ 8 w 95"/>
                <a:gd name="T67" fmla="*/ 102 h 108"/>
                <a:gd name="T68" fmla="*/ 6 w 95"/>
                <a:gd name="T69" fmla="*/ 100 h 108"/>
                <a:gd name="T70" fmla="*/ 6 w 95"/>
                <a:gd name="T71" fmla="*/ 8 h 108"/>
                <a:gd name="T72" fmla="*/ 8 w 95"/>
                <a:gd name="T73" fmla="*/ 7 h 108"/>
                <a:gd name="T74" fmla="*/ 59 w 95"/>
                <a:gd name="T75" fmla="*/ 7 h 108"/>
                <a:gd name="T76" fmla="*/ 61 w 95"/>
                <a:gd name="T77" fmla="*/ 7 h 108"/>
                <a:gd name="T78" fmla="*/ 61 w 95"/>
                <a:gd name="T79" fmla="*/ 34 h 108"/>
                <a:gd name="T80" fmla="*/ 88 w 95"/>
                <a:gd name="T81" fmla="*/ 34 h 108"/>
                <a:gd name="T82" fmla="*/ 88 w 95"/>
                <a:gd name="T83" fmla="*/ 35 h 108"/>
                <a:gd name="T84" fmla="*/ 88 w 95"/>
                <a:gd name="T85"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8">
                  <a:moveTo>
                    <a:pt x="40" y="61"/>
                  </a:moveTo>
                  <a:cubicBezTo>
                    <a:pt x="34" y="54"/>
                    <a:pt x="34" y="54"/>
                    <a:pt x="34" y="54"/>
                  </a:cubicBezTo>
                  <a:cubicBezTo>
                    <a:pt x="13" y="74"/>
                    <a:pt x="13" y="74"/>
                    <a:pt x="13" y="74"/>
                  </a:cubicBezTo>
                  <a:cubicBezTo>
                    <a:pt x="34" y="95"/>
                    <a:pt x="34" y="95"/>
                    <a:pt x="34" y="95"/>
                  </a:cubicBezTo>
                  <a:cubicBezTo>
                    <a:pt x="40" y="88"/>
                    <a:pt x="40" y="88"/>
                    <a:pt x="40" y="88"/>
                  </a:cubicBezTo>
                  <a:cubicBezTo>
                    <a:pt x="27" y="74"/>
                    <a:pt x="27" y="74"/>
                    <a:pt x="27" y="74"/>
                  </a:cubicBezTo>
                  <a:lnTo>
                    <a:pt x="40" y="61"/>
                  </a:lnTo>
                  <a:close/>
                  <a:moveTo>
                    <a:pt x="54" y="88"/>
                  </a:moveTo>
                  <a:cubicBezTo>
                    <a:pt x="61" y="95"/>
                    <a:pt x="61" y="95"/>
                    <a:pt x="61" y="95"/>
                  </a:cubicBezTo>
                  <a:cubicBezTo>
                    <a:pt x="81" y="74"/>
                    <a:pt x="81" y="74"/>
                    <a:pt x="81" y="74"/>
                  </a:cubicBezTo>
                  <a:cubicBezTo>
                    <a:pt x="61" y="54"/>
                    <a:pt x="61" y="54"/>
                    <a:pt x="61" y="54"/>
                  </a:cubicBezTo>
                  <a:cubicBezTo>
                    <a:pt x="54" y="61"/>
                    <a:pt x="54" y="61"/>
                    <a:pt x="54" y="61"/>
                  </a:cubicBezTo>
                  <a:cubicBezTo>
                    <a:pt x="68" y="74"/>
                    <a:pt x="68" y="74"/>
                    <a:pt x="68" y="74"/>
                  </a:cubicBezTo>
                  <a:lnTo>
                    <a:pt x="54" y="88"/>
                  </a:lnTo>
                  <a:close/>
                  <a:moveTo>
                    <a:pt x="89" y="21"/>
                  </a:moveTo>
                  <a:cubicBezTo>
                    <a:pt x="74" y="6"/>
                    <a:pt x="74" y="6"/>
                    <a:pt x="74" y="6"/>
                  </a:cubicBezTo>
                  <a:cubicBezTo>
                    <a:pt x="70" y="2"/>
                    <a:pt x="64" y="0"/>
                    <a:pt x="59" y="0"/>
                  </a:cubicBezTo>
                  <a:cubicBezTo>
                    <a:pt x="8" y="0"/>
                    <a:pt x="8" y="0"/>
                    <a:pt x="8" y="0"/>
                  </a:cubicBezTo>
                  <a:cubicBezTo>
                    <a:pt x="3" y="0"/>
                    <a:pt x="0" y="4"/>
                    <a:pt x="0" y="8"/>
                  </a:cubicBezTo>
                  <a:cubicBezTo>
                    <a:pt x="0" y="100"/>
                    <a:pt x="0" y="100"/>
                    <a:pt x="0" y="100"/>
                  </a:cubicBezTo>
                  <a:cubicBezTo>
                    <a:pt x="0" y="105"/>
                    <a:pt x="3" y="108"/>
                    <a:pt x="8" y="108"/>
                  </a:cubicBezTo>
                  <a:cubicBezTo>
                    <a:pt x="86" y="108"/>
                    <a:pt x="86" y="108"/>
                    <a:pt x="86" y="108"/>
                  </a:cubicBezTo>
                  <a:cubicBezTo>
                    <a:pt x="91" y="108"/>
                    <a:pt x="95" y="105"/>
                    <a:pt x="95" y="100"/>
                  </a:cubicBezTo>
                  <a:cubicBezTo>
                    <a:pt x="95" y="35"/>
                    <a:pt x="95" y="35"/>
                    <a:pt x="95" y="35"/>
                  </a:cubicBezTo>
                  <a:cubicBezTo>
                    <a:pt x="95" y="31"/>
                    <a:pt x="92" y="24"/>
                    <a:pt x="89" y="21"/>
                  </a:cubicBezTo>
                  <a:close/>
                  <a:moveTo>
                    <a:pt x="84" y="26"/>
                  </a:moveTo>
                  <a:cubicBezTo>
                    <a:pt x="84" y="26"/>
                    <a:pt x="85" y="26"/>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5"/>
                  </a:cubicBezTo>
                  <a:lnTo>
                    <a:pt x="88" y="1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3" name="Freeform 102">
              <a:extLst>
                <a:ext uri="{FF2B5EF4-FFF2-40B4-BE49-F238E27FC236}">
                  <a16:creationId xmlns:a16="http://schemas.microsoft.com/office/drawing/2014/main" id="{47601BDF-7DA9-4FDF-B9A3-0266BD2EDB67}"/>
                </a:ext>
              </a:extLst>
            </p:cNvPr>
            <p:cNvSpPr>
              <a:spLocks noEditPoints="1"/>
            </p:cNvSpPr>
            <p:nvPr/>
          </p:nvSpPr>
          <p:spPr bwMode="auto">
            <a:xfrm>
              <a:off x="3538" y="1369"/>
              <a:ext cx="154" cy="114"/>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7 h 93"/>
                <a:gd name="T20" fmla="*/ 47 w 125"/>
                <a:gd name="T21" fmla="*/ 15 h 93"/>
                <a:gd name="T22" fmla="*/ 86 w 125"/>
                <a:gd name="T23" fmla="*/ 46 h 93"/>
                <a:gd name="T24" fmla="*/ 47 w 125"/>
                <a:gd name="T25" fmla="*/ 7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2"/>
                    <a:pt x="11" y="93"/>
                    <a:pt x="23" y="93"/>
                  </a:cubicBezTo>
                  <a:cubicBezTo>
                    <a:pt x="101" y="93"/>
                    <a:pt x="101" y="93"/>
                    <a:pt x="101" y="93"/>
                  </a:cubicBezTo>
                  <a:cubicBezTo>
                    <a:pt x="114" y="93"/>
                    <a:pt x="125" y="82"/>
                    <a:pt x="125" y="70"/>
                  </a:cubicBezTo>
                  <a:cubicBezTo>
                    <a:pt x="125" y="23"/>
                    <a:pt x="125" y="23"/>
                    <a:pt x="125" y="23"/>
                  </a:cubicBezTo>
                  <a:cubicBezTo>
                    <a:pt x="125" y="10"/>
                    <a:pt x="114" y="0"/>
                    <a:pt x="101" y="0"/>
                  </a:cubicBezTo>
                  <a:close/>
                  <a:moveTo>
                    <a:pt x="47" y="77"/>
                  </a:moveTo>
                  <a:cubicBezTo>
                    <a:pt x="47" y="15"/>
                    <a:pt x="47" y="15"/>
                    <a:pt x="47" y="15"/>
                  </a:cubicBezTo>
                  <a:cubicBezTo>
                    <a:pt x="86" y="46"/>
                    <a:pt x="86" y="46"/>
                    <a:pt x="86" y="46"/>
                  </a:cubicBezTo>
                  <a:lnTo>
                    <a:pt x="47" y="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4" name="Freeform 103">
              <a:extLst>
                <a:ext uri="{FF2B5EF4-FFF2-40B4-BE49-F238E27FC236}">
                  <a16:creationId xmlns:a16="http://schemas.microsoft.com/office/drawing/2014/main" id="{FD7A8EB0-F2A2-48F6-B5A6-1CCF97CBD113}"/>
                </a:ext>
              </a:extLst>
            </p:cNvPr>
            <p:cNvSpPr>
              <a:spLocks noEditPoints="1"/>
            </p:cNvSpPr>
            <p:nvPr/>
          </p:nvSpPr>
          <p:spPr bwMode="auto">
            <a:xfrm>
              <a:off x="3348" y="2296"/>
              <a:ext cx="80" cy="81"/>
            </a:xfrm>
            <a:custGeom>
              <a:avLst/>
              <a:gdLst>
                <a:gd name="T0" fmla="*/ 61 w 65"/>
                <a:gd name="T1" fmla="*/ 19 h 66"/>
                <a:gd name="T2" fmla="*/ 47 w 65"/>
                <a:gd name="T3" fmla="*/ 4 h 66"/>
                <a:gd name="T4" fmla="*/ 51 w 65"/>
                <a:gd name="T5" fmla="*/ 0 h 66"/>
                <a:gd name="T6" fmla="*/ 65 w 65"/>
                <a:gd name="T7" fmla="*/ 14 h 66"/>
                <a:gd name="T8" fmla="*/ 61 w 65"/>
                <a:gd name="T9" fmla="*/ 19 h 66"/>
                <a:gd name="T10" fmla="*/ 57 w 65"/>
                <a:gd name="T11" fmla="*/ 23 h 66"/>
                <a:gd name="T12" fmla="*/ 55 w 65"/>
                <a:gd name="T13" fmla="*/ 45 h 66"/>
                <a:gd name="T14" fmla="*/ 10 w 65"/>
                <a:gd name="T15" fmla="*/ 66 h 66"/>
                <a:gd name="T16" fmla="*/ 6 w 65"/>
                <a:gd name="T17" fmla="*/ 63 h 66"/>
                <a:gd name="T18" fmla="*/ 24 w 65"/>
                <a:gd name="T19" fmla="*/ 45 h 66"/>
                <a:gd name="T20" fmla="*/ 26 w 65"/>
                <a:gd name="T21" fmla="*/ 45 h 66"/>
                <a:gd name="T22" fmla="*/ 32 w 65"/>
                <a:gd name="T23" fmla="*/ 39 h 66"/>
                <a:gd name="T24" fmla="*/ 26 w 65"/>
                <a:gd name="T25" fmla="*/ 33 h 66"/>
                <a:gd name="T26" fmla="*/ 20 w 65"/>
                <a:gd name="T27" fmla="*/ 39 h 66"/>
                <a:gd name="T28" fmla="*/ 21 w 65"/>
                <a:gd name="T29" fmla="*/ 41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6" y="63"/>
                    <a:pt x="6" y="63"/>
                    <a:pt x="6" y="63"/>
                  </a:cubicBezTo>
                  <a:cubicBezTo>
                    <a:pt x="24" y="45"/>
                    <a:pt x="24" y="45"/>
                    <a:pt x="24" y="45"/>
                  </a:cubicBezTo>
                  <a:cubicBezTo>
                    <a:pt x="25" y="45"/>
                    <a:pt x="25" y="45"/>
                    <a:pt x="26" y="45"/>
                  </a:cubicBezTo>
                  <a:cubicBezTo>
                    <a:pt x="30" y="45"/>
                    <a:pt x="32" y="43"/>
                    <a:pt x="32" y="39"/>
                  </a:cubicBezTo>
                  <a:cubicBezTo>
                    <a:pt x="32"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5" name="Freeform 104">
              <a:extLst>
                <a:ext uri="{FF2B5EF4-FFF2-40B4-BE49-F238E27FC236}">
                  <a16:creationId xmlns:a16="http://schemas.microsoft.com/office/drawing/2014/main" id="{D9548066-C74F-4679-8D64-09F4B8CE7694}"/>
                </a:ext>
              </a:extLst>
            </p:cNvPr>
            <p:cNvSpPr>
              <a:spLocks/>
            </p:cNvSpPr>
            <p:nvPr/>
          </p:nvSpPr>
          <p:spPr bwMode="auto">
            <a:xfrm>
              <a:off x="3484" y="2201"/>
              <a:ext cx="108" cy="104"/>
            </a:xfrm>
            <a:custGeom>
              <a:avLst/>
              <a:gdLst>
                <a:gd name="T0" fmla="*/ 55 w 88"/>
                <a:gd name="T1" fmla="*/ 60 h 85"/>
                <a:gd name="T2" fmla="*/ 53 w 88"/>
                <a:gd name="T3" fmla="*/ 54 h 85"/>
                <a:gd name="T4" fmla="*/ 61 w 88"/>
                <a:gd name="T5" fmla="*/ 39 h 85"/>
                <a:gd name="T6" fmla="*/ 63 w 88"/>
                <a:gd name="T7" fmla="*/ 27 h 85"/>
                <a:gd name="T8" fmla="*/ 44 w 88"/>
                <a:gd name="T9" fmla="*/ 0 h 85"/>
                <a:gd name="T10" fmla="*/ 25 w 88"/>
                <a:gd name="T11" fmla="*/ 27 h 85"/>
                <a:gd name="T12" fmla="*/ 28 w 88"/>
                <a:gd name="T13" fmla="*/ 39 h 85"/>
                <a:gd name="T14" fmla="*/ 36 w 88"/>
                <a:gd name="T15" fmla="*/ 54 h 85"/>
                <a:gd name="T16" fmla="*/ 33 w 88"/>
                <a:gd name="T17" fmla="*/ 60 h 85"/>
                <a:gd name="T18" fmla="*/ 0 w 88"/>
                <a:gd name="T19" fmla="*/ 85 h 85"/>
                <a:gd name="T20" fmla="*/ 44 w 88"/>
                <a:gd name="T21" fmla="*/ 85 h 85"/>
                <a:gd name="T22" fmla="*/ 88 w 88"/>
                <a:gd name="T23" fmla="*/ 85 h 85"/>
                <a:gd name="T24" fmla="*/ 55 w 88"/>
                <a:gd name="T2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5">
                  <a:moveTo>
                    <a:pt x="55" y="60"/>
                  </a:moveTo>
                  <a:cubicBezTo>
                    <a:pt x="53" y="60"/>
                    <a:pt x="53" y="54"/>
                    <a:pt x="53" y="54"/>
                  </a:cubicBezTo>
                  <a:cubicBezTo>
                    <a:pt x="53" y="54"/>
                    <a:pt x="59" y="47"/>
                    <a:pt x="61" y="39"/>
                  </a:cubicBezTo>
                  <a:cubicBezTo>
                    <a:pt x="64" y="39"/>
                    <a:pt x="67" y="30"/>
                    <a:pt x="63" y="27"/>
                  </a:cubicBezTo>
                  <a:cubicBezTo>
                    <a:pt x="63" y="23"/>
                    <a:pt x="68" y="0"/>
                    <a:pt x="44" y="0"/>
                  </a:cubicBezTo>
                  <a:cubicBezTo>
                    <a:pt x="21" y="0"/>
                    <a:pt x="25" y="23"/>
                    <a:pt x="25" y="27"/>
                  </a:cubicBezTo>
                  <a:cubicBezTo>
                    <a:pt x="22" y="30"/>
                    <a:pt x="24" y="39"/>
                    <a:pt x="28" y="39"/>
                  </a:cubicBezTo>
                  <a:cubicBezTo>
                    <a:pt x="29" y="47"/>
                    <a:pt x="36" y="54"/>
                    <a:pt x="36" y="54"/>
                  </a:cubicBezTo>
                  <a:cubicBezTo>
                    <a:pt x="36" y="54"/>
                    <a:pt x="35" y="60"/>
                    <a:pt x="33" y="60"/>
                  </a:cubicBezTo>
                  <a:cubicBezTo>
                    <a:pt x="26" y="61"/>
                    <a:pt x="0" y="73"/>
                    <a:pt x="0" y="85"/>
                  </a:cubicBezTo>
                  <a:cubicBezTo>
                    <a:pt x="44" y="85"/>
                    <a:pt x="44" y="85"/>
                    <a:pt x="44" y="85"/>
                  </a:cubicBezTo>
                  <a:cubicBezTo>
                    <a:pt x="88" y="85"/>
                    <a:pt x="88" y="85"/>
                    <a:pt x="88" y="85"/>
                  </a:cubicBezTo>
                  <a:cubicBezTo>
                    <a:pt x="88" y="73"/>
                    <a:pt x="62" y="61"/>
                    <a:pt x="55"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6" name="Freeform 105">
              <a:extLst>
                <a:ext uri="{FF2B5EF4-FFF2-40B4-BE49-F238E27FC236}">
                  <a16:creationId xmlns:a16="http://schemas.microsoft.com/office/drawing/2014/main" id="{2AE400C4-7A7A-465E-885C-EC885E99E859}"/>
                </a:ext>
              </a:extLst>
            </p:cNvPr>
            <p:cNvSpPr>
              <a:spLocks noEditPoints="1"/>
            </p:cNvSpPr>
            <p:nvPr/>
          </p:nvSpPr>
          <p:spPr bwMode="auto">
            <a:xfrm>
              <a:off x="3158" y="2380"/>
              <a:ext cx="100" cy="102"/>
            </a:xfrm>
            <a:custGeom>
              <a:avLst/>
              <a:gdLst>
                <a:gd name="T0" fmla="*/ 0 w 82"/>
                <a:gd name="T1" fmla="*/ 42 h 83"/>
                <a:gd name="T2" fmla="*/ 82 w 82"/>
                <a:gd name="T3" fmla="*/ 42 h 83"/>
                <a:gd name="T4" fmla="*/ 64 w 82"/>
                <a:gd name="T5" fmla="*/ 55 h 83"/>
                <a:gd name="T6" fmla="*/ 77 w 82"/>
                <a:gd name="T7" fmla="*/ 44 h 83"/>
                <a:gd name="T8" fmla="*/ 64 w 82"/>
                <a:gd name="T9" fmla="*/ 55 h 83"/>
                <a:gd name="T10" fmla="*/ 16 w 82"/>
                <a:gd name="T11" fmla="*/ 39 h 83"/>
                <a:gd name="T12" fmla="*/ 8 w 82"/>
                <a:gd name="T13" fmla="*/ 28 h 83"/>
                <a:gd name="T14" fmla="*/ 59 w 82"/>
                <a:gd name="T15" fmla="*/ 28 h 83"/>
                <a:gd name="T16" fmla="*/ 44 w 82"/>
                <a:gd name="T17" fmla="*/ 39 h 83"/>
                <a:gd name="T18" fmla="*/ 59 w 82"/>
                <a:gd name="T19" fmla="*/ 28 h 83"/>
                <a:gd name="T20" fmla="*/ 44 w 82"/>
                <a:gd name="T21" fmla="*/ 6 h 83"/>
                <a:gd name="T22" fmla="*/ 54 w 82"/>
                <a:gd name="T23" fmla="*/ 15 h 83"/>
                <a:gd name="T24" fmla="*/ 44 w 82"/>
                <a:gd name="T25" fmla="*/ 22 h 83"/>
                <a:gd name="T26" fmla="*/ 35 w 82"/>
                <a:gd name="T27" fmla="*/ 8 h 83"/>
                <a:gd name="T28" fmla="*/ 38 w 82"/>
                <a:gd name="T29" fmla="*/ 22 h 83"/>
                <a:gd name="T30" fmla="*/ 28 w 82"/>
                <a:gd name="T31" fmla="*/ 15 h 83"/>
                <a:gd name="T32" fmla="*/ 38 w 82"/>
                <a:gd name="T33" fmla="*/ 39 h 83"/>
                <a:gd name="T34" fmla="*/ 23 w 82"/>
                <a:gd name="T35" fmla="*/ 28 h 83"/>
                <a:gd name="T36" fmla="*/ 8 w 82"/>
                <a:gd name="T37" fmla="*/ 55 h 83"/>
                <a:gd name="T38" fmla="*/ 16 w 82"/>
                <a:gd name="T39" fmla="*/ 44 h 83"/>
                <a:gd name="T40" fmla="*/ 8 w 82"/>
                <a:gd name="T41" fmla="*/ 55 h 83"/>
                <a:gd name="T42" fmla="*/ 38 w 82"/>
                <a:gd name="T43" fmla="*/ 44 h 83"/>
                <a:gd name="T44" fmla="*/ 23 w 82"/>
                <a:gd name="T45" fmla="*/ 55 h 83"/>
                <a:gd name="T46" fmla="*/ 38 w 82"/>
                <a:gd name="T47" fmla="*/ 61 h 83"/>
                <a:gd name="T48" fmla="*/ 35 w 82"/>
                <a:gd name="T49" fmla="*/ 75 h 83"/>
                <a:gd name="T50" fmla="*/ 25 w 82"/>
                <a:gd name="T51" fmla="*/ 61 h 83"/>
                <a:gd name="T52" fmla="*/ 54 w 82"/>
                <a:gd name="T53" fmla="*/ 68 h 83"/>
                <a:gd name="T54" fmla="*/ 44 w 82"/>
                <a:gd name="T55" fmla="*/ 77 h 83"/>
                <a:gd name="T56" fmla="*/ 57 w 82"/>
                <a:gd name="T57" fmla="*/ 61 h 83"/>
                <a:gd name="T58" fmla="*/ 44 w 82"/>
                <a:gd name="T59" fmla="*/ 55 h 83"/>
                <a:gd name="T60" fmla="*/ 60 w 82"/>
                <a:gd name="T61" fmla="*/ 44 h 83"/>
                <a:gd name="T62" fmla="*/ 44 w 82"/>
                <a:gd name="T63" fmla="*/ 55 h 83"/>
                <a:gd name="T64" fmla="*/ 64 w 82"/>
                <a:gd name="T65" fmla="*/ 28 h 83"/>
                <a:gd name="T66" fmla="*/ 77 w 82"/>
                <a:gd name="T67" fmla="*/ 39 h 83"/>
                <a:gd name="T68" fmla="*/ 71 w 82"/>
                <a:gd name="T69" fmla="*/ 22 h 83"/>
                <a:gd name="T70" fmla="*/ 57 w 82"/>
                <a:gd name="T71" fmla="*/ 9 h 83"/>
                <a:gd name="T72" fmla="*/ 71 w 82"/>
                <a:gd name="T73" fmla="*/ 22 h 83"/>
                <a:gd name="T74" fmla="*/ 26 w 82"/>
                <a:gd name="T75" fmla="*/ 9 h 83"/>
                <a:gd name="T76" fmla="*/ 11 w 82"/>
                <a:gd name="T77" fmla="*/ 22 h 83"/>
                <a:gd name="T78" fmla="*/ 11 w 82"/>
                <a:gd name="T79" fmla="*/ 61 h 83"/>
                <a:gd name="T80" fmla="*/ 26 w 82"/>
                <a:gd name="T81" fmla="*/ 74 h 83"/>
                <a:gd name="T82" fmla="*/ 11 w 82"/>
                <a:gd name="T83" fmla="*/ 61 h 83"/>
                <a:gd name="T84" fmla="*/ 57 w 82"/>
                <a:gd name="T85" fmla="*/ 74 h 83"/>
                <a:gd name="T86" fmla="*/ 71 w 82"/>
                <a:gd name="T87"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3">
                  <a:moveTo>
                    <a:pt x="41" y="0"/>
                  </a:moveTo>
                  <a:cubicBezTo>
                    <a:pt x="18" y="0"/>
                    <a:pt x="0" y="19"/>
                    <a:pt x="0" y="42"/>
                  </a:cubicBezTo>
                  <a:cubicBezTo>
                    <a:pt x="0" y="64"/>
                    <a:pt x="18" y="83"/>
                    <a:pt x="41" y="83"/>
                  </a:cubicBezTo>
                  <a:cubicBezTo>
                    <a:pt x="64" y="83"/>
                    <a:pt x="82" y="64"/>
                    <a:pt x="82" y="42"/>
                  </a:cubicBezTo>
                  <a:cubicBezTo>
                    <a:pt x="82" y="19"/>
                    <a:pt x="64" y="0"/>
                    <a:pt x="41" y="0"/>
                  </a:cubicBezTo>
                  <a:close/>
                  <a:moveTo>
                    <a:pt x="64" y="55"/>
                  </a:moveTo>
                  <a:cubicBezTo>
                    <a:pt x="65" y="52"/>
                    <a:pt x="66" y="48"/>
                    <a:pt x="66" y="44"/>
                  </a:cubicBezTo>
                  <a:cubicBezTo>
                    <a:pt x="77" y="44"/>
                    <a:pt x="77" y="44"/>
                    <a:pt x="77" y="44"/>
                  </a:cubicBezTo>
                  <a:cubicBezTo>
                    <a:pt x="76" y="48"/>
                    <a:pt x="76" y="52"/>
                    <a:pt x="74" y="55"/>
                  </a:cubicBezTo>
                  <a:lnTo>
                    <a:pt x="64" y="55"/>
                  </a:lnTo>
                  <a:close/>
                  <a:moveTo>
                    <a:pt x="18" y="28"/>
                  </a:moveTo>
                  <a:cubicBezTo>
                    <a:pt x="17" y="31"/>
                    <a:pt x="17" y="35"/>
                    <a:pt x="16" y="39"/>
                  </a:cubicBezTo>
                  <a:cubicBezTo>
                    <a:pt x="6" y="39"/>
                    <a:pt x="6" y="39"/>
                    <a:pt x="6" y="39"/>
                  </a:cubicBezTo>
                  <a:cubicBezTo>
                    <a:pt x="6" y="35"/>
                    <a:pt x="7" y="31"/>
                    <a:pt x="8" y="28"/>
                  </a:cubicBezTo>
                  <a:lnTo>
                    <a:pt x="18" y="28"/>
                  </a:lnTo>
                  <a:close/>
                  <a:moveTo>
                    <a:pt x="59" y="28"/>
                  </a:moveTo>
                  <a:cubicBezTo>
                    <a:pt x="60" y="31"/>
                    <a:pt x="60" y="35"/>
                    <a:pt x="60" y="39"/>
                  </a:cubicBezTo>
                  <a:cubicBezTo>
                    <a:pt x="44" y="39"/>
                    <a:pt x="44" y="39"/>
                    <a:pt x="44" y="39"/>
                  </a:cubicBezTo>
                  <a:cubicBezTo>
                    <a:pt x="44" y="28"/>
                    <a:pt x="44" y="28"/>
                    <a:pt x="44" y="28"/>
                  </a:cubicBezTo>
                  <a:lnTo>
                    <a:pt x="59" y="28"/>
                  </a:lnTo>
                  <a:close/>
                  <a:moveTo>
                    <a:pt x="44" y="22"/>
                  </a:moveTo>
                  <a:cubicBezTo>
                    <a:pt x="44" y="6"/>
                    <a:pt x="44" y="6"/>
                    <a:pt x="44" y="6"/>
                  </a:cubicBezTo>
                  <a:cubicBezTo>
                    <a:pt x="45" y="7"/>
                    <a:pt x="46" y="7"/>
                    <a:pt x="48" y="8"/>
                  </a:cubicBezTo>
                  <a:cubicBezTo>
                    <a:pt x="50" y="10"/>
                    <a:pt x="52" y="12"/>
                    <a:pt x="54" y="15"/>
                  </a:cubicBezTo>
                  <a:cubicBezTo>
                    <a:pt x="55" y="17"/>
                    <a:pt x="56" y="20"/>
                    <a:pt x="57" y="22"/>
                  </a:cubicBezTo>
                  <a:cubicBezTo>
                    <a:pt x="44" y="22"/>
                    <a:pt x="44" y="22"/>
                    <a:pt x="44" y="22"/>
                  </a:cubicBezTo>
                  <a:close/>
                  <a:moveTo>
                    <a:pt x="28" y="15"/>
                  </a:moveTo>
                  <a:cubicBezTo>
                    <a:pt x="30" y="12"/>
                    <a:pt x="32" y="10"/>
                    <a:pt x="35" y="8"/>
                  </a:cubicBezTo>
                  <a:cubicBezTo>
                    <a:pt x="36" y="7"/>
                    <a:pt x="37" y="7"/>
                    <a:pt x="38" y="6"/>
                  </a:cubicBezTo>
                  <a:cubicBezTo>
                    <a:pt x="38" y="22"/>
                    <a:pt x="38" y="22"/>
                    <a:pt x="38" y="22"/>
                  </a:cubicBezTo>
                  <a:cubicBezTo>
                    <a:pt x="25" y="22"/>
                    <a:pt x="25" y="22"/>
                    <a:pt x="25" y="22"/>
                  </a:cubicBezTo>
                  <a:cubicBezTo>
                    <a:pt x="26" y="20"/>
                    <a:pt x="27" y="17"/>
                    <a:pt x="28" y="15"/>
                  </a:cubicBezTo>
                  <a:close/>
                  <a:moveTo>
                    <a:pt x="38" y="28"/>
                  </a:moveTo>
                  <a:cubicBezTo>
                    <a:pt x="38" y="39"/>
                    <a:pt x="38" y="39"/>
                    <a:pt x="38" y="39"/>
                  </a:cubicBezTo>
                  <a:cubicBezTo>
                    <a:pt x="22" y="39"/>
                    <a:pt x="22" y="39"/>
                    <a:pt x="22" y="39"/>
                  </a:cubicBezTo>
                  <a:cubicBezTo>
                    <a:pt x="22" y="35"/>
                    <a:pt x="23" y="31"/>
                    <a:pt x="23" y="28"/>
                  </a:cubicBezTo>
                  <a:lnTo>
                    <a:pt x="38" y="28"/>
                  </a:lnTo>
                  <a:close/>
                  <a:moveTo>
                    <a:pt x="8" y="55"/>
                  </a:moveTo>
                  <a:cubicBezTo>
                    <a:pt x="7" y="52"/>
                    <a:pt x="6" y="48"/>
                    <a:pt x="6" y="44"/>
                  </a:cubicBezTo>
                  <a:cubicBezTo>
                    <a:pt x="16" y="44"/>
                    <a:pt x="16" y="44"/>
                    <a:pt x="16" y="44"/>
                  </a:cubicBezTo>
                  <a:cubicBezTo>
                    <a:pt x="17" y="48"/>
                    <a:pt x="17" y="52"/>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2"/>
                    <a:pt x="22" y="48"/>
                    <a:pt x="22" y="44"/>
                  </a:cubicBezTo>
                  <a:close/>
                  <a:moveTo>
                    <a:pt x="38" y="61"/>
                  </a:moveTo>
                  <a:cubicBezTo>
                    <a:pt x="38" y="77"/>
                    <a:pt x="38" y="77"/>
                    <a:pt x="38" y="77"/>
                  </a:cubicBezTo>
                  <a:cubicBezTo>
                    <a:pt x="37" y="77"/>
                    <a:pt x="36" y="76"/>
                    <a:pt x="35" y="75"/>
                  </a:cubicBezTo>
                  <a:cubicBezTo>
                    <a:pt x="32" y="74"/>
                    <a:pt x="30" y="71"/>
                    <a:pt x="28" y="68"/>
                  </a:cubicBezTo>
                  <a:cubicBezTo>
                    <a:pt x="27" y="66"/>
                    <a:pt x="26" y="63"/>
                    <a:pt x="25" y="61"/>
                  </a:cubicBezTo>
                  <a:cubicBezTo>
                    <a:pt x="38" y="61"/>
                    <a:pt x="38" y="61"/>
                    <a:pt x="38" y="61"/>
                  </a:cubicBezTo>
                  <a:close/>
                  <a:moveTo>
                    <a:pt x="54" y="68"/>
                  </a:moveTo>
                  <a:cubicBezTo>
                    <a:pt x="52" y="71"/>
                    <a:pt x="50" y="74"/>
                    <a:pt x="48" y="75"/>
                  </a:cubicBezTo>
                  <a:cubicBezTo>
                    <a:pt x="46" y="76"/>
                    <a:pt x="45" y="77"/>
                    <a:pt x="44" y="77"/>
                  </a:cubicBezTo>
                  <a:cubicBezTo>
                    <a:pt x="44" y="61"/>
                    <a:pt x="44" y="61"/>
                    <a:pt x="44" y="61"/>
                  </a:cubicBezTo>
                  <a:cubicBezTo>
                    <a:pt x="57" y="61"/>
                    <a:pt x="57" y="61"/>
                    <a:pt x="57" y="61"/>
                  </a:cubicBezTo>
                  <a:cubicBezTo>
                    <a:pt x="56" y="63"/>
                    <a:pt x="55" y="66"/>
                    <a:pt x="54" y="68"/>
                  </a:cubicBezTo>
                  <a:close/>
                  <a:moveTo>
                    <a:pt x="44" y="55"/>
                  </a:moveTo>
                  <a:cubicBezTo>
                    <a:pt x="44" y="44"/>
                    <a:pt x="44" y="44"/>
                    <a:pt x="44" y="44"/>
                  </a:cubicBezTo>
                  <a:cubicBezTo>
                    <a:pt x="60" y="44"/>
                    <a:pt x="60" y="44"/>
                    <a:pt x="60" y="44"/>
                  </a:cubicBezTo>
                  <a:cubicBezTo>
                    <a:pt x="60" y="48"/>
                    <a:pt x="60" y="52"/>
                    <a:pt x="59" y="55"/>
                  </a:cubicBezTo>
                  <a:lnTo>
                    <a:pt x="44" y="55"/>
                  </a:lnTo>
                  <a:close/>
                  <a:moveTo>
                    <a:pt x="66" y="39"/>
                  </a:moveTo>
                  <a:cubicBezTo>
                    <a:pt x="66" y="35"/>
                    <a:pt x="65" y="31"/>
                    <a:pt x="64" y="28"/>
                  </a:cubicBezTo>
                  <a:cubicBezTo>
                    <a:pt x="74" y="28"/>
                    <a:pt x="74" y="28"/>
                    <a:pt x="74" y="28"/>
                  </a:cubicBezTo>
                  <a:cubicBezTo>
                    <a:pt x="76" y="31"/>
                    <a:pt x="76" y="35"/>
                    <a:pt x="77" y="39"/>
                  </a:cubicBezTo>
                  <a:lnTo>
                    <a:pt x="66" y="39"/>
                  </a:lnTo>
                  <a:close/>
                  <a:moveTo>
                    <a:pt x="71" y="22"/>
                  </a:moveTo>
                  <a:cubicBezTo>
                    <a:pt x="63" y="22"/>
                    <a:pt x="63" y="22"/>
                    <a:pt x="63" y="22"/>
                  </a:cubicBezTo>
                  <a:cubicBezTo>
                    <a:pt x="61" y="17"/>
                    <a:pt x="59" y="13"/>
                    <a:pt x="57" y="9"/>
                  </a:cubicBezTo>
                  <a:cubicBezTo>
                    <a:pt x="60" y="11"/>
                    <a:pt x="63" y="14"/>
                    <a:pt x="66" y="16"/>
                  </a:cubicBezTo>
                  <a:cubicBezTo>
                    <a:pt x="68" y="18"/>
                    <a:pt x="70" y="20"/>
                    <a:pt x="71" y="22"/>
                  </a:cubicBezTo>
                  <a:close/>
                  <a:moveTo>
                    <a:pt x="16" y="16"/>
                  </a:moveTo>
                  <a:cubicBezTo>
                    <a:pt x="19" y="14"/>
                    <a:pt x="22" y="11"/>
                    <a:pt x="26" y="9"/>
                  </a:cubicBezTo>
                  <a:cubicBezTo>
                    <a:pt x="23" y="13"/>
                    <a:pt x="21" y="17"/>
                    <a:pt x="19" y="22"/>
                  </a:cubicBezTo>
                  <a:cubicBezTo>
                    <a:pt x="11" y="22"/>
                    <a:pt x="11" y="22"/>
                    <a:pt x="11" y="22"/>
                  </a:cubicBezTo>
                  <a:cubicBezTo>
                    <a:pt x="12" y="20"/>
                    <a:pt x="14" y="18"/>
                    <a:pt x="16" y="16"/>
                  </a:cubicBezTo>
                  <a:close/>
                  <a:moveTo>
                    <a:pt x="11" y="61"/>
                  </a:moveTo>
                  <a:cubicBezTo>
                    <a:pt x="19" y="61"/>
                    <a:pt x="19" y="61"/>
                    <a:pt x="19" y="61"/>
                  </a:cubicBezTo>
                  <a:cubicBezTo>
                    <a:pt x="21" y="66"/>
                    <a:pt x="23" y="70"/>
                    <a:pt x="26" y="74"/>
                  </a:cubicBezTo>
                  <a:cubicBezTo>
                    <a:pt x="22" y="72"/>
                    <a:pt x="19" y="70"/>
                    <a:pt x="16" y="67"/>
                  </a:cubicBezTo>
                  <a:cubicBezTo>
                    <a:pt x="14" y="65"/>
                    <a:pt x="12" y="63"/>
                    <a:pt x="11" y="61"/>
                  </a:cubicBezTo>
                  <a:close/>
                  <a:moveTo>
                    <a:pt x="66" y="67"/>
                  </a:moveTo>
                  <a:cubicBezTo>
                    <a:pt x="63" y="70"/>
                    <a:pt x="60" y="72"/>
                    <a:pt x="57" y="74"/>
                  </a:cubicBezTo>
                  <a:cubicBezTo>
                    <a:pt x="59" y="70"/>
                    <a:pt x="61" y="66"/>
                    <a:pt x="63" y="61"/>
                  </a:cubicBezTo>
                  <a:cubicBezTo>
                    <a:pt x="71" y="61"/>
                    <a:pt x="71" y="61"/>
                    <a:pt x="71" y="61"/>
                  </a:cubicBezTo>
                  <a:cubicBezTo>
                    <a:pt x="70" y="63"/>
                    <a:pt x="68" y="65"/>
                    <a:pt x="66" y="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7" name="Freeform 106">
              <a:extLst>
                <a:ext uri="{FF2B5EF4-FFF2-40B4-BE49-F238E27FC236}">
                  <a16:creationId xmlns:a16="http://schemas.microsoft.com/office/drawing/2014/main" id="{C2EA10C0-DC32-4B0C-A1F7-D14D4FA434D1}"/>
                </a:ext>
              </a:extLst>
            </p:cNvPr>
            <p:cNvSpPr>
              <a:spLocks noEditPoints="1"/>
            </p:cNvSpPr>
            <p:nvPr/>
          </p:nvSpPr>
          <p:spPr bwMode="auto">
            <a:xfrm>
              <a:off x="3457" y="1747"/>
              <a:ext cx="85" cy="90"/>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6 h 73"/>
                <a:gd name="T34" fmla="*/ 19 w 69"/>
                <a:gd name="T35" fmla="*/ 36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6"/>
                    <a:pt x="51" y="36"/>
                    <a:pt x="51" y="36"/>
                  </a:cubicBezTo>
                  <a:cubicBezTo>
                    <a:pt x="19" y="36"/>
                    <a:pt x="19" y="36"/>
                    <a:pt x="19" y="36"/>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8" name="Freeform 107">
              <a:extLst>
                <a:ext uri="{FF2B5EF4-FFF2-40B4-BE49-F238E27FC236}">
                  <a16:creationId xmlns:a16="http://schemas.microsoft.com/office/drawing/2014/main" id="{6381AE10-7EE8-47B8-8E98-CDB7291E01A1}"/>
                </a:ext>
              </a:extLst>
            </p:cNvPr>
            <p:cNvSpPr>
              <a:spLocks noEditPoints="1"/>
            </p:cNvSpPr>
            <p:nvPr/>
          </p:nvSpPr>
          <p:spPr bwMode="auto">
            <a:xfrm>
              <a:off x="3526" y="1211"/>
              <a:ext cx="93" cy="109"/>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2"/>
                    <a:pt x="30" y="11"/>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9" name="Freeform 108">
              <a:extLst>
                <a:ext uri="{FF2B5EF4-FFF2-40B4-BE49-F238E27FC236}">
                  <a16:creationId xmlns:a16="http://schemas.microsoft.com/office/drawing/2014/main" id="{000D114E-6A99-452E-B517-1632AC6F78C9}"/>
                </a:ext>
              </a:extLst>
            </p:cNvPr>
            <p:cNvSpPr>
              <a:spLocks noEditPoints="1"/>
            </p:cNvSpPr>
            <p:nvPr/>
          </p:nvSpPr>
          <p:spPr bwMode="auto">
            <a:xfrm>
              <a:off x="3406" y="1914"/>
              <a:ext cx="94" cy="95"/>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8"/>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1"/>
                    <a:pt x="20" y="5"/>
                  </a:cubicBezTo>
                  <a:lnTo>
                    <a:pt x="32" y="17"/>
                  </a:lnTo>
                  <a:close/>
                  <a:moveTo>
                    <a:pt x="19" y="38"/>
                  </a:moveTo>
                  <a:cubicBezTo>
                    <a:pt x="19" y="72"/>
                    <a:pt x="19" y="72"/>
                    <a:pt x="19" y="72"/>
                  </a:cubicBezTo>
                  <a:cubicBezTo>
                    <a:pt x="12" y="68"/>
                    <a:pt x="6" y="61"/>
                    <a:pt x="3" y="54"/>
                  </a:cubicBezTo>
                  <a:lnTo>
                    <a:pt x="19"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0" name="Freeform 109">
              <a:extLst>
                <a:ext uri="{FF2B5EF4-FFF2-40B4-BE49-F238E27FC236}">
                  <a16:creationId xmlns:a16="http://schemas.microsoft.com/office/drawing/2014/main" id="{C9DD8D9A-107E-4A80-AE0D-0D53233E500F}"/>
                </a:ext>
              </a:extLst>
            </p:cNvPr>
            <p:cNvSpPr>
              <a:spLocks noEditPoints="1"/>
            </p:cNvSpPr>
            <p:nvPr/>
          </p:nvSpPr>
          <p:spPr bwMode="auto">
            <a:xfrm>
              <a:off x="3242" y="2169"/>
              <a:ext cx="89" cy="77"/>
            </a:xfrm>
            <a:custGeom>
              <a:avLst/>
              <a:gdLst>
                <a:gd name="T0" fmla="*/ 18 w 72"/>
                <a:gd name="T1" fmla="*/ 0 h 63"/>
                <a:gd name="T2" fmla="*/ 54 w 72"/>
                <a:gd name="T3" fmla="*/ 0 h 63"/>
                <a:gd name="T4" fmla="*/ 54 w 72"/>
                <a:gd name="T5" fmla="*/ 9 h 63"/>
                <a:gd name="T6" fmla="*/ 18 w 72"/>
                <a:gd name="T7" fmla="*/ 9 h 63"/>
                <a:gd name="T8" fmla="*/ 18 w 72"/>
                <a:gd name="T9" fmla="*/ 0 h 63"/>
                <a:gd name="T10" fmla="*/ 67 w 72"/>
                <a:gd name="T11" fmla="*/ 14 h 63"/>
                <a:gd name="T12" fmla="*/ 4 w 72"/>
                <a:gd name="T13" fmla="*/ 14 h 63"/>
                <a:gd name="T14" fmla="*/ 0 w 72"/>
                <a:gd name="T15" fmla="*/ 18 h 63"/>
                <a:gd name="T16" fmla="*/ 0 w 72"/>
                <a:gd name="T17" fmla="*/ 41 h 63"/>
                <a:gd name="T18" fmla="*/ 4 w 72"/>
                <a:gd name="T19" fmla="*/ 45 h 63"/>
                <a:gd name="T20" fmla="*/ 18 w 72"/>
                <a:gd name="T21" fmla="*/ 45 h 63"/>
                <a:gd name="T22" fmla="*/ 18 w 72"/>
                <a:gd name="T23" fmla="*/ 63 h 63"/>
                <a:gd name="T24" fmla="*/ 54 w 72"/>
                <a:gd name="T25" fmla="*/ 63 h 63"/>
                <a:gd name="T26" fmla="*/ 54 w 72"/>
                <a:gd name="T27" fmla="*/ 45 h 63"/>
                <a:gd name="T28" fmla="*/ 67 w 72"/>
                <a:gd name="T29" fmla="*/ 45 h 63"/>
                <a:gd name="T30" fmla="*/ 72 w 72"/>
                <a:gd name="T31" fmla="*/ 41 h 63"/>
                <a:gd name="T32" fmla="*/ 72 w 72"/>
                <a:gd name="T33" fmla="*/ 18 h 63"/>
                <a:gd name="T34" fmla="*/ 67 w 72"/>
                <a:gd name="T35" fmla="*/ 14 h 63"/>
                <a:gd name="T36" fmla="*/ 49 w 72"/>
                <a:gd name="T37" fmla="*/ 59 h 63"/>
                <a:gd name="T38" fmla="*/ 22 w 72"/>
                <a:gd name="T39" fmla="*/ 59 h 63"/>
                <a:gd name="T40" fmla="*/ 22 w 72"/>
                <a:gd name="T41" fmla="*/ 36 h 63"/>
                <a:gd name="T42" fmla="*/ 49 w 72"/>
                <a:gd name="T43" fmla="*/ 36 h 63"/>
                <a:gd name="T44" fmla="*/ 49 w 72"/>
                <a:gd name="T45" fmla="*/ 59 h 63"/>
                <a:gd name="T46" fmla="*/ 68 w 72"/>
                <a:gd name="T47" fmla="*/ 21 h 63"/>
                <a:gd name="T48" fmla="*/ 65 w 72"/>
                <a:gd name="T49" fmla="*/ 24 h 63"/>
                <a:gd name="T50" fmla="*/ 62 w 72"/>
                <a:gd name="T51" fmla="*/ 21 h 63"/>
                <a:gd name="T52" fmla="*/ 65 w 72"/>
                <a:gd name="T53" fmla="*/ 17 h 63"/>
                <a:gd name="T54" fmla="*/ 68 w 72"/>
                <a:gd name="T55"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3">
                  <a:moveTo>
                    <a:pt x="18" y="0"/>
                  </a:moveTo>
                  <a:cubicBezTo>
                    <a:pt x="54" y="0"/>
                    <a:pt x="54" y="0"/>
                    <a:pt x="54" y="0"/>
                  </a:cubicBezTo>
                  <a:cubicBezTo>
                    <a:pt x="54" y="9"/>
                    <a:pt x="54" y="9"/>
                    <a:pt x="54" y="9"/>
                  </a:cubicBezTo>
                  <a:cubicBezTo>
                    <a:pt x="18" y="9"/>
                    <a:pt x="18" y="9"/>
                    <a:pt x="18" y="9"/>
                  </a:cubicBezTo>
                  <a:lnTo>
                    <a:pt x="18" y="0"/>
                  </a:lnTo>
                  <a:close/>
                  <a:moveTo>
                    <a:pt x="67" y="14"/>
                  </a:moveTo>
                  <a:cubicBezTo>
                    <a:pt x="4" y="14"/>
                    <a:pt x="4" y="14"/>
                    <a:pt x="4" y="14"/>
                  </a:cubicBezTo>
                  <a:cubicBezTo>
                    <a:pt x="2" y="14"/>
                    <a:pt x="0" y="16"/>
                    <a:pt x="0" y="18"/>
                  </a:cubicBezTo>
                  <a:cubicBezTo>
                    <a:pt x="0" y="41"/>
                    <a:pt x="0" y="41"/>
                    <a:pt x="0" y="41"/>
                  </a:cubicBezTo>
                  <a:cubicBezTo>
                    <a:pt x="0" y="43"/>
                    <a:pt x="2" y="45"/>
                    <a:pt x="4" y="45"/>
                  </a:cubicBezTo>
                  <a:cubicBezTo>
                    <a:pt x="18" y="45"/>
                    <a:pt x="18" y="45"/>
                    <a:pt x="18" y="45"/>
                  </a:cubicBezTo>
                  <a:cubicBezTo>
                    <a:pt x="18" y="63"/>
                    <a:pt x="18" y="63"/>
                    <a:pt x="18" y="63"/>
                  </a:cubicBezTo>
                  <a:cubicBezTo>
                    <a:pt x="54" y="63"/>
                    <a:pt x="54" y="63"/>
                    <a:pt x="54" y="63"/>
                  </a:cubicBezTo>
                  <a:cubicBezTo>
                    <a:pt x="54" y="45"/>
                    <a:pt x="54" y="45"/>
                    <a:pt x="54" y="45"/>
                  </a:cubicBezTo>
                  <a:cubicBezTo>
                    <a:pt x="67" y="45"/>
                    <a:pt x="67" y="45"/>
                    <a:pt x="67" y="45"/>
                  </a:cubicBezTo>
                  <a:cubicBezTo>
                    <a:pt x="70" y="45"/>
                    <a:pt x="72" y="43"/>
                    <a:pt x="72" y="41"/>
                  </a:cubicBezTo>
                  <a:cubicBezTo>
                    <a:pt x="72" y="18"/>
                    <a:pt x="72" y="18"/>
                    <a:pt x="72" y="18"/>
                  </a:cubicBezTo>
                  <a:cubicBezTo>
                    <a:pt x="72" y="16"/>
                    <a:pt x="70" y="14"/>
                    <a:pt x="67" y="14"/>
                  </a:cubicBezTo>
                  <a:close/>
                  <a:moveTo>
                    <a:pt x="49" y="59"/>
                  </a:moveTo>
                  <a:cubicBezTo>
                    <a:pt x="22" y="59"/>
                    <a:pt x="22" y="59"/>
                    <a:pt x="22" y="59"/>
                  </a:cubicBezTo>
                  <a:cubicBezTo>
                    <a:pt x="22" y="36"/>
                    <a:pt x="22" y="36"/>
                    <a:pt x="22" y="36"/>
                  </a:cubicBezTo>
                  <a:cubicBezTo>
                    <a:pt x="49" y="36"/>
                    <a:pt x="49" y="36"/>
                    <a:pt x="49" y="36"/>
                  </a:cubicBezTo>
                  <a:lnTo>
                    <a:pt x="49" y="59"/>
                  </a:lnTo>
                  <a:close/>
                  <a:moveTo>
                    <a:pt x="68" y="21"/>
                  </a:moveTo>
                  <a:cubicBezTo>
                    <a:pt x="68" y="22"/>
                    <a:pt x="67" y="24"/>
                    <a:pt x="65" y="24"/>
                  </a:cubicBezTo>
                  <a:cubicBezTo>
                    <a:pt x="63" y="24"/>
                    <a:pt x="62" y="22"/>
                    <a:pt x="62" y="21"/>
                  </a:cubicBezTo>
                  <a:cubicBezTo>
                    <a:pt x="62" y="19"/>
                    <a:pt x="63" y="17"/>
                    <a:pt x="65" y="17"/>
                  </a:cubicBezTo>
                  <a:cubicBezTo>
                    <a:pt x="67" y="17"/>
                    <a:pt x="68" y="19"/>
                    <a:pt x="68"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1" name="Freeform 110">
              <a:extLst>
                <a:ext uri="{FF2B5EF4-FFF2-40B4-BE49-F238E27FC236}">
                  <a16:creationId xmlns:a16="http://schemas.microsoft.com/office/drawing/2014/main" id="{DB08BA7A-DD70-48A1-9F07-2FAC6E9F9828}"/>
                </a:ext>
              </a:extLst>
            </p:cNvPr>
            <p:cNvSpPr>
              <a:spLocks noEditPoints="1"/>
            </p:cNvSpPr>
            <p:nvPr/>
          </p:nvSpPr>
          <p:spPr bwMode="auto">
            <a:xfrm>
              <a:off x="3377" y="2097"/>
              <a:ext cx="89" cy="89"/>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5"/>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5"/>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2" name="Freeform 111">
              <a:extLst>
                <a:ext uri="{FF2B5EF4-FFF2-40B4-BE49-F238E27FC236}">
                  <a16:creationId xmlns:a16="http://schemas.microsoft.com/office/drawing/2014/main" id="{193E014F-D081-4EFE-ACF6-1007781D1101}"/>
                </a:ext>
              </a:extLst>
            </p:cNvPr>
            <p:cNvSpPr>
              <a:spLocks noEditPoints="1"/>
            </p:cNvSpPr>
            <p:nvPr/>
          </p:nvSpPr>
          <p:spPr bwMode="auto">
            <a:xfrm>
              <a:off x="3557" y="1037"/>
              <a:ext cx="85" cy="85"/>
            </a:xfrm>
            <a:custGeom>
              <a:avLst/>
              <a:gdLst>
                <a:gd name="T0" fmla="*/ 35 w 69"/>
                <a:gd name="T1" fmla="*/ 0 h 69"/>
                <a:gd name="T2" fmla="*/ 0 w 69"/>
                <a:gd name="T3" fmla="*/ 34 h 69"/>
                <a:gd name="T4" fmla="*/ 35 w 69"/>
                <a:gd name="T5" fmla="*/ 69 h 69"/>
                <a:gd name="T6" fmla="*/ 69 w 69"/>
                <a:gd name="T7" fmla="*/ 34 h 69"/>
                <a:gd name="T8" fmla="*/ 35 w 69"/>
                <a:gd name="T9" fmla="*/ 0 h 69"/>
                <a:gd name="T10" fmla="*/ 35 w 69"/>
                <a:gd name="T11" fmla="*/ 62 h 69"/>
                <a:gd name="T12" fmla="*/ 7 w 69"/>
                <a:gd name="T13" fmla="*/ 34 h 69"/>
                <a:gd name="T14" fmla="*/ 35 w 69"/>
                <a:gd name="T15" fmla="*/ 7 h 69"/>
                <a:gd name="T16" fmla="*/ 62 w 69"/>
                <a:gd name="T17" fmla="*/ 34 h 69"/>
                <a:gd name="T18" fmla="*/ 35 w 69"/>
                <a:gd name="T19" fmla="*/ 62 h 69"/>
                <a:gd name="T20" fmla="*/ 22 w 69"/>
                <a:gd name="T21" fmla="*/ 24 h 69"/>
                <a:gd name="T22" fmla="*/ 37 w 69"/>
                <a:gd name="T23" fmla="*/ 34 h 69"/>
                <a:gd name="T24" fmla="*/ 22 w 69"/>
                <a:gd name="T25" fmla="*/ 45 h 69"/>
                <a:gd name="T26" fmla="*/ 22 w 69"/>
                <a:gd name="T27" fmla="*/ 24 h 69"/>
                <a:gd name="T28" fmla="*/ 39 w 69"/>
                <a:gd name="T29" fmla="*/ 24 h 69"/>
                <a:gd name="T30" fmla="*/ 54 w 69"/>
                <a:gd name="T31" fmla="*/ 34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4"/>
                  </a:cubicBezTo>
                  <a:cubicBezTo>
                    <a:pt x="0" y="53"/>
                    <a:pt x="16" y="69"/>
                    <a:pt x="35" y="69"/>
                  </a:cubicBezTo>
                  <a:cubicBezTo>
                    <a:pt x="53" y="69"/>
                    <a:pt x="69" y="53"/>
                    <a:pt x="69" y="34"/>
                  </a:cubicBezTo>
                  <a:cubicBezTo>
                    <a:pt x="69" y="16"/>
                    <a:pt x="53" y="0"/>
                    <a:pt x="35" y="0"/>
                  </a:cubicBezTo>
                  <a:close/>
                  <a:moveTo>
                    <a:pt x="35" y="62"/>
                  </a:moveTo>
                  <a:cubicBezTo>
                    <a:pt x="19" y="62"/>
                    <a:pt x="7" y="50"/>
                    <a:pt x="7" y="34"/>
                  </a:cubicBezTo>
                  <a:cubicBezTo>
                    <a:pt x="7" y="19"/>
                    <a:pt x="19" y="7"/>
                    <a:pt x="35" y="7"/>
                  </a:cubicBezTo>
                  <a:cubicBezTo>
                    <a:pt x="50" y="7"/>
                    <a:pt x="62" y="19"/>
                    <a:pt x="62" y="34"/>
                  </a:cubicBezTo>
                  <a:cubicBezTo>
                    <a:pt x="62" y="50"/>
                    <a:pt x="50" y="62"/>
                    <a:pt x="35" y="62"/>
                  </a:cubicBezTo>
                  <a:close/>
                  <a:moveTo>
                    <a:pt x="22" y="24"/>
                  </a:moveTo>
                  <a:cubicBezTo>
                    <a:pt x="37" y="34"/>
                    <a:pt x="37" y="34"/>
                    <a:pt x="37"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3" name="Freeform 112">
              <a:extLst>
                <a:ext uri="{FF2B5EF4-FFF2-40B4-BE49-F238E27FC236}">
                  <a16:creationId xmlns:a16="http://schemas.microsoft.com/office/drawing/2014/main" id="{06CEC572-9955-4C38-86B3-E83EB5B5FDC3}"/>
                </a:ext>
              </a:extLst>
            </p:cNvPr>
            <p:cNvSpPr>
              <a:spLocks/>
            </p:cNvSpPr>
            <p:nvPr/>
          </p:nvSpPr>
          <p:spPr bwMode="auto">
            <a:xfrm>
              <a:off x="3274" y="1807"/>
              <a:ext cx="94" cy="97"/>
            </a:xfrm>
            <a:custGeom>
              <a:avLst/>
              <a:gdLst>
                <a:gd name="T0" fmla="*/ 44 w 94"/>
                <a:gd name="T1" fmla="*/ 97 h 97"/>
                <a:gd name="T2" fmla="*/ 44 w 94"/>
                <a:gd name="T3" fmla="*/ 53 h 97"/>
                <a:gd name="T4" fmla="*/ 0 w 94"/>
                <a:gd name="T5" fmla="*/ 97 h 97"/>
                <a:gd name="T6" fmla="*/ 0 w 94"/>
                <a:gd name="T7" fmla="*/ 0 h 97"/>
                <a:gd name="T8" fmla="*/ 44 w 94"/>
                <a:gd name="T9" fmla="*/ 45 h 97"/>
                <a:gd name="T10" fmla="*/ 44 w 94"/>
                <a:gd name="T11" fmla="*/ 0 h 97"/>
                <a:gd name="T12" fmla="*/ 94 w 94"/>
                <a:gd name="T13" fmla="*/ 49 h 97"/>
                <a:gd name="T14" fmla="*/ 44 w 94"/>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7">
                  <a:moveTo>
                    <a:pt x="44" y="97"/>
                  </a:moveTo>
                  <a:lnTo>
                    <a:pt x="44" y="53"/>
                  </a:lnTo>
                  <a:lnTo>
                    <a:pt x="0" y="97"/>
                  </a:lnTo>
                  <a:lnTo>
                    <a:pt x="0" y="0"/>
                  </a:lnTo>
                  <a:lnTo>
                    <a:pt x="44" y="45"/>
                  </a:lnTo>
                  <a:lnTo>
                    <a:pt x="44" y="0"/>
                  </a:lnTo>
                  <a:lnTo>
                    <a:pt x="94" y="49"/>
                  </a:lnTo>
                  <a:lnTo>
                    <a:pt x="44" y="9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4" name="Freeform 113">
              <a:extLst>
                <a:ext uri="{FF2B5EF4-FFF2-40B4-BE49-F238E27FC236}">
                  <a16:creationId xmlns:a16="http://schemas.microsoft.com/office/drawing/2014/main" id="{AD34DE51-96F0-4A3F-8CE5-A7527F84A355}"/>
                </a:ext>
              </a:extLst>
            </p:cNvPr>
            <p:cNvSpPr>
              <a:spLocks noEditPoints="1"/>
            </p:cNvSpPr>
            <p:nvPr/>
          </p:nvSpPr>
          <p:spPr bwMode="auto">
            <a:xfrm>
              <a:off x="3364" y="1468"/>
              <a:ext cx="98" cy="99"/>
            </a:xfrm>
            <a:custGeom>
              <a:avLst/>
              <a:gdLst>
                <a:gd name="T0" fmla="*/ 0 w 98"/>
                <a:gd name="T1" fmla="*/ 99 h 99"/>
                <a:gd name="T2" fmla="*/ 49 w 98"/>
                <a:gd name="T3" fmla="*/ 99 h 99"/>
                <a:gd name="T4" fmla="*/ 49 w 98"/>
                <a:gd name="T5" fmla="*/ 0 h 99"/>
                <a:gd name="T6" fmla="*/ 0 w 98"/>
                <a:gd name="T7" fmla="*/ 0 h 99"/>
                <a:gd name="T8" fmla="*/ 0 w 98"/>
                <a:gd name="T9" fmla="*/ 99 h 99"/>
                <a:gd name="T10" fmla="*/ 31 w 98"/>
                <a:gd name="T11" fmla="*/ 13 h 99"/>
                <a:gd name="T12" fmla="*/ 43 w 98"/>
                <a:gd name="T13" fmla="*/ 13 h 99"/>
                <a:gd name="T14" fmla="*/ 43 w 98"/>
                <a:gd name="T15" fmla="*/ 25 h 99"/>
                <a:gd name="T16" fmla="*/ 31 w 98"/>
                <a:gd name="T17" fmla="*/ 25 h 99"/>
                <a:gd name="T18" fmla="*/ 31 w 98"/>
                <a:gd name="T19" fmla="*/ 13 h 99"/>
                <a:gd name="T20" fmla="*/ 31 w 98"/>
                <a:gd name="T21" fmla="*/ 37 h 99"/>
                <a:gd name="T22" fmla="*/ 43 w 98"/>
                <a:gd name="T23" fmla="*/ 37 h 99"/>
                <a:gd name="T24" fmla="*/ 43 w 98"/>
                <a:gd name="T25" fmla="*/ 49 h 99"/>
                <a:gd name="T26" fmla="*/ 31 w 98"/>
                <a:gd name="T27" fmla="*/ 49 h 99"/>
                <a:gd name="T28" fmla="*/ 31 w 98"/>
                <a:gd name="T29" fmla="*/ 37 h 99"/>
                <a:gd name="T30" fmla="*/ 31 w 98"/>
                <a:gd name="T31" fmla="*/ 62 h 99"/>
                <a:gd name="T32" fmla="*/ 43 w 98"/>
                <a:gd name="T33" fmla="*/ 62 h 99"/>
                <a:gd name="T34" fmla="*/ 43 w 98"/>
                <a:gd name="T35" fmla="*/ 74 h 99"/>
                <a:gd name="T36" fmla="*/ 31 w 98"/>
                <a:gd name="T37" fmla="*/ 74 h 99"/>
                <a:gd name="T38" fmla="*/ 31 w 98"/>
                <a:gd name="T39" fmla="*/ 62 h 99"/>
                <a:gd name="T40" fmla="*/ 6 w 98"/>
                <a:gd name="T41" fmla="*/ 13 h 99"/>
                <a:gd name="T42" fmla="*/ 18 w 98"/>
                <a:gd name="T43" fmla="*/ 13 h 99"/>
                <a:gd name="T44" fmla="*/ 18 w 98"/>
                <a:gd name="T45" fmla="*/ 25 h 99"/>
                <a:gd name="T46" fmla="*/ 6 w 98"/>
                <a:gd name="T47" fmla="*/ 25 h 99"/>
                <a:gd name="T48" fmla="*/ 6 w 98"/>
                <a:gd name="T49" fmla="*/ 13 h 99"/>
                <a:gd name="T50" fmla="*/ 6 w 98"/>
                <a:gd name="T51" fmla="*/ 37 h 99"/>
                <a:gd name="T52" fmla="*/ 18 w 98"/>
                <a:gd name="T53" fmla="*/ 37 h 99"/>
                <a:gd name="T54" fmla="*/ 18 w 98"/>
                <a:gd name="T55" fmla="*/ 49 h 99"/>
                <a:gd name="T56" fmla="*/ 6 w 98"/>
                <a:gd name="T57" fmla="*/ 49 h 99"/>
                <a:gd name="T58" fmla="*/ 6 w 98"/>
                <a:gd name="T59" fmla="*/ 37 h 99"/>
                <a:gd name="T60" fmla="*/ 6 w 98"/>
                <a:gd name="T61" fmla="*/ 62 h 99"/>
                <a:gd name="T62" fmla="*/ 18 w 98"/>
                <a:gd name="T63" fmla="*/ 62 h 99"/>
                <a:gd name="T64" fmla="*/ 18 w 98"/>
                <a:gd name="T65" fmla="*/ 74 h 99"/>
                <a:gd name="T66" fmla="*/ 6 w 98"/>
                <a:gd name="T67" fmla="*/ 74 h 99"/>
                <a:gd name="T68" fmla="*/ 6 w 98"/>
                <a:gd name="T69" fmla="*/ 62 h 99"/>
                <a:gd name="T70" fmla="*/ 55 w 98"/>
                <a:gd name="T71" fmla="*/ 31 h 99"/>
                <a:gd name="T72" fmla="*/ 98 w 98"/>
                <a:gd name="T73" fmla="*/ 31 h 99"/>
                <a:gd name="T74" fmla="*/ 98 w 98"/>
                <a:gd name="T75" fmla="*/ 37 h 99"/>
                <a:gd name="T76" fmla="*/ 55 w 98"/>
                <a:gd name="T77" fmla="*/ 37 h 99"/>
                <a:gd name="T78" fmla="*/ 55 w 98"/>
                <a:gd name="T79" fmla="*/ 31 h 99"/>
                <a:gd name="T80" fmla="*/ 55 w 98"/>
                <a:gd name="T81" fmla="*/ 99 h 99"/>
                <a:gd name="T82" fmla="*/ 67 w 98"/>
                <a:gd name="T83" fmla="*/ 99 h 99"/>
                <a:gd name="T84" fmla="*/ 67 w 98"/>
                <a:gd name="T85" fmla="*/ 74 h 99"/>
                <a:gd name="T86" fmla="*/ 86 w 98"/>
                <a:gd name="T87" fmla="*/ 74 h 99"/>
                <a:gd name="T88" fmla="*/ 86 w 98"/>
                <a:gd name="T89" fmla="*/ 99 h 99"/>
                <a:gd name="T90" fmla="*/ 98 w 98"/>
                <a:gd name="T91" fmla="*/ 99 h 99"/>
                <a:gd name="T92" fmla="*/ 98 w 98"/>
                <a:gd name="T93" fmla="*/ 43 h 99"/>
                <a:gd name="T94" fmla="*/ 55 w 98"/>
                <a:gd name="T95" fmla="*/ 43 h 99"/>
                <a:gd name="T96" fmla="*/ 55 w 98"/>
                <a:gd name="T9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99">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49"/>
                  </a:lnTo>
                  <a:lnTo>
                    <a:pt x="31" y="49"/>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49"/>
                  </a:lnTo>
                  <a:lnTo>
                    <a:pt x="6" y="49"/>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7" y="99"/>
                  </a:lnTo>
                  <a:lnTo>
                    <a:pt x="67" y="74"/>
                  </a:lnTo>
                  <a:lnTo>
                    <a:pt x="86" y="74"/>
                  </a:lnTo>
                  <a:lnTo>
                    <a:pt x="86" y="99"/>
                  </a:lnTo>
                  <a:lnTo>
                    <a:pt x="98" y="99"/>
                  </a:lnTo>
                  <a:lnTo>
                    <a:pt x="98" y="43"/>
                  </a:lnTo>
                  <a:lnTo>
                    <a:pt x="55" y="43"/>
                  </a:lnTo>
                  <a:lnTo>
                    <a:pt x="55" y="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5" name="Freeform 114">
              <a:extLst>
                <a:ext uri="{FF2B5EF4-FFF2-40B4-BE49-F238E27FC236}">
                  <a16:creationId xmlns:a16="http://schemas.microsoft.com/office/drawing/2014/main" id="{D0E9C66C-9BD1-4065-BB3E-C6EDD4410D6B}"/>
                </a:ext>
              </a:extLst>
            </p:cNvPr>
            <p:cNvSpPr>
              <a:spLocks noEditPoints="1"/>
            </p:cNvSpPr>
            <p:nvPr/>
          </p:nvSpPr>
          <p:spPr bwMode="auto">
            <a:xfrm>
              <a:off x="3407" y="1634"/>
              <a:ext cx="56" cy="59"/>
            </a:xfrm>
            <a:custGeom>
              <a:avLst/>
              <a:gdLst>
                <a:gd name="T0" fmla="*/ 43 w 46"/>
                <a:gd name="T1" fmla="*/ 28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3 h 48"/>
                <a:gd name="T32" fmla="*/ 41 w 46"/>
                <a:gd name="T33" fmla="*/ 40 h 48"/>
                <a:gd name="T34" fmla="*/ 46 w 46"/>
                <a:gd name="T35" fmla="*/ 32 h 48"/>
                <a:gd name="T36" fmla="*/ 43 w 46"/>
                <a:gd name="T37" fmla="*/ 28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8"/>
                  </a:moveTo>
                  <a:cubicBezTo>
                    <a:pt x="40" y="24"/>
                    <a:pt x="42" y="18"/>
                    <a:pt x="46" y="16"/>
                  </a:cubicBezTo>
                  <a:cubicBezTo>
                    <a:pt x="41" y="8"/>
                    <a:pt x="41" y="8"/>
                    <a:pt x="41" y="8"/>
                  </a:cubicBezTo>
                  <a:cubicBezTo>
                    <a:pt x="40" y="8"/>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8" y="34"/>
                    <a:pt x="13" y="29"/>
                    <a:pt x="13" y="24"/>
                  </a:cubicBezTo>
                  <a:cubicBezTo>
                    <a:pt x="13" y="18"/>
                    <a:pt x="18" y="14"/>
                    <a:pt x="23" y="14"/>
                  </a:cubicBezTo>
                  <a:cubicBezTo>
                    <a:pt x="28" y="14"/>
                    <a:pt x="33" y="18"/>
                    <a:pt x="33" y="24"/>
                  </a:cubicBezTo>
                  <a:cubicBezTo>
                    <a:pt x="33" y="29"/>
                    <a:pt x="28" y="34"/>
                    <a:pt x="23"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6" name="Freeform 115">
              <a:extLst>
                <a:ext uri="{FF2B5EF4-FFF2-40B4-BE49-F238E27FC236}">
                  <a16:creationId xmlns:a16="http://schemas.microsoft.com/office/drawing/2014/main" id="{53D131E9-BD03-4681-A3AB-2F0A39D3119B}"/>
                </a:ext>
              </a:extLst>
            </p:cNvPr>
            <p:cNvSpPr>
              <a:spLocks noEditPoints="1"/>
            </p:cNvSpPr>
            <p:nvPr/>
          </p:nvSpPr>
          <p:spPr bwMode="auto">
            <a:xfrm>
              <a:off x="3217" y="1628"/>
              <a:ext cx="90" cy="102"/>
            </a:xfrm>
            <a:custGeom>
              <a:avLst/>
              <a:gdLst>
                <a:gd name="T0" fmla="*/ 58 w 74"/>
                <a:gd name="T1" fmla="*/ 25 h 83"/>
                <a:gd name="T2" fmla="*/ 62 w 74"/>
                <a:gd name="T3" fmla="*/ 21 h 83"/>
                <a:gd name="T4" fmla="*/ 68 w 74"/>
                <a:gd name="T5" fmla="*/ 12 h 83"/>
                <a:gd name="T6" fmla="*/ 65 w 74"/>
                <a:gd name="T7" fmla="*/ 2 h 83"/>
                <a:gd name="T8" fmla="*/ 58 w 74"/>
                <a:gd name="T9" fmla="*/ 0 h 83"/>
                <a:gd name="T10" fmla="*/ 46 w 74"/>
                <a:gd name="T11" fmla="*/ 5 h 83"/>
                <a:gd name="T12" fmla="*/ 36 w 74"/>
                <a:gd name="T13" fmla="*/ 23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6 h 83"/>
                <a:gd name="T74" fmla="*/ 14 w 74"/>
                <a:gd name="T75" fmla="*/ 12 h 83"/>
                <a:gd name="T76" fmla="*/ 32 w 74"/>
                <a:gd name="T77" fmla="*/ 78 h 83"/>
                <a:gd name="T78" fmla="*/ 11 w 74"/>
                <a:gd name="T79" fmla="*/ 78 h 83"/>
                <a:gd name="T80" fmla="*/ 11 w 74"/>
                <a:gd name="T81" fmla="*/ 43 h 83"/>
                <a:gd name="T82" fmla="*/ 32 w 74"/>
                <a:gd name="T83" fmla="*/ 43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3 h 83"/>
                <a:gd name="T102" fmla="*/ 63 w 74"/>
                <a:gd name="T103" fmla="*/ 43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1"/>
                  </a:cubicBezTo>
                  <a:cubicBezTo>
                    <a:pt x="65" y="19"/>
                    <a:pt x="67" y="15"/>
                    <a:pt x="68" y="12"/>
                  </a:cubicBezTo>
                  <a:cubicBezTo>
                    <a:pt x="68" y="8"/>
                    <a:pt x="67" y="5"/>
                    <a:pt x="65" y="2"/>
                  </a:cubicBezTo>
                  <a:cubicBezTo>
                    <a:pt x="63" y="1"/>
                    <a:pt x="61" y="0"/>
                    <a:pt x="58" y="0"/>
                  </a:cubicBezTo>
                  <a:cubicBezTo>
                    <a:pt x="54" y="0"/>
                    <a:pt x="49" y="2"/>
                    <a:pt x="46" y="5"/>
                  </a:cubicBezTo>
                  <a:cubicBezTo>
                    <a:pt x="41" y="10"/>
                    <a:pt x="37" y="18"/>
                    <a:pt x="36" y="23"/>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6"/>
                  </a:cubicBezTo>
                  <a:cubicBezTo>
                    <a:pt x="15" y="15"/>
                    <a:pt x="14" y="13"/>
                    <a:pt x="14" y="12"/>
                  </a:cubicBezTo>
                  <a:close/>
                  <a:moveTo>
                    <a:pt x="32" y="78"/>
                  </a:moveTo>
                  <a:cubicBezTo>
                    <a:pt x="11" y="78"/>
                    <a:pt x="11" y="78"/>
                    <a:pt x="11" y="78"/>
                  </a:cubicBezTo>
                  <a:cubicBezTo>
                    <a:pt x="11" y="43"/>
                    <a:pt x="11" y="43"/>
                    <a:pt x="11" y="43"/>
                  </a:cubicBezTo>
                  <a:cubicBezTo>
                    <a:pt x="32" y="43"/>
                    <a:pt x="32" y="43"/>
                    <a:pt x="32" y="43"/>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3"/>
                    <a:pt x="42" y="43"/>
                    <a:pt x="42" y="43"/>
                  </a:cubicBezTo>
                  <a:cubicBezTo>
                    <a:pt x="63" y="43"/>
                    <a:pt x="63" y="43"/>
                    <a:pt x="63" y="43"/>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7" name="Freeform 116">
              <a:extLst>
                <a:ext uri="{FF2B5EF4-FFF2-40B4-BE49-F238E27FC236}">
                  <a16:creationId xmlns:a16="http://schemas.microsoft.com/office/drawing/2014/main" id="{F09A3E11-059F-45F5-BA95-C25EACA6ED9E}"/>
                </a:ext>
              </a:extLst>
            </p:cNvPr>
            <p:cNvSpPr>
              <a:spLocks noEditPoints="1"/>
            </p:cNvSpPr>
            <p:nvPr/>
          </p:nvSpPr>
          <p:spPr bwMode="auto">
            <a:xfrm>
              <a:off x="3285" y="1992"/>
              <a:ext cx="42" cy="79"/>
            </a:xfrm>
            <a:custGeom>
              <a:avLst/>
              <a:gdLst>
                <a:gd name="T0" fmla="*/ 23 w 34"/>
                <a:gd name="T1" fmla="*/ 64 h 65"/>
                <a:gd name="T2" fmla="*/ 23 w 34"/>
                <a:gd name="T3" fmla="*/ 64 h 65"/>
                <a:gd name="T4" fmla="*/ 33 w 34"/>
                <a:gd name="T5" fmla="*/ 49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8 h 65"/>
                <a:gd name="T26" fmla="*/ 22 w 34"/>
                <a:gd name="T27" fmla="*/ 58 h 65"/>
                <a:gd name="T28" fmla="*/ 14 w 34"/>
                <a:gd name="T29" fmla="*/ 53 h 65"/>
                <a:gd name="T30" fmla="*/ 13 w 34"/>
                <a:gd name="T31" fmla="*/ 46 h 65"/>
                <a:gd name="T32" fmla="*/ 6 w 34"/>
                <a:gd name="T33" fmla="*/ 43 h 65"/>
                <a:gd name="T34" fmla="*/ 8 w 34"/>
                <a:gd name="T35" fmla="*/ 54 h 65"/>
                <a:gd name="T36" fmla="*/ 23 w 34"/>
                <a:gd name="T37" fmla="*/ 64 h 65"/>
                <a:gd name="T38" fmla="*/ 19 w 34"/>
                <a:gd name="T39" fmla="*/ 41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2 h 65"/>
                <a:gd name="T58" fmla="*/ 21 w 34"/>
                <a:gd name="T59" fmla="*/ 19 h 65"/>
                <a:gd name="T60" fmla="*/ 28 w 34"/>
                <a:gd name="T61" fmla="*/ 22 h 65"/>
                <a:gd name="T62" fmla="*/ 26 w 34"/>
                <a:gd name="T63" fmla="*/ 11 h 65"/>
                <a:gd name="T64" fmla="*/ 11 w 34"/>
                <a:gd name="T65" fmla="*/ 2 h 65"/>
                <a:gd name="T66" fmla="*/ 11 w 34"/>
                <a:gd name="T67" fmla="*/ 2 h 65"/>
                <a:gd name="T68" fmla="*/ 1 w 34"/>
                <a:gd name="T69" fmla="*/ 16 h 65"/>
                <a:gd name="T70" fmla="*/ 4 w 34"/>
                <a:gd name="T71" fmla="*/ 32 h 65"/>
                <a:gd name="T72" fmla="*/ 19 w 34"/>
                <a:gd name="T73"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49"/>
                  </a:cubicBezTo>
                  <a:cubicBezTo>
                    <a:pt x="30" y="34"/>
                    <a:pt x="30" y="34"/>
                    <a:pt x="30" y="34"/>
                  </a:cubicBezTo>
                  <a:cubicBezTo>
                    <a:pt x="29" y="27"/>
                    <a:pt x="22" y="23"/>
                    <a:pt x="15" y="24"/>
                  </a:cubicBezTo>
                  <a:cubicBezTo>
                    <a:pt x="15" y="24"/>
                    <a:pt x="15" y="24"/>
                    <a:pt x="15" y="24"/>
                  </a:cubicBezTo>
                  <a:cubicBezTo>
                    <a:pt x="15" y="24"/>
                    <a:pt x="14" y="25"/>
                    <a:pt x="14" y="25"/>
                  </a:cubicBezTo>
                  <a:cubicBezTo>
                    <a:pt x="15" y="30"/>
                    <a:pt x="15" y="30"/>
                    <a:pt x="15" y="30"/>
                  </a:cubicBezTo>
                  <a:cubicBezTo>
                    <a:pt x="15" y="30"/>
                    <a:pt x="16" y="30"/>
                    <a:pt x="16" y="30"/>
                  </a:cubicBezTo>
                  <a:cubicBezTo>
                    <a:pt x="17" y="30"/>
                    <a:pt x="17" y="30"/>
                    <a:pt x="17" y="30"/>
                  </a:cubicBezTo>
                  <a:cubicBezTo>
                    <a:pt x="20" y="29"/>
                    <a:pt x="24" y="31"/>
                    <a:pt x="24" y="35"/>
                  </a:cubicBezTo>
                  <a:cubicBezTo>
                    <a:pt x="27" y="51"/>
                    <a:pt x="27" y="51"/>
                    <a:pt x="27" y="51"/>
                  </a:cubicBezTo>
                  <a:cubicBezTo>
                    <a:pt x="28" y="54"/>
                    <a:pt x="26" y="58"/>
                    <a:pt x="22" y="58"/>
                  </a:cubicBezTo>
                  <a:cubicBezTo>
                    <a:pt x="22" y="58"/>
                    <a:pt x="22" y="58"/>
                    <a:pt x="22" y="58"/>
                  </a:cubicBezTo>
                  <a:cubicBezTo>
                    <a:pt x="18" y="59"/>
                    <a:pt x="15" y="57"/>
                    <a:pt x="14" y="53"/>
                  </a:cubicBezTo>
                  <a:cubicBezTo>
                    <a:pt x="13" y="46"/>
                    <a:pt x="13" y="46"/>
                    <a:pt x="13" y="46"/>
                  </a:cubicBezTo>
                  <a:cubicBezTo>
                    <a:pt x="10" y="46"/>
                    <a:pt x="8" y="45"/>
                    <a:pt x="6" y="43"/>
                  </a:cubicBezTo>
                  <a:cubicBezTo>
                    <a:pt x="8" y="54"/>
                    <a:pt x="8" y="54"/>
                    <a:pt x="8" y="54"/>
                  </a:cubicBezTo>
                  <a:cubicBezTo>
                    <a:pt x="10" y="61"/>
                    <a:pt x="16" y="65"/>
                    <a:pt x="23" y="64"/>
                  </a:cubicBezTo>
                  <a:close/>
                  <a:moveTo>
                    <a:pt x="19" y="41"/>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1"/>
                    <a:pt x="8" y="8"/>
                    <a:pt x="12" y="7"/>
                  </a:cubicBezTo>
                  <a:cubicBezTo>
                    <a:pt x="12" y="7"/>
                    <a:pt x="12" y="7"/>
                    <a:pt x="12" y="7"/>
                  </a:cubicBezTo>
                  <a:cubicBezTo>
                    <a:pt x="16" y="6"/>
                    <a:pt x="19" y="9"/>
                    <a:pt x="20" y="12"/>
                  </a:cubicBezTo>
                  <a:cubicBezTo>
                    <a:pt x="21" y="19"/>
                    <a:pt x="21" y="19"/>
                    <a:pt x="21" y="19"/>
                  </a:cubicBezTo>
                  <a:cubicBezTo>
                    <a:pt x="24" y="20"/>
                    <a:pt x="26" y="21"/>
                    <a:pt x="28" y="22"/>
                  </a:cubicBezTo>
                  <a:cubicBezTo>
                    <a:pt x="26" y="11"/>
                    <a:pt x="26" y="11"/>
                    <a:pt x="26" y="11"/>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8" name="Freeform 117">
              <a:extLst>
                <a:ext uri="{FF2B5EF4-FFF2-40B4-BE49-F238E27FC236}">
                  <a16:creationId xmlns:a16="http://schemas.microsoft.com/office/drawing/2014/main" id="{55182ADD-990D-44C6-AB2A-73DC64A167BA}"/>
                </a:ext>
              </a:extLst>
            </p:cNvPr>
            <p:cNvSpPr>
              <a:spLocks/>
            </p:cNvSpPr>
            <p:nvPr/>
          </p:nvSpPr>
          <p:spPr bwMode="auto">
            <a:xfrm>
              <a:off x="3315" y="1226"/>
              <a:ext cx="113" cy="113"/>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7 h 92"/>
                <a:gd name="T24" fmla="*/ 21 w 92"/>
                <a:gd name="T25" fmla="*/ 92 h 92"/>
                <a:gd name="T26" fmla="*/ 0 w 92"/>
                <a:gd name="T27" fmla="*/ 77 h 92"/>
                <a:gd name="T28" fmla="*/ 21 w 92"/>
                <a:gd name="T29" fmla="*/ 63 h 92"/>
                <a:gd name="T30" fmla="*/ 29 w 92"/>
                <a:gd name="T31" fmla="*/ 64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7"/>
                    <a:pt x="41" y="77"/>
                    <a:pt x="41" y="77"/>
                  </a:cubicBezTo>
                  <a:cubicBezTo>
                    <a:pt x="41" y="85"/>
                    <a:pt x="32" y="92"/>
                    <a:pt x="21" y="92"/>
                  </a:cubicBezTo>
                  <a:cubicBezTo>
                    <a:pt x="9" y="92"/>
                    <a:pt x="0" y="85"/>
                    <a:pt x="0" y="77"/>
                  </a:cubicBezTo>
                  <a:cubicBezTo>
                    <a:pt x="0" y="70"/>
                    <a:pt x="9" y="63"/>
                    <a:pt x="21" y="63"/>
                  </a:cubicBezTo>
                  <a:cubicBezTo>
                    <a:pt x="24" y="63"/>
                    <a:pt x="27" y="64"/>
                    <a:pt x="29" y="64"/>
                  </a:cubicBezTo>
                  <a:cubicBezTo>
                    <a:pt x="29" y="34"/>
                    <a:pt x="29" y="34"/>
                    <a:pt x="29" y="34"/>
                  </a:cubicBezTo>
                  <a:lnTo>
                    <a:pt x="29"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9" name="Freeform 118">
              <a:extLst>
                <a:ext uri="{FF2B5EF4-FFF2-40B4-BE49-F238E27FC236}">
                  <a16:creationId xmlns:a16="http://schemas.microsoft.com/office/drawing/2014/main" id="{E9506ACC-3EED-42A6-99EA-260E28A11BC0}"/>
                </a:ext>
              </a:extLst>
            </p:cNvPr>
            <p:cNvSpPr>
              <a:spLocks noEditPoints="1"/>
            </p:cNvSpPr>
            <p:nvPr/>
          </p:nvSpPr>
          <p:spPr bwMode="auto">
            <a:xfrm>
              <a:off x="3052" y="2198"/>
              <a:ext cx="87" cy="77"/>
            </a:xfrm>
            <a:custGeom>
              <a:avLst/>
              <a:gdLst>
                <a:gd name="T0" fmla="*/ 30 w 71"/>
                <a:gd name="T1" fmla="*/ 0 h 63"/>
                <a:gd name="T2" fmla="*/ 30 w 71"/>
                <a:gd name="T3" fmla="*/ 0 h 63"/>
                <a:gd name="T4" fmla="*/ 59 w 71"/>
                <a:gd name="T5" fmla="*/ 24 h 63"/>
                <a:gd name="T6" fmla="*/ 30 w 71"/>
                <a:gd name="T7" fmla="*/ 48 h 63"/>
                <a:gd name="T8" fmla="*/ 25 w 71"/>
                <a:gd name="T9" fmla="*/ 48 h 63"/>
                <a:gd name="T10" fmla="*/ 4 w 71"/>
                <a:gd name="T11" fmla="*/ 56 h 63"/>
                <a:gd name="T12" fmla="*/ 4 w 71"/>
                <a:gd name="T13" fmla="*/ 54 h 63"/>
                <a:gd name="T14" fmla="*/ 11 w 71"/>
                <a:gd name="T15" fmla="*/ 45 h 63"/>
                <a:gd name="T16" fmla="*/ 11 w 71"/>
                <a:gd name="T17" fmla="*/ 43 h 63"/>
                <a:gd name="T18" fmla="*/ 0 w 71"/>
                <a:gd name="T19" fmla="*/ 24 h 63"/>
                <a:gd name="T20" fmla="*/ 30 w 71"/>
                <a:gd name="T21" fmla="*/ 0 h 63"/>
                <a:gd name="T22" fmla="*/ 62 w 71"/>
                <a:gd name="T23" fmla="*/ 54 h 63"/>
                <a:gd name="T24" fmla="*/ 67 w 71"/>
                <a:gd name="T25" fmla="*/ 62 h 63"/>
                <a:gd name="T26" fmla="*/ 67 w 71"/>
                <a:gd name="T27" fmla="*/ 63 h 63"/>
                <a:gd name="T28" fmla="*/ 50 w 71"/>
                <a:gd name="T29" fmla="*/ 57 h 63"/>
                <a:gd name="T30" fmla="*/ 46 w 71"/>
                <a:gd name="T31" fmla="*/ 57 h 63"/>
                <a:gd name="T32" fmla="*/ 30 w 71"/>
                <a:gd name="T33" fmla="*/ 53 h 63"/>
                <a:gd name="T34" fmla="*/ 54 w 71"/>
                <a:gd name="T35" fmla="*/ 45 h 63"/>
                <a:gd name="T36" fmla="*/ 61 w 71"/>
                <a:gd name="T37" fmla="*/ 36 h 63"/>
                <a:gd name="T38" fmla="*/ 64 w 71"/>
                <a:gd name="T39" fmla="*/ 24 h 63"/>
                <a:gd name="T40" fmla="*/ 64 w 71"/>
                <a:gd name="T41" fmla="*/ 22 h 63"/>
                <a:gd name="T42" fmla="*/ 71 w 71"/>
                <a:gd name="T43" fmla="*/ 37 h 63"/>
                <a:gd name="T44" fmla="*/ 62 w 71"/>
                <a:gd name="T45" fmla="*/ 53 h 63"/>
                <a:gd name="T46" fmla="*/ 62 w 71"/>
                <a:gd name="T4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1"/>
                    <a:pt x="59" y="24"/>
                  </a:cubicBezTo>
                  <a:cubicBezTo>
                    <a:pt x="59" y="38"/>
                    <a:pt x="46" y="48"/>
                    <a:pt x="30" y="48"/>
                  </a:cubicBezTo>
                  <a:cubicBezTo>
                    <a:pt x="28" y="48"/>
                    <a:pt x="27" y="48"/>
                    <a:pt x="25" y="48"/>
                  </a:cubicBezTo>
                  <a:cubicBezTo>
                    <a:pt x="19" y="54"/>
                    <a:pt x="11" y="55"/>
                    <a:pt x="4" y="56"/>
                  </a:cubicBezTo>
                  <a:cubicBezTo>
                    <a:pt x="4" y="54"/>
                    <a:pt x="4" y="54"/>
                    <a:pt x="4" y="54"/>
                  </a:cubicBezTo>
                  <a:cubicBezTo>
                    <a:pt x="8" y="52"/>
                    <a:pt x="11" y="49"/>
                    <a:pt x="11" y="45"/>
                  </a:cubicBezTo>
                  <a:cubicBezTo>
                    <a:pt x="11" y="44"/>
                    <a:pt x="11" y="43"/>
                    <a:pt x="11" y="43"/>
                  </a:cubicBezTo>
                  <a:cubicBezTo>
                    <a:pt x="4" y="39"/>
                    <a:pt x="0" y="32"/>
                    <a:pt x="0" y="24"/>
                  </a:cubicBezTo>
                  <a:cubicBezTo>
                    <a:pt x="0" y="11"/>
                    <a:pt x="13" y="0"/>
                    <a:pt x="30" y="0"/>
                  </a:cubicBezTo>
                  <a:close/>
                  <a:moveTo>
                    <a:pt x="62" y="54"/>
                  </a:moveTo>
                  <a:cubicBezTo>
                    <a:pt x="62" y="57"/>
                    <a:pt x="64" y="60"/>
                    <a:pt x="67" y="62"/>
                  </a:cubicBezTo>
                  <a:cubicBezTo>
                    <a:pt x="67" y="63"/>
                    <a:pt x="67" y="63"/>
                    <a:pt x="67" y="63"/>
                  </a:cubicBezTo>
                  <a:cubicBezTo>
                    <a:pt x="61" y="63"/>
                    <a:pt x="55" y="62"/>
                    <a:pt x="50" y="57"/>
                  </a:cubicBezTo>
                  <a:cubicBezTo>
                    <a:pt x="48" y="57"/>
                    <a:pt x="47" y="57"/>
                    <a:pt x="46" y="57"/>
                  </a:cubicBezTo>
                  <a:cubicBezTo>
                    <a:pt x="40" y="57"/>
                    <a:pt x="34" y="56"/>
                    <a:pt x="30" y="53"/>
                  </a:cubicBezTo>
                  <a:cubicBezTo>
                    <a:pt x="39" y="53"/>
                    <a:pt x="47" y="50"/>
                    <a:pt x="54" y="45"/>
                  </a:cubicBezTo>
                  <a:cubicBezTo>
                    <a:pt x="57" y="42"/>
                    <a:pt x="59" y="39"/>
                    <a:pt x="61" y="36"/>
                  </a:cubicBezTo>
                  <a:cubicBezTo>
                    <a:pt x="63" y="32"/>
                    <a:pt x="64" y="28"/>
                    <a:pt x="64" y="24"/>
                  </a:cubicBezTo>
                  <a:cubicBezTo>
                    <a:pt x="64" y="24"/>
                    <a:pt x="64" y="23"/>
                    <a:pt x="64" y="22"/>
                  </a:cubicBezTo>
                  <a:cubicBezTo>
                    <a:pt x="68" y="26"/>
                    <a:pt x="71" y="31"/>
                    <a:pt x="71" y="37"/>
                  </a:cubicBezTo>
                  <a:cubicBezTo>
                    <a:pt x="71" y="43"/>
                    <a:pt x="67" y="49"/>
                    <a:pt x="62" y="53"/>
                  </a:cubicBezTo>
                  <a:cubicBezTo>
                    <a:pt x="62" y="53"/>
                    <a:pt x="62" y="54"/>
                    <a:pt x="62"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0" name="Freeform 119">
              <a:extLst>
                <a:ext uri="{FF2B5EF4-FFF2-40B4-BE49-F238E27FC236}">
                  <a16:creationId xmlns:a16="http://schemas.microsoft.com/office/drawing/2014/main" id="{C73FB60A-4137-492A-8963-4106816DB68E}"/>
                </a:ext>
              </a:extLst>
            </p:cNvPr>
            <p:cNvSpPr>
              <a:spLocks/>
            </p:cNvSpPr>
            <p:nvPr/>
          </p:nvSpPr>
          <p:spPr bwMode="auto">
            <a:xfrm>
              <a:off x="3122" y="2035"/>
              <a:ext cx="80" cy="78"/>
            </a:xfrm>
            <a:custGeom>
              <a:avLst/>
              <a:gdLst>
                <a:gd name="T0" fmla="*/ 65 w 65"/>
                <a:gd name="T1" fmla="*/ 24 h 64"/>
                <a:gd name="T2" fmla="*/ 41 w 65"/>
                <a:gd name="T3" fmla="*/ 24 h 64"/>
                <a:gd name="T4" fmla="*/ 50 w 65"/>
                <a:gd name="T5" fmla="*/ 15 h 64"/>
                <a:gd name="T6" fmla="*/ 33 w 65"/>
                <a:gd name="T7" fmla="*/ 8 h 64"/>
                <a:gd name="T8" fmla="*/ 16 w 65"/>
                <a:gd name="T9" fmla="*/ 15 h 64"/>
                <a:gd name="T10" fmla="*/ 9 w 65"/>
                <a:gd name="T11" fmla="*/ 32 h 64"/>
                <a:gd name="T12" fmla="*/ 16 w 65"/>
                <a:gd name="T13" fmla="*/ 49 h 64"/>
                <a:gd name="T14" fmla="*/ 33 w 65"/>
                <a:gd name="T15" fmla="*/ 56 h 64"/>
                <a:gd name="T16" fmla="*/ 50 w 65"/>
                <a:gd name="T17" fmla="*/ 49 h 64"/>
                <a:gd name="T18" fmla="*/ 51 w 65"/>
                <a:gd name="T19" fmla="*/ 48 h 64"/>
                <a:gd name="T20" fmla="*/ 57 w 65"/>
                <a:gd name="T21" fmla="*/ 53 h 64"/>
                <a:gd name="T22" fmla="*/ 33 w 65"/>
                <a:gd name="T23" fmla="*/ 64 h 64"/>
                <a:gd name="T24" fmla="*/ 0 w 65"/>
                <a:gd name="T25" fmla="*/ 32 h 64"/>
                <a:gd name="T26" fmla="*/ 33 w 65"/>
                <a:gd name="T27" fmla="*/ 0 h 64"/>
                <a:gd name="T28" fmla="*/ 56 w 65"/>
                <a:gd name="T29" fmla="*/ 9 h 64"/>
                <a:gd name="T30" fmla="*/ 65 w 65"/>
                <a:gd name="T31" fmla="*/ 0 h 64"/>
                <a:gd name="T32" fmla="*/ 65 w 65"/>
                <a:gd name="T33"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4">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8"/>
                    <a:pt x="51" y="48"/>
                  </a:cubicBezTo>
                  <a:cubicBezTo>
                    <a:pt x="57" y="53"/>
                    <a:pt x="57" y="53"/>
                    <a:pt x="57" y="53"/>
                  </a:cubicBezTo>
                  <a:cubicBezTo>
                    <a:pt x="51" y="60"/>
                    <a:pt x="43" y="64"/>
                    <a:pt x="33" y="64"/>
                  </a:cubicBezTo>
                  <a:cubicBezTo>
                    <a:pt x="15" y="64"/>
                    <a:pt x="0" y="50"/>
                    <a:pt x="0" y="32"/>
                  </a:cubicBezTo>
                  <a:cubicBezTo>
                    <a:pt x="0" y="14"/>
                    <a:pt x="15" y="0"/>
                    <a:pt x="33" y="0"/>
                  </a:cubicBezTo>
                  <a:cubicBezTo>
                    <a:pt x="42" y="0"/>
                    <a:pt x="50" y="3"/>
                    <a:pt x="56" y="9"/>
                  </a:cubicBezTo>
                  <a:cubicBezTo>
                    <a:pt x="65" y="0"/>
                    <a:pt x="65" y="0"/>
                    <a:pt x="65" y="0"/>
                  </a:cubicBezTo>
                  <a:lnTo>
                    <a:pt x="6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1" name="Freeform 120">
              <a:extLst>
                <a:ext uri="{FF2B5EF4-FFF2-40B4-BE49-F238E27FC236}">
                  <a16:creationId xmlns:a16="http://schemas.microsoft.com/office/drawing/2014/main" id="{61F0DD5C-B9C7-4E52-B499-C9338B8C352E}"/>
                </a:ext>
              </a:extLst>
            </p:cNvPr>
            <p:cNvSpPr>
              <a:spLocks noEditPoints="1"/>
            </p:cNvSpPr>
            <p:nvPr/>
          </p:nvSpPr>
          <p:spPr bwMode="auto">
            <a:xfrm>
              <a:off x="3175" y="1404"/>
              <a:ext cx="116" cy="102"/>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4 h 83"/>
                <a:gd name="T86" fmla="*/ 78 w 95"/>
                <a:gd name="T87" fmla="*/ 42 h 83"/>
                <a:gd name="T88" fmla="*/ 77 w 95"/>
                <a:gd name="T89" fmla="*/ 34 h 83"/>
                <a:gd name="T90" fmla="*/ 78 w 95"/>
                <a:gd name="T91" fmla="*/ 26 h 83"/>
                <a:gd name="T92" fmla="*/ 79 w 95"/>
                <a:gd name="T93" fmla="*/ 23 h 83"/>
                <a:gd name="T94" fmla="*/ 80 w 95"/>
                <a:gd name="T95" fmla="*/ 23 h 83"/>
                <a:gd name="T96" fmla="*/ 81 w 95"/>
                <a:gd name="T97" fmla="*/ 23 h 83"/>
                <a:gd name="T98" fmla="*/ 82 w 95"/>
                <a:gd name="T99" fmla="*/ 26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2"/>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4"/>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4"/>
                  </a:cubicBezTo>
                  <a:cubicBezTo>
                    <a:pt x="79" y="44"/>
                    <a:pt x="79" y="43"/>
                    <a:pt x="78" y="42"/>
                  </a:cubicBezTo>
                  <a:cubicBezTo>
                    <a:pt x="77" y="40"/>
                    <a:pt x="77" y="37"/>
                    <a:pt x="77" y="34"/>
                  </a:cubicBezTo>
                  <a:cubicBezTo>
                    <a:pt x="77" y="31"/>
                    <a:pt x="77" y="28"/>
                    <a:pt x="78" y="26"/>
                  </a:cubicBezTo>
                  <a:cubicBezTo>
                    <a:pt x="79" y="25"/>
                    <a:pt x="79" y="24"/>
                    <a:pt x="79" y="23"/>
                  </a:cubicBezTo>
                  <a:cubicBezTo>
                    <a:pt x="80" y="23"/>
                    <a:pt x="80" y="23"/>
                    <a:pt x="80" y="23"/>
                  </a:cubicBezTo>
                  <a:cubicBezTo>
                    <a:pt x="81" y="23"/>
                    <a:pt x="81" y="23"/>
                    <a:pt x="81" y="23"/>
                  </a:cubicBezTo>
                  <a:cubicBezTo>
                    <a:pt x="82" y="24"/>
                    <a:pt x="82" y="25"/>
                    <a:pt x="82" y="26"/>
                  </a:cubicBezTo>
                  <a:cubicBezTo>
                    <a:pt x="83" y="28"/>
                    <a:pt x="84" y="31"/>
                    <a:pt x="84" y="34"/>
                  </a:cubicBezTo>
                  <a:cubicBezTo>
                    <a:pt x="84" y="37"/>
                    <a:pt x="83" y="40"/>
                    <a:pt x="82" y="42"/>
                  </a:cubicBezTo>
                  <a:cubicBezTo>
                    <a:pt x="82" y="43"/>
                    <a:pt x="82" y="44"/>
                    <a:pt x="81" y="44"/>
                  </a:cubicBezTo>
                  <a:cubicBezTo>
                    <a:pt x="81" y="45"/>
                    <a:pt x="81" y="45"/>
                    <a:pt x="80" y="4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2" name="Freeform 121">
              <a:extLst>
                <a:ext uri="{FF2B5EF4-FFF2-40B4-BE49-F238E27FC236}">
                  <a16:creationId xmlns:a16="http://schemas.microsoft.com/office/drawing/2014/main" id="{BC03F752-E2B9-439F-B216-6C09CB106A15}"/>
                </a:ext>
              </a:extLst>
            </p:cNvPr>
            <p:cNvSpPr>
              <a:spLocks noEditPoints="1"/>
            </p:cNvSpPr>
            <p:nvPr/>
          </p:nvSpPr>
          <p:spPr bwMode="auto">
            <a:xfrm>
              <a:off x="3413" y="1074"/>
              <a:ext cx="66" cy="65"/>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1"/>
                    <a:pt x="0" y="26"/>
                  </a:cubicBezTo>
                  <a:cubicBezTo>
                    <a:pt x="0" y="41"/>
                    <a:pt x="12" y="53"/>
                    <a:pt x="27" y="53"/>
                  </a:cubicBezTo>
                  <a:cubicBezTo>
                    <a:pt x="42" y="53"/>
                    <a:pt x="54" y="41"/>
                    <a:pt x="54" y="26"/>
                  </a:cubicBezTo>
                  <a:cubicBezTo>
                    <a:pt x="54" y="11"/>
                    <a:pt x="42" y="0"/>
                    <a:pt x="27" y="0"/>
                  </a:cubicBezTo>
                  <a:close/>
                  <a:moveTo>
                    <a:pt x="16" y="43"/>
                  </a:moveTo>
                  <a:cubicBezTo>
                    <a:pt x="16" y="41"/>
                    <a:pt x="17" y="40"/>
                    <a:pt x="17" y="38"/>
                  </a:cubicBezTo>
                  <a:cubicBezTo>
                    <a:pt x="17" y="31"/>
                    <a:pt x="13" y="26"/>
                    <a:pt x="7" y="24"/>
                  </a:cubicBezTo>
                  <a:cubicBezTo>
                    <a:pt x="7" y="19"/>
                    <a:pt x="9" y="15"/>
                    <a:pt x="13" y="12"/>
                  </a:cubicBezTo>
                  <a:cubicBezTo>
                    <a:pt x="16" y="8"/>
                    <a:pt x="21" y="6"/>
                    <a:pt x="27" y="6"/>
                  </a:cubicBezTo>
                  <a:cubicBezTo>
                    <a:pt x="32" y="6"/>
                    <a:pt x="37" y="8"/>
                    <a:pt x="41" y="12"/>
                  </a:cubicBezTo>
                  <a:cubicBezTo>
                    <a:pt x="44" y="15"/>
                    <a:pt x="46" y="19"/>
                    <a:pt x="47" y="24"/>
                  </a:cubicBezTo>
                  <a:cubicBezTo>
                    <a:pt x="41" y="26"/>
                    <a:pt x="37" y="31"/>
                    <a:pt x="37" y="38"/>
                  </a:cubicBezTo>
                  <a:cubicBezTo>
                    <a:pt x="37" y="40"/>
                    <a:pt x="37" y="41"/>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3" name="Freeform 122">
              <a:extLst>
                <a:ext uri="{FF2B5EF4-FFF2-40B4-BE49-F238E27FC236}">
                  <a16:creationId xmlns:a16="http://schemas.microsoft.com/office/drawing/2014/main" id="{796D12C8-76E9-46BB-87D9-22733D41BE6C}"/>
                </a:ext>
              </a:extLst>
            </p:cNvPr>
            <p:cNvSpPr>
              <a:spLocks noEditPoints="1"/>
            </p:cNvSpPr>
            <p:nvPr/>
          </p:nvSpPr>
          <p:spPr bwMode="auto">
            <a:xfrm>
              <a:off x="2859" y="740"/>
              <a:ext cx="295" cy="1141"/>
            </a:xfrm>
            <a:custGeom>
              <a:avLst/>
              <a:gdLst>
                <a:gd name="T0" fmla="*/ 187 w 240"/>
                <a:gd name="T1" fmla="*/ 868 h 929"/>
                <a:gd name="T2" fmla="*/ 198 w 240"/>
                <a:gd name="T3" fmla="*/ 838 h 929"/>
                <a:gd name="T4" fmla="*/ 221 w 240"/>
                <a:gd name="T5" fmla="*/ 871 h 929"/>
                <a:gd name="T6" fmla="*/ 222 w 240"/>
                <a:gd name="T7" fmla="*/ 863 h 929"/>
                <a:gd name="T8" fmla="*/ 237 w 240"/>
                <a:gd name="T9" fmla="*/ 925 h 929"/>
                <a:gd name="T10" fmla="*/ 219 w 240"/>
                <a:gd name="T11" fmla="*/ 919 h 929"/>
                <a:gd name="T12" fmla="*/ 202 w 240"/>
                <a:gd name="T13" fmla="*/ 927 h 929"/>
                <a:gd name="T14" fmla="*/ 182 w 240"/>
                <a:gd name="T15" fmla="*/ 929 h 929"/>
                <a:gd name="T16" fmla="*/ 170 w 240"/>
                <a:gd name="T17" fmla="*/ 918 h 929"/>
                <a:gd name="T18" fmla="*/ 168 w 240"/>
                <a:gd name="T19" fmla="*/ 907 h 929"/>
                <a:gd name="T20" fmla="*/ 166 w 240"/>
                <a:gd name="T21" fmla="*/ 896 h 929"/>
                <a:gd name="T22" fmla="*/ 153 w 240"/>
                <a:gd name="T23" fmla="*/ 891 h 929"/>
                <a:gd name="T24" fmla="*/ 154 w 240"/>
                <a:gd name="T25" fmla="*/ 867 h 929"/>
                <a:gd name="T26" fmla="*/ 232 w 240"/>
                <a:gd name="T27" fmla="*/ 916 h 929"/>
                <a:gd name="T28" fmla="*/ 226 w 240"/>
                <a:gd name="T29" fmla="*/ 915 h 929"/>
                <a:gd name="T30" fmla="*/ 154 w 240"/>
                <a:gd name="T31" fmla="*/ 885 h 929"/>
                <a:gd name="T32" fmla="*/ 179 w 240"/>
                <a:gd name="T33" fmla="*/ 886 h 929"/>
                <a:gd name="T34" fmla="*/ 178 w 240"/>
                <a:gd name="T35" fmla="*/ 892 h 929"/>
                <a:gd name="T36" fmla="*/ 175 w 240"/>
                <a:gd name="T37" fmla="*/ 901 h 929"/>
                <a:gd name="T38" fmla="*/ 176 w 240"/>
                <a:gd name="T39" fmla="*/ 905 h 929"/>
                <a:gd name="T40" fmla="*/ 177 w 240"/>
                <a:gd name="T41" fmla="*/ 911 h 929"/>
                <a:gd name="T42" fmla="*/ 178 w 240"/>
                <a:gd name="T43" fmla="*/ 915 h 929"/>
                <a:gd name="T44" fmla="*/ 182 w 240"/>
                <a:gd name="T45" fmla="*/ 923 h 929"/>
                <a:gd name="T46" fmla="*/ 188 w 240"/>
                <a:gd name="T47" fmla="*/ 923 h 929"/>
                <a:gd name="T48" fmla="*/ 220 w 240"/>
                <a:gd name="T49" fmla="*/ 912 h 929"/>
                <a:gd name="T50" fmla="*/ 217 w 240"/>
                <a:gd name="T51" fmla="*/ 877 h 929"/>
                <a:gd name="T52" fmla="*/ 198 w 240"/>
                <a:gd name="T53" fmla="*/ 845 h 929"/>
                <a:gd name="T54" fmla="*/ 195 w 240"/>
                <a:gd name="T55" fmla="*/ 868 h 929"/>
                <a:gd name="T56" fmla="*/ 155 w 240"/>
                <a:gd name="T57" fmla="*/ 873 h 929"/>
                <a:gd name="T58" fmla="*/ 154 w 240"/>
                <a:gd name="T59" fmla="*/ 885 h 929"/>
                <a:gd name="T60" fmla="*/ 75 w 240"/>
                <a:gd name="T61" fmla="*/ 0 h 929"/>
                <a:gd name="T62" fmla="*/ 75 w 240"/>
                <a:gd name="T63" fmla="*/ 14 h 929"/>
                <a:gd name="T64" fmla="*/ 59 w 240"/>
                <a:gd name="T65" fmla="*/ 66 h 929"/>
                <a:gd name="T66" fmla="*/ 59 w 240"/>
                <a:gd name="T67" fmla="*/ 42 h 929"/>
                <a:gd name="T68" fmla="*/ 66 w 240"/>
                <a:gd name="T69" fmla="*/ 19 h 929"/>
                <a:gd name="T70" fmla="*/ 33 w 240"/>
                <a:gd name="T71" fmla="*/ 64 h 929"/>
                <a:gd name="T72" fmla="*/ 0 w 240"/>
                <a:gd name="T73" fmla="*/ 64 h 929"/>
                <a:gd name="T74" fmla="*/ 24 w 240"/>
                <a:gd name="T75" fmla="*/ 53 h 929"/>
                <a:gd name="T76" fmla="*/ 24 w 240"/>
                <a:gd name="T77" fmla="*/ 14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929">
                  <a:moveTo>
                    <a:pt x="154" y="867"/>
                  </a:moveTo>
                  <a:cubicBezTo>
                    <a:pt x="187" y="868"/>
                    <a:pt x="187" y="868"/>
                    <a:pt x="187" y="868"/>
                  </a:cubicBezTo>
                  <a:cubicBezTo>
                    <a:pt x="186" y="860"/>
                    <a:pt x="185" y="858"/>
                    <a:pt x="185" y="850"/>
                  </a:cubicBezTo>
                  <a:cubicBezTo>
                    <a:pt x="185" y="843"/>
                    <a:pt x="191" y="838"/>
                    <a:pt x="198" y="838"/>
                  </a:cubicBezTo>
                  <a:cubicBezTo>
                    <a:pt x="205" y="838"/>
                    <a:pt x="211" y="844"/>
                    <a:pt x="210" y="851"/>
                  </a:cubicBezTo>
                  <a:cubicBezTo>
                    <a:pt x="210" y="861"/>
                    <a:pt x="214" y="866"/>
                    <a:pt x="221" y="871"/>
                  </a:cubicBezTo>
                  <a:cubicBezTo>
                    <a:pt x="221" y="871"/>
                    <a:pt x="221" y="872"/>
                    <a:pt x="221" y="872"/>
                  </a:cubicBezTo>
                  <a:cubicBezTo>
                    <a:pt x="222" y="863"/>
                    <a:pt x="222" y="863"/>
                    <a:pt x="222" y="863"/>
                  </a:cubicBezTo>
                  <a:cubicBezTo>
                    <a:pt x="240" y="864"/>
                    <a:pt x="240" y="864"/>
                    <a:pt x="240" y="864"/>
                  </a:cubicBezTo>
                  <a:cubicBezTo>
                    <a:pt x="237" y="925"/>
                    <a:pt x="237" y="925"/>
                    <a:pt x="237" y="925"/>
                  </a:cubicBezTo>
                  <a:cubicBezTo>
                    <a:pt x="219" y="924"/>
                    <a:pt x="219" y="924"/>
                    <a:pt x="219" y="924"/>
                  </a:cubicBezTo>
                  <a:cubicBezTo>
                    <a:pt x="219" y="919"/>
                    <a:pt x="219" y="919"/>
                    <a:pt x="219" y="919"/>
                  </a:cubicBezTo>
                  <a:cubicBezTo>
                    <a:pt x="213" y="919"/>
                    <a:pt x="212" y="921"/>
                    <a:pt x="209" y="923"/>
                  </a:cubicBezTo>
                  <a:cubicBezTo>
                    <a:pt x="208" y="924"/>
                    <a:pt x="206" y="926"/>
                    <a:pt x="202" y="927"/>
                  </a:cubicBezTo>
                  <a:cubicBezTo>
                    <a:pt x="198" y="929"/>
                    <a:pt x="194" y="929"/>
                    <a:pt x="187" y="929"/>
                  </a:cubicBezTo>
                  <a:cubicBezTo>
                    <a:pt x="182" y="929"/>
                    <a:pt x="182" y="929"/>
                    <a:pt x="182" y="929"/>
                  </a:cubicBezTo>
                  <a:cubicBezTo>
                    <a:pt x="181" y="929"/>
                    <a:pt x="181" y="929"/>
                    <a:pt x="181" y="929"/>
                  </a:cubicBezTo>
                  <a:cubicBezTo>
                    <a:pt x="175" y="929"/>
                    <a:pt x="170" y="924"/>
                    <a:pt x="170" y="918"/>
                  </a:cubicBezTo>
                  <a:cubicBezTo>
                    <a:pt x="170" y="917"/>
                    <a:pt x="171" y="916"/>
                    <a:pt x="171" y="915"/>
                  </a:cubicBezTo>
                  <a:cubicBezTo>
                    <a:pt x="169" y="913"/>
                    <a:pt x="168" y="910"/>
                    <a:pt x="168" y="907"/>
                  </a:cubicBezTo>
                  <a:cubicBezTo>
                    <a:pt x="168" y="906"/>
                    <a:pt x="169" y="905"/>
                    <a:pt x="169" y="904"/>
                  </a:cubicBezTo>
                  <a:cubicBezTo>
                    <a:pt x="167" y="902"/>
                    <a:pt x="166" y="899"/>
                    <a:pt x="166" y="896"/>
                  </a:cubicBezTo>
                  <a:cubicBezTo>
                    <a:pt x="166" y="895"/>
                    <a:pt x="167" y="893"/>
                    <a:pt x="167" y="892"/>
                  </a:cubicBezTo>
                  <a:cubicBezTo>
                    <a:pt x="153" y="891"/>
                    <a:pt x="153" y="891"/>
                    <a:pt x="153" y="891"/>
                  </a:cubicBezTo>
                  <a:cubicBezTo>
                    <a:pt x="147" y="891"/>
                    <a:pt x="141" y="885"/>
                    <a:pt x="142" y="878"/>
                  </a:cubicBezTo>
                  <a:cubicBezTo>
                    <a:pt x="142" y="872"/>
                    <a:pt x="148" y="866"/>
                    <a:pt x="154" y="867"/>
                  </a:cubicBezTo>
                  <a:close/>
                  <a:moveTo>
                    <a:pt x="229" y="919"/>
                  </a:moveTo>
                  <a:cubicBezTo>
                    <a:pt x="230" y="919"/>
                    <a:pt x="232" y="917"/>
                    <a:pt x="232" y="916"/>
                  </a:cubicBezTo>
                  <a:cubicBezTo>
                    <a:pt x="232" y="914"/>
                    <a:pt x="230" y="913"/>
                    <a:pt x="229" y="913"/>
                  </a:cubicBezTo>
                  <a:cubicBezTo>
                    <a:pt x="227" y="912"/>
                    <a:pt x="226" y="914"/>
                    <a:pt x="226" y="915"/>
                  </a:cubicBezTo>
                  <a:cubicBezTo>
                    <a:pt x="226" y="917"/>
                    <a:pt x="227" y="919"/>
                    <a:pt x="229" y="919"/>
                  </a:cubicBezTo>
                  <a:close/>
                  <a:moveTo>
                    <a:pt x="154" y="885"/>
                  </a:moveTo>
                  <a:cubicBezTo>
                    <a:pt x="178" y="886"/>
                    <a:pt x="178" y="886"/>
                    <a:pt x="178" y="886"/>
                  </a:cubicBezTo>
                  <a:cubicBezTo>
                    <a:pt x="179" y="886"/>
                    <a:pt x="179" y="886"/>
                    <a:pt x="179" y="886"/>
                  </a:cubicBezTo>
                  <a:cubicBezTo>
                    <a:pt x="178" y="892"/>
                    <a:pt x="178" y="892"/>
                    <a:pt x="178" y="892"/>
                  </a:cubicBezTo>
                  <a:cubicBezTo>
                    <a:pt x="178" y="892"/>
                    <a:pt x="178" y="892"/>
                    <a:pt x="178" y="892"/>
                  </a:cubicBezTo>
                  <a:cubicBezTo>
                    <a:pt x="175" y="892"/>
                    <a:pt x="173" y="894"/>
                    <a:pt x="173" y="897"/>
                  </a:cubicBezTo>
                  <a:cubicBezTo>
                    <a:pt x="173" y="898"/>
                    <a:pt x="174" y="900"/>
                    <a:pt x="175" y="901"/>
                  </a:cubicBezTo>
                  <a:cubicBezTo>
                    <a:pt x="177" y="903"/>
                    <a:pt x="177" y="903"/>
                    <a:pt x="177" y="903"/>
                  </a:cubicBezTo>
                  <a:cubicBezTo>
                    <a:pt x="176" y="905"/>
                    <a:pt x="176" y="905"/>
                    <a:pt x="176" y="905"/>
                  </a:cubicBezTo>
                  <a:cubicBezTo>
                    <a:pt x="175" y="906"/>
                    <a:pt x="175" y="906"/>
                    <a:pt x="175" y="907"/>
                  </a:cubicBezTo>
                  <a:cubicBezTo>
                    <a:pt x="175" y="909"/>
                    <a:pt x="176" y="910"/>
                    <a:pt x="177" y="911"/>
                  </a:cubicBezTo>
                  <a:cubicBezTo>
                    <a:pt x="179" y="913"/>
                    <a:pt x="179" y="913"/>
                    <a:pt x="179" y="913"/>
                  </a:cubicBezTo>
                  <a:cubicBezTo>
                    <a:pt x="178" y="915"/>
                    <a:pt x="178" y="915"/>
                    <a:pt x="178" y="915"/>
                  </a:cubicBezTo>
                  <a:cubicBezTo>
                    <a:pt x="177" y="916"/>
                    <a:pt x="177" y="917"/>
                    <a:pt x="177" y="918"/>
                  </a:cubicBezTo>
                  <a:cubicBezTo>
                    <a:pt x="177" y="920"/>
                    <a:pt x="179" y="923"/>
                    <a:pt x="182" y="923"/>
                  </a:cubicBezTo>
                  <a:cubicBezTo>
                    <a:pt x="183" y="923"/>
                    <a:pt x="183" y="923"/>
                    <a:pt x="183" y="923"/>
                  </a:cubicBezTo>
                  <a:cubicBezTo>
                    <a:pt x="188" y="923"/>
                    <a:pt x="188" y="923"/>
                    <a:pt x="188" y="923"/>
                  </a:cubicBezTo>
                  <a:cubicBezTo>
                    <a:pt x="200" y="924"/>
                    <a:pt x="202" y="920"/>
                    <a:pt x="205" y="917"/>
                  </a:cubicBezTo>
                  <a:cubicBezTo>
                    <a:pt x="208" y="915"/>
                    <a:pt x="211" y="912"/>
                    <a:pt x="220" y="912"/>
                  </a:cubicBezTo>
                  <a:cubicBezTo>
                    <a:pt x="221" y="880"/>
                    <a:pt x="221" y="880"/>
                    <a:pt x="221" y="880"/>
                  </a:cubicBezTo>
                  <a:cubicBezTo>
                    <a:pt x="219" y="879"/>
                    <a:pt x="218" y="878"/>
                    <a:pt x="217" y="877"/>
                  </a:cubicBezTo>
                  <a:cubicBezTo>
                    <a:pt x="208" y="870"/>
                    <a:pt x="203" y="863"/>
                    <a:pt x="204" y="851"/>
                  </a:cubicBezTo>
                  <a:cubicBezTo>
                    <a:pt x="204" y="848"/>
                    <a:pt x="201" y="845"/>
                    <a:pt x="198" y="845"/>
                  </a:cubicBezTo>
                  <a:cubicBezTo>
                    <a:pt x="195" y="845"/>
                    <a:pt x="192" y="847"/>
                    <a:pt x="192" y="851"/>
                  </a:cubicBezTo>
                  <a:cubicBezTo>
                    <a:pt x="192" y="859"/>
                    <a:pt x="193" y="861"/>
                    <a:pt x="195" y="868"/>
                  </a:cubicBezTo>
                  <a:cubicBezTo>
                    <a:pt x="195" y="871"/>
                    <a:pt x="196" y="873"/>
                    <a:pt x="196" y="874"/>
                  </a:cubicBezTo>
                  <a:cubicBezTo>
                    <a:pt x="155" y="873"/>
                    <a:pt x="155" y="873"/>
                    <a:pt x="155" y="873"/>
                  </a:cubicBezTo>
                  <a:cubicBezTo>
                    <a:pt x="151" y="873"/>
                    <a:pt x="148" y="875"/>
                    <a:pt x="148" y="879"/>
                  </a:cubicBezTo>
                  <a:cubicBezTo>
                    <a:pt x="148" y="882"/>
                    <a:pt x="151" y="885"/>
                    <a:pt x="154" y="885"/>
                  </a:cubicBezTo>
                  <a:close/>
                  <a:moveTo>
                    <a:pt x="24"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2"/>
                    <a:pt x="59" y="42"/>
                  </a:cubicBezTo>
                  <a:cubicBezTo>
                    <a:pt x="61" y="42"/>
                    <a:pt x="64" y="43"/>
                    <a:pt x="66" y="44"/>
                  </a:cubicBezTo>
                  <a:cubicBezTo>
                    <a:pt x="66" y="19"/>
                    <a:pt x="66" y="19"/>
                    <a:pt x="66" y="19"/>
                  </a:cubicBezTo>
                  <a:cubicBezTo>
                    <a:pt x="33" y="28"/>
                    <a:pt x="33" y="28"/>
                    <a:pt x="33" y="28"/>
                  </a:cubicBezTo>
                  <a:cubicBezTo>
                    <a:pt x="33" y="64"/>
                    <a:pt x="33" y="64"/>
                    <a:pt x="33" y="64"/>
                  </a:cubicBezTo>
                  <a:cubicBezTo>
                    <a:pt x="33" y="70"/>
                    <a:pt x="26" y="75"/>
                    <a:pt x="16" y="75"/>
                  </a:cubicBezTo>
                  <a:cubicBezTo>
                    <a:pt x="7" y="75"/>
                    <a:pt x="0" y="70"/>
                    <a:pt x="0" y="64"/>
                  </a:cubicBezTo>
                  <a:cubicBezTo>
                    <a:pt x="0" y="57"/>
                    <a:pt x="7" y="52"/>
                    <a:pt x="16" y="52"/>
                  </a:cubicBezTo>
                  <a:cubicBezTo>
                    <a:pt x="19" y="52"/>
                    <a:pt x="21" y="52"/>
                    <a:pt x="24" y="53"/>
                  </a:cubicBezTo>
                  <a:cubicBezTo>
                    <a:pt x="24" y="28"/>
                    <a:pt x="24" y="28"/>
                    <a:pt x="24" y="28"/>
                  </a:cubicBezTo>
                  <a:lnTo>
                    <a:pt x="24"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4" name="Freeform 123">
              <a:extLst>
                <a:ext uri="{FF2B5EF4-FFF2-40B4-BE49-F238E27FC236}">
                  <a16:creationId xmlns:a16="http://schemas.microsoft.com/office/drawing/2014/main" id="{B5A992DF-0A56-43B4-A888-2F16B7DC3E18}"/>
                </a:ext>
              </a:extLst>
            </p:cNvPr>
            <p:cNvSpPr>
              <a:spLocks/>
            </p:cNvSpPr>
            <p:nvPr/>
          </p:nvSpPr>
          <p:spPr bwMode="auto">
            <a:xfrm>
              <a:off x="3047" y="1560"/>
              <a:ext cx="91" cy="91"/>
            </a:xfrm>
            <a:custGeom>
              <a:avLst/>
              <a:gdLst>
                <a:gd name="T0" fmla="*/ 45 w 91"/>
                <a:gd name="T1" fmla="*/ 91 h 91"/>
                <a:gd name="T2" fmla="*/ 91 w 91"/>
                <a:gd name="T3" fmla="*/ 46 h 91"/>
                <a:gd name="T4" fmla="*/ 63 w 91"/>
                <a:gd name="T5" fmla="*/ 46 h 91"/>
                <a:gd name="T6" fmla="*/ 63 w 91"/>
                <a:gd name="T7" fmla="*/ 0 h 91"/>
                <a:gd name="T8" fmla="*/ 28 w 91"/>
                <a:gd name="T9" fmla="*/ 0 h 91"/>
                <a:gd name="T10" fmla="*/ 28 w 91"/>
                <a:gd name="T11" fmla="*/ 46 h 91"/>
                <a:gd name="T12" fmla="*/ 0 w 91"/>
                <a:gd name="T13" fmla="*/ 46 h 91"/>
                <a:gd name="T14" fmla="*/ 45 w 9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1">
                  <a:moveTo>
                    <a:pt x="45" y="91"/>
                  </a:moveTo>
                  <a:lnTo>
                    <a:pt x="91" y="46"/>
                  </a:lnTo>
                  <a:lnTo>
                    <a:pt x="63" y="46"/>
                  </a:lnTo>
                  <a:lnTo>
                    <a:pt x="63" y="0"/>
                  </a:lnTo>
                  <a:lnTo>
                    <a:pt x="28" y="0"/>
                  </a:lnTo>
                  <a:lnTo>
                    <a:pt x="28" y="46"/>
                  </a:lnTo>
                  <a:lnTo>
                    <a:pt x="0" y="46"/>
                  </a:lnTo>
                  <a:lnTo>
                    <a:pt x="45" y="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5" name="Freeform 124">
              <a:extLst>
                <a:ext uri="{FF2B5EF4-FFF2-40B4-BE49-F238E27FC236}">
                  <a16:creationId xmlns:a16="http://schemas.microsoft.com/office/drawing/2014/main" id="{DB9EFAC7-716A-4BDF-8041-FF0457905CB9}"/>
                </a:ext>
              </a:extLst>
            </p:cNvPr>
            <p:cNvSpPr>
              <a:spLocks noEditPoints="1"/>
            </p:cNvSpPr>
            <p:nvPr/>
          </p:nvSpPr>
          <p:spPr bwMode="auto">
            <a:xfrm>
              <a:off x="2946" y="1963"/>
              <a:ext cx="78" cy="77"/>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5 h 62"/>
                <a:gd name="T12" fmla="*/ 41 w 63"/>
                <a:gd name="T13" fmla="*/ 34 h 62"/>
                <a:gd name="T14" fmla="*/ 46 w 63"/>
                <a:gd name="T15" fmla="*/ 53 h 62"/>
                <a:gd name="T16" fmla="*/ 58 w 63"/>
                <a:gd name="T17" fmla="*/ 35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1 h 62"/>
                <a:gd name="T34" fmla="*/ 34 w 63"/>
                <a:gd name="T35" fmla="*/ 31 h 62"/>
                <a:gd name="T36" fmla="*/ 32 w 63"/>
                <a:gd name="T37" fmla="*/ 27 h 62"/>
                <a:gd name="T38" fmla="*/ 5 w 63"/>
                <a:gd name="T39" fmla="*/ 30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5 h 62"/>
                <a:gd name="T54" fmla="*/ 35 w 63"/>
                <a:gd name="T55" fmla="*/ 21 h 62"/>
                <a:gd name="T56" fmla="*/ 49 w 63"/>
                <a:gd name="T57" fmla="*/ 11 h 62"/>
                <a:gd name="T58" fmla="*/ 32 w 63"/>
                <a:gd name="T59" fmla="*/ 5 h 62"/>
                <a:gd name="T60" fmla="*/ 25 w 63"/>
                <a:gd name="T61" fmla="*/ 5 h 62"/>
                <a:gd name="T62" fmla="*/ 52 w 63"/>
                <a:gd name="T63" fmla="*/ 14 h 62"/>
                <a:gd name="T64" fmla="*/ 37 w 63"/>
                <a:gd name="T65" fmla="*/ 25 h 62"/>
                <a:gd name="T66" fmla="*/ 39 w 63"/>
                <a:gd name="T67" fmla="*/ 29 h 62"/>
                <a:gd name="T68" fmla="*/ 40 w 63"/>
                <a:gd name="T69" fmla="*/ 30 h 62"/>
                <a:gd name="T70" fmla="*/ 58 w 63"/>
                <a:gd name="T71" fmla="*/ 31 h 62"/>
                <a:gd name="T72" fmla="*/ 52 w 63"/>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8"/>
                    <a:pt x="0" y="31"/>
                  </a:cubicBezTo>
                  <a:cubicBezTo>
                    <a:pt x="0" y="14"/>
                    <a:pt x="14" y="0"/>
                    <a:pt x="32" y="0"/>
                  </a:cubicBezTo>
                  <a:cubicBezTo>
                    <a:pt x="49" y="0"/>
                    <a:pt x="63" y="14"/>
                    <a:pt x="63" y="31"/>
                  </a:cubicBezTo>
                  <a:cubicBezTo>
                    <a:pt x="63" y="48"/>
                    <a:pt x="49" y="62"/>
                    <a:pt x="32" y="62"/>
                  </a:cubicBezTo>
                  <a:close/>
                  <a:moveTo>
                    <a:pt x="58" y="35"/>
                  </a:moveTo>
                  <a:cubicBezTo>
                    <a:pt x="57" y="35"/>
                    <a:pt x="50" y="33"/>
                    <a:pt x="41" y="34"/>
                  </a:cubicBezTo>
                  <a:cubicBezTo>
                    <a:pt x="45" y="44"/>
                    <a:pt x="46" y="52"/>
                    <a:pt x="46" y="53"/>
                  </a:cubicBezTo>
                  <a:cubicBezTo>
                    <a:pt x="52" y="49"/>
                    <a:pt x="57" y="43"/>
                    <a:pt x="58" y="35"/>
                  </a:cubicBezTo>
                  <a:close/>
                  <a:moveTo>
                    <a:pt x="42" y="56"/>
                  </a:moveTo>
                  <a:cubicBezTo>
                    <a:pt x="41" y="53"/>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1"/>
                  </a:cubicBezTo>
                  <a:cubicBezTo>
                    <a:pt x="34" y="31"/>
                    <a:pt x="34" y="31"/>
                    <a:pt x="34" y="31"/>
                  </a:cubicBezTo>
                  <a:cubicBezTo>
                    <a:pt x="34" y="30"/>
                    <a:pt x="33" y="28"/>
                    <a:pt x="32" y="27"/>
                  </a:cubicBezTo>
                  <a:cubicBezTo>
                    <a:pt x="19" y="31"/>
                    <a:pt x="6" y="30"/>
                    <a:pt x="5" y="30"/>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5"/>
                  </a:moveTo>
                  <a:cubicBezTo>
                    <a:pt x="26" y="6"/>
                    <a:pt x="31" y="13"/>
                    <a:pt x="35" y="21"/>
                  </a:cubicBezTo>
                  <a:cubicBezTo>
                    <a:pt x="45" y="17"/>
                    <a:pt x="49" y="12"/>
                    <a:pt x="49" y="11"/>
                  </a:cubicBezTo>
                  <a:cubicBezTo>
                    <a:pt x="44" y="7"/>
                    <a:pt x="38" y="5"/>
                    <a:pt x="32" y="5"/>
                  </a:cubicBezTo>
                  <a:cubicBezTo>
                    <a:pt x="29" y="5"/>
                    <a:pt x="27" y="5"/>
                    <a:pt x="25" y="5"/>
                  </a:cubicBezTo>
                  <a:close/>
                  <a:moveTo>
                    <a:pt x="52" y="14"/>
                  </a:moveTo>
                  <a:cubicBezTo>
                    <a:pt x="52" y="15"/>
                    <a:pt x="47" y="21"/>
                    <a:pt x="37" y="25"/>
                  </a:cubicBezTo>
                  <a:cubicBezTo>
                    <a:pt x="38" y="26"/>
                    <a:pt x="38" y="27"/>
                    <a:pt x="39" y="29"/>
                  </a:cubicBezTo>
                  <a:cubicBezTo>
                    <a:pt x="39" y="29"/>
                    <a:pt x="39" y="30"/>
                    <a:pt x="40" y="30"/>
                  </a:cubicBezTo>
                  <a:cubicBezTo>
                    <a:pt x="48" y="29"/>
                    <a:pt x="57" y="31"/>
                    <a:pt x="58" y="31"/>
                  </a:cubicBezTo>
                  <a:cubicBezTo>
                    <a:pt x="58" y="25"/>
                    <a:pt x="56" y="19"/>
                    <a:pt x="52"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6" name="Freeform 125">
              <a:extLst>
                <a:ext uri="{FF2B5EF4-FFF2-40B4-BE49-F238E27FC236}">
                  <a16:creationId xmlns:a16="http://schemas.microsoft.com/office/drawing/2014/main" id="{94D6FAD9-A5EA-40A0-9A9F-FA4C231E45C7}"/>
                </a:ext>
              </a:extLst>
            </p:cNvPr>
            <p:cNvSpPr>
              <a:spLocks noEditPoints="1"/>
            </p:cNvSpPr>
            <p:nvPr/>
          </p:nvSpPr>
          <p:spPr bwMode="auto">
            <a:xfrm>
              <a:off x="2922" y="2371"/>
              <a:ext cx="80" cy="70"/>
            </a:xfrm>
            <a:custGeom>
              <a:avLst/>
              <a:gdLst>
                <a:gd name="T0" fmla="*/ 65 w 65"/>
                <a:gd name="T1" fmla="*/ 18 h 57"/>
                <a:gd name="T2" fmla="*/ 47 w 65"/>
                <a:gd name="T3" fmla="*/ 0 h 57"/>
                <a:gd name="T4" fmla="*/ 32 w 65"/>
                <a:gd name="T5" fmla="*/ 6 h 57"/>
                <a:gd name="T6" fmla="*/ 18 w 65"/>
                <a:gd name="T7" fmla="*/ 0 h 57"/>
                <a:gd name="T8" fmla="*/ 0 w 65"/>
                <a:gd name="T9" fmla="*/ 18 h 57"/>
                <a:gd name="T10" fmla="*/ 6 w 65"/>
                <a:gd name="T11" fmla="*/ 32 h 57"/>
                <a:gd name="T12" fmla="*/ 6 w 65"/>
                <a:gd name="T13" fmla="*/ 32 h 57"/>
                <a:gd name="T14" fmla="*/ 26 w 65"/>
                <a:gd name="T15" fmla="*/ 53 h 57"/>
                <a:gd name="T16" fmla="*/ 32 w 65"/>
                <a:gd name="T17" fmla="*/ 57 h 57"/>
                <a:gd name="T18" fmla="*/ 39 w 65"/>
                <a:gd name="T19" fmla="*/ 53 h 57"/>
                <a:gd name="T20" fmla="*/ 59 w 65"/>
                <a:gd name="T21" fmla="*/ 32 h 57"/>
                <a:gd name="T22" fmla="*/ 59 w 65"/>
                <a:gd name="T23" fmla="*/ 32 h 57"/>
                <a:gd name="T24" fmla="*/ 65 w 65"/>
                <a:gd name="T25" fmla="*/ 18 h 57"/>
                <a:gd name="T26" fmla="*/ 54 w 65"/>
                <a:gd name="T27" fmla="*/ 26 h 57"/>
                <a:gd name="T28" fmla="*/ 33 w 65"/>
                <a:gd name="T29" fmla="*/ 47 h 57"/>
                <a:gd name="T30" fmla="*/ 32 w 65"/>
                <a:gd name="T31" fmla="*/ 48 h 57"/>
                <a:gd name="T32" fmla="*/ 32 w 65"/>
                <a:gd name="T33" fmla="*/ 47 h 57"/>
                <a:gd name="T34" fmla="*/ 11 w 65"/>
                <a:gd name="T35" fmla="*/ 26 h 57"/>
                <a:gd name="T36" fmla="*/ 8 w 65"/>
                <a:gd name="T37" fmla="*/ 18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8 h 57"/>
                <a:gd name="T50" fmla="*/ 54 w 65"/>
                <a:gd name="T5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8"/>
                  </a:moveTo>
                  <a:cubicBezTo>
                    <a:pt x="65" y="8"/>
                    <a:pt x="57" y="0"/>
                    <a:pt x="47" y="0"/>
                  </a:cubicBezTo>
                  <a:cubicBezTo>
                    <a:pt x="41" y="0"/>
                    <a:pt x="36" y="2"/>
                    <a:pt x="32" y="6"/>
                  </a:cubicBezTo>
                  <a:cubicBezTo>
                    <a:pt x="29" y="2"/>
                    <a:pt x="24" y="0"/>
                    <a:pt x="18" y="0"/>
                  </a:cubicBezTo>
                  <a:cubicBezTo>
                    <a:pt x="8" y="0"/>
                    <a:pt x="0" y="8"/>
                    <a:pt x="0" y="18"/>
                  </a:cubicBezTo>
                  <a:cubicBezTo>
                    <a:pt x="0" y="24"/>
                    <a:pt x="2" y="29"/>
                    <a:pt x="6" y="32"/>
                  </a:cubicBezTo>
                  <a:cubicBezTo>
                    <a:pt x="6" y="32"/>
                    <a:pt x="6" y="32"/>
                    <a:pt x="6" y="32"/>
                  </a:cubicBezTo>
                  <a:cubicBezTo>
                    <a:pt x="26" y="53"/>
                    <a:pt x="26" y="53"/>
                    <a:pt x="26" y="53"/>
                  </a:cubicBezTo>
                  <a:cubicBezTo>
                    <a:pt x="28" y="55"/>
                    <a:pt x="30" y="57"/>
                    <a:pt x="32" y="57"/>
                  </a:cubicBezTo>
                  <a:cubicBezTo>
                    <a:pt x="35" y="57"/>
                    <a:pt x="37" y="55"/>
                    <a:pt x="39" y="53"/>
                  </a:cubicBezTo>
                  <a:cubicBezTo>
                    <a:pt x="59" y="32"/>
                    <a:pt x="59" y="32"/>
                    <a:pt x="59" y="32"/>
                  </a:cubicBezTo>
                  <a:cubicBezTo>
                    <a:pt x="59" y="32"/>
                    <a:pt x="59" y="32"/>
                    <a:pt x="59" y="32"/>
                  </a:cubicBezTo>
                  <a:cubicBezTo>
                    <a:pt x="63" y="29"/>
                    <a:pt x="65" y="24"/>
                    <a:pt x="65" y="18"/>
                  </a:cubicBezTo>
                  <a:close/>
                  <a:moveTo>
                    <a:pt x="54" y="26"/>
                  </a:moveTo>
                  <a:cubicBezTo>
                    <a:pt x="33" y="47"/>
                    <a:pt x="33" y="47"/>
                    <a:pt x="33" y="47"/>
                  </a:cubicBezTo>
                  <a:cubicBezTo>
                    <a:pt x="33" y="47"/>
                    <a:pt x="33" y="47"/>
                    <a:pt x="32" y="48"/>
                  </a:cubicBezTo>
                  <a:cubicBezTo>
                    <a:pt x="32" y="47"/>
                    <a:pt x="32" y="47"/>
                    <a:pt x="32" y="47"/>
                  </a:cubicBezTo>
                  <a:cubicBezTo>
                    <a:pt x="11" y="26"/>
                    <a:pt x="11" y="26"/>
                    <a:pt x="11" y="26"/>
                  </a:cubicBezTo>
                  <a:cubicBezTo>
                    <a:pt x="9" y="24"/>
                    <a:pt x="8" y="21"/>
                    <a:pt x="8" y="18"/>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8"/>
                  </a:cubicBezTo>
                  <a:cubicBezTo>
                    <a:pt x="57" y="21"/>
                    <a:pt x="56" y="24"/>
                    <a:pt x="54"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7" name="Freeform 126">
              <a:extLst>
                <a:ext uri="{FF2B5EF4-FFF2-40B4-BE49-F238E27FC236}">
                  <a16:creationId xmlns:a16="http://schemas.microsoft.com/office/drawing/2014/main" id="{66752641-E4DF-4435-A215-E108A5C498F0}"/>
                </a:ext>
              </a:extLst>
            </p:cNvPr>
            <p:cNvSpPr>
              <a:spLocks noEditPoints="1"/>
            </p:cNvSpPr>
            <p:nvPr/>
          </p:nvSpPr>
          <p:spPr bwMode="auto">
            <a:xfrm>
              <a:off x="2844" y="2149"/>
              <a:ext cx="79" cy="58"/>
            </a:xfrm>
            <a:custGeom>
              <a:avLst/>
              <a:gdLst>
                <a:gd name="T0" fmla="*/ 56 w 64"/>
                <a:gd name="T1" fmla="*/ 8 h 47"/>
                <a:gd name="T2" fmla="*/ 56 w 64"/>
                <a:gd name="T3" fmla="*/ 0 h 47"/>
                <a:gd name="T4" fmla="*/ 0 w 64"/>
                <a:gd name="T5" fmla="*/ 0 h 47"/>
                <a:gd name="T6" fmla="*/ 0 w 64"/>
                <a:gd name="T7" fmla="*/ 43 h 47"/>
                <a:gd name="T8" fmla="*/ 4 w 64"/>
                <a:gd name="T9" fmla="*/ 47 h 47"/>
                <a:gd name="T10" fmla="*/ 58 w 64"/>
                <a:gd name="T11" fmla="*/ 47 h 47"/>
                <a:gd name="T12" fmla="*/ 64 w 64"/>
                <a:gd name="T13" fmla="*/ 41 h 47"/>
                <a:gd name="T14" fmla="*/ 64 w 64"/>
                <a:gd name="T15" fmla="*/ 8 h 47"/>
                <a:gd name="T16" fmla="*/ 56 w 64"/>
                <a:gd name="T17" fmla="*/ 8 h 47"/>
                <a:gd name="T18" fmla="*/ 52 w 64"/>
                <a:gd name="T19" fmla="*/ 43 h 47"/>
                <a:gd name="T20" fmla="*/ 4 w 64"/>
                <a:gd name="T21" fmla="*/ 43 h 47"/>
                <a:gd name="T22" fmla="*/ 4 w 64"/>
                <a:gd name="T23" fmla="*/ 4 h 47"/>
                <a:gd name="T24" fmla="*/ 52 w 64"/>
                <a:gd name="T25" fmla="*/ 4 h 47"/>
                <a:gd name="T26" fmla="*/ 52 w 64"/>
                <a:gd name="T27" fmla="*/ 43 h 47"/>
                <a:gd name="T28" fmla="*/ 8 w 64"/>
                <a:gd name="T29" fmla="*/ 12 h 47"/>
                <a:gd name="T30" fmla="*/ 48 w 64"/>
                <a:gd name="T31" fmla="*/ 12 h 47"/>
                <a:gd name="T32" fmla="*/ 48 w 64"/>
                <a:gd name="T33" fmla="*/ 16 h 47"/>
                <a:gd name="T34" fmla="*/ 8 w 64"/>
                <a:gd name="T35" fmla="*/ 16 h 47"/>
                <a:gd name="T36" fmla="*/ 8 w 64"/>
                <a:gd name="T37" fmla="*/ 12 h 47"/>
                <a:gd name="T38" fmla="*/ 32 w 64"/>
                <a:gd name="T39" fmla="*/ 20 h 47"/>
                <a:gd name="T40" fmla="*/ 48 w 64"/>
                <a:gd name="T41" fmla="*/ 20 h 47"/>
                <a:gd name="T42" fmla="*/ 48 w 64"/>
                <a:gd name="T43" fmla="*/ 24 h 47"/>
                <a:gd name="T44" fmla="*/ 32 w 64"/>
                <a:gd name="T45" fmla="*/ 24 h 47"/>
                <a:gd name="T46" fmla="*/ 32 w 64"/>
                <a:gd name="T47" fmla="*/ 20 h 47"/>
                <a:gd name="T48" fmla="*/ 32 w 64"/>
                <a:gd name="T49" fmla="*/ 28 h 47"/>
                <a:gd name="T50" fmla="*/ 48 w 64"/>
                <a:gd name="T51" fmla="*/ 28 h 47"/>
                <a:gd name="T52" fmla="*/ 48 w 64"/>
                <a:gd name="T53" fmla="*/ 32 h 47"/>
                <a:gd name="T54" fmla="*/ 32 w 64"/>
                <a:gd name="T55" fmla="*/ 32 h 47"/>
                <a:gd name="T56" fmla="*/ 32 w 64"/>
                <a:gd name="T57" fmla="*/ 28 h 47"/>
                <a:gd name="T58" fmla="*/ 32 w 64"/>
                <a:gd name="T59" fmla="*/ 36 h 47"/>
                <a:gd name="T60" fmla="*/ 44 w 64"/>
                <a:gd name="T61" fmla="*/ 36 h 47"/>
                <a:gd name="T62" fmla="*/ 44 w 64"/>
                <a:gd name="T63" fmla="*/ 40 h 47"/>
                <a:gd name="T64" fmla="*/ 32 w 64"/>
                <a:gd name="T65" fmla="*/ 40 h 47"/>
                <a:gd name="T66" fmla="*/ 32 w 64"/>
                <a:gd name="T67" fmla="*/ 36 h 47"/>
                <a:gd name="T68" fmla="*/ 8 w 64"/>
                <a:gd name="T69" fmla="*/ 20 h 47"/>
                <a:gd name="T70" fmla="*/ 28 w 64"/>
                <a:gd name="T71" fmla="*/ 20 h 47"/>
                <a:gd name="T72" fmla="*/ 28 w 64"/>
                <a:gd name="T73" fmla="*/ 40 h 47"/>
                <a:gd name="T74" fmla="*/ 8 w 64"/>
                <a:gd name="T75" fmla="*/ 40 h 47"/>
                <a:gd name="T76" fmla="*/ 8 w 64"/>
                <a:gd name="T7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7">
                  <a:moveTo>
                    <a:pt x="56" y="8"/>
                  </a:moveTo>
                  <a:cubicBezTo>
                    <a:pt x="56" y="0"/>
                    <a:pt x="56" y="0"/>
                    <a:pt x="56" y="0"/>
                  </a:cubicBezTo>
                  <a:cubicBezTo>
                    <a:pt x="0" y="0"/>
                    <a:pt x="0" y="0"/>
                    <a:pt x="0" y="0"/>
                  </a:cubicBezTo>
                  <a:cubicBezTo>
                    <a:pt x="0" y="43"/>
                    <a:pt x="0" y="43"/>
                    <a:pt x="0" y="43"/>
                  </a:cubicBezTo>
                  <a:cubicBezTo>
                    <a:pt x="0" y="46"/>
                    <a:pt x="2" y="47"/>
                    <a:pt x="4" y="47"/>
                  </a:cubicBezTo>
                  <a:cubicBezTo>
                    <a:pt x="58" y="47"/>
                    <a:pt x="58" y="47"/>
                    <a:pt x="58" y="47"/>
                  </a:cubicBezTo>
                  <a:cubicBezTo>
                    <a:pt x="61" y="47"/>
                    <a:pt x="64" y="45"/>
                    <a:pt x="64" y="41"/>
                  </a:cubicBezTo>
                  <a:cubicBezTo>
                    <a:pt x="64" y="8"/>
                    <a:pt x="64" y="8"/>
                    <a:pt x="64" y="8"/>
                  </a:cubicBezTo>
                  <a:lnTo>
                    <a:pt x="56" y="8"/>
                  </a:lnTo>
                  <a:close/>
                  <a:moveTo>
                    <a:pt x="52" y="43"/>
                  </a:moveTo>
                  <a:cubicBezTo>
                    <a:pt x="4" y="43"/>
                    <a:pt x="4" y="43"/>
                    <a:pt x="4" y="43"/>
                  </a:cubicBezTo>
                  <a:cubicBezTo>
                    <a:pt x="4" y="4"/>
                    <a:pt x="4" y="4"/>
                    <a:pt x="4" y="4"/>
                  </a:cubicBezTo>
                  <a:cubicBezTo>
                    <a:pt x="52" y="4"/>
                    <a:pt x="52" y="4"/>
                    <a:pt x="52" y="4"/>
                  </a:cubicBezTo>
                  <a:lnTo>
                    <a:pt x="52" y="43"/>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8" name="Freeform 127">
              <a:extLst>
                <a:ext uri="{FF2B5EF4-FFF2-40B4-BE49-F238E27FC236}">
                  <a16:creationId xmlns:a16="http://schemas.microsoft.com/office/drawing/2014/main" id="{2C91C124-C5F2-46FE-88D2-26B00BAF4BC7}"/>
                </a:ext>
              </a:extLst>
            </p:cNvPr>
            <p:cNvSpPr>
              <a:spLocks noEditPoints="1"/>
            </p:cNvSpPr>
            <p:nvPr/>
          </p:nvSpPr>
          <p:spPr bwMode="auto">
            <a:xfrm>
              <a:off x="3037" y="2531"/>
              <a:ext cx="58" cy="59"/>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19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1"/>
                    <a:pt x="18" y="3"/>
                    <a:pt x="18" y="5"/>
                  </a:cubicBezTo>
                  <a:cubicBezTo>
                    <a:pt x="15" y="9"/>
                    <a:pt x="9" y="10"/>
                    <a:pt x="5" y="8"/>
                  </a:cubicBezTo>
                  <a:cubicBezTo>
                    <a:pt x="0" y="16"/>
                    <a:pt x="0" y="16"/>
                    <a:pt x="0" y="16"/>
                  </a:cubicBezTo>
                  <a:cubicBezTo>
                    <a:pt x="2" y="17"/>
                    <a:pt x="3" y="18"/>
                    <a:pt x="4" y="19"/>
                  </a:cubicBezTo>
                  <a:cubicBezTo>
                    <a:pt x="6" y="24"/>
                    <a:pt x="5" y="29"/>
                    <a:pt x="0" y="32"/>
                  </a:cubicBezTo>
                  <a:cubicBezTo>
                    <a:pt x="5" y="40"/>
                    <a:pt x="5" y="40"/>
                    <a:pt x="5" y="40"/>
                  </a:cubicBezTo>
                  <a:cubicBezTo>
                    <a:pt x="6" y="39"/>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29"/>
                    <a:pt x="14" y="24"/>
                  </a:cubicBezTo>
                  <a:cubicBezTo>
                    <a:pt x="14" y="19"/>
                    <a:pt x="18" y="14"/>
                    <a:pt x="23" y="14"/>
                  </a:cubicBezTo>
                  <a:cubicBezTo>
                    <a:pt x="29" y="14"/>
                    <a:pt x="33" y="19"/>
                    <a:pt x="33" y="24"/>
                  </a:cubicBezTo>
                  <a:cubicBezTo>
                    <a:pt x="33" y="29"/>
                    <a:pt x="29" y="34"/>
                    <a:pt x="23"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9" name="Freeform 128">
              <a:extLst>
                <a:ext uri="{FF2B5EF4-FFF2-40B4-BE49-F238E27FC236}">
                  <a16:creationId xmlns:a16="http://schemas.microsoft.com/office/drawing/2014/main" id="{6675E840-8E35-4676-B186-AAC77600340B}"/>
                </a:ext>
              </a:extLst>
            </p:cNvPr>
            <p:cNvSpPr>
              <a:spLocks noEditPoints="1"/>
            </p:cNvSpPr>
            <p:nvPr/>
          </p:nvSpPr>
          <p:spPr bwMode="auto">
            <a:xfrm>
              <a:off x="2715" y="2514"/>
              <a:ext cx="96" cy="96"/>
            </a:xfrm>
            <a:custGeom>
              <a:avLst/>
              <a:gdLst>
                <a:gd name="T0" fmla="*/ 51 w 96"/>
                <a:gd name="T1" fmla="*/ 0 h 96"/>
                <a:gd name="T2" fmla="*/ 42 w 96"/>
                <a:gd name="T3" fmla="*/ 10 h 96"/>
                <a:gd name="T4" fmla="*/ 51 w 96"/>
                <a:gd name="T5" fmla="*/ 18 h 96"/>
                <a:gd name="T6" fmla="*/ 30 w 96"/>
                <a:gd name="T7" fmla="*/ 42 h 96"/>
                <a:gd name="T8" fmla="*/ 9 w 96"/>
                <a:gd name="T9" fmla="*/ 42 h 96"/>
                <a:gd name="T10" fmla="*/ 25 w 96"/>
                <a:gd name="T11" fmla="*/ 59 h 96"/>
                <a:gd name="T12" fmla="*/ 0 w 96"/>
                <a:gd name="T13" fmla="*/ 92 h 96"/>
                <a:gd name="T14" fmla="*/ 0 w 96"/>
                <a:gd name="T15" fmla="*/ 96 h 96"/>
                <a:gd name="T16" fmla="*/ 4 w 96"/>
                <a:gd name="T17" fmla="*/ 96 h 96"/>
                <a:gd name="T18" fmla="*/ 37 w 96"/>
                <a:gd name="T19" fmla="*/ 70 h 96"/>
                <a:gd name="T20" fmla="*/ 54 w 96"/>
                <a:gd name="T21" fmla="*/ 87 h 96"/>
                <a:gd name="T22" fmla="*/ 54 w 96"/>
                <a:gd name="T23" fmla="*/ 66 h 96"/>
                <a:gd name="T24" fmla="*/ 78 w 96"/>
                <a:gd name="T25" fmla="*/ 45 h 96"/>
                <a:gd name="T26" fmla="*/ 86 w 96"/>
                <a:gd name="T27" fmla="*/ 54 h 96"/>
                <a:gd name="T28" fmla="*/ 96 w 96"/>
                <a:gd name="T29" fmla="*/ 45 h 96"/>
                <a:gd name="T30" fmla="*/ 51 w 96"/>
                <a:gd name="T31" fmla="*/ 0 h 96"/>
                <a:gd name="T32" fmla="*/ 42 w 96"/>
                <a:gd name="T33" fmla="*/ 51 h 96"/>
                <a:gd name="T34" fmla="*/ 36 w 96"/>
                <a:gd name="T35" fmla="*/ 45 h 96"/>
                <a:gd name="T36" fmla="*/ 57 w 96"/>
                <a:gd name="T37" fmla="*/ 24 h 96"/>
                <a:gd name="T38" fmla="*/ 63 w 96"/>
                <a:gd name="T39" fmla="*/ 31 h 96"/>
                <a:gd name="T40" fmla="*/ 42 w 96"/>
                <a:gd name="T4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51" y="0"/>
                  </a:moveTo>
                  <a:lnTo>
                    <a:pt x="42" y="10"/>
                  </a:lnTo>
                  <a:lnTo>
                    <a:pt x="51" y="18"/>
                  </a:lnTo>
                  <a:lnTo>
                    <a:pt x="30" y="42"/>
                  </a:lnTo>
                  <a:lnTo>
                    <a:pt x="9" y="42"/>
                  </a:lnTo>
                  <a:lnTo>
                    <a:pt x="25" y="59"/>
                  </a:lnTo>
                  <a:lnTo>
                    <a:pt x="0" y="92"/>
                  </a:lnTo>
                  <a:lnTo>
                    <a:pt x="0" y="96"/>
                  </a:lnTo>
                  <a:lnTo>
                    <a:pt x="4" y="96"/>
                  </a:lnTo>
                  <a:lnTo>
                    <a:pt x="37" y="70"/>
                  </a:lnTo>
                  <a:lnTo>
                    <a:pt x="54" y="87"/>
                  </a:lnTo>
                  <a:lnTo>
                    <a:pt x="54" y="66"/>
                  </a:lnTo>
                  <a:lnTo>
                    <a:pt x="78" y="45"/>
                  </a:lnTo>
                  <a:lnTo>
                    <a:pt x="86" y="54"/>
                  </a:lnTo>
                  <a:lnTo>
                    <a:pt x="96" y="45"/>
                  </a:lnTo>
                  <a:lnTo>
                    <a:pt x="51" y="0"/>
                  </a:lnTo>
                  <a:close/>
                  <a:moveTo>
                    <a:pt x="42" y="51"/>
                  </a:moveTo>
                  <a:lnTo>
                    <a:pt x="36" y="45"/>
                  </a:lnTo>
                  <a:lnTo>
                    <a:pt x="57" y="24"/>
                  </a:lnTo>
                  <a:lnTo>
                    <a:pt x="63" y="31"/>
                  </a:lnTo>
                  <a:lnTo>
                    <a:pt x="42" y="5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0" name="Freeform 129">
              <a:extLst>
                <a:ext uri="{FF2B5EF4-FFF2-40B4-BE49-F238E27FC236}">
                  <a16:creationId xmlns:a16="http://schemas.microsoft.com/office/drawing/2014/main" id="{9E7F0ECC-103D-4001-9D0C-A04153B21898}"/>
                </a:ext>
              </a:extLst>
            </p:cNvPr>
            <p:cNvSpPr>
              <a:spLocks noEditPoints="1"/>
            </p:cNvSpPr>
            <p:nvPr/>
          </p:nvSpPr>
          <p:spPr bwMode="auto">
            <a:xfrm>
              <a:off x="2708" y="2294"/>
              <a:ext cx="70" cy="70"/>
            </a:xfrm>
            <a:custGeom>
              <a:avLst/>
              <a:gdLst>
                <a:gd name="T0" fmla="*/ 57 w 57"/>
                <a:gd name="T1" fmla="*/ 29 h 57"/>
                <a:gd name="T2" fmla="*/ 28 w 57"/>
                <a:gd name="T3" fmla="*/ 57 h 57"/>
                <a:gd name="T4" fmla="*/ 0 w 57"/>
                <a:gd name="T5" fmla="*/ 29 h 57"/>
                <a:gd name="T6" fmla="*/ 28 w 57"/>
                <a:gd name="T7" fmla="*/ 0 h 57"/>
                <a:gd name="T8" fmla="*/ 57 w 57"/>
                <a:gd name="T9" fmla="*/ 29 h 57"/>
                <a:gd name="T10" fmla="*/ 5 w 57"/>
                <a:gd name="T11" fmla="*/ 29 h 57"/>
                <a:gd name="T12" fmla="*/ 28 w 57"/>
                <a:gd name="T13" fmla="*/ 52 h 57"/>
                <a:gd name="T14" fmla="*/ 52 w 57"/>
                <a:gd name="T15" fmla="*/ 29 h 57"/>
                <a:gd name="T16" fmla="*/ 28 w 57"/>
                <a:gd name="T17" fmla="*/ 5 h 57"/>
                <a:gd name="T18" fmla="*/ 5 w 57"/>
                <a:gd name="T19" fmla="*/ 29 h 57"/>
                <a:gd name="T20" fmla="*/ 31 w 57"/>
                <a:gd name="T21" fmla="*/ 12 h 57"/>
                <a:gd name="T22" fmla="*/ 45 w 57"/>
                <a:gd name="T23" fmla="*/ 26 h 57"/>
                <a:gd name="T24" fmla="*/ 45 w 57"/>
                <a:gd name="T25" fmla="*/ 31 h 57"/>
                <a:gd name="T26" fmla="*/ 40 w 57"/>
                <a:gd name="T27" fmla="*/ 31 h 57"/>
                <a:gd name="T28" fmla="*/ 32 w 57"/>
                <a:gd name="T29" fmla="*/ 23 h 57"/>
                <a:gd name="T30" fmla="*/ 32 w 57"/>
                <a:gd name="T31" fmla="*/ 43 h 57"/>
                <a:gd name="T32" fmla="*/ 28 w 57"/>
                <a:gd name="T33" fmla="*/ 47 h 57"/>
                <a:gd name="T34" fmla="*/ 25 w 57"/>
                <a:gd name="T35" fmla="*/ 43 h 57"/>
                <a:gd name="T36" fmla="*/ 25 w 57"/>
                <a:gd name="T37" fmla="*/ 23 h 57"/>
                <a:gd name="T38" fmla="*/ 17 w 57"/>
                <a:gd name="T39" fmla="*/ 31 h 57"/>
                <a:gd name="T40" fmla="*/ 12 w 57"/>
                <a:gd name="T41" fmla="*/ 31 h 57"/>
                <a:gd name="T42" fmla="*/ 11 w 57"/>
                <a:gd name="T43" fmla="*/ 29 h 57"/>
                <a:gd name="T44" fmla="*/ 12 w 57"/>
                <a:gd name="T45" fmla="*/ 26 h 57"/>
                <a:gd name="T46" fmla="*/ 26 w 57"/>
                <a:gd name="T47" fmla="*/ 12 h 57"/>
                <a:gd name="T48" fmla="*/ 31 w 57"/>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7">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5"/>
                    <a:pt x="28" y="5"/>
                  </a:cubicBezTo>
                  <a:cubicBezTo>
                    <a:pt x="16" y="5"/>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1" name="Freeform 130">
              <a:extLst>
                <a:ext uri="{FF2B5EF4-FFF2-40B4-BE49-F238E27FC236}">
                  <a16:creationId xmlns:a16="http://schemas.microsoft.com/office/drawing/2014/main" id="{99E20986-99F4-49E2-9E79-6C7F08BE9456}"/>
                </a:ext>
              </a:extLst>
            </p:cNvPr>
            <p:cNvSpPr>
              <a:spLocks noEditPoints="1"/>
            </p:cNvSpPr>
            <p:nvPr/>
          </p:nvSpPr>
          <p:spPr bwMode="auto">
            <a:xfrm>
              <a:off x="3164" y="1144"/>
              <a:ext cx="94" cy="94"/>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6 h 77"/>
                <a:gd name="T12" fmla="*/ 77 w 77"/>
                <a:gd name="T13" fmla="*/ 64 h 77"/>
                <a:gd name="T14" fmla="*/ 77 w 77"/>
                <a:gd name="T15" fmla="*/ 12 h 77"/>
                <a:gd name="T16" fmla="*/ 64 w 77"/>
                <a:gd name="T17" fmla="*/ 0 h 77"/>
                <a:gd name="T18" fmla="*/ 25 w 77"/>
                <a:gd name="T19" fmla="*/ 34 h 77"/>
                <a:gd name="T20" fmla="*/ 52 w 77"/>
                <a:gd name="T21" fmla="*/ 33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2 h 77"/>
                <a:gd name="T34" fmla="*/ 67 w 77"/>
                <a:gd name="T35" fmla="*/ 62 h 77"/>
                <a:gd name="T36" fmla="*/ 63 w 77"/>
                <a:gd name="T37" fmla="*/ 67 h 77"/>
                <a:gd name="T38" fmla="*/ 15 w 77"/>
                <a:gd name="T39" fmla="*/ 67 h 77"/>
                <a:gd name="T40" fmla="*/ 10 w 77"/>
                <a:gd name="T41" fmla="*/ 62 h 77"/>
                <a:gd name="T42" fmla="*/ 10 w 77"/>
                <a:gd name="T43" fmla="*/ 53 h 77"/>
                <a:gd name="T44" fmla="*/ 10 w 77"/>
                <a:gd name="T45" fmla="*/ 34 h 77"/>
                <a:gd name="T46" fmla="*/ 10 w 77"/>
                <a:gd name="T47" fmla="*/ 34 h 77"/>
                <a:gd name="T48" fmla="*/ 17 w 77"/>
                <a:gd name="T49" fmla="*/ 34 h 77"/>
                <a:gd name="T50" fmla="*/ 17 w 77"/>
                <a:gd name="T51" fmla="*/ 38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9 h 77"/>
                <a:gd name="T72" fmla="*/ 65 w 77"/>
                <a:gd name="T73" fmla="*/ 9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6"/>
                    <a:pt x="64" y="76"/>
                    <a:pt x="64" y="76"/>
                  </a:cubicBezTo>
                  <a:cubicBezTo>
                    <a:pt x="71" y="76"/>
                    <a:pt x="77" y="71"/>
                    <a:pt x="77" y="64"/>
                  </a:cubicBezTo>
                  <a:cubicBezTo>
                    <a:pt x="77" y="12"/>
                    <a:pt x="77" y="12"/>
                    <a:pt x="77" y="12"/>
                  </a:cubicBezTo>
                  <a:cubicBezTo>
                    <a:pt x="77" y="5"/>
                    <a:pt x="71" y="0"/>
                    <a:pt x="64" y="0"/>
                  </a:cubicBezTo>
                  <a:close/>
                  <a:moveTo>
                    <a:pt x="25" y="34"/>
                  </a:moveTo>
                  <a:cubicBezTo>
                    <a:pt x="52" y="33"/>
                    <a:pt x="52" y="33"/>
                    <a:pt x="52" y="33"/>
                  </a:cubicBezTo>
                  <a:cubicBezTo>
                    <a:pt x="53" y="35"/>
                    <a:pt x="53" y="36"/>
                    <a:pt x="53" y="38"/>
                  </a:cubicBezTo>
                  <a:cubicBezTo>
                    <a:pt x="53" y="46"/>
                    <a:pt x="47" y="53"/>
                    <a:pt x="39" y="53"/>
                  </a:cubicBezTo>
                  <a:cubicBezTo>
                    <a:pt x="31" y="53"/>
                    <a:pt x="24" y="46"/>
                    <a:pt x="24" y="38"/>
                  </a:cubicBezTo>
                  <a:cubicBezTo>
                    <a:pt x="24" y="37"/>
                    <a:pt x="24" y="35"/>
                    <a:pt x="25" y="34"/>
                  </a:cubicBezTo>
                  <a:close/>
                  <a:moveTo>
                    <a:pt x="67" y="33"/>
                  </a:moveTo>
                  <a:cubicBezTo>
                    <a:pt x="67" y="52"/>
                    <a:pt x="67" y="52"/>
                    <a:pt x="67" y="52"/>
                  </a:cubicBezTo>
                  <a:cubicBezTo>
                    <a:pt x="67" y="62"/>
                    <a:pt x="67" y="62"/>
                    <a:pt x="67" y="62"/>
                  </a:cubicBezTo>
                  <a:cubicBezTo>
                    <a:pt x="67" y="65"/>
                    <a:pt x="65" y="67"/>
                    <a:pt x="63" y="67"/>
                  </a:cubicBezTo>
                  <a:cubicBezTo>
                    <a:pt x="15" y="67"/>
                    <a:pt x="15" y="67"/>
                    <a:pt x="15" y="67"/>
                  </a:cubicBezTo>
                  <a:cubicBezTo>
                    <a:pt x="12" y="67"/>
                    <a:pt x="10" y="65"/>
                    <a:pt x="10" y="62"/>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8"/>
                  </a:cubicBezTo>
                  <a:cubicBezTo>
                    <a:pt x="17" y="50"/>
                    <a:pt x="27" y="60"/>
                    <a:pt x="39" y="60"/>
                  </a:cubicBezTo>
                  <a:cubicBezTo>
                    <a:pt x="51" y="60"/>
                    <a:pt x="60" y="50"/>
                    <a:pt x="60" y="38"/>
                  </a:cubicBezTo>
                  <a:cubicBezTo>
                    <a:pt x="60" y="36"/>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0"/>
                    <a:pt x="59" y="9"/>
                    <a:pt x="60" y="9"/>
                  </a:cubicBezTo>
                  <a:cubicBezTo>
                    <a:pt x="65" y="9"/>
                    <a:pt x="65" y="9"/>
                    <a:pt x="65" y="9"/>
                  </a:cubicBezTo>
                  <a:cubicBezTo>
                    <a:pt x="66" y="9"/>
                    <a:pt x="67" y="10"/>
                    <a:pt x="67" y="12"/>
                  </a:cubicBezTo>
                  <a:lnTo>
                    <a:pt x="67"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2" name="Freeform 131">
              <a:extLst>
                <a:ext uri="{FF2B5EF4-FFF2-40B4-BE49-F238E27FC236}">
                  <a16:creationId xmlns:a16="http://schemas.microsoft.com/office/drawing/2014/main" id="{0A1107E0-9ED9-483C-9E31-A929911D9912}"/>
                </a:ext>
              </a:extLst>
            </p:cNvPr>
            <p:cNvSpPr>
              <a:spLocks noEditPoints="1"/>
            </p:cNvSpPr>
            <p:nvPr/>
          </p:nvSpPr>
          <p:spPr bwMode="auto">
            <a:xfrm>
              <a:off x="2986" y="1284"/>
              <a:ext cx="97" cy="72"/>
            </a:xfrm>
            <a:custGeom>
              <a:avLst/>
              <a:gdLst>
                <a:gd name="T0" fmla="*/ 76 w 79"/>
                <a:gd name="T1" fmla="*/ 3 h 59"/>
                <a:gd name="T2" fmla="*/ 40 w 79"/>
                <a:gd name="T3" fmla="*/ 0 h 59"/>
                <a:gd name="T4" fmla="*/ 4 w 79"/>
                <a:gd name="T5" fmla="*/ 3 h 59"/>
                <a:gd name="T6" fmla="*/ 0 w 79"/>
                <a:gd name="T7" fmla="*/ 30 h 59"/>
                <a:gd name="T8" fmla="*/ 4 w 79"/>
                <a:gd name="T9" fmla="*/ 57 h 59"/>
                <a:gd name="T10" fmla="*/ 40 w 79"/>
                <a:gd name="T11" fmla="*/ 59 h 59"/>
                <a:gd name="T12" fmla="*/ 76 w 79"/>
                <a:gd name="T13" fmla="*/ 57 h 59"/>
                <a:gd name="T14" fmla="*/ 79 w 79"/>
                <a:gd name="T15" fmla="*/ 30 h 59"/>
                <a:gd name="T16" fmla="*/ 76 w 79"/>
                <a:gd name="T17" fmla="*/ 3 h 59"/>
                <a:gd name="T18" fmla="*/ 30 w 79"/>
                <a:gd name="T19" fmla="*/ 45 h 59"/>
                <a:gd name="T20" fmla="*/ 30 w 79"/>
                <a:gd name="T21" fmla="*/ 15 h 59"/>
                <a:gd name="T22" fmla="*/ 55 w 79"/>
                <a:gd name="T23" fmla="*/ 30 h 59"/>
                <a:gd name="T24" fmla="*/ 30 w 79"/>
                <a:gd name="T25"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59">
                  <a:moveTo>
                    <a:pt x="76" y="3"/>
                  </a:moveTo>
                  <a:cubicBezTo>
                    <a:pt x="65" y="1"/>
                    <a:pt x="53" y="0"/>
                    <a:pt x="40" y="0"/>
                  </a:cubicBezTo>
                  <a:cubicBezTo>
                    <a:pt x="27" y="0"/>
                    <a:pt x="15" y="1"/>
                    <a:pt x="4" y="3"/>
                  </a:cubicBezTo>
                  <a:cubicBezTo>
                    <a:pt x="2" y="11"/>
                    <a:pt x="0" y="20"/>
                    <a:pt x="0" y="30"/>
                  </a:cubicBezTo>
                  <a:cubicBezTo>
                    <a:pt x="0" y="39"/>
                    <a:pt x="2" y="49"/>
                    <a:pt x="4" y="57"/>
                  </a:cubicBezTo>
                  <a:cubicBezTo>
                    <a:pt x="15" y="59"/>
                    <a:pt x="27" y="59"/>
                    <a:pt x="40" y="59"/>
                  </a:cubicBezTo>
                  <a:cubicBezTo>
                    <a:pt x="53" y="59"/>
                    <a:pt x="65" y="59"/>
                    <a:pt x="76" y="57"/>
                  </a:cubicBezTo>
                  <a:cubicBezTo>
                    <a:pt x="78" y="49"/>
                    <a:pt x="79" y="39"/>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3" name="Freeform 132">
              <a:extLst>
                <a:ext uri="{FF2B5EF4-FFF2-40B4-BE49-F238E27FC236}">
                  <a16:creationId xmlns:a16="http://schemas.microsoft.com/office/drawing/2014/main" id="{4D1165FB-B128-4F20-8405-1818B53CB1A3}"/>
                </a:ext>
              </a:extLst>
            </p:cNvPr>
            <p:cNvSpPr>
              <a:spLocks/>
            </p:cNvSpPr>
            <p:nvPr/>
          </p:nvSpPr>
          <p:spPr bwMode="auto">
            <a:xfrm>
              <a:off x="2763" y="1127"/>
              <a:ext cx="95" cy="76"/>
            </a:xfrm>
            <a:custGeom>
              <a:avLst/>
              <a:gdLst>
                <a:gd name="T0" fmla="*/ 77 w 77"/>
                <a:gd name="T1" fmla="*/ 7 h 62"/>
                <a:gd name="T2" fmla="*/ 68 w 77"/>
                <a:gd name="T3" fmla="*/ 9 h 62"/>
                <a:gd name="T4" fmla="*/ 75 w 77"/>
                <a:gd name="T5" fmla="*/ 1 h 62"/>
                <a:gd name="T6" fmla="*/ 65 w 77"/>
                <a:gd name="T7" fmla="*/ 4 h 62"/>
                <a:gd name="T8" fmla="*/ 53 w 77"/>
                <a:gd name="T9" fmla="*/ 0 h 62"/>
                <a:gd name="T10" fmla="*/ 38 w 77"/>
                <a:gd name="T11" fmla="*/ 15 h 62"/>
                <a:gd name="T12" fmla="*/ 38 w 77"/>
                <a:gd name="T13" fmla="*/ 19 h 62"/>
                <a:gd name="T14" fmla="*/ 6 w 77"/>
                <a:gd name="T15" fmla="*/ 2 h 62"/>
                <a:gd name="T16" fmla="*/ 3 w 77"/>
                <a:gd name="T17" fmla="*/ 10 h 62"/>
                <a:gd name="T18" fmla="*/ 10 w 77"/>
                <a:gd name="T19" fmla="*/ 23 h 62"/>
                <a:gd name="T20" fmla="*/ 3 w 77"/>
                <a:gd name="T21" fmla="*/ 21 h 62"/>
                <a:gd name="T22" fmla="*/ 3 w 77"/>
                <a:gd name="T23" fmla="*/ 22 h 62"/>
                <a:gd name="T24" fmla="*/ 16 w 77"/>
                <a:gd name="T25" fmla="*/ 37 h 62"/>
                <a:gd name="T26" fmla="*/ 12 w 77"/>
                <a:gd name="T27" fmla="*/ 38 h 62"/>
                <a:gd name="T28" fmla="*/ 9 w 77"/>
                <a:gd name="T29" fmla="*/ 37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9"/>
                  </a:cubicBezTo>
                  <a:cubicBezTo>
                    <a:pt x="71" y="7"/>
                    <a:pt x="74" y="4"/>
                    <a:pt x="75" y="1"/>
                  </a:cubicBezTo>
                  <a:cubicBezTo>
                    <a:pt x="72" y="2"/>
                    <a:pt x="68" y="4"/>
                    <a:pt x="65" y="4"/>
                  </a:cubicBezTo>
                  <a:cubicBezTo>
                    <a:pt x="62" y="1"/>
                    <a:pt x="58" y="0"/>
                    <a:pt x="53" y="0"/>
                  </a:cubicBezTo>
                  <a:cubicBezTo>
                    <a:pt x="45" y="0"/>
                    <a:pt x="38" y="7"/>
                    <a:pt x="38" y="15"/>
                  </a:cubicBezTo>
                  <a:cubicBezTo>
                    <a:pt x="38" y="17"/>
                    <a:pt x="38" y="18"/>
                    <a:pt x="38" y="19"/>
                  </a:cubicBezTo>
                  <a:cubicBezTo>
                    <a:pt x="25" y="18"/>
                    <a:pt x="13" y="12"/>
                    <a:pt x="6" y="2"/>
                  </a:cubicBezTo>
                  <a:cubicBezTo>
                    <a:pt x="4" y="5"/>
                    <a:pt x="3" y="7"/>
                    <a:pt x="3" y="10"/>
                  </a:cubicBezTo>
                  <a:cubicBezTo>
                    <a:pt x="3" y="16"/>
                    <a:pt x="6" y="21"/>
                    <a:pt x="10" y="23"/>
                  </a:cubicBezTo>
                  <a:cubicBezTo>
                    <a:pt x="8" y="23"/>
                    <a:pt x="5" y="23"/>
                    <a:pt x="3" y="21"/>
                  </a:cubicBezTo>
                  <a:cubicBezTo>
                    <a:pt x="3" y="22"/>
                    <a:pt x="3" y="22"/>
                    <a:pt x="3" y="22"/>
                  </a:cubicBezTo>
                  <a:cubicBezTo>
                    <a:pt x="3" y="29"/>
                    <a:pt x="9" y="36"/>
                    <a:pt x="16" y="37"/>
                  </a:cubicBezTo>
                  <a:cubicBezTo>
                    <a:pt x="15" y="37"/>
                    <a:pt x="13" y="38"/>
                    <a:pt x="12" y="38"/>
                  </a:cubicBezTo>
                  <a:cubicBezTo>
                    <a:pt x="11" y="38"/>
                    <a:pt x="10" y="38"/>
                    <a:pt x="9" y="37"/>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6"/>
                    <a:pt x="69" y="16"/>
                    <a:pt x="69" y="15"/>
                  </a:cubicBezTo>
                  <a:cubicBezTo>
                    <a:pt x="72" y="13"/>
                    <a:pt x="75" y="10"/>
                    <a:pt x="77"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4" name="Freeform 133">
              <a:extLst>
                <a:ext uri="{FF2B5EF4-FFF2-40B4-BE49-F238E27FC236}">
                  <a16:creationId xmlns:a16="http://schemas.microsoft.com/office/drawing/2014/main" id="{9BB858F6-5A15-4B03-AAD0-090A95489563}"/>
                </a:ext>
              </a:extLst>
            </p:cNvPr>
            <p:cNvSpPr>
              <a:spLocks noEditPoints="1"/>
            </p:cNvSpPr>
            <p:nvPr/>
          </p:nvSpPr>
          <p:spPr bwMode="auto">
            <a:xfrm>
              <a:off x="2887" y="1660"/>
              <a:ext cx="84" cy="82"/>
            </a:xfrm>
            <a:custGeom>
              <a:avLst/>
              <a:gdLst>
                <a:gd name="T0" fmla="*/ 34 w 68"/>
                <a:gd name="T1" fmla="*/ 0 h 67"/>
                <a:gd name="T2" fmla="*/ 0 w 68"/>
                <a:gd name="T3" fmla="*/ 34 h 67"/>
                <a:gd name="T4" fmla="*/ 34 w 68"/>
                <a:gd name="T5" fmla="*/ 67 h 67"/>
                <a:gd name="T6" fmla="*/ 68 w 68"/>
                <a:gd name="T7" fmla="*/ 34 h 67"/>
                <a:gd name="T8" fmla="*/ 34 w 68"/>
                <a:gd name="T9" fmla="*/ 0 h 67"/>
                <a:gd name="T10" fmla="*/ 34 w 68"/>
                <a:gd name="T11" fmla="*/ 61 h 67"/>
                <a:gd name="T12" fmla="*/ 7 w 68"/>
                <a:gd name="T13" fmla="*/ 34 h 67"/>
                <a:gd name="T14" fmla="*/ 34 w 68"/>
                <a:gd name="T15" fmla="*/ 6 h 67"/>
                <a:gd name="T16" fmla="*/ 62 w 68"/>
                <a:gd name="T17" fmla="*/ 34 h 67"/>
                <a:gd name="T18" fmla="*/ 34 w 68"/>
                <a:gd name="T19" fmla="*/ 61 h 67"/>
                <a:gd name="T20" fmla="*/ 21 w 68"/>
                <a:gd name="T21" fmla="*/ 21 h 67"/>
                <a:gd name="T22" fmla="*/ 47 w 68"/>
                <a:gd name="T23" fmla="*/ 21 h 67"/>
                <a:gd name="T24" fmla="*/ 47 w 68"/>
                <a:gd name="T25" fmla="*/ 46 h 67"/>
                <a:gd name="T26" fmla="*/ 21 w 68"/>
                <a:gd name="T27" fmla="*/ 46 h 67"/>
                <a:gd name="T28" fmla="*/ 21 w 68"/>
                <a:gd name="T29"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7">
                  <a:moveTo>
                    <a:pt x="34" y="0"/>
                  </a:moveTo>
                  <a:cubicBezTo>
                    <a:pt x="15" y="0"/>
                    <a:pt x="0" y="15"/>
                    <a:pt x="0" y="34"/>
                  </a:cubicBezTo>
                  <a:cubicBezTo>
                    <a:pt x="0" y="52"/>
                    <a:pt x="15" y="67"/>
                    <a:pt x="34" y="67"/>
                  </a:cubicBezTo>
                  <a:cubicBezTo>
                    <a:pt x="53" y="67"/>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5" name="Freeform 134">
              <a:extLst>
                <a:ext uri="{FF2B5EF4-FFF2-40B4-BE49-F238E27FC236}">
                  <a16:creationId xmlns:a16="http://schemas.microsoft.com/office/drawing/2014/main" id="{AF106F72-17FD-44D1-A9D8-0C1BEDF18EA9}"/>
                </a:ext>
              </a:extLst>
            </p:cNvPr>
            <p:cNvSpPr>
              <a:spLocks noEditPoints="1"/>
            </p:cNvSpPr>
            <p:nvPr/>
          </p:nvSpPr>
          <p:spPr bwMode="auto">
            <a:xfrm>
              <a:off x="2853" y="1420"/>
              <a:ext cx="95" cy="95"/>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8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6 h 77"/>
                <a:gd name="T80" fmla="*/ 38 w 77"/>
                <a:gd name="T81" fmla="*/ 58 h 77"/>
                <a:gd name="T82" fmla="*/ 46 w 77"/>
                <a:gd name="T83" fmla="*/ 56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0"/>
                    <a:pt x="30" y="24"/>
                    <a:pt x="38" y="24"/>
                  </a:cubicBezTo>
                  <a:cubicBezTo>
                    <a:pt x="46" y="24"/>
                    <a:pt x="53" y="30"/>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3"/>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5"/>
                    <a:pt x="34" y="5"/>
                    <a:pt x="38" y="5"/>
                  </a:cubicBezTo>
                  <a:cubicBezTo>
                    <a:pt x="43" y="5"/>
                    <a:pt x="47" y="5"/>
                    <a:pt x="51" y="7"/>
                  </a:cubicBezTo>
                  <a:close/>
                  <a:moveTo>
                    <a:pt x="7" y="26"/>
                  </a:moveTo>
                  <a:cubicBezTo>
                    <a:pt x="14" y="28"/>
                    <a:pt x="14" y="28"/>
                    <a:pt x="14" y="28"/>
                  </a:cubicBezTo>
                  <a:cubicBezTo>
                    <a:pt x="20" y="31"/>
                    <a:pt x="20" y="31"/>
                    <a:pt x="20" y="31"/>
                  </a:cubicBezTo>
                  <a:cubicBezTo>
                    <a:pt x="19" y="33"/>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6"/>
                    <a:pt x="31" y="56"/>
                    <a:pt x="31" y="56"/>
                  </a:cubicBezTo>
                  <a:cubicBezTo>
                    <a:pt x="33" y="57"/>
                    <a:pt x="36" y="58"/>
                    <a:pt x="38" y="58"/>
                  </a:cubicBezTo>
                  <a:cubicBezTo>
                    <a:pt x="41" y="58"/>
                    <a:pt x="43" y="57"/>
                    <a:pt x="46" y="56"/>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6" name="Freeform 135">
              <a:extLst>
                <a:ext uri="{FF2B5EF4-FFF2-40B4-BE49-F238E27FC236}">
                  <a16:creationId xmlns:a16="http://schemas.microsoft.com/office/drawing/2014/main" id="{23CEBF6C-AF54-4BAB-84F5-BCDDC4AE0F26}"/>
                </a:ext>
              </a:extLst>
            </p:cNvPr>
            <p:cNvSpPr>
              <a:spLocks noEditPoints="1"/>
            </p:cNvSpPr>
            <p:nvPr/>
          </p:nvSpPr>
          <p:spPr bwMode="auto">
            <a:xfrm>
              <a:off x="2742" y="1872"/>
              <a:ext cx="111" cy="63"/>
            </a:xfrm>
            <a:custGeom>
              <a:avLst/>
              <a:gdLst>
                <a:gd name="T0" fmla="*/ 83 w 90"/>
                <a:gd name="T1" fmla="*/ 47 h 51"/>
                <a:gd name="T2" fmla="*/ 85 w 90"/>
                <a:gd name="T3" fmla="*/ 37 h 51"/>
                <a:gd name="T4" fmla="*/ 87 w 90"/>
                <a:gd name="T5" fmla="*/ 27 h 51"/>
                <a:gd name="T6" fmla="*/ 89 w 90"/>
                <a:gd name="T7" fmla="*/ 17 h 51"/>
                <a:gd name="T8" fmla="*/ 86 w 90"/>
                <a:gd name="T9" fmla="*/ 11 h 51"/>
                <a:gd name="T10" fmla="*/ 64 w 90"/>
                <a:gd name="T11" fmla="*/ 1 h 51"/>
                <a:gd name="T12" fmla="*/ 57 w 90"/>
                <a:gd name="T13" fmla="*/ 4 h 51"/>
                <a:gd name="T14" fmla="*/ 52 w 90"/>
                <a:gd name="T15" fmla="*/ 13 h 51"/>
                <a:gd name="T16" fmla="*/ 51 w 90"/>
                <a:gd name="T17" fmla="*/ 14 h 51"/>
                <a:gd name="T18" fmla="*/ 15 w 90"/>
                <a:gd name="T19" fmla="*/ 7 h 51"/>
                <a:gd name="T20" fmla="*/ 0 w 90"/>
                <a:gd name="T21" fmla="*/ 14 h 51"/>
                <a:gd name="T22" fmla="*/ 8 w 90"/>
                <a:gd name="T23" fmla="*/ 26 h 51"/>
                <a:gd name="T24" fmla="*/ 12 w 90"/>
                <a:gd name="T25" fmla="*/ 23 h 51"/>
                <a:gd name="T26" fmla="*/ 17 w 90"/>
                <a:gd name="T27" fmla="*/ 31 h 51"/>
                <a:gd name="T28" fmla="*/ 25 w 90"/>
                <a:gd name="T29" fmla="*/ 26 h 51"/>
                <a:gd name="T30" fmla="*/ 30 w 90"/>
                <a:gd name="T31" fmla="*/ 33 h 51"/>
                <a:gd name="T32" fmla="*/ 38 w 90"/>
                <a:gd name="T33" fmla="*/ 28 h 51"/>
                <a:gd name="T34" fmla="*/ 43 w 90"/>
                <a:gd name="T35" fmla="*/ 36 h 51"/>
                <a:gd name="T36" fmla="*/ 47 w 90"/>
                <a:gd name="T37" fmla="*/ 33 h 51"/>
                <a:gd name="T38" fmla="*/ 47 w 90"/>
                <a:gd name="T39" fmla="*/ 35 h 51"/>
                <a:gd name="T40" fmla="*/ 48 w 90"/>
                <a:gd name="T41" fmla="*/ 46 h 51"/>
                <a:gd name="T42" fmla="*/ 54 w 90"/>
                <a:gd name="T43" fmla="*/ 51 h 51"/>
                <a:gd name="T44" fmla="*/ 78 w 90"/>
                <a:gd name="T45" fmla="*/ 51 h 51"/>
                <a:gd name="T46" fmla="*/ 83 w 90"/>
                <a:gd name="T47" fmla="*/ 47 h 51"/>
                <a:gd name="T48" fmla="*/ 17 w 90"/>
                <a:gd name="T49" fmla="*/ 16 h 51"/>
                <a:gd name="T50" fmla="*/ 18 w 90"/>
                <a:gd name="T51" fmla="*/ 12 h 51"/>
                <a:gd name="T52" fmla="*/ 49 w 90"/>
                <a:gd name="T53" fmla="*/ 18 h 51"/>
                <a:gd name="T54" fmla="*/ 48 w 90"/>
                <a:gd name="T55" fmla="*/ 23 h 51"/>
                <a:gd name="T56" fmla="*/ 17 w 90"/>
                <a:gd name="T57" fmla="*/ 16 h 51"/>
                <a:gd name="T58" fmla="*/ 73 w 90"/>
                <a:gd name="T59" fmla="*/ 46 h 51"/>
                <a:gd name="T60" fmla="*/ 69 w 90"/>
                <a:gd name="T61" fmla="*/ 45 h 51"/>
                <a:gd name="T62" fmla="*/ 67 w 90"/>
                <a:gd name="T63" fmla="*/ 42 h 51"/>
                <a:gd name="T64" fmla="*/ 73 w 90"/>
                <a:gd name="T65" fmla="*/ 15 h 51"/>
                <a:gd name="T66" fmla="*/ 75 w 90"/>
                <a:gd name="T67" fmla="*/ 13 h 51"/>
                <a:gd name="T68" fmla="*/ 80 w 90"/>
                <a:gd name="T69" fmla="*/ 14 h 51"/>
                <a:gd name="T70" fmla="*/ 82 w 90"/>
                <a:gd name="T71" fmla="*/ 17 h 51"/>
                <a:gd name="T72" fmla="*/ 76 w 90"/>
                <a:gd name="T73" fmla="*/ 44 h 51"/>
                <a:gd name="T74" fmla="*/ 73 w 90"/>
                <a:gd name="T75"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1">
                  <a:moveTo>
                    <a:pt x="83" y="47"/>
                  </a:moveTo>
                  <a:cubicBezTo>
                    <a:pt x="85" y="37"/>
                    <a:pt x="85" y="37"/>
                    <a:pt x="85" y="37"/>
                  </a:cubicBezTo>
                  <a:cubicBezTo>
                    <a:pt x="86" y="34"/>
                    <a:pt x="87" y="30"/>
                    <a:pt x="87" y="27"/>
                  </a:cubicBezTo>
                  <a:cubicBezTo>
                    <a:pt x="89" y="17"/>
                    <a:pt x="89" y="17"/>
                    <a:pt x="89" y="17"/>
                  </a:cubicBezTo>
                  <a:cubicBezTo>
                    <a:pt x="90" y="15"/>
                    <a:pt x="88" y="12"/>
                    <a:pt x="86" y="11"/>
                  </a:cubicBezTo>
                  <a:cubicBezTo>
                    <a:pt x="64" y="1"/>
                    <a:pt x="64" y="1"/>
                    <a:pt x="64" y="1"/>
                  </a:cubicBezTo>
                  <a:cubicBezTo>
                    <a:pt x="62" y="0"/>
                    <a:pt x="59" y="1"/>
                    <a:pt x="57" y="4"/>
                  </a:cubicBezTo>
                  <a:cubicBezTo>
                    <a:pt x="52" y="13"/>
                    <a:pt x="52" y="13"/>
                    <a:pt x="52" y="13"/>
                  </a:cubicBezTo>
                  <a:cubicBezTo>
                    <a:pt x="51" y="14"/>
                    <a:pt x="51" y="14"/>
                    <a:pt x="51" y="14"/>
                  </a:cubicBezTo>
                  <a:cubicBezTo>
                    <a:pt x="15" y="7"/>
                    <a:pt x="15" y="7"/>
                    <a:pt x="15" y="7"/>
                  </a:cubicBezTo>
                  <a:cubicBezTo>
                    <a:pt x="0" y="14"/>
                    <a:pt x="0" y="14"/>
                    <a:pt x="0" y="14"/>
                  </a:cubicBezTo>
                  <a:cubicBezTo>
                    <a:pt x="8" y="26"/>
                    <a:pt x="8" y="26"/>
                    <a:pt x="8" y="26"/>
                  </a:cubicBezTo>
                  <a:cubicBezTo>
                    <a:pt x="12" y="23"/>
                    <a:pt x="12" y="23"/>
                    <a:pt x="12" y="23"/>
                  </a:cubicBezTo>
                  <a:cubicBezTo>
                    <a:pt x="17" y="31"/>
                    <a:pt x="17" y="31"/>
                    <a:pt x="17" y="31"/>
                  </a:cubicBezTo>
                  <a:cubicBezTo>
                    <a:pt x="25" y="26"/>
                    <a:pt x="25" y="26"/>
                    <a:pt x="25" y="26"/>
                  </a:cubicBezTo>
                  <a:cubicBezTo>
                    <a:pt x="30" y="33"/>
                    <a:pt x="30" y="33"/>
                    <a:pt x="30" y="33"/>
                  </a:cubicBezTo>
                  <a:cubicBezTo>
                    <a:pt x="38" y="28"/>
                    <a:pt x="38" y="28"/>
                    <a:pt x="38" y="28"/>
                  </a:cubicBezTo>
                  <a:cubicBezTo>
                    <a:pt x="43" y="36"/>
                    <a:pt x="43" y="36"/>
                    <a:pt x="43" y="36"/>
                  </a:cubicBezTo>
                  <a:cubicBezTo>
                    <a:pt x="47" y="33"/>
                    <a:pt x="47" y="33"/>
                    <a:pt x="47" y="33"/>
                  </a:cubicBezTo>
                  <a:cubicBezTo>
                    <a:pt x="47" y="34"/>
                    <a:pt x="47" y="34"/>
                    <a:pt x="47" y="35"/>
                  </a:cubicBezTo>
                  <a:cubicBezTo>
                    <a:pt x="48" y="46"/>
                    <a:pt x="48" y="46"/>
                    <a:pt x="48" y="46"/>
                  </a:cubicBezTo>
                  <a:cubicBezTo>
                    <a:pt x="49" y="49"/>
                    <a:pt x="51" y="51"/>
                    <a:pt x="54" y="51"/>
                  </a:cubicBezTo>
                  <a:cubicBezTo>
                    <a:pt x="78" y="51"/>
                    <a:pt x="78" y="51"/>
                    <a:pt x="78" y="51"/>
                  </a:cubicBezTo>
                  <a:cubicBezTo>
                    <a:pt x="80" y="51"/>
                    <a:pt x="83" y="49"/>
                    <a:pt x="83" y="47"/>
                  </a:cubicBezTo>
                  <a:close/>
                  <a:moveTo>
                    <a:pt x="17" y="16"/>
                  </a:moveTo>
                  <a:cubicBezTo>
                    <a:pt x="18" y="12"/>
                    <a:pt x="18" y="12"/>
                    <a:pt x="18" y="12"/>
                  </a:cubicBezTo>
                  <a:cubicBezTo>
                    <a:pt x="49" y="18"/>
                    <a:pt x="49" y="18"/>
                    <a:pt x="49" y="18"/>
                  </a:cubicBezTo>
                  <a:cubicBezTo>
                    <a:pt x="48" y="23"/>
                    <a:pt x="48" y="23"/>
                    <a:pt x="48" y="23"/>
                  </a:cubicBezTo>
                  <a:lnTo>
                    <a:pt x="17" y="16"/>
                  </a:lnTo>
                  <a:close/>
                  <a:moveTo>
                    <a:pt x="73" y="46"/>
                  </a:moveTo>
                  <a:cubicBezTo>
                    <a:pt x="69" y="45"/>
                    <a:pt x="69" y="45"/>
                    <a:pt x="69" y="45"/>
                  </a:cubicBezTo>
                  <a:cubicBezTo>
                    <a:pt x="67" y="45"/>
                    <a:pt x="67" y="43"/>
                    <a:pt x="67" y="42"/>
                  </a:cubicBezTo>
                  <a:cubicBezTo>
                    <a:pt x="73" y="15"/>
                    <a:pt x="73" y="15"/>
                    <a:pt x="73" y="15"/>
                  </a:cubicBezTo>
                  <a:cubicBezTo>
                    <a:pt x="73" y="14"/>
                    <a:pt x="74" y="13"/>
                    <a:pt x="75" y="13"/>
                  </a:cubicBezTo>
                  <a:cubicBezTo>
                    <a:pt x="80" y="14"/>
                    <a:pt x="80" y="14"/>
                    <a:pt x="80" y="14"/>
                  </a:cubicBezTo>
                  <a:cubicBezTo>
                    <a:pt x="81" y="14"/>
                    <a:pt x="82" y="16"/>
                    <a:pt x="82" y="17"/>
                  </a:cubicBezTo>
                  <a:cubicBezTo>
                    <a:pt x="76" y="44"/>
                    <a:pt x="76" y="44"/>
                    <a:pt x="76" y="44"/>
                  </a:cubicBezTo>
                  <a:cubicBezTo>
                    <a:pt x="76" y="45"/>
                    <a:pt x="74" y="46"/>
                    <a:pt x="73" y="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7" name="Freeform 136">
              <a:extLst>
                <a:ext uri="{FF2B5EF4-FFF2-40B4-BE49-F238E27FC236}">
                  <a16:creationId xmlns:a16="http://schemas.microsoft.com/office/drawing/2014/main" id="{FA8968D1-B177-4614-A59E-95B6D914910C}"/>
                </a:ext>
              </a:extLst>
            </p:cNvPr>
            <p:cNvSpPr>
              <a:spLocks noEditPoints="1"/>
            </p:cNvSpPr>
            <p:nvPr/>
          </p:nvSpPr>
          <p:spPr bwMode="auto">
            <a:xfrm>
              <a:off x="3026" y="942"/>
              <a:ext cx="80" cy="79"/>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29 h 64"/>
                <a:gd name="T12" fmla="*/ 7 w 65"/>
                <a:gd name="T13" fmla="*/ 21 h 64"/>
                <a:gd name="T14" fmla="*/ 46 w 65"/>
                <a:gd name="T15" fmla="*/ 21 h 64"/>
                <a:gd name="T16" fmla="*/ 35 w 65"/>
                <a:gd name="T17" fmla="*/ 29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29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29 h 64"/>
                <a:gd name="T68" fmla="*/ 56 w 65"/>
                <a:gd name="T69" fmla="*/ 17 h 64"/>
                <a:gd name="T70" fmla="*/ 44 w 65"/>
                <a:gd name="T71" fmla="*/ 6 h 64"/>
                <a:gd name="T72" fmla="*/ 56 w 65"/>
                <a:gd name="T73" fmla="*/ 17 h 64"/>
                <a:gd name="T74" fmla="*/ 20 w 65"/>
                <a:gd name="T75" fmla="*/ 6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6"/>
                    <a:pt x="13" y="29"/>
                  </a:cubicBezTo>
                  <a:cubicBezTo>
                    <a:pt x="5" y="29"/>
                    <a:pt x="5" y="29"/>
                    <a:pt x="5" y="29"/>
                  </a:cubicBezTo>
                  <a:cubicBezTo>
                    <a:pt x="5" y="26"/>
                    <a:pt x="6" y="24"/>
                    <a:pt x="7" y="21"/>
                  </a:cubicBezTo>
                  <a:lnTo>
                    <a:pt x="14" y="21"/>
                  </a:lnTo>
                  <a:close/>
                  <a:moveTo>
                    <a:pt x="46" y="21"/>
                  </a:moveTo>
                  <a:cubicBezTo>
                    <a:pt x="47" y="24"/>
                    <a:pt x="47" y="26"/>
                    <a:pt x="47" y="29"/>
                  </a:cubicBezTo>
                  <a:cubicBezTo>
                    <a:pt x="35" y="29"/>
                    <a:pt x="35" y="29"/>
                    <a:pt x="35" y="29"/>
                  </a:cubicBezTo>
                  <a:cubicBezTo>
                    <a:pt x="35" y="21"/>
                    <a:pt x="35" y="21"/>
                    <a:pt x="35" y="21"/>
                  </a:cubicBezTo>
                  <a:lnTo>
                    <a:pt x="46" y="21"/>
                  </a:lnTo>
                  <a:close/>
                  <a:moveTo>
                    <a:pt x="35" y="17"/>
                  </a:moveTo>
                  <a:cubicBezTo>
                    <a:pt x="35" y="4"/>
                    <a:pt x="35" y="4"/>
                    <a:pt x="35" y="4"/>
                  </a:cubicBezTo>
                  <a:cubicBezTo>
                    <a:pt x="36" y="4"/>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4"/>
                    <a:pt x="30" y="4"/>
                  </a:cubicBezTo>
                  <a:cubicBezTo>
                    <a:pt x="30" y="17"/>
                    <a:pt x="30" y="17"/>
                    <a:pt x="30" y="17"/>
                  </a:cubicBezTo>
                  <a:cubicBezTo>
                    <a:pt x="20" y="17"/>
                    <a:pt x="20" y="17"/>
                    <a:pt x="20" y="17"/>
                  </a:cubicBezTo>
                  <a:cubicBezTo>
                    <a:pt x="21" y="15"/>
                    <a:pt x="22" y="13"/>
                    <a:pt x="23" y="11"/>
                  </a:cubicBezTo>
                  <a:close/>
                  <a:moveTo>
                    <a:pt x="30" y="21"/>
                  </a:moveTo>
                  <a:cubicBezTo>
                    <a:pt x="30" y="29"/>
                    <a:pt x="30" y="29"/>
                    <a:pt x="30" y="29"/>
                  </a:cubicBezTo>
                  <a:cubicBezTo>
                    <a:pt x="18" y="29"/>
                    <a:pt x="18" y="29"/>
                    <a:pt x="18" y="29"/>
                  </a:cubicBezTo>
                  <a:cubicBezTo>
                    <a:pt x="18" y="26"/>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6"/>
                    <a:pt x="24" y="54"/>
                    <a:pt x="23" y="52"/>
                  </a:cubicBezTo>
                  <a:cubicBezTo>
                    <a:pt x="22" y="50"/>
                    <a:pt x="21" y="49"/>
                    <a:pt x="20" y="47"/>
                  </a:cubicBezTo>
                  <a:cubicBezTo>
                    <a:pt x="30" y="47"/>
                    <a:pt x="30" y="47"/>
                    <a:pt x="30" y="47"/>
                  </a:cubicBezTo>
                  <a:close/>
                  <a:moveTo>
                    <a:pt x="42" y="52"/>
                  </a:moveTo>
                  <a:cubicBezTo>
                    <a:pt x="41" y="54"/>
                    <a:pt x="39" y="56"/>
                    <a:pt x="38" y="58"/>
                  </a:cubicBezTo>
                  <a:cubicBezTo>
                    <a:pt x="37" y="58"/>
                    <a:pt x="36" y="59"/>
                    <a:pt x="35" y="59"/>
                  </a:cubicBezTo>
                  <a:cubicBezTo>
                    <a:pt x="35" y="47"/>
                    <a:pt x="35" y="47"/>
                    <a:pt x="35" y="47"/>
                  </a:cubicBezTo>
                  <a:cubicBezTo>
                    <a:pt x="45" y="47"/>
                    <a:pt x="45" y="47"/>
                    <a:pt x="45" y="47"/>
                  </a:cubicBezTo>
                  <a:cubicBezTo>
                    <a:pt x="44" y="49"/>
                    <a:pt x="43" y="50"/>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29"/>
                  </a:moveTo>
                  <a:cubicBezTo>
                    <a:pt x="52" y="26"/>
                    <a:pt x="51" y="24"/>
                    <a:pt x="51" y="21"/>
                  </a:cubicBezTo>
                  <a:cubicBezTo>
                    <a:pt x="58" y="21"/>
                    <a:pt x="58" y="21"/>
                    <a:pt x="58" y="21"/>
                  </a:cubicBezTo>
                  <a:cubicBezTo>
                    <a:pt x="59" y="24"/>
                    <a:pt x="60" y="26"/>
                    <a:pt x="60" y="29"/>
                  </a:cubicBezTo>
                  <a:lnTo>
                    <a:pt x="52" y="29"/>
                  </a:lnTo>
                  <a:close/>
                  <a:moveTo>
                    <a:pt x="56" y="17"/>
                  </a:moveTo>
                  <a:cubicBezTo>
                    <a:pt x="50" y="17"/>
                    <a:pt x="50" y="17"/>
                    <a:pt x="50" y="17"/>
                  </a:cubicBezTo>
                  <a:cubicBezTo>
                    <a:pt x="48" y="13"/>
                    <a:pt x="47" y="9"/>
                    <a:pt x="44" y="6"/>
                  </a:cubicBezTo>
                  <a:cubicBezTo>
                    <a:pt x="47" y="8"/>
                    <a:pt x="50" y="10"/>
                    <a:pt x="52" y="12"/>
                  </a:cubicBezTo>
                  <a:cubicBezTo>
                    <a:pt x="54" y="13"/>
                    <a:pt x="55" y="15"/>
                    <a:pt x="56" y="17"/>
                  </a:cubicBezTo>
                  <a:close/>
                  <a:moveTo>
                    <a:pt x="13" y="12"/>
                  </a:moveTo>
                  <a:cubicBezTo>
                    <a:pt x="15" y="10"/>
                    <a:pt x="18" y="8"/>
                    <a:pt x="20" y="6"/>
                  </a:cubicBezTo>
                  <a:cubicBezTo>
                    <a:pt x="18" y="9"/>
                    <a:pt x="17" y="13"/>
                    <a:pt x="15" y="17"/>
                  </a:cubicBezTo>
                  <a:cubicBezTo>
                    <a:pt x="9" y="17"/>
                    <a:pt x="9" y="17"/>
                    <a:pt x="9" y="17"/>
                  </a:cubicBezTo>
                  <a:cubicBezTo>
                    <a:pt x="10" y="15"/>
                    <a:pt x="11" y="13"/>
                    <a:pt x="13" y="12"/>
                  </a:cubicBezTo>
                  <a:close/>
                  <a:moveTo>
                    <a:pt x="9" y="47"/>
                  </a:moveTo>
                  <a:cubicBezTo>
                    <a:pt x="15" y="47"/>
                    <a:pt x="15" y="47"/>
                    <a:pt x="15" y="47"/>
                  </a:cubicBezTo>
                  <a:cubicBezTo>
                    <a:pt x="17" y="50"/>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0"/>
                    <a:pt x="50" y="47"/>
                  </a:cubicBezTo>
                  <a:cubicBezTo>
                    <a:pt x="56" y="47"/>
                    <a:pt x="56" y="47"/>
                    <a:pt x="56" y="47"/>
                  </a:cubicBezTo>
                  <a:cubicBezTo>
                    <a:pt x="55" y="48"/>
                    <a:pt x="54" y="50"/>
                    <a:pt x="52"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8" name="Freeform 137">
              <a:extLst>
                <a:ext uri="{FF2B5EF4-FFF2-40B4-BE49-F238E27FC236}">
                  <a16:creationId xmlns:a16="http://schemas.microsoft.com/office/drawing/2014/main" id="{5ED8ADA0-DE90-4449-8233-C8502CC43DF1}"/>
                </a:ext>
              </a:extLst>
            </p:cNvPr>
            <p:cNvSpPr>
              <a:spLocks noEditPoints="1"/>
            </p:cNvSpPr>
            <p:nvPr/>
          </p:nvSpPr>
          <p:spPr bwMode="auto">
            <a:xfrm>
              <a:off x="2611" y="1498"/>
              <a:ext cx="81" cy="66"/>
            </a:xfrm>
            <a:custGeom>
              <a:avLst/>
              <a:gdLst>
                <a:gd name="T0" fmla="*/ 66 w 66"/>
                <a:gd name="T1" fmla="*/ 29 h 54"/>
                <a:gd name="T2" fmla="*/ 58 w 66"/>
                <a:gd name="T3" fmla="*/ 12 h 54"/>
                <a:gd name="T4" fmla="*/ 46 w 66"/>
                <a:gd name="T5" fmla="*/ 12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5 h 54"/>
                <a:gd name="T22" fmla="*/ 17 w 66"/>
                <a:gd name="T23" fmla="*/ 54 h 54"/>
                <a:gd name="T24" fmla="*/ 25 w 66"/>
                <a:gd name="T25" fmla="*/ 45 h 54"/>
                <a:gd name="T26" fmla="*/ 24 w 66"/>
                <a:gd name="T27" fmla="*/ 41 h 54"/>
                <a:gd name="T28" fmla="*/ 47 w 66"/>
                <a:gd name="T29" fmla="*/ 41 h 54"/>
                <a:gd name="T30" fmla="*/ 46 w 66"/>
                <a:gd name="T31" fmla="*/ 45 h 54"/>
                <a:gd name="T32" fmla="*/ 54 w 66"/>
                <a:gd name="T33" fmla="*/ 54 h 54"/>
                <a:gd name="T34" fmla="*/ 62 w 66"/>
                <a:gd name="T35" fmla="*/ 45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2"/>
                    <a:pt x="58" y="12"/>
                    <a:pt x="58" y="12"/>
                  </a:cubicBezTo>
                  <a:cubicBezTo>
                    <a:pt x="46" y="12"/>
                    <a:pt x="46" y="12"/>
                    <a:pt x="46" y="12"/>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5"/>
                  </a:cubicBezTo>
                  <a:cubicBezTo>
                    <a:pt x="9" y="50"/>
                    <a:pt x="12" y="54"/>
                    <a:pt x="17" y="54"/>
                  </a:cubicBezTo>
                  <a:cubicBezTo>
                    <a:pt x="21" y="54"/>
                    <a:pt x="25" y="50"/>
                    <a:pt x="25" y="45"/>
                  </a:cubicBezTo>
                  <a:cubicBezTo>
                    <a:pt x="25" y="44"/>
                    <a:pt x="25" y="43"/>
                    <a:pt x="24" y="41"/>
                  </a:cubicBezTo>
                  <a:cubicBezTo>
                    <a:pt x="47" y="41"/>
                    <a:pt x="47" y="41"/>
                    <a:pt x="47" y="41"/>
                  </a:cubicBezTo>
                  <a:cubicBezTo>
                    <a:pt x="46" y="43"/>
                    <a:pt x="46" y="44"/>
                    <a:pt x="46" y="45"/>
                  </a:cubicBezTo>
                  <a:cubicBezTo>
                    <a:pt x="46" y="50"/>
                    <a:pt x="49" y="54"/>
                    <a:pt x="54" y="54"/>
                  </a:cubicBezTo>
                  <a:cubicBezTo>
                    <a:pt x="59" y="54"/>
                    <a:pt x="62" y="50"/>
                    <a:pt x="62" y="45"/>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9" name="Freeform 138">
              <a:extLst>
                <a:ext uri="{FF2B5EF4-FFF2-40B4-BE49-F238E27FC236}">
                  <a16:creationId xmlns:a16="http://schemas.microsoft.com/office/drawing/2014/main" id="{2179AD0E-43CC-4CE8-80FA-F82A50793343}"/>
                </a:ext>
              </a:extLst>
            </p:cNvPr>
            <p:cNvSpPr>
              <a:spLocks noEditPoints="1"/>
            </p:cNvSpPr>
            <p:nvPr/>
          </p:nvSpPr>
          <p:spPr bwMode="auto">
            <a:xfrm>
              <a:off x="2595" y="2003"/>
              <a:ext cx="88" cy="88"/>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6"/>
                    <a:pt x="0" y="36"/>
                  </a:cubicBezTo>
                  <a:cubicBezTo>
                    <a:pt x="0" y="56"/>
                    <a:pt x="16" y="72"/>
                    <a:pt x="36" y="72"/>
                  </a:cubicBezTo>
                  <a:cubicBezTo>
                    <a:pt x="56" y="72"/>
                    <a:pt x="72" y="56"/>
                    <a:pt x="72" y="36"/>
                  </a:cubicBezTo>
                  <a:cubicBezTo>
                    <a:pt x="72" y="16"/>
                    <a:pt x="56" y="0"/>
                    <a:pt x="36" y="0"/>
                  </a:cubicBezTo>
                  <a:close/>
                  <a:moveTo>
                    <a:pt x="57" y="31"/>
                  </a:moveTo>
                  <a:cubicBezTo>
                    <a:pt x="55" y="45"/>
                    <a:pt x="42" y="56"/>
                    <a:pt x="38" y="59"/>
                  </a:cubicBezTo>
                  <a:cubicBezTo>
                    <a:pt x="34" y="61"/>
                    <a:pt x="30" y="57"/>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1"/>
                    <a:pt x="33" y="32"/>
                    <a:pt x="35" y="37"/>
                  </a:cubicBezTo>
                  <a:cubicBezTo>
                    <a:pt x="36" y="43"/>
                    <a:pt x="37" y="46"/>
                    <a:pt x="38" y="46"/>
                  </a:cubicBezTo>
                  <a:cubicBezTo>
                    <a:pt x="39" y="46"/>
                    <a:pt x="42" y="43"/>
                    <a:pt x="44" y="38"/>
                  </a:cubicBezTo>
                  <a:cubicBezTo>
                    <a:pt x="47" y="33"/>
                    <a:pt x="44" y="29"/>
                    <a:pt x="39" y="32"/>
                  </a:cubicBezTo>
                  <a:cubicBezTo>
                    <a:pt x="41" y="20"/>
                    <a:pt x="60" y="18"/>
                    <a:pt x="5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0" name="Freeform 139">
              <a:extLst>
                <a:ext uri="{FF2B5EF4-FFF2-40B4-BE49-F238E27FC236}">
                  <a16:creationId xmlns:a16="http://schemas.microsoft.com/office/drawing/2014/main" id="{0AB61B61-F474-4891-9599-8DF36C6DB294}"/>
                </a:ext>
              </a:extLst>
            </p:cNvPr>
            <p:cNvSpPr>
              <a:spLocks noEditPoints="1"/>
            </p:cNvSpPr>
            <p:nvPr/>
          </p:nvSpPr>
          <p:spPr bwMode="auto">
            <a:xfrm>
              <a:off x="2460" y="2725"/>
              <a:ext cx="58" cy="58"/>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1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1"/>
                    <a:pt x="23" y="41"/>
                    <a:pt x="23" y="41"/>
                  </a:cubicBezTo>
                  <a:cubicBezTo>
                    <a:pt x="13" y="41"/>
                    <a:pt x="5" y="33"/>
                    <a:pt x="5"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1" name="Freeform 140">
              <a:extLst>
                <a:ext uri="{FF2B5EF4-FFF2-40B4-BE49-F238E27FC236}">
                  <a16:creationId xmlns:a16="http://schemas.microsoft.com/office/drawing/2014/main" id="{2C3686B3-79B3-47CD-834F-5D9A8F5AD54D}"/>
                </a:ext>
              </a:extLst>
            </p:cNvPr>
            <p:cNvSpPr>
              <a:spLocks noEditPoints="1"/>
            </p:cNvSpPr>
            <p:nvPr/>
          </p:nvSpPr>
          <p:spPr bwMode="auto">
            <a:xfrm>
              <a:off x="2482" y="2423"/>
              <a:ext cx="82" cy="76"/>
            </a:xfrm>
            <a:custGeom>
              <a:avLst/>
              <a:gdLst>
                <a:gd name="T0" fmla="*/ 34 w 67"/>
                <a:gd name="T1" fmla="*/ 8 h 62"/>
                <a:gd name="T2" fmla="*/ 23 w 67"/>
                <a:gd name="T3" fmla="*/ 10 h 62"/>
                <a:gd name="T4" fmla="*/ 15 w 67"/>
                <a:gd name="T5" fmla="*/ 14 h 62"/>
                <a:gd name="T6" fmla="*/ 8 w 67"/>
                <a:gd name="T7" fmla="*/ 27 h 62"/>
                <a:gd name="T8" fmla="*/ 11 w 67"/>
                <a:gd name="T9" fmla="*/ 34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5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29"/>
                    <a:pt x="9" y="32"/>
                    <a:pt x="11" y="34"/>
                  </a:cubicBezTo>
                  <a:cubicBezTo>
                    <a:pt x="12" y="37"/>
                    <a:pt x="14" y="39"/>
                    <a:pt x="17" y="41"/>
                  </a:cubicBezTo>
                  <a:cubicBezTo>
                    <a:pt x="19" y="42"/>
                    <a:pt x="20" y="44"/>
                    <a:pt x="21" y="47"/>
                  </a:cubicBezTo>
                  <a:cubicBezTo>
                    <a:pt x="21" y="47"/>
                    <a:pt x="21" y="48"/>
                    <a:pt x="21" y="49"/>
                  </a:cubicBezTo>
                  <a:cubicBezTo>
                    <a:pt x="21" y="49"/>
                    <a:pt x="22" y="48"/>
                    <a:pt x="22" y="48"/>
                  </a:cubicBezTo>
                  <a:cubicBezTo>
                    <a:pt x="24" y="46"/>
                    <a:pt x="26" y="45"/>
                    <a:pt x="28" y="45"/>
                  </a:cubicBezTo>
                  <a:cubicBezTo>
                    <a:pt x="29" y="45"/>
                    <a:pt x="29" y="45"/>
                    <a:pt x="29" y="45"/>
                  </a:cubicBezTo>
                  <a:cubicBezTo>
                    <a:pt x="31" y="46"/>
                    <a:pt x="32" y="46"/>
                    <a:pt x="34" y="46"/>
                  </a:cubicBezTo>
                  <a:cubicBezTo>
                    <a:pt x="37" y="46"/>
                    <a:pt x="41" y="45"/>
                    <a:pt x="44" y="44"/>
                  </a:cubicBezTo>
                  <a:cubicBezTo>
                    <a:pt x="47" y="43"/>
                    <a:pt x="50" y="41"/>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8"/>
                    <a:pt x="13" y="54"/>
                    <a:pt x="13" y="50"/>
                  </a:cubicBezTo>
                  <a:cubicBezTo>
                    <a:pt x="13" y="49"/>
                    <a:pt x="13" y="49"/>
                    <a:pt x="12" y="48"/>
                  </a:cubicBezTo>
                  <a:cubicBezTo>
                    <a:pt x="5" y="43"/>
                    <a:pt x="0" y="35"/>
                    <a:pt x="0" y="27"/>
                  </a:cubicBezTo>
                  <a:cubicBezTo>
                    <a:pt x="0" y="12"/>
                    <a:pt x="15" y="0"/>
                    <a:pt x="3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2" name="Freeform 141">
              <a:extLst>
                <a:ext uri="{FF2B5EF4-FFF2-40B4-BE49-F238E27FC236}">
                  <a16:creationId xmlns:a16="http://schemas.microsoft.com/office/drawing/2014/main" id="{D3B429B4-5F3D-4C7C-8EB2-D4ADB2D4A7BD}"/>
                </a:ext>
              </a:extLst>
            </p:cNvPr>
            <p:cNvSpPr>
              <a:spLocks noEditPoints="1"/>
            </p:cNvSpPr>
            <p:nvPr/>
          </p:nvSpPr>
          <p:spPr bwMode="auto">
            <a:xfrm>
              <a:off x="2494" y="1730"/>
              <a:ext cx="80" cy="79"/>
            </a:xfrm>
            <a:custGeom>
              <a:avLst/>
              <a:gdLst>
                <a:gd name="T0" fmla="*/ 62 w 65"/>
                <a:gd name="T1" fmla="*/ 36 h 64"/>
                <a:gd name="T2" fmla="*/ 62 w 65"/>
                <a:gd name="T3" fmla="*/ 32 h 64"/>
                <a:gd name="T4" fmla="*/ 33 w 65"/>
                <a:gd name="T5" fmla="*/ 2 h 64"/>
                <a:gd name="T6" fmla="*/ 28 w 65"/>
                <a:gd name="T7" fmla="*/ 3 h 64"/>
                <a:gd name="T8" fmla="*/ 18 w 65"/>
                <a:gd name="T9" fmla="*/ 0 h 64"/>
                <a:gd name="T10" fmla="*/ 0 w 65"/>
                <a:gd name="T11" fmla="*/ 18 h 64"/>
                <a:gd name="T12" fmla="*/ 3 w 65"/>
                <a:gd name="T13" fmla="*/ 27 h 64"/>
                <a:gd name="T14" fmla="*/ 3 w 65"/>
                <a:gd name="T15" fmla="*/ 32 h 64"/>
                <a:gd name="T16" fmla="*/ 33 w 65"/>
                <a:gd name="T17" fmla="*/ 62 h 64"/>
                <a:gd name="T18" fmla="*/ 38 w 65"/>
                <a:gd name="T19" fmla="*/ 61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6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2"/>
                    <a:pt x="33" y="2"/>
                  </a:cubicBezTo>
                  <a:cubicBezTo>
                    <a:pt x="31" y="2"/>
                    <a:pt x="29" y="3"/>
                    <a:pt x="28" y="3"/>
                  </a:cubicBezTo>
                  <a:cubicBezTo>
                    <a:pt x="25" y="1"/>
                    <a:pt x="22" y="0"/>
                    <a:pt x="18" y="0"/>
                  </a:cubicBezTo>
                  <a:cubicBezTo>
                    <a:pt x="8" y="0"/>
                    <a:pt x="0" y="8"/>
                    <a:pt x="0" y="18"/>
                  </a:cubicBezTo>
                  <a:cubicBezTo>
                    <a:pt x="0" y="21"/>
                    <a:pt x="1" y="25"/>
                    <a:pt x="3" y="27"/>
                  </a:cubicBezTo>
                  <a:cubicBezTo>
                    <a:pt x="3" y="29"/>
                    <a:pt x="3" y="31"/>
                    <a:pt x="3" y="32"/>
                  </a:cubicBezTo>
                  <a:cubicBezTo>
                    <a:pt x="3" y="49"/>
                    <a:pt x="16" y="62"/>
                    <a:pt x="33" y="62"/>
                  </a:cubicBezTo>
                  <a:cubicBezTo>
                    <a:pt x="34" y="62"/>
                    <a:pt x="36" y="62"/>
                    <a:pt x="38" y="61"/>
                  </a:cubicBezTo>
                  <a:cubicBezTo>
                    <a:pt x="41" y="63"/>
                    <a:pt x="44" y="64"/>
                    <a:pt x="47" y="64"/>
                  </a:cubicBezTo>
                  <a:cubicBezTo>
                    <a:pt x="57" y="64"/>
                    <a:pt x="65" y="56"/>
                    <a:pt x="65" y="46"/>
                  </a:cubicBezTo>
                  <a:cubicBezTo>
                    <a:pt x="65" y="43"/>
                    <a:pt x="64" y="39"/>
                    <a:pt x="62" y="36"/>
                  </a:cubicBezTo>
                  <a:close/>
                  <a:moveTo>
                    <a:pt x="35" y="54"/>
                  </a:moveTo>
                  <a:cubicBezTo>
                    <a:pt x="26" y="55"/>
                    <a:pt x="21" y="52"/>
                    <a:pt x="17" y="49"/>
                  </a:cubicBezTo>
                  <a:cubicBezTo>
                    <a:pt x="13" y="44"/>
                    <a:pt x="15" y="40"/>
                    <a:pt x="18" y="39"/>
                  </a:cubicBezTo>
                  <a:cubicBezTo>
                    <a:pt x="22" y="39"/>
                    <a:pt x="24" y="43"/>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6"/>
                  </a:cubicBezTo>
                  <a:cubicBezTo>
                    <a:pt x="37" y="29"/>
                    <a:pt x="47" y="29"/>
                    <a:pt x="50" y="37"/>
                  </a:cubicBezTo>
                  <a:cubicBezTo>
                    <a:pt x="53" y="45"/>
                    <a:pt x="45" y="54"/>
                    <a:pt x="35"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3" name="Freeform 142">
              <a:extLst>
                <a:ext uri="{FF2B5EF4-FFF2-40B4-BE49-F238E27FC236}">
                  <a16:creationId xmlns:a16="http://schemas.microsoft.com/office/drawing/2014/main" id="{65E4F11D-B040-4D43-A90B-1569078D0917}"/>
                </a:ext>
              </a:extLst>
            </p:cNvPr>
            <p:cNvSpPr>
              <a:spLocks noEditPoints="1"/>
            </p:cNvSpPr>
            <p:nvPr/>
          </p:nvSpPr>
          <p:spPr bwMode="auto">
            <a:xfrm>
              <a:off x="2322" y="2132"/>
              <a:ext cx="80" cy="81"/>
            </a:xfrm>
            <a:custGeom>
              <a:avLst/>
              <a:gdLst>
                <a:gd name="T0" fmla="*/ 61 w 65"/>
                <a:gd name="T1" fmla="*/ 19 h 66"/>
                <a:gd name="T2" fmla="*/ 47 w 65"/>
                <a:gd name="T3" fmla="*/ 4 h 66"/>
                <a:gd name="T4" fmla="*/ 51 w 65"/>
                <a:gd name="T5" fmla="*/ 0 h 66"/>
                <a:gd name="T6" fmla="*/ 65 w 65"/>
                <a:gd name="T7" fmla="*/ 14 h 66"/>
                <a:gd name="T8" fmla="*/ 61 w 65"/>
                <a:gd name="T9" fmla="*/ 19 h 66"/>
                <a:gd name="T10" fmla="*/ 57 w 65"/>
                <a:gd name="T11" fmla="*/ 23 h 66"/>
                <a:gd name="T12" fmla="*/ 55 w 65"/>
                <a:gd name="T13" fmla="*/ 45 h 66"/>
                <a:gd name="T14" fmla="*/ 10 w 65"/>
                <a:gd name="T15" fmla="*/ 66 h 66"/>
                <a:gd name="T16" fmla="*/ 7 w 65"/>
                <a:gd name="T17" fmla="*/ 62 h 66"/>
                <a:gd name="T18" fmla="*/ 24 w 65"/>
                <a:gd name="T19" fmla="*/ 45 h 66"/>
                <a:gd name="T20" fmla="*/ 26 w 65"/>
                <a:gd name="T21" fmla="*/ 45 h 66"/>
                <a:gd name="T22" fmla="*/ 33 w 65"/>
                <a:gd name="T23" fmla="*/ 39 h 66"/>
                <a:gd name="T24" fmla="*/ 26 w 65"/>
                <a:gd name="T25" fmla="*/ 33 h 66"/>
                <a:gd name="T26" fmla="*/ 20 w 65"/>
                <a:gd name="T27" fmla="*/ 39 h 66"/>
                <a:gd name="T28" fmla="*/ 21 w 65"/>
                <a:gd name="T29" fmla="*/ 41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7" y="62"/>
                    <a:pt x="7" y="62"/>
                    <a:pt x="7" y="62"/>
                  </a:cubicBezTo>
                  <a:cubicBezTo>
                    <a:pt x="24" y="45"/>
                    <a:pt x="24" y="45"/>
                    <a:pt x="24" y="45"/>
                  </a:cubicBezTo>
                  <a:cubicBezTo>
                    <a:pt x="25" y="45"/>
                    <a:pt x="26" y="45"/>
                    <a:pt x="26" y="45"/>
                  </a:cubicBezTo>
                  <a:cubicBezTo>
                    <a:pt x="30" y="45"/>
                    <a:pt x="33" y="43"/>
                    <a:pt x="33" y="39"/>
                  </a:cubicBezTo>
                  <a:cubicBezTo>
                    <a:pt x="33"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4" name="Freeform 143">
              <a:extLst>
                <a:ext uri="{FF2B5EF4-FFF2-40B4-BE49-F238E27FC236}">
                  <a16:creationId xmlns:a16="http://schemas.microsoft.com/office/drawing/2014/main" id="{586CF613-1AA5-4F17-BFF7-498FE2618811}"/>
                </a:ext>
              </a:extLst>
            </p:cNvPr>
            <p:cNvSpPr>
              <a:spLocks noEditPoints="1"/>
            </p:cNvSpPr>
            <p:nvPr/>
          </p:nvSpPr>
          <p:spPr bwMode="auto">
            <a:xfrm>
              <a:off x="2223" y="1892"/>
              <a:ext cx="47" cy="63"/>
            </a:xfrm>
            <a:custGeom>
              <a:avLst/>
              <a:gdLst>
                <a:gd name="T0" fmla="*/ 38 w 38"/>
                <a:gd name="T1" fmla="*/ 31 h 51"/>
                <a:gd name="T2" fmla="*/ 38 w 38"/>
                <a:gd name="T3" fmla="*/ 31 h 51"/>
                <a:gd name="T4" fmla="*/ 38 w 38"/>
                <a:gd name="T5" fmla="*/ 31 h 51"/>
                <a:gd name="T6" fmla="*/ 19 w 38"/>
                <a:gd name="T7" fmla="*/ 0 h 51"/>
                <a:gd name="T8" fmla="*/ 0 w 38"/>
                <a:gd name="T9" fmla="*/ 31 h 51"/>
                <a:gd name="T10" fmla="*/ 0 w 38"/>
                <a:gd name="T11" fmla="*/ 31 h 51"/>
                <a:gd name="T12" fmla="*/ 0 w 38"/>
                <a:gd name="T13" fmla="*/ 31 h 51"/>
                <a:gd name="T14" fmla="*/ 0 w 38"/>
                <a:gd name="T15" fmla="*/ 32 h 51"/>
                <a:gd name="T16" fmla="*/ 0 w 38"/>
                <a:gd name="T17" fmla="*/ 32 h 51"/>
                <a:gd name="T18" fmla="*/ 0 w 38"/>
                <a:gd name="T19" fmla="*/ 32 h 51"/>
                <a:gd name="T20" fmla="*/ 19 w 38"/>
                <a:gd name="T21" fmla="*/ 51 h 51"/>
                <a:gd name="T22" fmla="*/ 38 w 38"/>
                <a:gd name="T23" fmla="*/ 32 h 51"/>
                <a:gd name="T24" fmla="*/ 38 w 38"/>
                <a:gd name="T25" fmla="*/ 32 h 51"/>
                <a:gd name="T26" fmla="*/ 38 w 38"/>
                <a:gd name="T27" fmla="*/ 32 h 51"/>
                <a:gd name="T28" fmla="*/ 38 w 38"/>
                <a:gd name="T29" fmla="*/ 31 h 51"/>
                <a:gd name="T30" fmla="*/ 32 w 38"/>
                <a:gd name="T31" fmla="*/ 32 h 51"/>
                <a:gd name="T32" fmla="*/ 32 w 38"/>
                <a:gd name="T33" fmla="*/ 32 h 51"/>
                <a:gd name="T34" fmla="*/ 28 w 38"/>
                <a:gd name="T35" fmla="*/ 41 h 51"/>
                <a:gd name="T36" fmla="*/ 19 w 38"/>
                <a:gd name="T37" fmla="*/ 44 h 51"/>
                <a:gd name="T38" fmla="*/ 17 w 38"/>
                <a:gd name="T39" fmla="*/ 44 h 51"/>
                <a:gd name="T40" fmla="*/ 29 w 38"/>
                <a:gd name="T41" fmla="*/ 24 h 51"/>
                <a:gd name="T42" fmla="*/ 29 w 38"/>
                <a:gd name="T43" fmla="*/ 21 h 51"/>
                <a:gd name="T44" fmla="*/ 32 w 38"/>
                <a:gd name="T45" fmla="*/ 31 h 51"/>
                <a:gd name="T46" fmla="*/ 32 w 38"/>
                <a:gd name="T47" fmla="*/ 31 h 51"/>
                <a:gd name="T48" fmla="*/ 32 w 38"/>
                <a:gd name="T49" fmla="*/ 31 h 51"/>
                <a:gd name="T50" fmla="*/ 32 w 38"/>
                <a:gd name="T51" fmla="*/ 32 h 51"/>
                <a:gd name="T52" fmla="*/ 32 w 38"/>
                <a:gd name="T53" fmla="*/ 32 h 51"/>
                <a:gd name="T54" fmla="*/ 32 w 38"/>
                <a:gd name="T55"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51">
                  <a:moveTo>
                    <a:pt x="38" y="31"/>
                  </a:moveTo>
                  <a:cubicBezTo>
                    <a:pt x="38" y="31"/>
                    <a:pt x="38" y="31"/>
                    <a:pt x="38" y="31"/>
                  </a:cubicBezTo>
                  <a:cubicBezTo>
                    <a:pt x="38" y="31"/>
                    <a:pt x="38" y="31"/>
                    <a:pt x="38" y="31"/>
                  </a:cubicBezTo>
                  <a:cubicBezTo>
                    <a:pt x="38" y="16"/>
                    <a:pt x="19" y="0"/>
                    <a:pt x="19" y="0"/>
                  </a:cubicBezTo>
                  <a:cubicBezTo>
                    <a:pt x="19" y="0"/>
                    <a:pt x="1" y="16"/>
                    <a:pt x="0" y="31"/>
                  </a:cubicBezTo>
                  <a:cubicBezTo>
                    <a:pt x="0" y="31"/>
                    <a:pt x="0" y="31"/>
                    <a:pt x="0" y="31"/>
                  </a:cubicBezTo>
                  <a:cubicBezTo>
                    <a:pt x="0" y="31"/>
                    <a:pt x="0" y="31"/>
                    <a:pt x="0" y="31"/>
                  </a:cubicBezTo>
                  <a:cubicBezTo>
                    <a:pt x="0" y="32"/>
                    <a:pt x="0" y="32"/>
                    <a:pt x="0" y="32"/>
                  </a:cubicBezTo>
                  <a:cubicBezTo>
                    <a:pt x="0" y="32"/>
                    <a:pt x="0" y="32"/>
                    <a:pt x="0" y="32"/>
                  </a:cubicBezTo>
                  <a:cubicBezTo>
                    <a:pt x="0" y="32"/>
                    <a:pt x="0" y="32"/>
                    <a:pt x="0" y="32"/>
                  </a:cubicBezTo>
                  <a:cubicBezTo>
                    <a:pt x="0" y="42"/>
                    <a:pt x="9" y="51"/>
                    <a:pt x="19" y="51"/>
                  </a:cubicBezTo>
                  <a:cubicBezTo>
                    <a:pt x="30" y="51"/>
                    <a:pt x="38" y="42"/>
                    <a:pt x="38" y="32"/>
                  </a:cubicBezTo>
                  <a:cubicBezTo>
                    <a:pt x="38" y="32"/>
                    <a:pt x="38" y="32"/>
                    <a:pt x="38" y="32"/>
                  </a:cubicBezTo>
                  <a:cubicBezTo>
                    <a:pt x="38" y="32"/>
                    <a:pt x="38" y="32"/>
                    <a:pt x="38" y="32"/>
                  </a:cubicBezTo>
                  <a:cubicBezTo>
                    <a:pt x="38" y="32"/>
                    <a:pt x="38" y="32"/>
                    <a:pt x="38" y="31"/>
                  </a:cubicBezTo>
                  <a:close/>
                  <a:moveTo>
                    <a:pt x="32" y="32"/>
                  </a:moveTo>
                  <a:cubicBezTo>
                    <a:pt x="32" y="32"/>
                    <a:pt x="32" y="32"/>
                    <a:pt x="32" y="32"/>
                  </a:cubicBezTo>
                  <a:cubicBezTo>
                    <a:pt x="32" y="35"/>
                    <a:pt x="30" y="38"/>
                    <a:pt x="28" y="41"/>
                  </a:cubicBezTo>
                  <a:cubicBezTo>
                    <a:pt x="26" y="43"/>
                    <a:pt x="23" y="44"/>
                    <a:pt x="19" y="44"/>
                  </a:cubicBezTo>
                  <a:cubicBezTo>
                    <a:pt x="19" y="44"/>
                    <a:pt x="18" y="44"/>
                    <a:pt x="17" y="44"/>
                  </a:cubicBezTo>
                  <a:cubicBezTo>
                    <a:pt x="24" y="40"/>
                    <a:pt x="29" y="33"/>
                    <a:pt x="29" y="24"/>
                  </a:cubicBezTo>
                  <a:cubicBezTo>
                    <a:pt x="29" y="23"/>
                    <a:pt x="29" y="22"/>
                    <a:pt x="29" y="21"/>
                  </a:cubicBezTo>
                  <a:cubicBezTo>
                    <a:pt x="31" y="25"/>
                    <a:pt x="32" y="28"/>
                    <a:pt x="32" y="31"/>
                  </a:cubicBezTo>
                  <a:cubicBezTo>
                    <a:pt x="32" y="31"/>
                    <a:pt x="32" y="31"/>
                    <a:pt x="32" y="31"/>
                  </a:cubicBezTo>
                  <a:cubicBezTo>
                    <a:pt x="32" y="31"/>
                    <a:pt x="32" y="31"/>
                    <a:pt x="32" y="31"/>
                  </a:cubicBezTo>
                  <a:cubicBezTo>
                    <a:pt x="32" y="32"/>
                    <a:pt x="32" y="32"/>
                    <a:pt x="32" y="32"/>
                  </a:cubicBezTo>
                  <a:cubicBezTo>
                    <a:pt x="32" y="32"/>
                    <a:pt x="32" y="32"/>
                    <a:pt x="32" y="32"/>
                  </a:cubicBezTo>
                  <a:cubicBezTo>
                    <a:pt x="32" y="32"/>
                    <a:pt x="32" y="32"/>
                    <a:pt x="32"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5" name="Freeform 144">
              <a:extLst>
                <a:ext uri="{FF2B5EF4-FFF2-40B4-BE49-F238E27FC236}">
                  <a16:creationId xmlns:a16="http://schemas.microsoft.com/office/drawing/2014/main" id="{9DF8195D-F259-4C01-A9D9-6F986C2B84FF}"/>
                </a:ext>
              </a:extLst>
            </p:cNvPr>
            <p:cNvSpPr>
              <a:spLocks noEditPoints="1"/>
            </p:cNvSpPr>
            <p:nvPr/>
          </p:nvSpPr>
          <p:spPr bwMode="auto">
            <a:xfrm>
              <a:off x="3226" y="2560"/>
              <a:ext cx="74" cy="75"/>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5 h 61"/>
                <a:gd name="T12" fmla="*/ 5 w 60"/>
                <a:gd name="T13" fmla="*/ 30 h 61"/>
                <a:gd name="T14" fmla="*/ 30 w 60"/>
                <a:gd name="T15" fmla="*/ 6 h 61"/>
                <a:gd name="T16" fmla="*/ 55 w 60"/>
                <a:gd name="T17" fmla="*/ 30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0 h 61"/>
                <a:gd name="T40" fmla="*/ 22 w 60"/>
                <a:gd name="T41" fmla="*/ 30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55"/>
                  </a:moveTo>
                  <a:cubicBezTo>
                    <a:pt x="16" y="55"/>
                    <a:pt x="5" y="44"/>
                    <a:pt x="5" y="30"/>
                  </a:cubicBezTo>
                  <a:cubicBezTo>
                    <a:pt x="5" y="17"/>
                    <a:pt x="16" y="6"/>
                    <a:pt x="30" y="6"/>
                  </a:cubicBezTo>
                  <a:cubicBezTo>
                    <a:pt x="44" y="6"/>
                    <a:pt x="55" y="17"/>
                    <a:pt x="55" y="30"/>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0"/>
                    <a:pt x="26" y="30"/>
                    <a:pt x="26" y="30"/>
                  </a:cubicBezTo>
                  <a:cubicBezTo>
                    <a:pt x="22" y="30"/>
                    <a:pt x="22" y="30"/>
                    <a:pt x="22" y="30"/>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6" name="Freeform 145">
              <a:extLst>
                <a:ext uri="{FF2B5EF4-FFF2-40B4-BE49-F238E27FC236}">
                  <a16:creationId xmlns:a16="http://schemas.microsoft.com/office/drawing/2014/main" id="{DD4ECC44-7E45-4EF7-BB72-E4A9364863AF}"/>
                </a:ext>
              </a:extLst>
            </p:cNvPr>
            <p:cNvSpPr>
              <a:spLocks noEditPoints="1"/>
            </p:cNvSpPr>
            <p:nvPr/>
          </p:nvSpPr>
          <p:spPr bwMode="auto">
            <a:xfrm>
              <a:off x="2196" y="2438"/>
              <a:ext cx="101" cy="107"/>
            </a:xfrm>
            <a:custGeom>
              <a:avLst/>
              <a:gdLst>
                <a:gd name="T0" fmla="*/ 78 w 82"/>
                <a:gd name="T1" fmla="*/ 22 h 87"/>
                <a:gd name="T2" fmla="*/ 50 w 82"/>
                <a:gd name="T3" fmla="*/ 2 h 87"/>
                <a:gd name="T4" fmla="*/ 40 w 82"/>
                <a:gd name="T5" fmla="*/ 4 h 87"/>
                <a:gd name="T6" fmla="*/ 3 w 82"/>
                <a:gd name="T7" fmla="*/ 55 h 87"/>
                <a:gd name="T8" fmla="*/ 4 w 82"/>
                <a:gd name="T9" fmla="*/ 65 h 87"/>
                <a:gd name="T10" fmla="*/ 32 w 82"/>
                <a:gd name="T11" fmla="*/ 85 h 87"/>
                <a:gd name="T12" fmla="*/ 42 w 82"/>
                <a:gd name="T13" fmla="*/ 84 h 87"/>
                <a:gd name="T14" fmla="*/ 80 w 82"/>
                <a:gd name="T15" fmla="*/ 32 h 87"/>
                <a:gd name="T16" fmla="*/ 78 w 82"/>
                <a:gd name="T17" fmla="*/ 22 h 87"/>
                <a:gd name="T18" fmla="*/ 54 w 82"/>
                <a:gd name="T19" fmla="*/ 9 h 87"/>
                <a:gd name="T20" fmla="*/ 70 w 82"/>
                <a:gd name="T21" fmla="*/ 21 h 87"/>
                <a:gd name="T22" fmla="*/ 68 w 82"/>
                <a:gd name="T23" fmla="*/ 23 h 87"/>
                <a:gd name="T24" fmla="*/ 53 w 82"/>
                <a:gd name="T25" fmla="*/ 11 h 87"/>
                <a:gd name="T26" fmla="*/ 54 w 82"/>
                <a:gd name="T27" fmla="*/ 9 h 87"/>
                <a:gd name="T28" fmla="*/ 21 w 82"/>
                <a:gd name="T29" fmla="*/ 71 h 87"/>
                <a:gd name="T30" fmla="*/ 20 w 82"/>
                <a:gd name="T31" fmla="*/ 64 h 87"/>
                <a:gd name="T32" fmla="*/ 27 w 82"/>
                <a:gd name="T33" fmla="*/ 63 h 87"/>
                <a:gd name="T34" fmla="*/ 28 w 82"/>
                <a:gd name="T35" fmla="*/ 70 h 87"/>
                <a:gd name="T36" fmla="*/ 21 w 82"/>
                <a:gd name="T37" fmla="*/ 71 h 87"/>
                <a:gd name="T38" fmla="*/ 45 w 82"/>
                <a:gd name="T39" fmla="*/ 71 h 87"/>
                <a:gd name="T40" fmla="*/ 14 w 82"/>
                <a:gd name="T41" fmla="*/ 48 h 87"/>
                <a:gd name="T42" fmla="*/ 43 w 82"/>
                <a:gd name="T43" fmla="*/ 9 h 87"/>
                <a:gd name="T44" fmla="*/ 74 w 82"/>
                <a:gd name="T45" fmla="*/ 31 h 87"/>
                <a:gd name="T46" fmla="*/ 45 w 82"/>
                <a:gd name="T47"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7">
                  <a:moveTo>
                    <a:pt x="78" y="22"/>
                  </a:moveTo>
                  <a:cubicBezTo>
                    <a:pt x="50" y="2"/>
                    <a:pt x="50" y="2"/>
                    <a:pt x="50" y="2"/>
                  </a:cubicBezTo>
                  <a:cubicBezTo>
                    <a:pt x="47" y="0"/>
                    <a:pt x="43" y="0"/>
                    <a:pt x="40" y="4"/>
                  </a:cubicBezTo>
                  <a:cubicBezTo>
                    <a:pt x="3" y="55"/>
                    <a:pt x="3" y="55"/>
                    <a:pt x="3" y="55"/>
                  </a:cubicBezTo>
                  <a:cubicBezTo>
                    <a:pt x="0" y="58"/>
                    <a:pt x="1" y="63"/>
                    <a:pt x="4" y="65"/>
                  </a:cubicBezTo>
                  <a:cubicBezTo>
                    <a:pt x="32" y="85"/>
                    <a:pt x="32" y="85"/>
                    <a:pt x="32" y="85"/>
                  </a:cubicBezTo>
                  <a:cubicBezTo>
                    <a:pt x="35" y="87"/>
                    <a:pt x="40" y="87"/>
                    <a:pt x="42" y="84"/>
                  </a:cubicBezTo>
                  <a:cubicBezTo>
                    <a:pt x="80" y="32"/>
                    <a:pt x="80" y="32"/>
                    <a:pt x="80" y="32"/>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1"/>
                    <a:pt x="74" y="31"/>
                    <a:pt x="74" y="31"/>
                  </a:cubicBezTo>
                  <a:lnTo>
                    <a:pt x="45" y="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7" name="Freeform 146">
              <a:extLst>
                <a:ext uri="{FF2B5EF4-FFF2-40B4-BE49-F238E27FC236}">
                  <a16:creationId xmlns:a16="http://schemas.microsoft.com/office/drawing/2014/main" id="{5EE44E73-83F6-48CC-AEDC-81468C40946A}"/>
                </a:ext>
              </a:extLst>
            </p:cNvPr>
            <p:cNvSpPr>
              <a:spLocks noEditPoints="1"/>
            </p:cNvSpPr>
            <p:nvPr/>
          </p:nvSpPr>
          <p:spPr bwMode="auto">
            <a:xfrm>
              <a:off x="2792" y="2724"/>
              <a:ext cx="84" cy="85"/>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5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3"/>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0"/>
                    <a:pt x="32" y="30"/>
                    <a:pt x="34" y="35"/>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8" name="Freeform 147">
              <a:extLst>
                <a:ext uri="{FF2B5EF4-FFF2-40B4-BE49-F238E27FC236}">
                  <a16:creationId xmlns:a16="http://schemas.microsoft.com/office/drawing/2014/main" id="{EFB5484E-F99F-40D7-A93F-4337A2DDFBE2}"/>
                </a:ext>
              </a:extLst>
            </p:cNvPr>
            <p:cNvSpPr>
              <a:spLocks noEditPoints="1"/>
            </p:cNvSpPr>
            <p:nvPr/>
          </p:nvSpPr>
          <p:spPr bwMode="auto">
            <a:xfrm>
              <a:off x="2467" y="1247"/>
              <a:ext cx="81" cy="71"/>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8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8"/>
                    <a:pt x="57" y="0"/>
                    <a:pt x="47" y="0"/>
                  </a:cubicBezTo>
                  <a:cubicBezTo>
                    <a:pt x="41" y="0"/>
                    <a:pt x="36" y="2"/>
                    <a:pt x="33" y="6"/>
                  </a:cubicBezTo>
                  <a:cubicBezTo>
                    <a:pt x="29" y="2"/>
                    <a:pt x="24" y="0"/>
                    <a:pt x="19" y="0"/>
                  </a:cubicBezTo>
                  <a:cubicBezTo>
                    <a:pt x="8" y="0"/>
                    <a:pt x="0" y="8"/>
                    <a:pt x="0" y="19"/>
                  </a:cubicBezTo>
                  <a:cubicBezTo>
                    <a:pt x="0" y="24"/>
                    <a:pt x="2" y="29"/>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29"/>
                    <a:pt x="66" y="24"/>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9"/>
                    <a:pt x="27" y="12"/>
                  </a:cubicBezTo>
                  <a:cubicBezTo>
                    <a:pt x="33" y="18"/>
                    <a:pt x="33" y="18"/>
                    <a:pt x="33" y="18"/>
                  </a:cubicBezTo>
                  <a:cubicBezTo>
                    <a:pt x="39" y="12"/>
                    <a:pt x="39" y="12"/>
                    <a:pt x="39" y="12"/>
                  </a:cubicBezTo>
                  <a:cubicBezTo>
                    <a:pt x="41" y="9"/>
                    <a:pt x="44" y="8"/>
                    <a:pt x="47" y="8"/>
                  </a:cubicBezTo>
                  <a:cubicBezTo>
                    <a:pt x="53" y="8"/>
                    <a:pt x="57" y="13"/>
                    <a:pt x="57" y="19"/>
                  </a:cubicBezTo>
                  <a:cubicBezTo>
                    <a:pt x="57" y="22"/>
                    <a:pt x="56" y="25"/>
                    <a:pt x="54"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9" name="Freeform 148">
              <a:extLst>
                <a:ext uri="{FF2B5EF4-FFF2-40B4-BE49-F238E27FC236}">
                  <a16:creationId xmlns:a16="http://schemas.microsoft.com/office/drawing/2014/main" id="{B4F1A059-78BE-4AC8-857B-E1B911C4E7D4}"/>
                </a:ext>
              </a:extLst>
            </p:cNvPr>
            <p:cNvSpPr>
              <a:spLocks noEditPoints="1"/>
            </p:cNvSpPr>
            <p:nvPr/>
          </p:nvSpPr>
          <p:spPr bwMode="auto">
            <a:xfrm>
              <a:off x="2224" y="1466"/>
              <a:ext cx="92" cy="108"/>
            </a:xfrm>
            <a:custGeom>
              <a:avLst/>
              <a:gdLst>
                <a:gd name="T0" fmla="*/ 54 w 75"/>
                <a:gd name="T1" fmla="*/ 0 h 88"/>
                <a:gd name="T2" fmla="*/ 13 w 75"/>
                <a:gd name="T3" fmla="*/ 28 h 88"/>
                <a:gd name="T4" fmla="*/ 16 w 75"/>
                <a:gd name="T5" fmla="*/ 65 h 88"/>
                <a:gd name="T6" fmla="*/ 48 w 75"/>
                <a:gd name="T7" fmla="*/ 27 h 88"/>
                <a:gd name="T8" fmla="*/ 32 w 75"/>
                <a:gd name="T9" fmla="*/ 75 h 88"/>
                <a:gd name="T10" fmla="*/ 69 w 75"/>
                <a:gd name="T11" fmla="*/ 57 h 88"/>
                <a:gd name="T12" fmla="*/ 54 w 75"/>
                <a:gd name="T13" fmla="*/ 0 h 88"/>
                <a:gd name="T14" fmla="*/ 4 w 75"/>
                <a:gd name="T15" fmla="*/ 78 h 88"/>
                <a:gd name="T16" fmla="*/ 10 w 75"/>
                <a:gd name="T17" fmla="*/ 83 h 88"/>
                <a:gd name="T18" fmla="*/ 46 w 75"/>
                <a:gd name="T19" fmla="*/ 41 h 88"/>
                <a:gd name="T20" fmla="*/ 4 w 75"/>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88">
                  <a:moveTo>
                    <a:pt x="54" y="0"/>
                  </a:moveTo>
                  <a:cubicBezTo>
                    <a:pt x="40" y="23"/>
                    <a:pt x="29" y="12"/>
                    <a:pt x="13" y="28"/>
                  </a:cubicBezTo>
                  <a:cubicBezTo>
                    <a:pt x="0" y="42"/>
                    <a:pt x="4" y="59"/>
                    <a:pt x="16" y="65"/>
                  </a:cubicBezTo>
                  <a:cubicBezTo>
                    <a:pt x="28" y="59"/>
                    <a:pt x="40" y="46"/>
                    <a:pt x="48" y="27"/>
                  </a:cubicBezTo>
                  <a:cubicBezTo>
                    <a:pt x="48" y="27"/>
                    <a:pt x="56" y="51"/>
                    <a:pt x="32" y="75"/>
                  </a:cubicBezTo>
                  <a:cubicBezTo>
                    <a:pt x="44" y="88"/>
                    <a:pt x="64" y="79"/>
                    <a:pt x="69" y="57"/>
                  </a:cubicBezTo>
                  <a:cubicBezTo>
                    <a:pt x="75" y="33"/>
                    <a:pt x="60" y="9"/>
                    <a:pt x="54" y="0"/>
                  </a:cubicBezTo>
                  <a:close/>
                  <a:moveTo>
                    <a:pt x="4" y="78"/>
                  </a:moveTo>
                  <a:cubicBezTo>
                    <a:pt x="4" y="79"/>
                    <a:pt x="4" y="83"/>
                    <a:pt x="10" y="83"/>
                  </a:cubicBezTo>
                  <a:cubicBezTo>
                    <a:pt x="14" y="83"/>
                    <a:pt x="35" y="71"/>
                    <a:pt x="46" y="41"/>
                  </a:cubicBezTo>
                  <a:cubicBezTo>
                    <a:pt x="30" y="70"/>
                    <a:pt x="5" y="78"/>
                    <a:pt x="4"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0" name="Freeform 149">
              <a:extLst>
                <a:ext uri="{FF2B5EF4-FFF2-40B4-BE49-F238E27FC236}">
                  <a16:creationId xmlns:a16="http://schemas.microsoft.com/office/drawing/2014/main" id="{142FC366-6C60-43FC-BA91-9D2E9ABF468A}"/>
                </a:ext>
              </a:extLst>
            </p:cNvPr>
            <p:cNvSpPr>
              <a:spLocks noEditPoints="1"/>
            </p:cNvSpPr>
            <p:nvPr/>
          </p:nvSpPr>
          <p:spPr bwMode="auto">
            <a:xfrm>
              <a:off x="1648" y="2519"/>
              <a:ext cx="61" cy="62"/>
            </a:xfrm>
            <a:custGeom>
              <a:avLst/>
              <a:gdLst>
                <a:gd name="T0" fmla="*/ 6 w 50"/>
                <a:gd name="T1" fmla="*/ 25 h 51"/>
                <a:gd name="T2" fmla="*/ 17 w 50"/>
                <a:gd name="T3" fmla="*/ 42 h 51"/>
                <a:gd name="T4" fmla="*/ 8 w 50"/>
                <a:gd name="T5" fmla="*/ 18 h 51"/>
                <a:gd name="T6" fmla="*/ 6 w 50"/>
                <a:gd name="T7" fmla="*/ 25 h 51"/>
                <a:gd name="T8" fmla="*/ 38 w 50"/>
                <a:gd name="T9" fmla="*/ 24 h 51"/>
                <a:gd name="T10" fmla="*/ 36 w 50"/>
                <a:gd name="T11" fmla="*/ 19 h 51"/>
                <a:gd name="T12" fmla="*/ 34 w 50"/>
                <a:gd name="T13" fmla="*/ 15 h 51"/>
                <a:gd name="T14" fmla="*/ 38 w 50"/>
                <a:gd name="T15" fmla="*/ 11 h 51"/>
                <a:gd name="T16" fmla="*/ 38 w 50"/>
                <a:gd name="T17" fmla="*/ 11 h 51"/>
                <a:gd name="T18" fmla="*/ 25 w 50"/>
                <a:gd name="T19" fmla="*/ 7 h 51"/>
                <a:gd name="T20" fmla="*/ 9 w 50"/>
                <a:gd name="T21" fmla="*/ 15 h 51"/>
                <a:gd name="T22" fmla="*/ 10 w 50"/>
                <a:gd name="T23" fmla="*/ 15 h 51"/>
                <a:gd name="T24" fmla="*/ 15 w 50"/>
                <a:gd name="T25" fmla="*/ 15 h 51"/>
                <a:gd name="T26" fmla="*/ 15 w 50"/>
                <a:gd name="T27" fmla="*/ 16 h 51"/>
                <a:gd name="T28" fmla="*/ 13 w 50"/>
                <a:gd name="T29" fmla="*/ 16 h 51"/>
                <a:gd name="T30" fmla="*/ 20 w 50"/>
                <a:gd name="T31" fmla="*/ 37 h 51"/>
                <a:gd name="T32" fmla="*/ 24 w 50"/>
                <a:gd name="T33" fmla="*/ 24 h 51"/>
                <a:gd name="T34" fmla="*/ 21 w 50"/>
                <a:gd name="T35" fmla="*/ 16 h 51"/>
                <a:gd name="T36" fmla="*/ 19 w 50"/>
                <a:gd name="T37" fmla="*/ 16 h 51"/>
                <a:gd name="T38" fmla="*/ 20 w 50"/>
                <a:gd name="T39" fmla="*/ 15 h 51"/>
                <a:gd name="T40" fmla="*/ 25 w 50"/>
                <a:gd name="T41" fmla="*/ 15 h 51"/>
                <a:gd name="T42" fmla="*/ 30 w 50"/>
                <a:gd name="T43" fmla="*/ 15 h 51"/>
                <a:gd name="T44" fmla="*/ 30 w 50"/>
                <a:gd name="T45" fmla="*/ 16 h 51"/>
                <a:gd name="T46" fmla="*/ 28 w 50"/>
                <a:gd name="T47" fmla="*/ 16 h 51"/>
                <a:gd name="T48" fmla="*/ 34 w 50"/>
                <a:gd name="T49" fmla="*/ 36 h 51"/>
                <a:gd name="T50" fmla="*/ 36 w 50"/>
                <a:gd name="T51" fmla="*/ 30 h 51"/>
                <a:gd name="T52" fmla="*/ 38 w 50"/>
                <a:gd name="T53" fmla="*/ 24 h 51"/>
                <a:gd name="T54" fmla="*/ 25 w 50"/>
                <a:gd name="T55" fmla="*/ 27 h 51"/>
                <a:gd name="T56" fmla="*/ 20 w 50"/>
                <a:gd name="T57" fmla="*/ 43 h 51"/>
                <a:gd name="T58" fmla="*/ 25 w 50"/>
                <a:gd name="T59" fmla="*/ 44 h 51"/>
                <a:gd name="T60" fmla="*/ 31 w 50"/>
                <a:gd name="T61" fmla="*/ 43 h 51"/>
                <a:gd name="T62" fmla="*/ 31 w 50"/>
                <a:gd name="T63" fmla="*/ 42 h 51"/>
                <a:gd name="T64" fmla="*/ 25 w 50"/>
                <a:gd name="T65" fmla="*/ 27 h 51"/>
                <a:gd name="T66" fmla="*/ 42 w 50"/>
                <a:gd name="T67" fmla="*/ 16 h 51"/>
                <a:gd name="T68" fmla="*/ 42 w 50"/>
                <a:gd name="T69" fmla="*/ 18 h 51"/>
                <a:gd name="T70" fmla="*/ 40 w 50"/>
                <a:gd name="T71" fmla="*/ 25 h 51"/>
                <a:gd name="T72" fmla="*/ 35 w 50"/>
                <a:gd name="T73" fmla="*/ 41 h 51"/>
                <a:gd name="T74" fmla="*/ 44 w 50"/>
                <a:gd name="T75" fmla="*/ 25 h 51"/>
                <a:gd name="T76" fmla="*/ 42 w 50"/>
                <a:gd name="T77" fmla="*/ 16 h 51"/>
                <a:gd name="T78" fmla="*/ 25 w 50"/>
                <a:gd name="T79" fmla="*/ 0 h 51"/>
                <a:gd name="T80" fmla="*/ 0 w 50"/>
                <a:gd name="T81" fmla="*/ 25 h 51"/>
                <a:gd name="T82" fmla="*/ 25 w 50"/>
                <a:gd name="T83" fmla="*/ 51 h 51"/>
                <a:gd name="T84" fmla="*/ 50 w 50"/>
                <a:gd name="T85" fmla="*/ 25 h 51"/>
                <a:gd name="T86" fmla="*/ 25 w 50"/>
                <a:gd name="T87" fmla="*/ 0 h 51"/>
                <a:gd name="T88" fmla="*/ 25 w 50"/>
                <a:gd name="T89" fmla="*/ 47 h 51"/>
                <a:gd name="T90" fmla="*/ 3 w 50"/>
                <a:gd name="T91" fmla="*/ 25 h 51"/>
                <a:gd name="T92" fmla="*/ 25 w 50"/>
                <a:gd name="T93" fmla="*/ 3 h 51"/>
                <a:gd name="T94" fmla="*/ 47 w 50"/>
                <a:gd name="T95" fmla="*/ 25 h 51"/>
                <a:gd name="T96" fmla="*/ 25 w 50"/>
                <a:gd name="T9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1">
                  <a:moveTo>
                    <a:pt x="6" y="25"/>
                  </a:moveTo>
                  <a:cubicBezTo>
                    <a:pt x="6" y="32"/>
                    <a:pt x="10" y="39"/>
                    <a:pt x="17" y="42"/>
                  </a:cubicBezTo>
                  <a:cubicBezTo>
                    <a:pt x="8" y="18"/>
                    <a:pt x="8" y="18"/>
                    <a:pt x="8" y="18"/>
                  </a:cubicBezTo>
                  <a:cubicBezTo>
                    <a:pt x="7" y="20"/>
                    <a:pt x="6" y="22"/>
                    <a:pt x="6" y="25"/>
                  </a:cubicBezTo>
                  <a:close/>
                  <a:moveTo>
                    <a:pt x="38" y="24"/>
                  </a:moveTo>
                  <a:cubicBezTo>
                    <a:pt x="38" y="22"/>
                    <a:pt x="37" y="20"/>
                    <a:pt x="36" y="19"/>
                  </a:cubicBezTo>
                  <a:cubicBezTo>
                    <a:pt x="35" y="18"/>
                    <a:pt x="34" y="16"/>
                    <a:pt x="34" y="15"/>
                  </a:cubicBezTo>
                  <a:cubicBezTo>
                    <a:pt x="34" y="13"/>
                    <a:pt x="36" y="11"/>
                    <a:pt x="38" y="11"/>
                  </a:cubicBezTo>
                  <a:cubicBezTo>
                    <a:pt x="38" y="11"/>
                    <a:pt x="38" y="11"/>
                    <a:pt x="38" y="11"/>
                  </a:cubicBezTo>
                  <a:cubicBezTo>
                    <a:pt x="34" y="8"/>
                    <a:pt x="30" y="7"/>
                    <a:pt x="25" y="7"/>
                  </a:cubicBezTo>
                  <a:cubicBezTo>
                    <a:pt x="18" y="7"/>
                    <a:pt x="12" y="10"/>
                    <a:pt x="9" y="15"/>
                  </a:cubicBezTo>
                  <a:cubicBezTo>
                    <a:pt x="9" y="15"/>
                    <a:pt x="10" y="15"/>
                    <a:pt x="10" y="15"/>
                  </a:cubicBezTo>
                  <a:cubicBezTo>
                    <a:pt x="12" y="15"/>
                    <a:pt x="15" y="15"/>
                    <a:pt x="15" y="15"/>
                  </a:cubicBezTo>
                  <a:cubicBezTo>
                    <a:pt x="16" y="15"/>
                    <a:pt x="16" y="16"/>
                    <a:pt x="15" y="16"/>
                  </a:cubicBezTo>
                  <a:cubicBezTo>
                    <a:pt x="15" y="16"/>
                    <a:pt x="14" y="16"/>
                    <a:pt x="13" y="16"/>
                  </a:cubicBezTo>
                  <a:cubicBezTo>
                    <a:pt x="20" y="37"/>
                    <a:pt x="20" y="37"/>
                    <a:pt x="20" y="37"/>
                  </a:cubicBezTo>
                  <a:cubicBezTo>
                    <a:pt x="24" y="24"/>
                    <a:pt x="24" y="24"/>
                    <a:pt x="24" y="24"/>
                  </a:cubicBezTo>
                  <a:cubicBezTo>
                    <a:pt x="21" y="16"/>
                    <a:pt x="21" y="16"/>
                    <a:pt x="21" y="16"/>
                  </a:cubicBezTo>
                  <a:cubicBezTo>
                    <a:pt x="20" y="16"/>
                    <a:pt x="19" y="16"/>
                    <a:pt x="19" y="16"/>
                  </a:cubicBezTo>
                  <a:cubicBezTo>
                    <a:pt x="18" y="16"/>
                    <a:pt x="19" y="15"/>
                    <a:pt x="20" y="15"/>
                  </a:cubicBezTo>
                  <a:cubicBezTo>
                    <a:pt x="20" y="15"/>
                    <a:pt x="23" y="15"/>
                    <a:pt x="25" y="15"/>
                  </a:cubicBezTo>
                  <a:cubicBezTo>
                    <a:pt x="27" y="15"/>
                    <a:pt x="30" y="15"/>
                    <a:pt x="30" y="15"/>
                  </a:cubicBezTo>
                  <a:cubicBezTo>
                    <a:pt x="31" y="15"/>
                    <a:pt x="31" y="16"/>
                    <a:pt x="30" y="16"/>
                  </a:cubicBezTo>
                  <a:cubicBezTo>
                    <a:pt x="30" y="16"/>
                    <a:pt x="29" y="16"/>
                    <a:pt x="28" y="16"/>
                  </a:cubicBezTo>
                  <a:cubicBezTo>
                    <a:pt x="34" y="36"/>
                    <a:pt x="34" y="36"/>
                    <a:pt x="34" y="36"/>
                  </a:cubicBezTo>
                  <a:cubicBezTo>
                    <a:pt x="36" y="30"/>
                    <a:pt x="36" y="30"/>
                    <a:pt x="36" y="30"/>
                  </a:cubicBezTo>
                  <a:cubicBezTo>
                    <a:pt x="37" y="28"/>
                    <a:pt x="38" y="26"/>
                    <a:pt x="38" y="24"/>
                  </a:cubicBezTo>
                  <a:close/>
                  <a:moveTo>
                    <a:pt x="25" y="27"/>
                  </a:moveTo>
                  <a:cubicBezTo>
                    <a:pt x="20" y="43"/>
                    <a:pt x="20" y="43"/>
                    <a:pt x="20" y="43"/>
                  </a:cubicBezTo>
                  <a:cubicBezTo>
                    <a:pt x="21" y="43"/>
                    <a:pt x="23" y="44"/>
                    <a:pt x="25" y="44"/>
                  </a:cubicBezTo>
                  <a:cubicBezTo>
                    <a:pt x="27" y="44"/>
                    <a:pt x="29" y="43"/>
                    <a:pt x="31" y="43"/>
                  </a:cubicBezTo>
                  <a:cubicBezTo>
                    <a:pt x="31" y="43"/>
                    <a:pt x="31" y="42"/>
                    <a:pt x="31" y="42"/>
                  </a:cubicBezTo>
                  <a:lnTo>
                    <a:pt x="25" y="27"/>
                  </a:lnTo>
                  <a:close/>
                  <a:moveTo>
                    <a:pt x="42" y="16"/>
                  </a:moveTo>
                  <a:cubicBezTo>
                    <a:pt x="42" y="17"/>
                    <a:pt x="42" y="17"/>
                    <a:pt x="42" y="18"/>
                  </a:cubicBezTo>
                  <a:cubicBezTo>
                    <a:pt x="42" y="20"/>
                    <a:pt x="41" y="22"/>
                    <a:pt x="40" y="25"/>
                  </a:cubicBezTo>
                  <a:cubicBezTo>
                    <a:pt x="35" y="41"/>
                    <a:pt x="35" y="41"/>
                    <a:pt x="35" y="41"/>
                  </a:cubicBezTo>
                  <a:cubicBezTo>
                    <a:pt x="40" y="38"/>
                    <a:pt x="44" y="32"/>
                    <a:pt x="44" y="25"/>
                  </a:cubicBezTo>
                  <a:cubicBezTo>
                    <a:pt x="44" y="22"/>
                    <a:pt x="43" y="19"/>
                    <a:pt x="42" y="16"/>
                  </a:cubicBezTo>
                  <a:close/>
                  <a:moveTo>
                    <a:pt x="25" y="0"/>
                  </a:moveTo>
                  <a:cubicBezTo>
                    <a:pt x="11" y="0"/>
                    <a:pt x="0" y="11"/>
                    <a:pt x="0" y="25"/>
                  </a:cubicBezTo>
                  <a:cubicBezTo>
                    <a:pt x="0" y="39"/>
                    <a:pt x="11" y="51"/>
                    <a:pt x="25" y="51"/>
                  </a:cubicBezTo>
                  <a:cubicBezTo>
                    <a:pt x="39" y="51"/>
                    <a:pt x="50" y="39"/>
                    <a:pt x="50" y="25"/>
                  </a:cubicBezTo>
                  <a:cubicBezTo>
                    <a:pt x="50" y="11"/>
                    <a:pt x="39" y="0"/>
                    <a:pt x="25" y="0"/>
                  </a:cubicBezTo>
                  <a:close/>
                  <a:moveTo>
                    <a:pt x="25" y="47"/>
                  </a:moveTo>
                  <a:cubicBezTo>
                    <a:pt x="13" y="47"/>
                    <a:pt x="3" y="37"/>
                    <a:pt x="3" y="25"/>
                  </a:cubicBezTo>
                  <a:cubicBezTo>
                    <a:pt x="3" y="13"/>
                    <a:pt x="13" y="3"/>
                    <a:pt x="25" y="3"/>
                  </a:cubicBezTo>
                  <a:cubicBezTo>
                    <a:pt x="37" y="3"/>
                    <a:pt x="47" y="13"/>
                    <a:pt x="47" y="25"/>
                  </a:cubicBezTo>
                  <a:cubicBezTo>
                    <a:pt x="47" y="37"/>
                    <a:pt x="37" y="47"/>
                    <a:pt x="25" y="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1" name="Freeform 150">
              <a:extLst>
                <a:ext uri="{FF2B5EF4-FFF2-40B4-BE49-F238E27FC236}">
                  <a16:creationId xmlns:a16="http://schemas.microsoft.com/office/drawing/2014/main" id="{171F9422-ED52-47FB-8A75-E44D566360B2}"/>
                </a:ext>
              </a:extLst>
            </p:cNvPr>
            <p:cNvSpPr>
              <a:spLocks noEditPoints="1"/>
            </p:cNvSpPr>
            <p:nvPr/>
          </p:nvSpPr>
          <p:spPr bwMode="auto">
            <a:xfrm>
              <a:off x="1857" y="1775"/>
              <a:ext cx="101" cy="101"/>
            </a:xfrm>
            <a:custGeom>
              <a:avLst/>
              <a:gdLst>
                <a:gd name="T0" fmla="*/ 79 w 82"/>
                <a:gd name="T1" fmla="*/ 69 h 82"/>
                <a:gd name="T2" fmla="*/ 60 w 82"/>
                <a:gd name="T3" fmla="*/ 53 h 82"/>
                <a:gd name="T4" fmla="*/ 54 w 82"/>
                <a:gd name="T5" fmla="*/ 50 h 82"/>
                <a:gd name="T6" fmla="*/ 61 w 82"/>
                <a:gd name="T7" fmla="*/ 30 h 82"/>
                <a:gd name="T8" fmla="*/ 30 w 82"/>
                <a:gd name="T9" fmla="*/ 0 h 82"/>
                <a:gd name="T10" fmla="*/ 0 w 82"/>
                <a:gd name="T11" fmla="*/ 30 h 82"/>
                <a:gd name="T12" fmla="*/ 30 w 82"/>
                <a:gd name="T13" fmla="*/ 61 h 82"/>
                <a:gd name="T14" fmla="*/ 50 w 82"/>
                <a:gd name="T15" fmla="*/ 54 h 82"/>
                <a:gd name="T16" fmla="*/ 53 w 82"/>
                <a:gd name="T17" fmla="*/ 60 h 82"/>
                <a:gd name="T18" fmla="*/ 69 w 82"/>
                <a:gd name="T19" fmla="*/ 79 h 82"/>
                <a:gd name="T20" fmla="*/ 80 w 82"/>
                <a:gd name="T21" fmla="*/ 79 h 82"/>
                <a:gd name="T22" fmla="*/ 79 w 82"/>
                <a:gd name="T23" fmla="*/ 69 h 82"/>
                <a:gd name="T24" fmla="*/ 30 w 82"/>
                <a:gd name="T25" fmla="*/ 51 h 82"/>
                <a:gd name="T26" fmla="*/ 10 w 82"/>
                <a:gd name="T27" fmla="*/ 30 h 82"/>
                <a:gd name="T28" fmla="*/ 30 w 82"/>
                <a:gd name="T29" fmla="*/ 10 h 82"/>
                <a:gd name="T30" fmla="*/ 51 w 82"/>
                <a:gd name="T31" fmla="*/ 30 h 82"/>
                <a:gd name="T32" fmla="*/ 30 w 82"/>
                <a:gd name="T33" fmla="*/ 5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2">
                  <a:moveTo>
                    <a:pt x="79" y="69"/>
                  </a:moveTo>
                  <a:cubicBezTo>
                    <a:pt x="60" y="53"/>
                    <a:pt x="60" y="53"/>
                    <a:pt x="60" y="53"/>
                  </a:cubicBezTo>
                  <a:cubicBezTo>
                    <a:pt x="58" y="51"/>
                    <a:pt x="56" y="50"/>
                    <a:pt x="54" y="50"/>
                  </a:cubicBezTo>
                  <a:cubicBezTo>
                    <a:pt x="58" y="45"/>
                    <a:pt x="61" y="38"/>
                    <a:pt x="61" y="30"/>
                  </a:cubicBezTo>
                  <a:cubicBezTo>
                    <a:pt x="61" y="13"/>
                    <a:pt x="47" y="0"/>
                    <a:pt x="30" y="0"/>
                  </a:cubicBezTo>
                  <a:cubicBezTo>
                    <a:pt x="14" y="0"/>
                    <a:pt x="0" y="13"/>
                    <a:pt x="0" y="30"/>
                  </a:cubicBezTo>
                  <a:cubicBezTo>
                    <a:pt x="0" y="47"/>
                    <a:pt x="14" y="61"/>
                    <a:pt x="30" y="61"/>
                  </a:cubicBezTo>
                  <a:cubicBezTo>
                    <a:pt x="38" y="61"/>
                    <a:pt x="45" y="58"/>
                    <a:pt x="50" y="54"/>
                  </a:cubicBezTo>
                  <a:cubicBezTo>
                    <a:pt x="50" y="55"/>
                    <a:pt x="51" y="58"/>
                    <a:pt x="53" y="60"/>
                  </a:cubicBezTo>
                  <a:cubicBezTo>
                    <a:pt x="69" y="79"/>
                    <a:pt x="69" y="79"/>
                    <a:pt x="69" y="79"/>
                  </a:cubicBezTo>
                  <a:cubicBezTo>
                    <a:pt x="72" y="82"/>
                    <a:pt x="77" y="82"/>
                    <a:pt x="80" y="79"/>
                  </a:cubicBezTo>
                  <a:cubicBezTo>
                    <a:pt x="82" y="77"/>
                    <a:pt x="82" y="72"/>
                    <a:pt x="79" y="69"/>
                  </a:cubicBezTo>
                  <a:close/>
                  <a:moveTo>
                    <a:pt x="30" y="51"/>
                  </a:moveTo>
                  <a:cubicBezTo>
                    <a:pt x="19" y="51"/>
                    <a:pt x="10" y="42"/>
                    <a:pt x="10" y="30"/>
                  </a:cubicBezTo>
                  <a:cubicBezTo>
                    <a:pt x="10" y="19"/>
                    <a:pt x="19" y="10"/>
                    <a:pt x="30" y="10"/>
                  </a:cubicBezTo>
                  <a:cubicBezTo>
                    <a:pt x="42" y="10"/>
                    <a:pt x="51" y="19"/>
                    <a:pt x="51" y="30"/>
                  </a:cubicBezTo>
                  <a:cubicBezTo>
                    <a:pt x="51" y="42"/>
                    <a:pt x="42" y="51"/>
                    <a:pt x="30"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2" name="Freeform 151">
              <a:extLst>
                <a:ext uri="{FF2B5EF4-FFF2-40B4-BE49-F238E27FC236}">
                  <a16:creationId xmlns:a16="http://schemas.microsoft.com/office/drawing/2014/main" id="{9BF6169D-FFF5-4C66-BEF0-B975C8A5CF21}"/>
                </a:ext>
              </a:extLst>
            </p:cNvPr>
            <p:cNvSpPr>
              <a:spLocks/>
            </p:cNvSpPr>
            <p:nvPr/>
          </p:nvSpPr>
          <p:spPr bwMode="auto">
            <a:xfrm>
              <a:off x="2223" y="1048"/>
              <a:ext cx="76" cy="74"/>
            </a:xfrm>
            <a:custGeom>
              <a:avLst/>
              <a:gdLst>
                <a:gd name="T0" fmla="*/ 39 w 62"/>
                <a:gd name="T1" fmla="*/ 42 h 60"/>
                <a:gd name="T2" fmla="*/ 37 w 62"/>
                <a:gd name="T3" fmla="*/ 37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7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7"/>
                    <a:pt x="37" y="37"/>
                  </a:cubicBezTo>
                  <a:cubicBezTo>
                    <a:pt x="37" y="37"/>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7"/>
                    <a:pt x="25" y="37"/>
                  </a:cubicBezTo>
                  <a:cubicBezTo>
                    <a:pt x="25" y="37"/>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3" name="Freeform 152">
              <a:extLst>
                <a:ext uri="{FF2B5EF4-FFF2-40B4-BE49-F238E27FC236}">
                  <a16:creationId xmlns:a16="http://schemas.microsoft.com/office/drawing/2014/main" id="{72B9B129-7F01-4556-8AAC-D0D92173A6A7}"/>
                </a:ext>
              </a:extLst>
            </p:cNvPr>
            <p:cNvSpPr>
              <a:spLocks/>
            </p:cNvSpPr>
            <p:nvPr/>
          </p:nvSpPr>
          <p:spPr bwMode="auto">
            <a:xfrm>
              <a:off x="1698" y="1222"/>
              <a:ext cx="93" cy="93"/>
            </a:xfrm>
            <a:custGeom>
              <a:avLst/>
              <a:gdLst>
                <a:gd name="T0" fmla="*/ 24 w 75"/>
                <a:gd name="T1" fmla="*/ 14 h 75"/>
                <a:gd name="T2" fmla="*/ 75 w 75"/>
                <a:gd name="T3" fmla="*/ 0 h 75"/>
                <a:gd name="T4" fmla="*/ 75 w 75"/>
                <a:gd name="T5" fmla="*/ 4 h 75"/>
                <a:gd name="T6" fmla="*/ 75 w 75"/>
                <a:gd name="T7" fmla="*/ 14 h 75"/>
                <a:gd name="T8" fmla="*/ 75 w 75"/>
                <a:gd name="T9" fmla="*/ 54 h 75"/>
                <a:gd name="T10" fmla="*/ 59 w 75"/>
                <a:gd name="T11" fmla="*/ 65 h 75"/>
                <a:gd name="T12" fmla="*/ 42 w 75"/>
                <a:gd name="T13" fmla="*/ 54 h 75"/>
                <a:gd name="T14" fmla="*/ 59 w 75"/>
                <a:gd name="T15" fmla="*/ 42 h 75"/>
                <a:gd name="T16" fmla="*/ 66 w 75"/>
                <a:gd name="T17" fmla="*/ 43 h 75"/>
                <a:gd name="T18" fmla="*/ 66 w 75"/>
                <a:gd name="T19" fmla="*/ 19 h 75"/>
                <a:gd name="T20" fmla="*/ 33 w 75"/>
                <a:gd name="T21" fmla="*/ 28 h 75"/>
                <a:gd name="T22" fmla="*/ 33 w 75"/>
                <a:gd name="T23" fmla="*/ 63 h 75"/>
                <a:gd name="T24" fmla="*/ 16 w 75"/>
                <a:gd name="T25" fmla="*/ 75 h 75"/>
                <a:gd name="T26" fmla="*/ 0 w 75"/>
                <a:gd name="T27" fmla="*/ 63 h 75"/>
                <a:gd name="T28" fmla="*/ 16 w 75"/>
                <a:gd name="T29" fmla="*/ 51 h 75"/>
                <a:gd name="T30" fmla="*/ 24 w 75"/>
                <a:gd name="T31" fmla="*/ 52 h 75"/>
                <a:gd name="T32" fmla="*/ 24 w 75"/>
                <a:gd name="T33" fmla="*/ 28 h 75"/>
                <a:gd name="T34" fmla="*/ 24 w 75"/>
                <a:gd name="T35"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24" y="14"/>
                  </a:moveTo>
                  <a:cubicBezTo>
                    <a:pt x="75" y="0"/>
                    <a:pt x="75" y="0"/>
                    <a:pt x="75" y="0"/>
                  </a:cubicBezTo>
                  <a:cubicBezTo>
                    <a:pt x="75" y="4"/>
                    <a:pt x="75" y="4"/>
                    <a:pt x="75" y="4"/>
                  </a:cubicBezTo>
                  <a:cubicBezTo>
                    <a:pt x="75" y="14"/>
                    <a:pt x="75" y="14"/>
                    <a:pt x="75" y="14"/>
                  </a:cubicBezTo>
                  <a:cubicBezTo>
                    <a:pt x="75" y="54"/>
                    <a:pt x="75" y="54"/>
                    <a:pt x="75" y="54"/>
                  </a:cubicBezTo>
                  <a:cubicBezTo>
                    <a:pt x="75" y="60"/>
                    <a:pt x="68" y="65"/>
                    <a:pt x="59" y="65"/>
                  </a:cubicBezTo>
                  <a:cubicBezTo>
                    <a:pt x="50" y="65"/>
                    <a:pt x="42" y="60"/>
                    <a:pt x="42" y="54"/>
                  </a:cubicBezTo>
                  <a:cubicBezTo>
                    <a:pt x="42" y="47"/>
                    <a:pt x="50" y="42"/>
                    <a:pt x="59" y="42"/>
                  </a:cubicBezTo>
                  <a:cubicBezTo>
                    <a:pt x="61" y="42"/>
                    <a:pt x="64" y="42"/>
                    <a:pt x="66" y="43"/>
                  </a:cubicBezTo>
                  <a:cubicBezTo>
                    <a:pt x="66" y="19"/>
                    <a:pt x="66" y="19"/>
                    <a:pt x="66" y="19"/>
                  </a:cubicBezTo>
                  <a:cubicBezTo>
                    <a:pt x="33" y="28"/>
                    <a:pt x="33" y="28"/>
                    <a:pt x="33" y="28"/>
                  </a:cubicBezTo>
                  <a:cubicBezTo>
                    <a:pt x="33" y="63"/>
                    <a:pt x="33" y="63"/>
                    <a:pt x="33" y="63"/>
                  </a:cubicBezTo>
                  <a:cubicBezTo>
                    <a:pt x="33" y="70"/>
                    <a:pt x="26" y="75"/>
                    <a:pt x="16" y="75"/>
                  </a:cubicBezTo>
                  <a:cubicBezTo>
                    <a:pt x="7" y="75"/>
                    <a:pt x="0" y="70"/>
                    <a:pt x="0" y="63"/>
                  </a:cubicBezTo>
                  <a:cubicBezTo>
                    <a:pt x="0" y="57"/>
                    <a:pt x="7" y="51"/>
                    <a:pt x="16" y="51"/>
                  </a:cubicBezTo>
                  <a:cubicBezTo>
                    <a:pt x="19" y="51"/>
                    <a:pt x="21" y="52"/>
                    <a:pt x="24" y="52"/>
                  </a:cubicBezTo>
                  <a:cubicBezTo>
                    <a:pt x="24" y="28"/>
                    <a:pt x="24" y="28"/>
                    <a:pt x="24" y="28"/>
                  </a:cubicBezTo>
                  <a:lnTo>
                    <a:pt x="24"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4" name="Freeform 153">
              <a:extLst>
                <a:ext uri="{FF2B5EF4-FFF2-40B4-BE49-F238E27FC236}">
                  <a16:creationId xmlns:a16="http://schemas.microsoft.com/office/drawing/2014/main" id="{3C0CA930-3302-43FB-AC70-D55B5EE33DB8}"/>
                </a:ext>
              </a:extLst>
            </p:cNvPr>
            <p:cNvSpPr>
              <a:spLocks/>
            </p:cNvSpPr>
            <p:nvPr/>
          </p:nvSpPr>
          <p:spPr bwMode="auto">
            <a:xfrm>
              <a:off x="1336" y="1472"/>
              <a:ext cx="48" cy="52"/>
            </a:xfrm>
            <a:custGeom>
              <a:avLst/>
              <a:gdLst>
                <a:gd name="T0" fmla="*/ 31 w 39"/>
                <a:gd name="T1" fmla="*/ 16 h 42"/>
                <a:gd name="T2" fmla="*/ 25 w 39"/>
                <a:gd name="T3" fmla="*/ 19 h 42"/>
                <a:gd name="T4" fmla="*/ 22 w 39"/>
                <a:gd name="T5" fmla="*/ 21 h 42"/>
                <a:gd name="T6" fmla="*/ 25 w 39"/>
                <a:gd name="T7" fmla="*/ 15 h 42"/>
                <a:gd name="T8" fmla="*/ 28 w 39"/>
                <a:gd name="T9" fmla="*/ 9 h 42"/>
                <a:gd name="T10" fmla="*/ 19 w 39"/>
                <a:gd name="T11" fmla="*/ 0 h 42"/>
                <a:gd name="T12" fmla="*/ 11 w 39"/>
                <a:gd name="T13" fmla="*/ 9 h 42"/>
                <a:gd name="T14" fmla="*/ 14 w 39"/>
                <a:gd name="T15" fmla="*/ 15 h 42"/>
                <a:gd name="T16" fmla="*/ 18 w 39"/>
                <a:gd name="T17" fmla="*/ 21 h 42"/>
                <a:gd name="T18" fmla="*/ 14 w 39"/>
                <a:gd name="T19" fmla="*/ 19 h 42"/>
                <a:gd name="T20" fmla="*/ 8 w 39"/>
                <a:gd name="T21" fmla="*/ 17 h 42"/>
                <a:gd name="T22" fmla="*/ 0 w 39"/>
                <a:gd name="T23" fmla="*/ 25 h 42"/>
                <a:gd name="T24" fmla="*/ 9 w 39"/>
                <a:gd name="T25" fmla="*/ 34 h 42"/>
                <a:gd name="T26" fmla="*/ 15 w 39"/>
                <a:gd name="T27" fmla="*/ 31 h 42"/>
                <a:gd name="T28" fmla="*/ 18 w 39"/>
                <a:gd name="T29" fmla="*/ 28 h 42"/>
                <a:gd name="T30" fmla="*/ 12 w 39"/>
                <a:gd name="T31" fmla="*/ 41 h 42"/>
                <a:gd name="T32" fmla="*/ 12 w 39"/>
                <a:gd name="T33" fmla="*/ 42 h 42"/>
                <a:gd name="T34" fmla="*/ 20 w 39"/>
                <a:gd name="T35" fmla="*/ 42 h 42"/>
                <a:gd name="T36" fmla="*/ 28 w 39"/>
                <a:gd name="T37" fmla="*/ 42 h 42"/>
                <a:gd name="T38" fmla="*/ 28 w 39"/>
                <a:gd name="T39" fmla="*/ 40 h 42"/>
                <a:gd name="T40" fmla="*/ 22 w 39"/>
                <a:gd name="T41" fmla="*/ 28 h 42"/>
                <a:gd name="T42" fmla="*/ 25 w 39"/>
                <a:gd name="T43" fmla="*/ 31 h 42"/>
                <a:gd name="T44" fmla="*/ 31 w 39"/>
                <a:gd name="T45" fmla="*/ 33 h 42"/>
                <a:gd name="T46" fmla="*/ 39 w 39"/>
                <a:gd name="T47" fmla="*/ 24 h 42"/>
                <a:gd name="T48" fmla="*/ 31 w 39"/>
                <a:gd name="T49"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42">
                  <a:moveTo>
                    <a:pt x="31" y="16"/>
                  </a:moveTo>
                  <a:cubicBezTo>
                    <a:pt x="28" y="16"/>
                    <a:pt x="26" y="17"/>
                    <a:pt x="25" y="19"/>
                  </a:cubicBezTo>
                  <a:cubicBezTo>
                    <a:pt x="24" y="20"/>
                    <a:pt x="23" y="20"/>
                    <a:pt x="22" y="21"/>
                  </a:cubicBezTo>
                  <a:cubicBezTo>
                    <a:pt x="22" y="19"/>
                    <a:pt x="24" y="16"/>
                    <a:pt x="25" y="15"/>
                  </a:cubicBezTo>
                  <a:cubicBezTo>
                    <a:pt x="27" y="13"/>
                    <a:pt x="28" y="11"/>
                    <a:pt x="28" y="9"/>
                  </a:cubicBezTo>
                  <a:cubicBezTo>
                    <a:pt x="27" y="4"/>
                    <a:pt x="24" y="0"/>
                    <a:pt x="19" y="0"/>
                  </a:cubicBezTo>
                  <a:cubicBezTo>
                    <a:pt x="14" y="1"/>
                    <a:pt x="11" y="5"/>
                    <a:pt x="11" y="9"/>
                  </a:cubicBezTo>
                  <a:cubicBezTo>
                    <a:pt x="11" y="12"/>
                    <a:pt x="12" y="14"/>
                    <a:pt x="14" y="15"/>
                  </a:cubicBezTo>
                  <a:cubicBezTo>
                    <a:pt x="15" y="16"/>
                    <a:pt x="17" y="19"/>
                    <a:pt x="18" y="21"/>
                  </a:cubicBezTo>
                  <a:cubicBezTo>
                    <a:pt x="16" y="21"/>
                    <a:pt x="15" y="20"/>
                    <a:pt x="14" y="19"/>
                  </a:cubicBezTo>
                  <a:cubicBezTo>
                    <a:pt x="13" y="18"/>
                    <a:pt x="11" y="17"/>
                    <a:pt x="8" y="17"/>
                  </a:cubicBezTo>
                  <a:cubicBezTo>
                    <a:pt x="4" y="17"/>
                    <a:pt x="0" y="21"/>
                    <a:pt x="0" y="25"/>
                  </a:cubicBezTo>
                  <a:cubicBezTo>
                    <a:pt x="0" y="30"/>
                    <a:pt x="4" y="34"/>
                    <a:pt x="9" y="34"/>
                  </a:cubicBezTo>
                  <a:cubicBezTo>
                    <a:pt x="11" y="34"/>
                    <a:pt x="13" y="33"/>
                    <a:pt x="15" y="31"/>
                  </a:cubicBezTo>
                  <a:cubicBezTo>
                    <a:pt x="15" y="30"/>
                    <a:pt x="17" y="29"/>
                    <a:pt x="18" y="28"/>
                  </a:cubicBezTo>
                  <a:cubicBezTo>
                    <a:pt x="18" y="34"/>
                    <a:pt x="15" y="39"/>
                    <a:pt x="12" y="41"/>
                  </a:cubicBezTo>
                  <a:cubicBezTo>
                    <a:pt x="12" y="42"/>
                    <a:pt x="12" y="42"/>
                    <a:pt x="12" y="42"/>
                  </a:cubicBezTo>
                  <a:cubicBezTo>
                    <a:pt x="20" y="42"/>
                    <a:pt x="20" y="42"/>
                    <a:pt x="20" y="42"/>
                  </a:cubicBezTo>
                  <a:cubicBezTo>
                    <a:pt x="28" y="42"/>
                    <a:pt x="28" y="42"/>
                    <a:pt x="28" y="42"/>
                  </a:cubicBezTo>
                  <a:cubicBezTo>
                    <a:pt x="28" y="40"/>
                    <a:pt x="28" y="40"/>
                    <a:pt x="28" y="40"/>
                  </a:cubicBezTo>
                  <a:cubicBezTo>
                    <a:pt x="25" y="39"/>
                    <a:pt x="22" y="34"/>
                    <a:pt x="22" y="28"/>
                  </a:cubicBezTo>
                  <a:cubicBezTo>
                    <a:pt x="23" y="29"/>
                    <a:pt x="24" y="30"/>
                    <a:pt x="25" y="31"/>
                  </a:cubicBezTo>
                  <a:cubicBezTo>
                    <a:pt x="27" y="32"/>
                    <a:pt x="29" y="33"/>
                    <a:pt x="31" y="33"/>
                  </a:cubicBezTo>
                  <a:cubicBezTo>
                    <a:pt x="36" y="33"/>
                    <a:pt x="39" y="29"/>
                    <a:pt x="39" y="24"/>
                  </a:cubicBezTo>
                  <a:cubicBezTo>
                    <a:pt x="39" y="20"/>
                    <a:pt x="35" y="16"/>
                    <a:pt x="31"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5" name="Freeform 154">
              <a:extLst>
                <a:ext uri="{FF2B5EF4-FFF2-40B4-BE49-F238E27FC236}">
                  <a16:creationId xmlns:a16="http://schemas.microsoft.com/office/drawing/2014/main" id="{A7FA926F-472D-4062-9D24-D7CD7C07231E}"/>
                </a:ext>
              </a:extLst>
            </p:cNvPr>
            <p:cNvSpPr>
              <a:spLocks noEditPoints="1"/>
            </p:cNvSpPr>
            <p:nvPr/>
          </p:nvSpPr>
          <p:spPr bwMode="auto">
            <a:xfrm>
              <a:off x="1888" y="2187"/>
              <a:ext cx="72" cy="71"/>
            </a:xfrm>
            <a:custGeom>
              <a:avLst/>
              <a:gdLst>
                <a:gd name="T0" fmla="*/ 29 w 59"/>
                <a:gd name="T1" fmla="*/ 0 h 58"/>
                <a:gd name="T2" fmla="*/ 0 w 59"/>
                <a:gd name="T3" fmla="*/ 29 h 58"/>
                <a:gd name="T4" fmla="*/ 29 w 59"/>
                <a:gd name="T5" fmla="*/ 58 h 58"/>
                <a:gd name="T6" fmla="*/ 59 w 59"/>
                <a:gd name="T7" fmla="*/ 29 h 58"/>
                <a:gd name="T8" fmla="*/ 29 w 59"/>
                <a:gd name="T9" fmla="*/ 0 h 58"/>
                <a:gd name="T10" fmla="*/ 47 w 59"/>
                <a:gd name="T11" fmla="*/ 25 h 58"/>
                <a:gd name="T12" fmla="*/ 31 w 59"/>
                <a:gd name="T13" fmla="*/ 47 h 58"/>
                <a:gd name="T14" fmla="*/ 23 w 59"/>
                <a:gd name="T15" fmla="*/ 44 h 58"/>
                <a:gd name="T16" fmla="*/ 17 w 59"/>
                <a:gd name="T17" fmla="*/ 26 h 58"/>
                <a:gd name="T18" fmla="*/ 13 w 59"/>
                <a:gd name="T19" fmla="*/ 28 h 58"/>
                <a:gd name="T20" fmla="*/ 12 w 59"/>
                <a:gd name="T21" fmla="*/ 26 h 58"/>
                <a:gd name="T22" fmla="*/ 22 w 59"/>
                <a:gd name="T23" fmla="*/ 18 h 58"/>
                <a:gd name="T24" fmla="*/ 28 w 59"/>
                <a:gd name="T25" fmla="*/ 30 h 58"/>
                <a:gd name="T26" fmla="*/ 31 w 59"/>
                <a:gd name="T27" fmla="*/ 37 h 58"/>
                <a:gd name="T28" fmla="*/ 36 w 59"/>
                <a:gd name="T29" fmla="*/ 30 h 58"/>
                <a:gd name="T30" fmla="*/ 32 w 59"/>
                <a:gd name="T31" fmla="*/ 26 h 58"/>
                <a:gd name="T32" fmla="*/ 47 w 59"/>
                <a:gd name="T33"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8">
                  <a:moveTo>
                    <a:pt x="29" y="0"/>
                  </a:moveTo>
                  <a:cubicBezTo>
                    <a:pt x="13" y="0"/>
                    <a:pt x="0" y="13"/>
                    <a:pt x="0" y="29"/>
                  </a:cubicBezTo>
                  <a:cubicBezTo>
                    <a:pt x="0" y="45"/>
                    <a:pt x="13" y="58"/>
                    <a:pt x="29" y="58"/>
                  </a:cubicBezTo>
                  <a:cubicBezTo>
                    <a:pt x="46" y="58"/>
                    <a:pt x="59" y="45"/>
                    <a:pt x="59" y="29"/>
                  </a:cubicBezTo>
                  <a:cubicBezTo>
                    <a:pt x="59" y="13"/>
                    <a:pt x="46" y="0"/>
                    <a:pt x="29" y="0"/>
                  </a:cubicBezTo>
                  <a:close/>
                  <a:moveTo>
                    <a:pt x="47" y="25"/>
                  </a:moveTo>
                  <a:cubicBezTo>
                    <a:pt x="45" y="36"/>
                    <a:pt x="34" y="45"/>
                    <a:pt x="31" y="47"/>
                  </a:cubicBezTo>
                  <a:cubicBezTo>
                    <a:pt x="27" y="49"/>
                    <a:pt x="24" y="46"/>
                    <a:pt x="23" y="44"/>
                  </a:cubicBezTo>
                  <a:cubicBezTo>
                    <a:pt x="22" y="41"/>
                    <a:pt x="18" y="28"/>
                    <a:pt x="17" y="26"/>
                  </a:cubicBezTo>
                  <a:cubicBezTo>
                    <a:pt x="16" y="25"/>
                    <a:pt x="13" y="28"/>
                    <a:pt x="13" y="28"/>
                  </a:cubicBezTo>
                  <a:cubicBezTo>
                    <a:pt x="12" y="26"/>
                    <a:pt x="12" y="26"/>
                    <a:pt x="12" y="26"/>
                  </a:cubicBezTo>
                  <a:cubicBezTo>
                    <a:pt x="12" y="26"/>
                    <a:pt x="18" y="19"/>
                    <a:pt x="22" y="18"/>
                  </a:cubicBezTo>
                  <a:cubicBezTo>
                    <a:pt x="27" y="17"/>
                    <a:pt x="27" y="25"/>
                    <a:pt x="28" y="30"/>
                  </a:cubicBezTo>
                  <a:cubicBezTo>
                    <a:pt x="29" y="34"/>
                    <a:pt x="30" y="37"/>
                    <a:pt x="31" y="37"/>
                  </a:cubicBezTo>
                  <a:cubicBezTo>
                    <a:pt x="32" y="37"/>
                    <a:pt x="34" y="34"/>
                    <a:pt x="36" y="30"/>
                  </a:cubicBezTo>
                  <a:cubicBezTo>
                    <a:pt x="38" y="27"/>
                    <a:pt x="36" y="23"/>
                    <a:pt x="32" y="26"/>
                  </a:cubicBezTo>
                  <a:cubicBezTo>
                    <a:pt x="34" y="16"/>
                    <a:pt x="49" y="14"/>
                    <a:pt x="47"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6" name="Freeform 155">
              <a:extLst>
                <a:ext uri="{FF2B5EF4-FFF2-40B4-BE49-F238E27FC236}">
                  <a16:creationId xmlns:a16="http://schemas.microsoft.com/office/drawing/2014/main" id="{1C223902-BF4F-491D-827E-4D8A5D9AB8EE}"/>
                </a:ext>
              </a:extLst>
            </p:cNvPr>
            <p:cNvSpPr>
              <a:spLocks noEditPoints="1"/>
            </p:cNvSpPr>
            <p:nvPr/>
          </p:nvSpPr>
          <p:spPr bwMode="auto">
            <a:xfrm>
              <a:off x="2064" y="2751"/>
              <a:ext cx="53" cy="59"/>
            </a:xfrm>
            <a:custGeom>
              <a:avLst/>
              <a:gdLst>
                <a:gd name="T0" fmla="*/ 34 w 43"/>
                <a:gd name="T1" fmla="*/ 14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3 h 48"/>
                <a:gd name="T14" fmla="*/ 16 w 43"/>
                <a:gd name="T15" fmla="*/ 3 h 48"/>
                <a:gd name="T16" fmla="*/ 10 w 43"/>
                <a:gd name="T17" fmla="*/ 1 h 48"/>
                <a:gd name="T18" fmla="*/ 6 w 43"/>
                <a:gd name="T19" fmla="*/ 2 h 48"/>
                <a:gd name="T20" fmla="*/ 7 w 43"/>
                <a:gd name="T21" fmla="*/ 12 h 48"/>
                <a:gd name="T22" fmla="*/ 10 w 43"/>
                <a:gd name="T23" fmla="*/ 14 h 48"/>
                <a:gd name="T24" fmla="*/ 0 w 43"/>
                <a:gd name="T25" fmla="*/ 14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4 h 48"/>
                <a:gd name="T40" fmla="*/ 34 w 43"/>
                <a:gd name="T41" fmla="*/ 14 h 48"/>
                <a:gd name="T42" fmla="*/ 29 w 43"/>
                <a:gd name="T43" fmla="*/ 5 h 48"/>
                <a:gd name="T44" fmla="*/ 34 w 43"/>
                <a:gd name="T45" fmla="*/ 3 h 48"/>
                <a:gd name="T46" fmla="*/ 35 w 43"/>
                <a:gd name="T47" fmla="*/ 4 h 48"/>
                <a:gd name="T48" fmla="*/ 34 w 43"/>
                <a:gd name="T49" fmla="*/ 10 h 48"/>
                <a:gd name="T50" fmla="*/ 27 w 43"/>
                <a:gd name="T51" fmla="*/ 14 h 48"/>
                <a:gd name="T52" fmla="*/ 24 w 43"/>
                <a:gd name="T53" fmla="*/ 14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9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7 h 48"/>
                <a:gd name="T92" fmla="*/ 18 w 43"/>
                <a:gd name="T93" fmla="*/ 17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7 h 48"/>
                <a:gd name="T112" fmla="*/ 40 w 43"/>
                <a:gd name="T113" fmla="*/ 17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4"/>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3"/>
                  </a:cubicBezTo>
                  <a:cubicBezTo>
                    <a:pt x="20" y="10"/>
                    <a:pt x="19" y="6"/>
                    <a:pt x="16" y="3"/>
                  </a:cubicBezTo>
                  <a:cubicBezTo>
                    <a:pt x="14" y="2"/>
                    <a:pt x="12" y="1"/>
                    <a:pt x="10" y="1"/>
                  </a:cubicBezTo>
                  <a:cubicBezTo>
                    <a:pt x="9" y="1"/>
                    <a:pt x="7" y="1"/>
                    <a:pt x="6" y="2"/>
                  </a:cubicBezTo>
                  <a:cubicBezTo>
                    <a:pt x="4" y="5"/>
                    <a:pt x="4" y="9"/>
                    <a:pt x="7" y="12"/>
                  </a:cubicBezTo>
                  <a:cubicBezTo>
                    <a:pt x="8" y="13"/>
                    <a:pt x="9" y="14"/>
                    <a:pt x="10" y="14"/>
                  </a:cubicBezTo>
                  <a:cubicBezTo>
                    <a:pt x="0" y="14"/>
                    <a:pt x="0" y="14"/>
                    <a:pt x="0" y="14"/>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4"/>
                    <a:pt x="43" y="14"/>
                    <a:pt x="43" y="14"/>
                  </a:cubicBezTo>
                  <a:lnTo>
                    <a:pt x="34" y="14"/>
                  </a:lnTo>
                  <a:close/>
                  <a:moveTo>
                    <a:pt x="29" y="5"/>
                  </a:moveTo>
                  <a:cubicBezTo>
                    <a:pt x="31" y="4"/>
                    <a:pt x="32" y="3"/>
                    <a:pt x="34" y="3"/>
                  </a:cubicBezTo>
                  <a:cubicBezTo>
                    <a:pt x="34" y="3"/>
                    <a:pt x="35" y="3"/>
                    <a:pt x="35" y="4"/>
                  </a:cubicBezTo>
                  <a:cubicBezTo>
                    <a:pt x="37" y="5"/>
                    <a:pt x="36" y="8"/>
                    <a:pt x="34" y="10"/>
                  </a:cubicBezTo>
                  <a:cubicBezTo>
                    <a:pt x="32" y="12"/>
                    <a:pt x="29" y="13"/>
                    <a:pt x="27" y="14"/>
                  </a:cubicBezTo>
                  <a:cubicBezTo>
                    <a:pt x="24" y="14"/>
                    <a:pt x="24" y="14"/>
                    <a:pt x="24" y="14"/>
                  </a:cubicBezTo>
                  <a:cubicBezTo>
                    <a:pt x="25" y="12"/>
                    <a:pt x="27" y="8"/>
                    <a:pt x="29" y="5"/>
                  </a:cubicBezTo>
                  <a:close/>
                  <a:moveTo>
                    <a:pt x="8" y="7"/>
                  </a:moveTo>
                  <a:cubicBezTo>
                    <a:pt x="8" y="6"/>
                    <a:pt x="8" y="5"/>
                    <a:pt x="9" y="5"/>
                  </a:cubicBezTo>
                  <a:cubicBezTo>
                    <a:pt x="9" y="4"/>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2"/>
                    <a:pt x="11" y="11"/>
                    <a:pt x="9" y="9"/>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7"/>
                    <a:pt x="3" y="17"/>
                    <a:pt x="3" y="17"/>
                  </a:cubicBezTo>
                  <a:cubicBezTo>
                    <a:pt x="18" y="17"/>
                    <a:pt x="18" y="17"/>
                    <a:pt x="18" y="17"/>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7"/>
                    <a:pt x="25" y="17"/>
                    <a:pt x="25" y="17"/>
                  </a:cubicBezTo>
                  <a:cubicBezTo>
                    <a:pt x="40" y="17"/>
                    <a:pt x="40" y="17"/>
                    <a:pt x="40" y="17"/>
                  </a:cubicBezTo>
                  <a:lnTo>
                    <a:pt x="40"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7" name="Freeform 156">
              <a:extLst>
                <a:ext uri="{FF2B5EF4-FFF2-40B4-BE49-F238E27FC236}">
                  <a16:creationId xmlns:a16="http://schemas.microsoft.com/office/drawing/2014/main" id="{2110A54C-0024-458F-8D5A-0C9BE0CDEA88}"/>
                </a:ext>
              </a:extLst>
            </p:cNvPr>
            <p:cNvSpPr>
              <a:spLocks noEditPoints="1"/>
            </p:cNvSpPr>
            <p:nvPr/>
          </p:nvSpPr>
          <p:spPr bwMode="auto">
            <a:xfrm>
              <a:off x="3988" y="2920"/>
              <a:ext cx="146" cy="131"/>
            </a:xfrm>
            <a:custGeom>
              <a:avLst/>
              <a:gdLst>
                <a:gd name="T0" fmla="*/ 50 w 119"/>
                <a:gd name="T1" fmla="*/ 0 h 106"/>
                <a:gd name="T2" fmla="*/ 50 w 119"/>
                <a:gd name="T3" fmla="*/ 0 h 106"/>
                <a:gd name="T4" fmla="*/ 99 w 119"/>
                <a:gd name="T5" fmla="*/ 40 h 106"/>
                <a:gd name="T6" fmla="*/ 50 w 119"/>
                <a:gd name="T7" fmla="*/ 80 h 106"/>
                <a:gd name="T8" fmla="*/ 42 w 119"/>
                <a:gd name="T9" fmla="*/ 80 h 106"/>
                <a:gd name="T10" fmla="*/ 7 w 119"/>
                <a:gd name="T11" fmla="*/ 93 h 106"/>
                <a:gd name="T12" fmla="*/ 7 w 119"/>
                <a:gd name="T13" fmla="*/ 90 h 106"/>
                <a:gd name="T14" fmla="*/ 19 w 119"/>
                <a:gd name="T15" fmla="*/ 74 h 106"/>
                <a:gd name="T16" fmla="*/ 18 w 119"/>
                <a:gd name="T17" fmla="*/ 71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5 h 106"/>
                <a:gd name="T32" fmla="*/ 50 w 119"/>
                <a:gd name="T33" fmla="*/ 88 h 106"/>
                <a:gd name="T34" fmla="*/ 90 w 119"/>
                <a:gd name="T35" fmla="*/ 75 h 106"/>
                <a:gd name="T36" fmla="*/ 103 w 119"/>
                <a:gd name="T37" fmla="*/ 59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2"/>
                    <a:pt x="77" y="80"/>
                    <a:pt x="50" y="80"/>
                  </a:cubicBezTo>
                  <a:cubicBezTo>
                    <a:pt x="47" y="80"/>
                    <a:pt x="44" y="80"/>
                    <a:pt x="42" y="80"/>
                  </a:cubicBezTo>
                  <a:cubicBezTo>
                    <a:pt x="31" y="91"/>
                    <a:pt x="19" y="92"/>
                    <a:pt x="7" y="93"/>
                  </a:cubicBezTo>
                  <a:cubicBezTo>
                    <a:pt x="7" y="90"/>
                    <a:pt x="7" y="90"/>
                    <a:pt x="7" y="90"/>
                  </a:cubicBezTo>
                  <a:cubicBezTo>
                    <a:pt x="13" y="87"/>
                    <a:pt x="19" y="81"/>
                    <a:pt x="19" y="74"/>
                  </a:cubicBezTo>
                  <a:cubicBezTo>
                    <a:pt x="19" y="73"/>
                    <a:pt x="19" y="72"/>
                    <a:pt x="18" y="71"/>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5"/>
                    <a:pt x="76" y="95"/>
                  </a:cubicBezTo>
                  <a:cubicBezTo>
                    <a:pt x="66" y="95"/>
                    <a:pt x="57" y="93"/>
                    <a:pt x="50" y="88"/>
                  </a:cubicBezTo>
                  <a:cubicBezTo>
                    <a:pt x="65" y="88"/>
                    <a:pt x="79" y="83"/>
                    <a:pt x="90" y="75"/>
                  </a:cubicBezTo>
                  <a:cubicBezTo>
                    <a:pt x="95" y="70"/>
                    <a:pt x="100" y="65"/>
                    <a:pt x="103" y="59"/>
                  </a:cubicBezTo>
                  <a:cubicBezTo>
                    <a:pt x="106" y="53"/>
                    <a:pt x="107" y="47"/>
                    <a:pt x="107" y="40"/>
                  </a:cubicBezTo>
                  <a:cubicBezTo>
                    <a:pt x="107" y="39"/>
                    <a:pt x="107" y="38"/>
                    <a:pt x="107" y="37"/>
                  </a:cubicBezTo>
                  <a:cubicBezTo>
                    <a:pt x="115" y="43"/>
                    <a:pt x="119" y="52"/>
                    <a:pt x="119" y="61"/>
                  </a:cubicBezTo>
                  <a:cubicBezTo>
                    <a:pt x="119" y="72"/>
                    <a:pt x="113" y="81"/>
                    <a:pt x="103" y="88"/>
                  </a:cubicBezTo>
                  <a:cubicBezTo>
                    <a:pt x="103" y="89"/>
                    <a:pt x="103" y="89"/>
                    <a:pt x="103"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8" name="Freeform 157">
              <a:extLst>
                <a:ext uri="{FF2B5EF4-FFF2-40B4-BE49-F238E27FC236}">
                  <a16:creationId xmlns:a16="http://schemas.microsoft.com/office/drawing/2014/main" id="{4880A7DF-925B-4582-906C-1D6ADD4B20D0}"/>
                </a:ext>
              </a:extLst>
            </p:cNvPr>
            <p:cNvSpPr>
              <a:spLocks noEditPoints="1"/>
            </p:cNvSpPr>
            <p:nvPr/>
          </p:nvSpPr>
          <p:spPr bwMode="auto">
            <a:xfrm>
              <a:off x="3902" y="2731"/>
              <a:ext cx="86" cy="86"/>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6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6"/>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9" name="Freeform 158">
              <a:extLst>
                <a:ext uri="{FF2B5EF4-FFF2-40B4-BE49-F238E27FC236}">
                  <a16:creationId xmlns:a16="http://schemas.microsoft.com/office/drawing/2014/main" id="{926867DA-39D6-4079-B5FD-9C517A19A0C1}"/>
                </a:ext>
              </a:extLst>
            </p:cNvPr>
            <p:cNvSpPr>
              <a:spLocks noEditPoints="1"/>
            </p:cNvSpPr>
            <p:nvPr/>
          </p:nvSpPr>
          <p:spPr bwMode="auto">
            <a:xfrm>
              <a:off x="3486" y="2874"/>
              <a:ext cx="105" cy="120"/>
            </a:xfrm>
            <a:custGeom>
              <a:avLst/>
              <a:gdLst>
                <a:gd name="T0" fmla="*/ 55 w 86"/>
                <a:gd name="T1" fmla="*/ 14 h 98"/>
                <a:gd name="T2" fmla="*/ 55 w 86"/>
                <a:gd name="T3" fmla="*/ 27 h 98"/>
                <a:gd name="T4" fmla="*/ 65 w 86"/>
                <a:gd name="T5" fmla="*/ 33 h 98"/>
                <a:gd name="T6" fmla="*/ 74 w 86"/>
                <a:gd name="T7" fmla="*/ 55 h 98"/>
                <a:gd name="T8" fmla="*/ 65 w 86"/>
                <a:gd name="T9" fmla="*/ 76 h 98"/>
                <a:gd name="T10" fmla="*/ 43 w 86"/>
                <a:gd name="T11" fmla="*/ 85 h 98"/>
                <a:gd name="T12" fmla="*/ 22 w 86"/>
                <a:gd name="T13" fmla="*/ 76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0"/>
                    <a:pt x="65" y="33"/>
                  </a:cubicBezTo>
                  <a:cubicBezTo>
                    <a:pt x="71" y="39"/>
                    <a:pt x="74" y="47"/>
                    <a:pt x="74" y="55"/>
                  </a:cubicBezTo>
                  <a:cubicBezTo>
                    <a:pt x="74" y="63"/>
                    <a:pt x="71" y="71"/>
                    <a:pt x="65" y="76"/>
                  </a:cubicBezTo>
                  <a:cubicBezTo>
                    <a:pt x="59" y="82"/>
                    <a:pt x="51" y="85"/>
                    <a:pt x="43" y="85"/>
                  </a:cubicBezTo>
                  <a:cubicBezTo>
                    <a:pt x="35" y="85"/>
                    <a:pt x="27" y="82"/>
                    <a:pt x="22" y="76"/>
                  </a:cubicBezTo>
                  <a:cubicBezTo>
                    <a:pt x="16" y="71"/>
                    <a:pt x="13" y="63"/>
                    <a:pt x="13" y="55"/>
                  </a:cubicBezTo>
                  <a:cubicBezTo>
                    <a:pt x="13" y="47"/>
                    <a:pt x="16" y="39"/>
                    <a:pt x="22" y="33"/>
                  </a:cubicBezTo>
                  <a:cubicBezTo>
                    <a:pt x="24" y="30"/>
                    <a:pt x="27" y="28"/>
                    <a:pt x="31" y="27"/>
                  </a:cubicBezTo>
                  <a:cubicBezTo>
                    <a:pt x="31" y="14"/>
                    <a:pt x="31" y="14"/>
                    <a:pt x="31" y="14"/>
                  </a:cubicBezTo>
                  <a:cubicBezTo>
                    <a:pt x="13" y="19"/>
                    <a:pt x="0" y="35"/>
                    <a:pt x="0" y="55"/>
                  </a:cubicBezTo>
                  <a:cubicBezTo>
                    <a:pt x="0" y="78"/>
                    <a:pt x="20" y="98"/>
                    <a:pt x="43" y="98"/>
                  </a:cubicBezTo>
                  <a:cubicBezTo>
                    <a:pt x="67" y="98"/>
                    <a:pt x="86" y="78"/>
                    <a:pt x="86" y="55"/>
                  </a:cubicBezTo>
                  <a:cubicBezTo>
                    <a:pt x="86" y="35"/>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0" name="Freeform 159">
              <a:extLst>
                <a:ext uri="{FF2B5EF4-FFF2-40B4-BE49-F238E27FC236}">
                  <a16:creationId xmlns:a16="http://schemas.microsoft.com/office/drawing/2014/main" id="{9F85BC48-C6F0-4210-A1D3-D904F1B1AF7B}"/>
                </a:ext>
              </a:extLst>
            </p:cNvPr>
            <p:cNvSpPr>
              <a:spLocks/>
            </p:cNvSpPr>
            <p:nvPr/>
          </p:nvSpPr>
          <p:spPr bwMode="auto">
            <a:xfrm>
              <a:off x="3354" y="2998"/>
              <a:ext cx="143" cy="118"/>
            </a:xfrm>
            <a:custGeom>
              <a:avLst/>
              <a:gdLst>
                <a:gd name="T0" fmla="*/ 57 w 116"/>
                <a:gd name="T1" fmla="*/ 1 h 96"/>
                <a:gd name="T2" fmla="*/ 48 w 116"/>
                <a:gd name="T3" fmla="*/ 8 h 96"/>
                <a:gd name="T4" fmla="*/ 55 w 116"/>
                <a:gd name="T5" fmla="*/ 18 h 96"/>
                <a:gd name="T6" fmla="*/ 85 w 116"/>
                <a:gd name="T7" fmla="*/ 22 h 96"/>
                <a:gd name="T8" fmla="*/ 5 w 116"/>
                <a:gd name="T9" fmla="*/ 81 h 96"/>
                <a:gd name="T10" fmla="*/ 3 w 116"/>
                <a:gd name="T11" fmla="*/ 93 h 96"/>
                <a:gd name="T12" fmla="*/ 8 w 116"/>
                <a:gd name="T13" fmla="*/ 96 h 96"/>
                <a:gd name="T14" fmla="*/ 15 w 116"/>
                <a:gd name="T15" fmla="*/ 95 h 96"/>
                <a:gd name="T16" fmla="*/ 95 w 116"/>
                <a:gd name="T17" fmla="*/ 36 h 96"/>
                <a:gd name="T18" fmla="*/ 90 w 116"/>
                <a:gd name="T19" fmla="*/ 66 h 96"/>
                <a:gd name="T20" fmla="*/ 97 w 116"/>
                <a:gd name="T21" fmla="*/ 76 h 96"/>
                <a:gd name="T22" fmla="*/ 107 w 116"/>
                <a:gd name="T23" fmla="*/ 69 h 96"/>
                <a:gd name="T24" fmla="*/ 116 w 116"/>
                <a:gd name="T25" fmla="*/ 10 h 96"/>
                <a:gd name="T26" fmla="*/ 57 w 116"/>
                <a:gd name="T27"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6">
                  <a:moveTo>
                    <a:pt x="57" y="1"/>
                  </a:moveTo>
                  <a:cubicBezTo>
                    <a:pt x="53" y="0"/>
                    <a:pt x="48" y="3"/>
                    <a:pt x="48" y="8"/>
                  </a:cubicBezTo>
                  <a:cubicBezTo>
                    <a:pt x="47" y="12"/>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6"/>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1" name="Freeform 160">
              <a:extLst>
                <a:ext uri="{FF2B5EF4-FFF2-40B4-BE49-F238E27FC236}">
                  <a16:creationId xmlns:a16="http://schemas.microsoft.com/office/drawing/2014/main" id="{8F65B313-83F7-4F7D-A1D8-808F8C279BDD}"/>
                </a:ext>
              </a:extLst>
            </p:cNvPr>
            <p:cNvSpPr>
              <a:spLocks noEditPoints="1"/>
            </p:cNvSpPr>
            <p:nvPr/>
          </p:nvSpPr>
          <p:spPr bwMode="auto">
            <a:xfrm>
              <a:off x="3672" y="2822"/>
              <a:ext cx="123" cy="130"/>
            </a:xfrm>
            <a:custGeom>
              <a:avLst/>
              <a:gdLst>
                <a:gd name="T0" fmla="*/ 90 w 100"/>
                <a:gd name="T1" fmla="*/ 0 h 106"/>
                <a:gd name="T2" fmla="*/ 10 w 100"/>
                <a:gd name="T3" fmla="*/ 0 h 106"/>
                <a:gd name="T4" fmla="*/ 0 w 100"/>
                <a:gd name="T5" fmla="*/ 10 h 106"/>
                <a:gd name="T6" fmla="*/ 0 w 100"/>
                <a:gd name="T7" fmla="*/ 96 h 106"/>
                <a:gd name="T8" fmla="*/ 10 w 100"/>
                <a:gd name="T9" fmla="*/ 106 h 106"/>
                <a:gd name="T10" fmla="*/ 90 w 100"/>
                <a:gd name="T11" fmla="*/ 106 h 106"/>
                <a:gd name="T12" fmla="*/ 100 w 100"/>
                <a:gd name="T13" fmla="*/ 96 h 106"/>
                <a:gd name="T14" fmla="*/ 100 w 100"/>
                <a:gd name="T15" fmla="*/ 10 h 106"/>
                <a:gd name="T16" fmla="*/ 90 w 100"/>
                <a:gd name="T17" fmla="*/ 0 h 106"/>
                <a:gd name="T18" fmla="*/ 86 w 100"/>
                <a:gd name="T19" fmla="*/ 93 h 106"/>
                <a:gd name="T20" fmla="*/ 13 w 100"/>
                <a:gd name="T21" fmla="*/ 93 h 106"/>
                <a:gd name="T22" fmla="*/ 13 w 100"/>
                <a:gd name="T23" fmla="*/ 13 h 106"/>
                <a:gd name="T24" fmla="*/ 86 w 100"/>
                <a:gd name="T25" fmla="*/ 13 h 106"/>
                <a:gd name="T26" fmla="*/ 86 w 100"/>
                <a:gd name="T27" fmla="*/ 93 h 106"/>
                <a:gd name="T28" fmla="*/ 26 w 100"/>
                <a:gd name="T29" fmla="*/ 47 h 106"/>
                <a:gd name="T30" fmla="*/ 73 w 100"/>
                <a:gd name="T31" fmla="*/ 47 h 106"/>
                <a:gd name="T32" fmla="*/ 73 w 100"/>
                <a:gd name="T33" fmla="*/ 53 h 106"/>
                <a:gd name="T34" fmla="*/ 26 w 100"/>
                <a:gd name="T35" fmla="*/ 53 h 106"/>
                <a:gd name="T36" fmla="*/ 26 w 100"/>
                <a:gd name="T37" fmla="*/ 47 h 106"/>
                <a:gd name="T38" fmla="*/ 26 w 100"/>
                <a:gd name="T39" fmla="*/ 60 h 106"/>
                <a:gd name="T40" fmla="*/ 73 w 100"/>
                <a:gd name="T41" fmla="*/ 60 h 106"/>
                <a:gd name="T42" fmla="*/ 73 w 100"/>
                <a:gd name="T43" fmla="*/ 66 h 106"/>
                <a:gd name="T44" fmla="*/ 26 w 100"/>
                <a:gd name="T45" fmla="*/ 66 h 106"/>
                <a:gd name="T46" fmla="*/ 26 w 100"/>
                <a:gd name="T47" fmla="*/ 60 h 106"/>
                <a:gd name="T48" fmla="*/ 26 w 100"/>
                <a:gd name="T49" fmla="*/ 73 h 106"/>
                <a:gd name="T50" fmla="*/ 73 w 100"/>
                <a:gd name="T51" fmla="*/ 73 h 106"/>
                <a:gd name="T52" fmla="*/ 73 w 100"/>
                <a:gd name="T53" fmla="*/ 80 h 106"/>
                <a:gd name="T54" fmla="*/ 26 w 100"/>
                <a:gd name="T55" fmla="*/ 80 h 106"/>
                <a:gd name="T56" fmla="*/ 26 w 100"/>
                <a:gd name="T57" fmla="*/ 73 h 106"/>
                <a:gd name="T58" fmla="*/ 26 w 100"/>
                <a:gd name="T59" fmla="*/ 33 h 106"/>
                <a:gd name="T60" fmla="*/ 73 w 100"/>
                <a:gd name="T61" fmla="*/ 33 h 106"/>
                <a:gd name="T62" fmla="*/ 73 w 100"/>
                <a:gd name="T63" fmla="*/ 40 h 106"/>
                <a:gd name="T64" fmla="*/ 26 w 100"/>
                <a:gd name="T65" fmla="*/ 40 h 106"/>
                <a:gd name="T66" fmla="*/ 26 w 100"/>
                <a:gd name="T67" fmla="*/ 3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6">
                  <a:moveTo>
                    <a:pt x="90" y="0"/>
                  </a:moveTo>
                  <a:cubicBezTo>
                    <a:pt x="10" y="0"/>
                    <a:pt x="10" y="0"/>
                    <a:pt x="10" y="0"/>
                  </a:cubicBezTo>
                  <a:cubicBezTo>
                    <a:pt x="4" y="0"/>
                    <a:pt x="0" y="4"/>
                    <a:pt x="0" y="10"/>
                  </a:cubicBezTo>
                  <a:cubicBezTo>
                    <a:pt x="0" y="96"/>
                    <a:pt x="0" y="96"/>
                    <a:pt x="0" y="96"/>
                  </a:cubicBezTo>
                  <a:cubicBezTo>
                    <a:pt x="0" y="102"/>
                    <a:pt x="4" y="106"/>
                    <a:pt x="10" y="106"/>
                  </a:cubicBezTo>
                  <a:cubicBezTo>
                    <a:pt x="90" y="106"/>
                    <a:pt x="90" y="106"/>
                    <a:pt x="90" y="106"/>
                  </a:cubicBezTo>
                  <a:cubicBezTo>
                    <a:pt x="95" y="106"/>
                    <a:pt x="100" y="102"/>
                    <a:pt x="100" y="96"/>
                  </a:cubicBezTo>
                  <a:cubicBezTo>
                    <a:pt x="100" y="10"/>
                    <a:pt x="100" y="10"/>
                    <a:pt x="100" y="10"/>
                  </a:cubicBezTo>
                  <a:cubicBezTo>
                    <a:pt x="100" y="4"/>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6"/>
                    <a:pt x="73" y="66"/>
                    <a:pt x="73" y="66"/>
                  </a:cubicBezTo>
                  <a:cubicBezTo>
                    <a:pt x="26" y="66"/>
                    <a:pt x="26" y="66"/>
                    <a:pt x="26" y="66"/>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2" name="Freeform 161">
              <a:extLst>
                <a:ext uri="{FF2B5EF4-FFF2-40B4-BE49-F238E27FC236}">
                  <a16:creationId xmlns:a16="http://schemas.microsoft.com/office/drawing/2014/main" id="{4DC0237A-0AEF-45B6-B831-0A0C13D885A2}"/>
                </a:ext>
              </a:extLst>
            </p:cNvPr>
            <p:cNvSpPr>
              <a:spLocks/>
            </p:cNvSpPr>
            <p:nvPr/>
          </p:nvSpPr>
          <p:spPr bwMode="auto">
            <a:xfrm>
              <a:off x="3827" y="2838"/>
              <a:ext cx="140" cy="140"/>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3" name="Freeform 162">
              <a:extLst>
                <a:ext uri="{FF2B5EF4-FFF2-40B4-BE49-F238E27FC236}">
                  <a16:creationId xmlns:a16="http://schemas.microsoft.com/office/drawing/2014/main" id="{A091BAFE-DA7C-48F1-A0A7-04E7895474FC}"/>
                </a:ext>
              </a:extLst>
            </p:cNvPr>
            <p:cNvSpPr>
              <a:spLocks/>
            </p:cNvSpPr>
            <p:nvPr/>
          </p:nvSpPr>
          <p:spPr bwMode="auto">
            <a:xfrm>
              <a:off x="3836" y="3011"/>
              <a:ext cx="132" cy="109"/>
            </a:xfrm>
            <a:custGeom>
              <a:avLst/>
              <a:gdLst>
                <a:gd name="T0" fmla="*/ 108 w 108"/>
                <a:gd name="T1" fmla="*/ 10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0"/>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7"/>
                    <a:pt x="8" y="4"/>
                  </a:cubicBezTo>
                  <a:cubicBezTo>
                    <a:pt x="6" y="7"/>
                    <a:pt x="5" y="11"/>
                    <a:pt x="5" y="15"/>
                  </a:cubicBezTo>
                  <a:cubicBezTo>
                    <a:pt x="5" y="23"/>
                    <a:pt x="9" y="30"/>
                    <a:pt x="15" y="34"/>
                  </a:cubicBezTo>
                  <a:cubicBezTo>
                    <a:pt x="11" y="33"/>
                    <a:pt x="8" y="33"/>
                    <a:pt x="5" y="31"/>
                  </a:cubicBezTo>
                  <a:cubicBezTo>
                    <a:pt x="5" y="31"/>
                    <a:pt x="5" y="31"/>
                    <a:pt x="5" y="31"/>
                  </a:cubicBezTo>
                  <a:cubicBezTo>
                    <a:pt x="5" y="42"/>
                    <a:pt x="12" y="51"/>
                    <a:pt x="23" y="53"/>
                  </a:cubicBezTo>
                  <a:cubicBezTo>
                    <a:pt x="21" y="53"/>
                    <a:pt x="19" y="54"/>
                    <a:pt x="17" y="54"/>
                  </a:cubicBezTo>
                  <a:cubicBezTo>
                    <a:pt x="15" y="54"/>
                    <a:pt x="14" y="53"/>
                    <a:pt x="13" y="53"/>
                  </a:cubicBezTo>
                  <a:cubicBezTo>
                    <a:pt x="15" y="62"/>
                    <a:pt x="23" y="68"/>
                    <a:pt x="33" y="69"/>
                  </a:cubicBezTo>
                  <a:cubicBezTo>
                    <a:pt x="26" y="74"/>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4" name="Freeform 163">
              <a:extLst>
                <a:ext uri="{FF2B5EF4-FFF2-40B4-BE49-F238E27FC236}">
                  <a16:creationId xmlns:a16="http://schemas.microsoft.com/office/drawing/2014/main" id="{1EA6F401-B73F-4AB9-9A24-67E580249145}"/>
                </a:ext>
              </a:extLst>
            </p:cNvPr>
            <p:cNvSpPr>
              <a:spLocks/>
            </p:cNvSpPr>
            <p:nvPr/>
          </p:nvSpPr>
          <p:spPr bwMode="auto">
            <a:xfrm>
              <a:off x="4032" y="3079"/>
              <a:ext cx="93" cy="97"/>
            </a:xfrm>
            <a:custGeom>
              <a:avLst/>
              <a:gdLst>
                <a:gd name="T0" fmla="*/ 49 w 93"/>
                <a:gd name="T1" fmla="*/ 0 h 97"/>
                <a:gd name="T2" fmla="*/ 49 w 93"/>
                <a:gd name="T3" fmla="*/ 44 h 97"/>
                <a:gd name="T4" fmla="*/ 93 w 93"/>
                <a:gd name="T5" fmla="*/ 0 h 97"/>
                <a:gd name="T6" fmla="*/ 93 w 93"/>
                <a:gd name="T7" fmla="*/ 97 h 97"/>
                <a:gd name="T8" fmla="*/ 49 w 93"/>
                <a:gd name="T9" fmla="*/ 53 h 97"/>
                <a:gd name="T10" fmla="*/ 49 w 93"/>
                <a:gd name="T11" fmla="*/ 97 h 97"/>
                <a:gd name="T12" fmla="*/ 0 w 93"/>
                <a:gd name="T13" fmla="*/ 48 h 97"/>
                <a:gd name="T14" fmla="*/ 49 w 93"/>
                <a:gd name="T15" fmla="*/ 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7">
                  <a:moveTo>
                    <a:pt x="49" y="0"/>
                  </a:moveTo>
                  <a:lnTo>
                    <a:pt x="49" y="44"/>
                  </a:lnTo>
                  <a:lnTo>
                    <a:pt x="93" y="0"/>
                  </a:lnTo>
                  <a:lnTo>
                    <a:pt x="93" y="97"/>
                  </a:lnTo>
                  <a:lnTo>
                    <a:pt x="49" y="53"/>
                  </a:lnTo>
                  <a:lnTo>
                    <a:pt x="49" y="97"/>
                  </a:lnTo>
                  <a:lnTo>
                    <a:pt x="0" y="48"/>
                  </a:lnTo>
                  <a:lnTo>
                    <a:pt x="4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5" name="Freeform 164">
              <a:extLst>
                <a:ext uri="{FF2B5EF4-FFF2-40B4-BE49-F238E27FC236}">
                  <a16:creationId xmlns:a16="http://schemas.microsoft.com/office/drawing/2014/main" id="{E7BB7384-F5C3-4A72-A266-43DBFC822907}"/>
                </a:ext>
              </a:extLst>
            </p:cNvPr>
            <p:cNvSpPr>
              <a:spLocks noEditPoints="1"/>
            </p:cNvSpPr>
            <p:nvPr/>
          </p:nvSpPr>
          <p:spPr bwMode="auto">
            <a:xfrm>
              <a:off x="3864" y="3097"/>
              <a:ext cx="140" cy="142"/>
            </a:xfrm>
            <a:custGeom>
              <a:avLst/>
              <a:gdLst>
                <a:gd name="T0" fmla="*/ 0 w 114"/>
                <a:gd name="T1" fmla="*/ 83 h 115"/>
                <a:gd name="T2" fmla="*/ 10 w 114"/>
                <a:gd name="T3" fmla="*/ 94 h 115"/>
                <a:gd name="T4" fmla="*/ 30 w 114"/>
                <a:gd name="T5" fmla="*/ 74 h 115"/>
                <a:gd name="T6" fmla="*/ 41 w 114"/>
                <a:gd name="T7" fmla="*/ 85 h 115"/>
                <a:gd name="T8" fmla="*/ 21 w 114"/>
                <a:gd name="T9" fmla="*/ 105 h 115"/>
                <a:gd name="T10" fmla="*/ 31 w 114"/>
                <a:gd name="T11" fmla="*/ 115 h 115"/>
                <a:gd name="T12" fmla="*/ 51 w 114"/>
                <a:gd name="T13" fmla="*/ 95 h 115"/>
                <a:gd name="T14" fmla="*/ 64 w 114"/>
                <a:gd name="T15" fmla="*/ 108 h 115"/>
                <a:gd name="T16" fmla="*/ 74 w 114"/>
                <a:gd name="T17" fmla="*/ 98 h 115"/>
                <a:gd name="T18" fmla="*/ 17 w 114"/>
                <a:gd name="T19" fmla="*/ 41 h 115"/>
                <a:gd name="T20" fmla="*/ 7 w 114"/>
                <a:gd name="T21" fmla="*/ 51 h 115"/>
                <a:gd name="T22" fmla="*/ 20 w 114"/>
                <a:gd name="T23" fmla="*/ 63 h 115"/>
                <a:gd name="T24" fmla="*/ 0 w 114"/>
                <a:gd name="T25" fmla="*/ 83 h 115"/>
                <a:gd name="T26" fmla="*/ 84 w 114"/>
                <a:gd name="T27" fmla="*/ 31 h 115"/>
                <a:gd name="T28" fmla="*/ 26 w 114"/>
                <a:gd name="T29" fmla="*/ 40 h 115"/>
                <a:gd name="T30" fmla="*/ 75 w 114"/>
                <a:gd name="T31" fmla="*/ 89 h 115"/>
                <a:gd name="T32" fmla="*/ 84 w 114"/>
                <a:gd name="T33" fmla="*/ 31 h 115"/>
                <a:gd name="T34" fmla="*/ 93 w 114"/>
                <a:gd name="T35" fmla="*/ 36 h 115"/>
                <a:gd name="T36" fmla="*/ 79 w 114"/>
                <a:gd name="T37" fmla="*/ 22 h 115"/>
                <a:gd name="T38" fmla="*/ 100 w 114"/>
                <a:gd name="T39" fmla="*/ 0 h 115"/>
                <a:gd name="T40" fmla="*/ 114 w 114"/>
                <a:gd name="T41" fmla="*/ 15 h 115"/>
                <a:gd name="T42" fmla="*/ 93 w 114"/>
                <a:gd name="T43" fmla="*/ 3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5">
                  <a:moveTo>
                    <a:pt x="0" y="83"/>
                  </a:moveTo>
                  <a:cubicBezTo>
                    <a:pt x="10" y="94"/>
                    <a:pt x="10" y="94"/>
                    <a:pt x="10" y="94"/>
                  </a:cubicBezTo>
                  <a:cubicBezTo>
                    <a:pt x="30" y="74"/>
                    <a:pt x="30" y="74"/>
                    <a:pt x="30" y="74"/>
                  </a:cubicBezTo>
                  <a:cubicBezTo>
                    <a:pt x="41" y="85"/>
                    <a:pt x="41" y="85"/>
                    <a:pt x="41" y="85"/>
                  </a:cubicBezTo>
                  <a:cubicBezTo>
                    <a:pt x="21" y="105"/>
                    <a:pt x="21" y="105"/>
                    <a:pt x="21" y="105"/>
                  </a:cubicBezTo>
                  <a:cubicBezTo>
                    <a:pt x="31" y="115"/>
                    <a:pt x="31" y="115"/>
                    <a:pt x="31" y="115"/>
                  </a:cubicBezTo>
                  <a:cubicBezTo>
                    <a:pt x="51" y="95"/>
                    <a:pt x="51" y="95"/>
                    <a:pt x="51" y="95"/>
                  </a:cubicBezTo>
                  <a:cubicBezTo>
                    <a:pt x="64" y="108"/>
                    <a:pt x="64" y="108"/>
                    <a:pt x="64" y="108"/>
                  </a:cubicBezTo>
                  <a:cubicBezTo>
                    <a:pt x="74" y="98"/>
                    <a:pt x="74" y="98"/>
                    <a:pt x="74" y="98"/>
                  </a:cubicBezTo>
                  <a:cubicBezTo>
                    <a:pt x="17" y="41"/>
                    <a:pt x="17" y="41"/>
                    <a:pt x="17" y="41"/>
                  </a:cubicBezTo>
                  <a:cubicBezTo>
                    <a:pt x="7" y="51"/>
                    <a:pt x="7" y="51"/>
                    <a:pt x="7" y="51"/>
                  </a:cubicBezTo>
                  <a:cubicBezTo>
                    <a:pt x="20" y="63"/>
                    <a:pt x="20" y="63"/>
                    <a:pt x="20" y="63"/>
                  </a:cubicBezTo>
                  <a:lnTo>
                    <a:pt x="0" y="83"/>
                  </a:lnTo>
                  <a:close/>
                  <a:moveTo>
                    <a:pt x="84" y="31"/>
                  </a:moveTo>
                  <a:cubicBezTo>
                    <a:pt x="65" y="13"/>
                    <a:pt x="41" y="27"/>
                    <a:pt x="26" y="40"/>
                  </a:cubicBezTo>
                  <a:cubicBezTo>
                    <a:pt x="75" y="89"/>
                    <a:pt x="75" y="89"/>
                    <a:pt x="75" y="89"/>
                  </a:cubicBezTo>
                  <a:cubicBezTo>
                    <a:pt x="88" y="74"/>
                    <a:pt x="102" y="50"/>
                    <a:pt x="84" y="31"/>
                  </a:cubicBezTo>
                  <a:close/>
                  <a:moveTo>
                    <a:pt x="93" y="36"/>
                  </a:moveTo>
                  <a:cubicBezTo>
                    <a:pt x="79" y="22"/>
                    <a:pt x="79" y="22"/>
                    <a:pt x="79" y="22"/>
                  </a:cubicBezTo>
                  <a:cubicBezTo>
                    <a:pt x="100" y="0"/>
                    <a:pt x="100" y="0"/>
                    <a:pt x="100" y="0"/>
                  </a:cubicBezTo>
                  <a:cubicBezTo>
                    <a:pt x="114" y="15"/>
                    <a:pt x="114" y="15"/>
                    <a:pt x="114" y="15"/>
                  </a:cubicBezTo>
                  <a:lnTo>
                    <a:pt x="93"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6" name="Freeform 165">
              <a:extLst>
                <a:ext uri="{FF2B5EF4-FFF2-40B4-BE49-F238E27FC236}">
                  <a16:creationId xmlns:a16="http://schemas.microsoft.com/office/drawing/2014/main" id="{1388E19A-BE09-43CC-8667-28926105207F}"/>
                </a:ext>
              </a:extLst>
            </p:cNvPr>
            <p:cNvSpPr>
              <a:spLocks noEditPoints="1"/>
            </p:cNvSpPr>
            <p:nvPr/>
          </p:nvSpPr>
          <p:spPr bwMode="auto">
            <a:xfrm>
              <a:off x="3521" y="2982"/>
              <a:ext cx="141" cy="139"/>
            </a:xfrm>
            <a:custGeom>
              <a:avLst/>
              <a:gdLst>
                <a:gd name="T0" fmla="*/ 110 w 115"/>
                <a:gd name="T1" fmla="*/ 37 h 113"/>
                <a:gd name="T2" fmla="*/ 86 w 115"/>
                <a:gd name="T3" fmla="*/ 2 h 113"/>
                <a:gd name="T4" fmla="*/ 86 w 115"/>
                <a:gd name="T5" fmla="*/ 2 h 113"/>
                <a:gd name="T6" fmla="*/ 77 w 115"/>
                <a:gd name="T7" fmla="*/ 5 h 113"/>
                <a:gd name="T8" fmla="*/ 32 w 115"/>
                <a:gd name="T9" fmla="*/ 40 h 113"/>
                <a:gd name="T10" fmla="*/ 36 w 115"/>
                <a:gd name="T11" fmla="*/ 57 h 113"/>
                <a:gd name="T12" fmla="*/ 42 w 115"/>
                <a:gd name="T13" fmla="*/ 74 h 113"/>
                <a:gd name="T14" fmla="*/ 98 w 115"/>
                <a:gd name="T15" fmla="*/ 82 h 113"/>
                <a:gd name="T16" fmla="*/ 106 w 115"/>
                <a:gd name="T17" fmla="*/ 79 h 113"/>
                <a:gd name="T18" fmla="*/ 106 w 115"/>
                <a:gd name="T19" fmla="*/ 79 h 113"/>
                <a:gd name="T20" fmla="*/ 110 w 115"/>
                <a:gd name="T21" fmla="*/ 37 h 113"/>
                <a:gd name="T22" fmla="*/ 102 w 115"/>
                <a:gd name="T23" fmla="*/ 74 h 113"/>
                <a:gd name="T24" fmla="*/ 99 w 115"/>
                <a:gd name="T25" fmla="*/ 73 h 113"/>
                <a:gd name="T26" fmla="*/ 93 w 115"/>
                <a:gd name="T27" fmla="*/ 68 h 113"/>
                <a:gd name="T28" fmla="*/ 83 w 115"/>
                <a:gd name="T29" fmla="*/ 44 h 113"/>
                <a:gd name="T30" fmla="*/ 80 w 115"/>
                <a:gd name="T31" fmla="*/ 19 h 113"/>
                <a:gd name="T32" fmla="*/ 82 w 115"/>
                <a:gd name="T33" fmla="*/ 11 h 113"/>
                <a:gd name="T34" fmla="*/ 84 w 115"/>
                <a:gd name="T35" fmla="*/ 9 h 113"/>
                <a:gd name="T36" fmla="*/ 87 w 115"/>
                <a:gd name="T37" fmla="*/ 10 h 113"/>
                <a:gd name="T38" fmla="*/ 93 w 115"/>
                <a:gd name="T39" fmla="*/ 16 h 113"/>
                <a:gd name="T40" fmla="*/ 103 w 115"/>
                <a:gd name="T41" fmla="*/ 39 h 113"/>
                <a:gd name="T42" fmla="*/ 106 w 115"/>
                <a:gd name="T43" fmla="*/ 64 h 113"/>
                <a:gd name="T44" fmla="*/ 104 w 115"/>
                <a:gd name="T45" fmla="*/ 72 h 113"/>
                <a:gd name="T46" fmla="*/ 102 w 115"/>
                <a:gd name="T47" fmla="*/ 74 h 113"/>
                <a:gd name="T48" fmla="*/ 28 w 115"/>
                <a:gd name="T49" fmla="*/ 59 h 113"/>
                <a:gd name="T50" fmla="*/ 25 w 115"/>
                <a:gd name="T51" fmla="*/ 43 h 113"/>
                <a:gd name="T52" fmla="*/ 11 w 115"/>
                <a:gd name="T53" fmla="*/ 48 h 113"/>
                <a:gd name="T54" fmla="*/ 4 w 115"/>
                <a:gd name="T55" fmla="*/ 50 h 113"/>
                <a:gd name="T56" fmla="*/ 0 w 115"/>
                <a:gd name="T57" fmla="*/ 61 h 113"/>
                <a:gd name="T58" fmla="*/ 3 w 115"/>
                <a:gd name="T59" fmla="*/ 71 h 113"/>
                <a:gd name="T60" fmla="*/ 11 w 115"/>
                <a:gd name="T61" fmla="*/ 79 h 113"/>
                <a:gd name="T62" fmla="*/ 19 w 115"/>
                <a:gd name="T63" fmla="*/ 77 h 113"/>
                <a:gd name="T64" fmla="*/ 34 w 115"/>
                <a:gd name="T65" fmla="*/ 74 h 113"/>
                <a:gd name="T66" fmla="*/ 28 w 115"/>
                <a:gd name="T67" fmla="*/ 59 h 113"/>
                <a:gd name="T68" fmla="*/ 47 w 115"/>
                <a:gd name="T69" fmla="*/ 78 h 113"/>
                <a:gd name="T70" fmla="*/ 32 w 115"/>
                <a:gd name="T71" fmla="*/ 79 h 113"/>
                <a:gd name="T72" fmla="*/ 50 w 115"/>
                <a:gd name="T73" fmla="*/ 111 h 113"/>
                <a:gd name="T74" fmla="*/ 54 w 115"/>
                <a:gd name="T75" fmla="*/ 112 h 113"/>
                <a:gd name="T76" fmla="*/ 66 w 115"/>
                <a:gd name="T77" fmla="*/ 103 h 113"/>
                <a:gd name="T78" fmla="*/ 66 w 115"/>
                <a:gd name="T79" fmla="*/ 99 h 113"/>
                <a:gd name="T80" fmla="*/ 47 w 115"/>
                <a:gd name="T81" fmla="*/ 78 h 113"/>
                <a:gd name="T82" fmla="*/ 96 w 115"/>
                <a:gd name="T83" fmla="*/ 54 h 113"/>
                <a:gd name="T84" fmla="*/ 95 w 115"/>
                <a:gd name="T85" fmla="*/ 54 h 113"/>
                <a:gd name="T86" fmla="*/ 93 w 115"/>
                <a:gd name="T87" fmla="*/ 52 h 113"/>
                <a:gd name="T88" fmla="*/ 89 w 115"/>
                <a:gd name="T89" fmla="*/ 43 h 113"/>
                <a:gd name="T90" fmla="*/ 88 w 115"/>
                <a:gd name="T91" fmla="*/ 33 h 113"/>
                <a:gd name="T92" fmla="*/ 89 w 115"/>
                <a:gd name="T93" fmla="*/ 30 h 113"/>
                <a:gd name="T94" fmla="*/ 90 w 115"/>
                <a:gd name="T95" fmla="*/ 29 h 113"/>
                <a:gd name="T96" fmla="*/ 91 w 115"/>
                <a:gd name="T97" fmla="*/ 29 h 113"/>
                <a:gd name="T98" fmla="*/ 93 w 115"/>
                <a:gd name="T99" fmla="*/ 32 h 113"/>
                <a:gd name="T100" fmla="*/ 97 w 115"/>
                <a:gd name="T101" fmla="*/ 41 h 113"/>
                <a:gd name="T102" fmla="*/ 98 w 115"/>
                <a:gd name="T103" fmla="*/ 50 h 113"/>
                <a:gd name="T104" fmla="*/ 97 w 115"/>
                <a:gd name="T105" fmla="*/ 53 h 113"/>
                <a:gd name="T106" fmla="*/ 96 w 115"/>
                <a:gd name="T10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3">
                  <a:moveTo>
                    <a:pt x="110" y="37"/>
                  </a:moveTo>
                  <a:cubicBezTo>
                    <a:pt x="104" y="16"/>
                    <a:pt x="93" y="0"/>
                    <a:pt x="86" y="2"/>
                  </a:cubicBezTo>
                  <a:cubicBezTo>
                    <a:pt x="86" y="2"/>
                    <a:pt x="86" y="2"/>
                    <a:pt x="86" y="2"/>
                  </a:cubicBezTo>
                  <a:cubicBezTo>
                    <a:pt x="77" y="5"/>
                    <a:pt x="77" y="5"/>
                    <a:pt x="77" y="5"/>
                  </a:cubicBezTo>
                  <a:cubicBezTo>
                    <a:pt x="77" y="5"/>
                    <a:pt x="60" y="26"/>
                    <a:pt x="32" y="40"/>
                  </a:cubicBezTo>
                  <a:cubicBezTo>
                    <a:pt x="33" y="45"/>
                    <a:pt x="34" y="50"/>
                    <a:pt x="36" y="57"/>
                  </a:cubicBezTo>
                  <a:cubicBezTo>
                    <a:pt x="37" y="64"/>
                    <a:pt x="39" y="69"/>
                    <a:pt x="42" y="74"/>
                  </a:cubicBezTo>
                  <a:cubicBezTo>
                    <a:pt x="73" y="72"/>
                    <a:pt x="98" y="82"/>
                    <a:pt x="98" y="82"/>
                  </a:cubicBezTo>
                  <a:cubicBezTo>
                    <a:pt x="106" y="79"/>
                    <a:pt x="106" y="79"/>
                    <a:pt x="106" y="79"/>
                  </a:cubicBezTo>
                  <a:cubicBezTo>
                    <a:pt x="106" y="79"/>
                    <a:pt x="106" y="79"/>
                    <a:pt x="106" y="79"/>
                  </a:cubicBezTo>
                  <a:cubicBezTo>
                    <a:pt x="114" y="77"/>
                    <a:pt x="115" y="58"/>
                    <a:pt x="110" y="37"/>
                  </a:cubicBezTo>
                  <a:close/>
                  <a:moveTo>
                    <a:pt x="102" y="74"/>
                  </a:moveTo>
                  <a:cubicBezTo>
                    <a:pt x="101" y="75"/>
                    <a:pt x="99" y="74"/>
                    <a:pt x="99" y="73"/>
                  </a:cubicBezTo>
                  <a:cubicBezTo>
                    <a:pt x="97" y="72"/>
                    <a:pt x="95" y="70"/>
                    <a:pt x="93" y="68"/>
                  </a:cubicBezTo>
                  <a:cubicBezTo>
                    <a:pt x="89" y="62"/>
                    <a:pt x="85" y="54"/>
                    <a:pt x="83" y="44"/>
                  </a:cubicBezTo>
                  <a:cubicBezTo>
                    <a:pt x="80" y="35"/>
                    <a:pt x="79" y="26"/>
                    <a:pt x="80" y="19"/>
                  </a:cubicBezTo>
                  <a:cubicBezTo>
                    <a:pt x="80" y="16"/>
                    <a:pt x="81" y="13"/>
                    <a:pt x="82" y="11"/>
                  </a:cubicBezTo>
                  <a:cubicBezTo>
                    <a:pt x="82" y="10"/>
                    <a:pt x="83" y="9"/>
                    <a:pt x="84" y="9"/>
                  </a:cubicBezTo>
                  <a:cubicBezTo>
                    <a:pt x="85" y="9"/>
                    <a:pt x="87" y="9"/>
                    <a:pt x="87" y="10"/>
                  </a:cubicBezTo>
                  <a:cubicBezTo>
                    <a:pt x="89" y="11"/>
                    <a:pt x="91" y="13"/>
                    <a:pt x="93" y="16"/>
                  </a:cubicBezTo>
                  <a:cubicBezTo>
                    <a:pt x="97" y="21"/>
                    <a:pt x="101" y="30"/>
                    <a:pt x="103" y="39"/>
                  </a:cubicBezTo>
                  <a:cubicBezTo>
                    <a:pt x="106" y="48"/>
                    <a:pt x="107" y="57"/>
                    <a:pt x="106" y="64"/>
                  </a:cubicBezTo>
                  <a:cubicBezTo>
                    <a:pt x="105" y="67"/>
                    <a:pt x="105" y="70"/>
                    <a:pt x="104" y="72"/>
                  </a:cubicBezTo>
                  <a:cubicBezTo>
                    <a:pt x="103" y="73"/>
                    <a:pt x="103" y="74"/>
                    <a:pt x="102" y="74"/>
                  </a:cubicBezTo>
                  <a:close/>
                  <a:moveTo>
                    <a:pt x="28" y="59"/>
                  </a:moveTo>
                  <a:cubicBezTo>
                    <a:pt x="27" y="53"/>
                    <a:pt x="26" y="48"/>
                    <a:pt x="25" y="43"/>
                  </a:cubicBezTo>
                  <a:cubicBezTo>
                    <a:pt x="20" y="45"/>
                    <a:pt x="16" y="46"/>
                    <a:pt x="11" y="48"/>
                  </a:cubicBezTo>
                  <a:cubicBezTo>
                    <a:pt x="4" y="50"/>
                    <a:pt x="4" y="50"/>
                    <a:pt x="4" y="50"/>
                  </a:cubicBezTo>
                  <a:cubicBezTo>
                    <a:pt x="0" y="61"/>
                    <a:pt x="0" y="61"/>
                    <a:pt x="0" y="61"/>
                  </a:cubicBezTo>
                  <a:cubicBezTo>
                    <a:pt x="3" y="71"/>
                    <a:pt x="3" y="71"/>
                    <a:pt x="3" y="71"/>
                  </a:cubicBezTo>
                  <a:cubicBezTo>
                    <a:pt x="11" y="79"/>
                    <a:pt x="11" y="79"/>
                    <a:pt x="11" y="79"/>
                  </a:cubicBezTo>
                  <a:cubicBezTo>
                    <a:pt x="11" y="79"/>
                    <a:pt x="11" y="79"/>
                    <a:pt x="19" y="77"/>
                  </a:cubicBezTo>
                  <a:cubicBezTo>
                    <a:pt x="24" y="76"/>
                    <a:pt x="28" y="75"/>
                    <a:pt x="34" y="74"/>
                  </a:cubicBezTo>
                  <a:cubicBezTo>
                    <a:pt x="32" y="70"/>
                    <a:pt x="30" y="64"/>
                    <a:pt x="28" y="59"/>
                  </a:cubicBezTo>
                  <a:close/>
                  <a:moveTo>
                    <a:pt x="47" y="78"/>
                  </a:moveTo>
                  <a:cubicBezTo>
                    <a:pt x="32" y="79"/>
                    <a:pt x="32" y="79"/>
                    <a:pt x="32" y="79"/>
                  </a:cubicBezTo>
                  <a:cubicBezTo>
                    <a:pt x="50" y="111"/>
                    <a:pt x="50" y="111"/>
                    <a:pt x="50" y="111"/>
                  </a:cubicBezTo>
                  <a:cubicBezTo>
                    <a:pt x="51" y="112"/>
                    <a:pt x="53" y="113"/>
                    <a:pt x="54" y="112"/>
                  </a:cubicBezTo>
                  <a:cubicBezTo>
                    <a:pt x="66" y="103"/>
                    <a:pt x="66" y="103"/>
                    <a:pt x="66" y="103"/>
                  </a:cubicBezTo>
                  <a:cubicBezTo>
                    <a:pt x="67" y="102"/>
                    <a:pt x="67" y="100"/>
                    <a:pt x="66" y="99"/>
                  </a:cubicBezTo>
                  <a:lnTo>
                    <a:pt x="47" y="78"/>
                  </a:lnTo>
                  <a:close/>
                  <a:moveTo>
                    <a:pt x="96" y="54"/>
                  </a:moveTo>
                  <a:cubicBezTo>
                    <a:pt x="96" y="54"/>
                    <a:pt x="95" y="54"/>
                    <a:pt x="95" y="54"/>
                  </a:cubicBezTo>
                  <a:cubicBezTo>
                    <a:pt x="94" y="53"/>
                    <a:pt x="94" y="53"/>
                    <a:pt x="93" y="52"/>
                  </a:cubicBezTo>
                  <a:cubicBezTo>
                    <a:pt x="91" y="49"/>
                    <a:pt x="90" y="46"/>
                    <a:pt x="89" y="43"/>
                  </a:cubicBezTo>
                  <a:cubicBezTo>
                    <a:pt x="88" y="39"/>
                    <a:pt x="88" y="36"/>
                    <a:pt x="88" y="33"/>
                  </a:cubicBezTo>
                  <a:cubicBezTo>
                    <a:pt x="88" y="32"/>
                    <a:pt x="88" y="31"/>
                    <a:pt x="89" y="30"/>
                  </a:cubicBezTo>
                  <a:cubicBezTo>
                    <a:pt x="89" y="30"/>
                    <a:pt x="89" y="29"/>
                    <a:pt x="90" y="29"/>
                  </a:cubicBezTo>
                  <a:cubicBezTo>
                    <a:pt x="90" y="29"/>
                    <a:pt x="90" y="29"/>
                    <a:pt x="91" y="29"/>
                  </a:cubicBezTo>
                  <a:cubicBezTo>
                    <a:pt x="91" y="30"/>
                    <a:pt x="92" y="31"/>
                    <a:pt x="93" y="32"/>
                  </a:cubicBezTo>
                  <a:cubicBezTo>
                    <a:pt x="94" y="34"/>
                    <a:pt x="96" y="37"/>
                    <a:pt x="97" y="41"/>
                  </a:cubicBezTo>
                  <a:cubicBezTo>
                    <a:pt x="98" y="44"/>
                    <a:pt x="98" y="48"/>
                    <a:pt x="98" y="50"/>
                  </a:cubicBezTo>
                  <a:cubicBezTo>
                    <a:pt x="98" y="52"/>
                    <a:pt x="98" y="53"/>
                    <a:pt x="97" y="53"/>
                  </a:cubicBezTo>
                  <a:cubicBezTo>
                    <a:pt x="97" y="54"/>
                    <a:pt x="97" y="54"/>
                    <a:pt x="96"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7" name="Freeform 166">
              <a:extLst>
                <a:ext uri="{FF2B5EF4-FFF2-40B4-BE49-F238E27FC236}">
                  <a16:creationId xmlns:a16="http://schemas.microsoft.com/office/drawing/2014/main" id="{501B77AF-799F-4237-BDD9-DFBD8D0F07BF}"/>
                </a:ext>
              </a:extLst>
            </p:cNvPr>
            <p:cNvSpPr>
              <a:spLocks noEditPoints="1"/>
            </p:cNvSpPr>
            <p:nvPr/>
          </p:nvSpPr>
          <p:spPr bwMode="auto">
            <a:xfrm>
              <a:off x="3688" y="2986"/>
              <a:ext cx="129" cy="130"/>
            </a:xfrm>
            <a:custGeom>
              <a:avLst/>
              <a:gdLst>
                <a:gd name="T0" fmla="*/ 100 w 105"/>
                <a:gd name="T1" fmla="*/ 30 h 106"/>
                <a:gd name="T2" fmla="*/ 71 w 105"/>
                <a:gd name="T3" fmla="*/ 27 h 106"/>
                <a:gd name="T4" fmla="*/ 88 w 105"/>
                <a:gd name="T5" fmla="*/ 10 h 106"/>
                <a:gd name="T6" fmla="*/ 82 w 105"/>
                <a:gd name="T7" fmla="*/ 4 h 106"/>
                <a:gd name="T8" fmla="*/ 59 w 105"/>
                <a:gd name="T9" fmla="*/ 27 h 106"/>
                <a:gd name="T10" fmla="*/ 52 w 105"/>
                <a:gd name="T11" fmla="*/ 27 h 106"/>
                <a:gd name="T12" fmla="*/ 52 w 105"/>
                <a:gd name="T13" fmla="*/ 27 h 106"/>
                <a:gd name="T14" fmla="*/ 26 w 105"/>
                <a:gd name="T15" fmla="*/ 0 h 106"/>
                <a:gd name="T16" fmla="*/ 19 w 105"/>
                <a:gd name="T17" fmla="*/ 7 h 106"/>
                <a:gd name="T18" fmla="*/ 39 w 105"/>
                <a:gd name="T19" fmla="*/ 27 h 106"/>
                <a:gd name="T20" fmla="*/ 4 w 105"/>
                <a:gd name="T21" fmla="*/ 30 h 106"/>
                <a:gd name="T22" fmla="*/ 0 w 105"/>
                <a:gd name="T23" fmla="*/ 66 h 106"/>
                <a:gd name="T24" fmla="*/ 4 w 105"/>
                <a:gd name="T25" fmla="*/ 102 h 106"/>
                <a:gd name="T26" fmla="*/ 52 w 105"/>
                <a:gd name="T27" fmla="*/ 106 h 106"/>
                <a:gd name="T28" fmla="*/ 100 w 105"/>
                <a:gd name="T29" fmla="*/ 102 h 106"/>
                <a:gd name="T30" fmla="*/ 105 w 105"/>
                <a:gd name="T31" fmla="*/ 66 h 106"/>
                <a:gd name="T32" fmla="*/ 100 w 105"/>
                <a:gd name="T33" fmla="*/ 30 h 106"/>
                <a:gd name="T34" fmla="*/ 88 w 105"/>
                <a:gd name="T35" fmla="*/ 90 h 106"/>
                <a:gd name="T36" fmla="*/ 52 w 105"/>
                <a:gd name="T37" fmla="*/ 92 h 106"/>
                <a:gd name="T38" fmla="*/ 16 w 105"/>
                <a:gd name="T39" fmla="*/ 90 h 106"/>
                <a:gd name="T40" fmla="*/ 13 w 105"/>
                <a:gd name="T41" fmla="*/ 66 h 106"/>
                <a:gd name="T42" fmla="*/ 16 w 105"/>
                <a:gd name="T43" fmla="*/ 42 h 106"/>
                <a:gd name="T44" fmla="*/ 52 w 105"/>
                <a:gd name="T45" fmla="*/ 40 h 106"/>
                <a:gd name="T46" fmla="*/ 88 w 105"/>
                <a:gd name="T47" fmla="*/ 42 h 106"/>
                <a:gd name="T48" fmla="*/ 92 w 105"/>
                <a:gd name="T49" fmla="*/ 66 h 106"/>
                <a:gd name="T50" fmla="*/ 88 w 105"/>
                <a:gd name="T51"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6">
                  <a:moveTo>
                    <a:pt x="100" y="30"/>
                  </a:moveTo>
                  <a:cubicBezTo>
                    <a:pt x="91" y="29"/>
                    <a:pt x="82" y="28"/>
                    <a:pt x="71" y="27"/>
                  </a:cubicBezTo>
                  <a:cubicBezTo>
                    <a:pt x="88" y="10"/>
                    <a:pt x="88" y="10"/>
                    <a:pt x="88" y="10"/>
                  </a:cubicBezTo>
                  <a:cubicBezTo>
                    <a:pt x="82" y="4"/>
                    <a:pt x="82" y="4"/>
                    <a:pt x="82" y="4"/>
                  </a:cubicBezTo>
                  <a:cubicBezTo>
                    <a:pt x="59" y="27"/>
                    <a:pt x="59" y="27"/>
                    <a:pt x="59" y="27"/>
                  </a:cubicBezTo>
                  <a:cubicBezTo>
                    <a:pt x="57" y="27"/>
                    <a:pt x="54" y="27"/>
                    <a:pt x="52" y="27"/>
                  </a:cubicBezTo>
                  <a:cubicBezTo>
                    <a:pt x="52" y="27"/>
                    <a:pt x="52" y="27"/>
                    <a:pt x="52" y="27"/>
                  </a:cubicBezTo>
                  <a:cubicBezTo>
                    <a:pt x="26" y="0"/>
                    <a:pt x="26" y="0"/>
                    <a:pt x="26" y="0"/>
                  </a:cubicBezTo>
                  <a:cubicBezTo>
                    <a:pt x="19" y="7"/>
                    <a:pt x="19" y="7"/>
                    <a:pt x="19" y="7"/>
                  </a:cubicBezTo>
                  <a:cubicBezTo>
                    <a:pt x="39" y="27"/>
                    <a:pt x="39" y="27"/>
                    <a:pt x="39" y="27"/>
                  </a:cubicBezTo>
                  <a:cubicBezTo>
                    <a:pt x="27" y="27"/>
                    <a:pt x="15" y="28"/>
                    <a:pt x="4" y="30"/>
                  </a:cubicBezTo>
                  <a:cubicBezTo>
                    <a:pt x="1" y="41"/>
                    <a:pt x="0" y="53"/>
                    <a:pt x="0" y="66"/>
                  </a:cubicBezTo>
                  <a:cubicBezTo>
                    <a:pt x="0" y="79"/>
                    <a:pt x="1" y="91"/>
                    <a:pt x="4" y="102"/>
                  </a:cubicBezTo>
                  <a:cubicBezTo>
                    <a:pt x="19" y="104"/>
                    <a:pt x="35" y="106"/>
                    <a:pt x="52" y="106"/>
                  </a:cubicBezTo>
                  <a:cubicBezTo>
                    <a:pt x="69" y="106"/>
                    <a:pt x="86" y="104"/>
                    <a:pt x="100" y="102"/>
                  </a:cubicBezTo>
                  <a:cubicBezTo>
                    <a:pt x="103" y="91"/>
                    <a:pt x="105" y="79"/>
                    <a:pt x="105" y="66"/>
                  </a:cubicBezTo>
                  <a:cubicBezTo>
                    <a:pt x="105" y="53"/>
                    <a:pt x="103" y="41"/>
                    <a:pt x="100" y="30"/>
                  </a:cubicBezTo>
                  <a:close/>
                  <a:moveTo>
                    <a:pt x="88" y="90"/>
                  </a:moveTo>
                  <a:cubicBezTo>
                    <a:pt x="77" y="92"/>
                    <a:pt x="65" y="92"/>
                    <a:pt x="52" y="92"/>
                  </a:cubicBezTo>
                  <a:cubicBezTo>
                    <a:pt x="39" y="92"/>
                    <a:pt x="27" y="92"/>
                    <a:pt x="16" y="90"/>
                  </a:cubicBezTo>
                  <a:cubicBezTo>
                    <a:pt x="14" y="83"/>
                    <a:pt x="13" y="75"/>
                    <a:pt x="13" y="66"/>
                  </a:cubicBezTo>
                  <a:cubicBezTo>
                    <a:pt x="13" y="58"/>
                    <a:pt x="14" y="49"/>
                    <a:pt x="16" y="42"/>
                  </a:cubicBezTo>
                  <a:cubicBezTo>
                    <a:pt x="27" y="41"/>
                    <a:pt x="39" y="40"/>
                    <a:pt x="52" y="40"/>
                  </a:cubicBezTo>
                  <a:cubicBezTo>
                    <a:pt x="65" y="40"/>
                    <a:pt x="77" y="41"/>
                    <a:pt x="88" y="42"/>
                  </a:cubicBezTo>
                  <a:cubicBezTo>
                    <a:pt x="90" y="49"/>
                    <a:pt x="92" y="58"/>
                    <a:pt x="92" y="66"/>
                  </a:cubicBezTo>
                  <a:cubicBezTo>
                    <a:pt x="92" y="75"/>
                    <a:pt x="90" y="83"/>
                    <a:pt x="88"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8" name="Freeform 167">
              <a:extLst>
                <a:ext uri="{FF2B5EF4-FFF2-40B4-BE49-F238E27FC236}">
                  <a16:creationId xmlns:a16="http://schemas.microsoft.com/office/drawing/2014/main" id="{216D1F2A-B51C-407A-BBEE-0D54566C9EFF}"/>
                </a:ext>
              </a:extLst>
            </p:cNvPr>
            <p:cNvSpPr>
              <a:spLocks/>
            </p:cNvSpPr>
            <p:nvPr/>
          </p:nvSpPr>
          <p:spPr bwMode="auto">
            <a:xfrm>
              <a:off x="3670" y="3140"/>
              <a:ext cx="157" cy="89"/>
            </a:xfrm>
            <a:custGeom>
              <a:avLst/>
              <a:gdLst>
                <a:gd name="T0" fmla="*/ 128 w 128"/>
                <a:gd name="T1" fmla="*/ 51 h 72"/>
                <a:gd name="T2" fmla="*/ 112 w 128"/>
                <a:gd name="T3" fmla="*/ 29 h 72"/>
                <a:gd name="T4" fmla="*/ 82 w 128"/>
                <a:gd name="T5" fmla="*/ 0 h 72"/>
                <a:gd name="T6" fmla="*/ 58 w 128"/>
                <a:gd name="T7" fmla="*/ 12 h 72"/>
                <a:gd name="T8" fmla="*/ 45 w 128"/>
                <a:gd name="T9" fmla="*/ 5 h 72"/>
                <a:gd name="T10" fmla="*/ 29 w 128"/>
                <a:gd name="T11" fmla="*/ 22 h 72"/>
                <a:gd name="T12" fmla="*/ 29 w 128"/>
                <a:gd name="T13" fmla="*/ 24 h 72"/>
                <a:gd name="T14" fmla="*/ 24 w 128"/>
                <a:gd name="T15" fmla="*/ 24 h 72"/>
                <a:gd name="T16" fmla="*/ 0 w 128"/>
                <a:gd name="T17" fmla="*/ 48 h 72"/>
                <a:gd name="T18" fmla="*/ 24 w 128"/>
                <a:gd name="T19" fmla="*/ 72 h 72"/>
                <a:gd name="T20" fmla="*/ 106 w 128"/>
                <a:gd name="T21" fmla="*/ 72 h 72"/>
                <a:gd name="T22" fmla="*/ 106 w 128"/>
                <a:gd name="T23" fmla="*/ 72 h 72"/>
                <a:gd name="T24" fmla="*/ 128 w 128"/>
                <a:gd name="T25"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1"/>
                  </a:moveTo>
                  <a:cubicBezTo>
                    <a:pt x="128" y="40"/>
                    <a:pt x="121" y="32"/>
                    <a:pt x="112" y="29"/>
                  </a:cubicBezTo>
                  <a:cubicBezTo>
                    <a:pt x="111" y="13"/>
                    <a:pt x="98" y="0"/>
                    <a:pt x="82" y="0"/>
                  </a:cubicBezTo>
                  <a:cubicBezTo>
                    <a:pt x="72" y="0"/>
                    <a:pt x="64" y="5"/>
                    <a:pt x="58" y="12"/>
                  </a:cubicBezTo>
                  <a:cubicBezTo>
                    <a:pt x="55" y="8"/>
                    <a:pt x="51" y="5"/>
                    <a:pt x="45" y="5"/>
                  </a:cubicBezTo>
                  <a:cubicBezTo>
                    <a:pt x="36" y="5"/>
                    <a:pt x="29" y="13"/>
                    <a:pt x="29" y="22"/>
                  </a:cubicBezTo>
                  <a:cubicBezTo>
                    <a:pt x="29" y="23"/>
                    <a:pt x="29" y="24"/>
                    <a:pt x="29" y="24"/>
                  </a:cubicBezTo>
                  <a:cubicBezTo>
                    <a:pt x="27" y="24"/>
                    <a:pt x="26" y="24"/>
                    <a:pt x="24" y="24"/>
                  </a:cubicBezTo>
                  <a:cubicBezTo>
                    <a:pt x="11" y="24"/>
                    <a:pt x="0" y="35"/>
                    <a:pt x="0" y="48"/>
                  </a:cubicBezTo>
                  <a:cubicBezTo>
                    <a:pt x="0" y="62"/>
                    <a:pt x="11" y="72"/>
                    <a:pt x="24" y="72"/>
                  </a:cubicBezTo>
                  <a:cubicBezTo>
                    <a:pt x="106" y="72"/>
                    <a:pt x="106" y="72"/>
                    <a:pt x="106" y="72"/>
                  </a:cubicBezTo>
                  <a:cubicBezTo>
                    <a:pt x="106" y="72"/>
                    <a:pt x="106" y="72"/>
                    <a:pt x="106" y="72"/>
                  </a:cubicBezTo>
                  <a:cubicBezTo>
                    <a:pt x="118" y="72"/>
                    <a:pt x="128" y="63"/>
                    <a:pt x="128"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9" name="Freeform 168">
              <a:extLst>
                <a:ext uri="{FF2B5EF4-FFF2-40B4-BE49-F238E27FC236}">
                  <a16:creationId xmlns:a16="http://schemas.microsoft.com/office/drawing/2014/main" id="{70C1A130-0C75-4ABE-85D8-34BA22818C72}"/>
                </a:ext>
              </a:extLst>
            </p:cNvPr>
            <p:cNvSpPr>
              <a:spLocks noEditPoints="1"/>
            </p:cNvSpPr>
            <p:nvPr/>
          </p:nvSpPr>
          <p:spPr bwMode="auto">
            <a:xfrm>
              <a:off x="3524" y="3140"/>
              <a:ext cx="108" cy="89"/>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7 h 72"/>
                <a:gd name="T12" fmla="*/ 5 w 88"/>
                <a:gd name="T13" fmla="*/ 67 h 72"/>
                <a:gd name="T14" fmla="*/ 5 w 88"/>
                <a:gd name="T15" fmla="*/ 6 h 72"/>
                <a:gd name="T16" fmla="*/ 83 w 88"/>
                <a:gd name="T17" fmla="*/ 6 h 72"/>
                <a:gd name="T18" fmla="*/ 83 w 88"/>
                <a:gd name="T19" fmla="*/ 67 h 72"/>
                <a:gd name="T20" fmla="*/ 61 w 88"/>
                <a:gd name="T21" fmla="*/ 20 h 72"/>
                <a:gd name="T22" fmla="*/ 69 w 88"/>
                <a:gd name="T23" fmla="*/ 28 h 72"/>
                <a:gd name="T24" fmla="*/ 77 w 88"/>
                <a:gd name="T25" fmla="*/ 20 h 72"/>
                <a:gd name="T26" fmla="*/ 69 w 88"/>
                <a:gd name="T27" fmla="*/ 11 h 72"/>
                <a:gd name="T28" fmla="*/ 61 w 88"/>
                <a:gd name="T29" fmla="*/ 20 h 72"/>
                <a:gd name="T30" fmla="*/ 77 w 88"/>
                <a:gd name="T31" fmla="*/ 61 h 72"/>
                <a:gd name="T32" fmla="*/ 11 w 88"/>
                <a:gd name="T33" fmla="*/ 61 h 72"/>
                <a:gd name="T34" fmla="*/ 27 w 88"/>
                <a:gd name="T35" fmla="*/ 17 h 72"/>
                <a:gd name="T36" fmla="*/ 50 w 88"/>
                <a:gd name="T37" fmla="*/ 45 h 72"/>
                <a:gd name="T38" fmla="*/ 61 w 88"/>
                <a:gd name="T39" fmla="*/ 36 h 72"/>
                <a:gd name="T40" fmla="*/ 77 w 88"/>
                <a:gd name="T41" fmla="*/ 6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7"/>
                  </a:moveTo>
                  <a:cubicBezTo>
                    <a:pt x="5" y="67"/>
                    <a:pt x="5" y="67"/>
                    <a:pt x="5" y="67"/>
                  </a:cubicBezTo>
                  <a:cubicBezTo>
                    <a:pt x="5" y="6"/>
                    <a:pt x="5" y="6"/>
                    <a:pt x="5" y="6"/>
                  </a:cubicBezTo>
                  <a:cubicBezTo>
                    <a:pt x="83" y="6"/>
                    <a:pt x="83" y="6"/>
                    <a:pt x="83" y="6"/>
                  </a:cubicBezTo>
                  <a:lnTo>
                    <a:pt x="83" y="67"/>
                  </a:lnTo>
                  <a:close/>
                  <a:moveTo>
                    <a:pt x="61" y="20"/>
                  </a:moveTo>
                  <a:cubicBezTo>
                    <a:pt x="61" y="24"/>
                    <a:pt x="64" y="28"/>
                    <a:pt x="69" y="28"/>
                  </a:cubicBezTo>
                  <a:cubicBezTo>
                    <a:pt x="74" y="28"/>
                    <a:pt x="77" y="24"/>
                    <a:pt x="77" y="20"/>
                  </a:cubicBezTo>
                  <a:cubicBezTo>
                    <a:pt x="77" y="15"/>
                    <a:pt x="74" y="11"/>
                    <a:pt x="69" y="11"/>
                  </a:cubicBezTo>
                  <a:cubicBezTo>
                    <a:pt x="64" y="11"/>
                    <a:pt x="61" y="15"/>
                    <a:pt x="61" y="20"/>
                  </a:cubicBezTo>
                  <a:close/>
                  <a:moveTo>
                    <a:pt x="77" y="61"/>
                  </a:moveTo>
                  <a:cubicBezTo>
                    <a:pt x="11" y="61"/>
                    <a:pt x="11" y="61"/>
                    <a:pt x="11" y="61"/>
                  </a:cubicBezTo>
                  <a:cubicBezTo>
                    <a:pt x="27" y="17"/>
                    <a:pt x="27" y="17"/>
                    <a:pt x="27" y="17"/>
                  </a:cubicBezTo>
                  <a:cubicBezTo>
                    <a:pt x="50" y="45"/>
                    <a:pt x="50" y="45"/>
                    <a:pt x="50" y="45"/>
                  </a:cubicBezTo>
                  <a:cubicBezTo>
                    <a:pt x="61" y="36"/>
                    <a:pt x="61" y="36"/>
                    <a:pt x="61" y="36"/>
                  </a:cubicBezTo>
                  <a:lnTo>
                    <a:pt x="7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0" name="Freeform 169">
              <a:extLst>
                <a:ext uri="{FF2B5EF4-FFF2-40B4-BE49-F238E27FC236}">
                  <a16:creationId xmlns:a16="http://schemas.microsoft.com/office/drawing/2014/main" id="{D26949E8-30F8-465A-AE42-DA5E72F00AB9}"/>
                </a:ext>
              </a:extLst>
            </p:cNvPr>
            <p:cNvSpPr>
              <a:spLocks noEditPoints="1"/>
            </p:cNvSpPr>
            <p:nvPr/>
          </p:nvSpPr>
          <p:spPr bwMode="auto">
            <a:xfrm>
              <a:off x="3366" y="3121"/>
              <a:ext cx="105" cy="105"/>
            </a:xfrm>
            <a:custGeom>
              <a:avLst/>
              <a:gdLst>
                <a:gd name="T0" fmla="*/ 57 w 85"/>
                <a:gd name="T1" fmla="*/ 58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8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0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1 h 86"/>
                <a:gd name="T38" fmla="*/ 31 w 85"/>
                <a:gd name="T39" fmla="*/ 34 h 86"/>
                <a:gd name="T40" fmla="*/ 12 w 85"/>
                <a:gd name="T41" fmla="*/ 85 h 86"/>
                <a:gd name="T42" fmla="*/ 0 w 85"/>
                <a:gd name="T43" fmla="*/ 86 h 86"/>
                <a:gd name="T44" fmla="*/ 5 w 85"/>
                <a:gd name="T45" fmla="*/ 54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8"/>
                  </a:moveTo>
                  <a:cubicBezTo>
                    <a:pt x="64" y="51"/>
                    <a:pt x="73" y="47"/>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8"/>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0"/>
                  </a:cubicBezTo>
                  <a:cubicBezTo>
                    <a:pt x="40" y="60"/>
                    <a:pt x="35" y="72"/>
                    <a:pt x="36" y="85"/>
                  </a:cubicBezTo>
                  <a:lnTo>
                    <a:pt x="24" y="85"/>
                  </a:lnTo>
                  <a:close/>
                  <a:moveTo>
                    <a:pt x="49" y="7"/>
                  </a:moveTo>
                  <a:cubicBezTo>
                    <a:pt x="59" y="2"/>
                    <a:pt x="69" y="0"/>
                    <a:pt x="80" y="0"/>
                  </a:cubicBezTo>
                  <a:cubicBezTo>
                    <a:pt x="80" y="0"/>
                    <a:pt x="80" y="0"/>
                    <a:pt x="80" y="0"/>
                  </a:cubicBezTo>
                  <a:cubicBezTo>
                    <a:pt x="80" y="11"/>
                    <a:pt x="80" y="11"/>
                    <a:pt x="80" y="11"/>
                  </a:cubicBezTo>
                  <a:cubicBezTo>
                    <a:pt x="61" y="12"/>
                    <a:pt x="44" y="20"/>
                    <a:pt x="31" y="34"/>
                  </a:cubicBezTo>
                  <a:cubicBezTo>
                    <a:pt x="18" y="48"/>
                    <a:pt x="11" y="66"/>
                    <a:pt x="12" y="85"/>
                  </a:cubicBezTo>
                  <a:cubicBezTo>
                    <a:pt x="0" y="86"/>
                    <a:pt x="0" y="86"/>
                    <a:pt x="0" y="86"/>
                  </a:cubicBezTo>
                  <a:cubicBezTo>
                    <a:pt x="0" y="75"/>
                    <a:pt x="1" y="65"/>
                    <a:pt x="5" y="54"/>
                  </a:cubicBezTo>
                  <a:cubicBezTo>
                    <a:pt x="9" y="44"/>
                    <a:pt x="14" y="34"/>
                    <a:pt x="22" y="26"/>
                  </a:cubicBezTo>
                  <a:cubicBezTo>
                    <a:pt x="30" y="18"/>
                    <a:pt x="39" y="11"/>
                    <a:pt x="49" y="7"/>
                  </a:cubicBezTo>
                  <a:close/>
                  <a:moveTo>
                    <a:pt x="75" y="83"/>
                  </a:moveTo>
                  <a:cubicBezTo>
                    <a:pt x="77" y="85"/>
                    <a:pt x="81" y="85"/>
                    <a:pt x="83" y="83"/>
                  </a:cubicBezTo>
                  <a:cubicBezTo>
                    <a:pt x="85" y="80"/>
                    <a:pt x="85" y="76"/>
                    <a:pt x="83" y="74"/>
                  </a:cubicBezTo>
                  <a:cubicBezTo>
                    <a:pt x="80" y="72"/>
                    <a:pt x="77" y="72"/>
                    <a:pt x="74" y="75"/>
                  </a:cubicBezTo>
                  <a:cubicBezTo>
                    <a:pt x="72" y="77"/>
                    <a:pt x="72" y="81"/>
                    <a:pt x="75" y="8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1" name="Freeform 170">
              <a:extLst>
                <a:ext uri="{FF2B5EF4-FFF2-40B4-BE49-F238E27FC236}">
                  <a16:creationId xmlns:a16="http://schemas.microsoft.com/office/drawing/2014/main" id="{4C115F43-D8D0-4743-B0E2-0A65AA43F583}"/>
                </a:ext>
              </a:extLst>
            </p:cNvPr>
            <p:cNvSpPr>
              <a:spLocks noEditPoints="1"/>
            </p:cNvSpPr>
            <p:nvPr/>
          </p:nvSpPr>
          <p:spPr bwMode="auto">
            <a:xfrm>
              <a:off x="1907" y="1484"/>
              <a:ext cx="59" cy="80"/>
            </a:xfrm>
            <a:custGeom>
              <a:avLst/>
              <a:gdLst>
                <a:gd name="T0" fmla="*/ 46 w 48"/>
                <a:gd name="T1" fmla="*/ 8 h 65"/>
                <a:gd name="T2" fmla="*/ 42 w 48"/>
                <a:gd name="T3" fmla="*/ 8 h 65"/>
                <a:gd name="T4" fmla="*/ 42 w 48"/>
                <a:gd name="T5" fmla="*/ 12 h 65"/>
                <a:gd name="T6" fmla="*/ 44 w 48"/>
                <a:gd name="T7" fmla="*/ 12 h 65"/>
                <a:gd name="T8" fmla="*/ 44 w 48"/>
                <a:gd name="T9" fmla="*/ 44 h 65"/>
                <a:gd name="T10" fmla="*/ 28 w 48"/>
                <a:gd name="T11" fmla="*/ 44 h 65"/>
                <a:gd name="T12" fmla="*/ 28 w 48"/>
                <a:gd name="T13" fmla="*/ 61 h 65"/>
                <a:gd name="T14" fmla="*/ 4 w 48"/>
                <a:gd name="T15" fmla="*/ 61 h 65"/>
                <a:gd name="T16" fmla="*/ 4 w 48"/>
                <a:gd name="T17" fmla="*/ 12 h 65"/>
                <a:gd name="T18" fmla="*/ 6 w 48"/>
                <a:gd name="T19" fmla="*/ 12 h 65"/>
                <a:gd name="T20" fmla="*/ 6 w 48"/>
                <a:gd name="T21" fmla="*/ 8 h 65"/>
                <a:gd name="T22" fmla="*/ 2 w 48"/>
                <a:gd name="T23" fmla="*/ 8 h 65"/>
                <a:gd name="T24" fmla="*/ 0 w 48"/>
                <a:gd name="T25" fmla="*/ 10 h 65"/>
                <a:gd name="T26" fmla="*/ 0 w 48"/>
                <a:gd name="T27" fmla="*/ 63 h 65"/>
                <a:gd name="T28" fmla="*/ 2 w 48"/>
                <a:gd name="T29" fmla="*/ 65 h 65"/>
                <a:gd name="T30" fmla="*/ 34 w 48"/>
                <a:gd name="T31" fmla="*/ 65 h 65"/>
                <a:gd name="T32" fmla="*/ 48 w 48"/>
                <a:gd name="T33" fmla="*/ 50 h 65"/>
                <a:gd name="T34" fmla="*/ 48 w 48"/>
                <a:gd name="T35" fmla="*/ 10 h 65"/>
                <a:gd name="T36" fmla="*/ 46 w 48"/>
                <a:gd name="T37" fmla="*/ 8 h 65"/>
                <a:gd name="T38" fmla="*/ 32 w 48"/>
                <a:gd name="T39" fmla="*/ 61 h 65"/>
                <a:gd name="T40" fmla="*/ 32 w 48"/>
                <a:gd name="T41" fmla="*/ 49 h 65"/>
                <a:gd name="T42" fmla="*/ 44 w 48"/>
                <a:gd name="T43" fmla="*/ 49 h 65"/>
                <a:gd name="T44" fmla="*/ 32 w 48"/>
                <a:gd name="T45" fmla="*/ 61 h 65"/>
                <a:gd name="T46" fmla="*/ 40 w 48"/>
                <a:gd name="T47" fmla="*/ 8 h 65"/>
                <a:gd name="T48" fmla="*/ 32 w 48"/>
                <a:gd name="T49" fmla="*/ 8 h 65"/>
                <a:gd name="T50" fmla="*/ 32 w 48"/>
                <a:gd name="T51" fmla="*/ 4 h 65"/>
                <a:gd name="T52" fmla="*/ 28 w 48"/>
                <a:gd name="T53" fmla="*/ 0 h 65"/>
                <a:gd name="T54" fmla="*/ 20 w 48"/>
                <a:gd name="T55" fmla="*/ 0 h 65"/>
                <a:gd name="T56" fmla="*/ 16 w 48"/>
                <a:gd name="T57" fmla="*/ 4 h 65"/>
                <a:gd name="T58" fmla="*/ 16 w 48"/>
                <a:gd name="T59" fmla="*/ 8 h 65"/>
                <a:gd name="T60" fmla="*/ 8 w 48"/>
                <a:gd name="T61" fmla="*/ 8 h 65"/>
                <a:gd name="T62" fmla="*/ 8 w 48"/>
                <a:gd name="T63" fmla="*/ 16 h 65"/>
                <a:gd name="T64" fmla="*/ 40 w 48"/>
                <a:gd name="T65" fmla="*/ 16 h 65"/>
                <a:gd name="T66" fmla="*/ 40 w 48"/>
                <a:gd name="T67" fmla="*/ 8 h 65"/>
                <a:gd name="T68" fmla="*/ 28 w 48"/>
                <a:gd name="T69" fmla="*/ 8 h 65"/>
                <a:gd name="T70" fmla="*/ 20 w 48"/>
                <a:gd name="T71" fmla="*/ 8 h 65"/>
                <a:gd name="T72" fmla="*/ 20 w 48"/>
                <a:gd name="T73" fmla="*/ 4 h 65"/>
                <a:gd name="T74" fmla="*/ 20 w 48"/>
                <a:gd name="T75" fmla="*/ 4 h 65"/>
                <a:gd name="T76" fmla="*/ 28 w 48"/>
                <a:gd name="T77" fmla="*/ 4 h 65"/>
                <a:gd name="T78" fmla="*/ 28 w 48"/>
                <a:gd name="T79" fmla="*/ 4 h 65"/>
                <a:gd name="T80" fmla="*/ 28 w 48"/>
                <a:gd name="T8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 h="65">
                  <a:moveTo>
                    <a:pt x="46" y="8"/>
                  </a:moveTo>
                  <a:cubicBezTo>
                    <a:pt x="42" y="8"/>
                    <a:pt x="42" y="8"/>
                    <a:pt x="42" y="8"/>
                  </a:cubicBezTo>
                  <a:cubicBezTo>
                    <a:pt x="42" y="12"/>
                    <a:pt x="42" y="12"/>
                    <a:pt x="42" y="12"/>
                  </a:cubicBezTo>
                  <a:cubicBezTo>
                    <a:pt x="44" y="12"/>
                    <a:pt x="44" y="12"/>
                    <a:pt x="44" y="12"/>
                  </a:cubicBezTo>
                  <a:cubicBezTo>
                    <a:pt x="44" y="44"/>
                    <a:pt x="44" y="44"/>
                    <a:pt x="44" y="44"/>
                  </a:cubicBezTo>
                  <a:cubicBezTo>
                    <a:pt x="28" y="44"/>
                    <a:pt x="28" y="44"/>
                    <a:pt x="28" y="44"/>
                  </a:cubicBezTo>
                  <a:cubicBezTo>
                    <a:pt x="28" y="61"/>
                    <a:pt x="28" y="61"/>
                    <a:pt x="28" y="61"/>
                  </a:cubicBezTo>
                  <a:cubicBezTo>
                    <a:pt x="4" y="61"/>
                    <a:pt x="4" y="61"/>
                    <a:pt x="4" y="61"/>
                  </a:cubicBezTo>
                  <a:cubicBezTo>
                    <a:pt x="4" y="12"/>
                    <a:pt x="4" y="12"/>
                    <a:pt x="4" y="12"/>
                  </a:cubicBezTo>
                  <a:cubicBezTo>
                    <a:pt x="6" y="12"/>
                    <a:pt x="6" y="12"/>
                    <a:pt x="6" y="12"/>
                  </a:cubicBezTo>
                  <a:cubicBezTo>
                    <a:pt x="6" y="8"/>
                    <a:pt x="6" y="8"/>
                    <a:pt x="6" y="8"/>
                  </a:cubicBezTo>
                  <a:cubicBezTo>
                    <a:pt x="2" y="8"/>
                    <a:pt x="2" y="8"/>
                    <a:pt x="2" y="8"/>
                  </a:cubicBezTo>
                  <a:cubicBezTo>
                    <a:pt x="1" y="8"/>
                    <a:pt x="0" y="9"/>
                    <a:pt x="0" y="10"/>
                  </a:cubicBezTo>
                  <a:cubicBezTo>
                    <a:pt x="0" y="63"/>
                    <a:pt x="0" y="63"/>
                    <a:pt x="0" y="63"/>
                  </a:cubicBezTo>
                  <a:cubicBezTo>
                    <a:pt x="0" y="64"/>
                    <a:pt x="1" y="65"/>
                    <a:pt x="2" y="65"/>
                  </a:cubicBezTo>
                  <a:cubicBezTo>
                    <a:pt x="34" y="65"/>
                    <a:pt x="34" y="65"/>
                    <a:pt x="34" y="65"/>
                  </a:cubicBezTo>
                  <a:cubicBezTo>
                    <a:pt x="48" y="50"/>
                    <a:pt x="48" y="50"/>
                    <a:pt x="48" y="50"/>
                  </a:cubicBezTo>
                  <a:cubicBezTo>
                    <a:pt x="48" y="10"/>
                    <a:pt x="48" y="10"/>
                    <a:pt x="48" y="10"/>
                  </a:cubicBezTo>
                  <a:cubicBezTo>
                    <a:pt x="48" y="9"/>
                    <a:pt x="48" y="8"/>
                    <a:pt x="46" y="8"/>
                  </a:cubicBezTo>
                  <a:close/>
                  <a:moveTo>
                    <a:pt x="32" y="61"/>
                  </a:moveTo>
                  <a:cubicBezTo>
                    <a:pt x="32" y="49"/>
                    <a:pt x="32" y="49"/>
                    <a:pt x="32" y="49"/>
                  </a:cubicBezTo>
                  <a:cubicBezTo>
                    <a:pt x="44" y="49"/>
                    <a:pt x="44" y="49"/>
                    <a:pt x="44" y="49"/>
                  </a:cubicBezTo>
                  <a:lnTo>
                    <a:pt x="32" y="61"/>
                  </a:lnTo>
                  <a:close/>
                  <a:moveTo>
                    <a:pt x="40" y="8"/>
                  </a:moveTo>
                  <a:cubicBezTo>
                    <a:pt x="32" y="8"/>
                    <a:pt x="32" y="8"/>
                    <a:pt x="32" y="8"/>
                  </a:cubicBezTo>
                  <a:cubicBezTo>
                    <a:pt x="32" y="4"/>
                    <a:pt x="32" y="4"/>
                    <a:pt x="32" y="4"/>
                  </a:cubicBezTo>
                  <a:cubicBezTo>
                    <a:pt x="32" y="2"/>
                    <a:pt x="30" y="0"/>
                    <a:pt x="28" y="0"/>
                  </a:cubicBezTo>
                  <a:cubicBezTo>
                    <a:pt x="20" y="0"/>
                    <a:pt x="20" y="0"/>
                    <a:pt x="20" y="0"/>
                  </a:cubicBezTo>
                  <a:cubicBezTo>
                    <a:pt x="18" y="0"/>
                    <a:pt x="16" y="2"/>
                    <a:pt x="16" y="4"/>
                  </a:cubicBezTo>
                  <a:cubicBezTo>
                    <a:pt x="16" y="8"/>
                    <a:pt x="16" y="8"/>
                    <a:pt x="16" y="8"/>
                  </a:cubicBezTo>
                  <a:cubicBezTo>
                    <a:pt x="8" y="8"/>
                    <a:pt x="8" y="8"/>
                    <a:pt x="8" y="8"/>
                  </a:cubicBezTo>
                  <a:cubicBezTo>
                    <a:pt x="8" y="16"/>
                    <a:pt x="8" y="16"/>
                    <a:pt x="8" y="16"/>
                  </a:cubicBezTo>
                  <a:cubicBezTo>
                    <a:pt x="40" y="16"/>
                    <a:pt x="40" y="16"/>
                    <a:pt x="40" y="16"/>
                  </a:cubicBezTo>
                  <a:lnTo>
                    <a:pt x="40" y="8"/>
                  </a:lnTo>
                  <a:close/>
                  <a:moveTo>
                    <a:pt x="28" y="8"/>
                  </a:moveTo>
                  <a:cubicBezTo>
                    <a:pt x="20" y="8"/>
                    <a:pt x="20" y="8"/>
                    <a:pt x="20" y="8"/>
                  </a:cubicBezTo>
                  <a:cubicBezTo>
                    <a:pt x="20" y="4"/>
                    <a:pt x="20" y="4"/>
                    <a:pt x="20" y="4"/>
                  </a:cubicBezTo>
                  <a:cubicBezTo>
                    <a:pt x="20" y="4"/>
                    <a:pt x="20" y="4"/>
                    <a:pt x="20" y="4"/>
                  </a:cubicBezTo>
                  <a:cubicBezTo>
                    <a:pt x="28" y="4"/>
                    <a:pt x="28" y="4"/>
                    <a:pt x="28" y="4"/>
                  </a:cubicBezTo>
                  <a:cubicBezTo>
                    <a:pt x="28" y="4"/>
                    <a:pt x="28" y="4"/>
                    <a:pt x="28" y="4"/>
                  </a:cubicBezTo>
                  <a:lnTo>
                    <a:pt x="28"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2" name="Freeform 171">
              <a:extLst>
                <a:ext uri="{FF2B5EF4-FFF2-40B4-BE49-F238E27FC236}">
                  <a16:creationId xmlns:a16="http://schemas.microsoft.com/office/drawing/2014/main" id="{A9258C85-E336-4BD9-B4F9-C98A102966A1}"/>
                </a:ext>
              </a:extLst>
            </p:cNvPr>
            <p:cNvSpPr>
              <a:spLocks noEditPoints="1"/>
            </p:cNvSpPr>
            <p:nvPr/>
          </p:nvSpPr>
          <p:spPr bwMode="auto">
            <a:xfrm>
              <a:off x="1423" y="1972"/>
              <a:ext cx="81" cy="81"/>
            </a:xfrm>
            <a:custGeom>
              <a:avLst/>
              <a:gdLst>
                <a:gd name="T0" fmla="*/ 55 w 66"/>
                <a:gd name="T1" fmla="*/ 0 h 66"/>
                <a:gd name="T2" fmla="*/ 11 w 66"/>
                <a:gd name="T3" fmla="*/ 0 h 66"/>
                <a:gd name="T4" fmla="*/ 0 w 66"/>
                <a:gd name="T5" fmla="*/ 11 h 66"/>
                <a:gd name="T6" fmla="*/ 1 w 66"/>
                <a:gd name="T7" fmla="*/ 55 h 66"/>
                <a:gd name="T8" fmla="*/ 12 w 66"/>
                <a:gd name="T9" fmla="*/ 66 h 66"/>
                <a:gd name="T10" fmla="*/ 55 w 66"/>
                <a:gd name="T11" fmla="*/ 66 h 66"/>
                <a:gd name="T12" fmla="*/ 66 w 66"/>
                <a:gd name="T13" fmla="*/ 55 h 66"/>
                <a:gd name="T14" fmla="*/ 66 w 66"/>
                <a:gd name="T15" fmla="*/ 11 h 66"/>
                <a:gd name="T16" fmla="*/ 55 w 66"/>
                <a:gd name="T17" fmla="*/ 0 h 66"/>
                <a:gd name="T18" fmla="*/ 22 w 66"/>
                <a:gd name="T19" fmla="*/ 29 h 66"/>
                <a:gd name="T20" fmla="*/ 45 w 66"/>
                <a:gd name="T21" fmla="*/ 29 h 66"/>
                <a:gd name="T22" fmla="*/ 46 w 66"/>
                <a:gd name="T23" fmla="*/ 33 h 66"/>
                <a:gd name="T24" fmla="*/ 33 w 66"/>
                <a:gd name="T25" fmla="*/ 46 h 66"/>
                <a:gd name="T26" fmla="*/ 21 w 66"/>
                <a:gd name="T27" fmla="*/ 33 h 66"/>
                <a:gd name="T28" fmla="*/ 22 w 66"/>
                <a:gd name="T29" fmla="*/ 29 h 66"/>
                <a:gd name="T30" fmla="*/ 58 w 66"/>
                <a:gd name="T31" fmla="*/ 29 h 66"/>
                <a:gd name="T32" fmla="*/ 58 w 66"/>
                <a:gd name="T33" fmla="*/ 45 h 66"/>
                <a:gd name="T34" fmla="*/ 58 w 66"/>
                <a:gd name="T35" fmla="*/ 53 h 66"/>
                <a:gd name="T36" fmla="*/ 54 w 66"/>
                <a:gd name="T37" fmla="*/ 58 h 66"/>
                <a:gd name="T38" fmla="*/ 13 w 66"/>
                <a:gd name="T39" fmla="*/ 58 h 66"/>
                <a:gd name="T40" fmla="*/ 9 w 66"/>
                <a:gd name="T41" fmla="*/ 54 h 66"/>
                <a:gd name="T42" fmla="*/ 9 w 66"/>
                <a:gd name="T43" fmla="*/ 46 h 66"/>
                <a:gd name="T44" fmla="*/ 9 w 66"/>
                <a:gd name="T45" fmla="*/ 29 h 66"/>
                <a:gd name="T46" fmla="*/ 9 w 66"/>
                <a:gd name="T47" fmla="*/ 29 h 66"/>
                <a:gd name="T48" fmla="*/ 15 w 66"/>
                <a:gd name="T49" fmla="*/ 29 h 66"/>
                <a:gd name="T50" fmla="*/ 15 w 66"/>
                <a:gd name="T51" fmla="*/ 33 h 66"/>
                <a:gd name="T52" fmla="*/ 33 w 66"/>
                <a:gd name="T53" fmla="*/ 52 h 66"/>
                <a:gd name="T54" fmla="*/ 52 w 66"/>
                <a:gd name="T55" fmla="*/ 33 h 66"/>
                <a:gd name="T56" fmla="*/ 51 w 66"/>
                <a:gd name="T57" fmla="*/ 29 h 66"/>
                <a:gd name="T58" fmla="*/ 58 w 66"/>
                <a:gd name="T59" fmla="*/ 29 h 66"/>
                <a:gd name="T60" fmla="*/ 58 w 66"/>
                <a:gd name="T61" fmla="*/ 15 h 66"/>
                <a:gd name="T62" fmla="*/ 56 w 66"/>
                <a:gd name="T63" fmla="*/ 17 h 66"/>
                <a:gd name="T64" fmla="*/ 52 w 66"/>
                <a:gd name="T65" fmla="*/ 17 h 66"/>
                <a:gd name="T66" fmla="*/ 50 w 66"/>
                <a:gd name="T67" fmla="*/ 15 h 66"/>
                <a:gd name="T68" fmla="*/ 50 w 66"/>
                <a:gd name="T69" fmla="*/ 10 h 66"/>
                <a:gd name="T70" fmla="*/ 52 w 66"/>
                <a:gd name="T71" fmla="*/ 8 h 66"/>
                <a:gd name="T72" fmla="*/ 56 w 66"/>
                <a:gd name="T73" fmla="*/ 8 h 66"/>
                <a:gd name="T74" fmla="*/ 58 w 66"/>
                <a:gd name="T75" fmla="*/ 10 h 66"/>
                <a:gd name="T76" fmla="*/ 58 w 66"/>
                <a:gd name="T77"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66">
                  <a:moveTo>
                    <a:pt x="55" y="0"/>
                  </a:moveTo>
                  <a:cubicBezTo>
                    <a:pt x="11" y="0"/>
                    <a:pt x="11" y="0"/>
                    <a:pt x="11" y="0"/>
                  </a:cubicBezTo>
                  <a:cubicBezTo>
                    <a:pt x="5" y="1"/>
                    <a:pt x="0" y="5"/>
                    <a:pt x="0" y="11"/>
                  </a:cubicBezTo>
                  <a:cubicBezTo>
                    <a:pt x="1" y="55"/>
                    <a:pt x="1" y="55"/>
                    <a:pt x="1" y="55"/>
                  </a:cubicBezTo>
                  <a:cubicBezTo>
                    <a:pt x="1" y="61"/>
                    <a:pt x="6" y="66"/>
                    <a:pt x="12" y="66"/>
                  </a:cubicBezTo>
                  <a:cubicBezTo>
                    <a:pt x="55" y="66"/>
                    <a:pt x="55" y="66"/>
                    <a:pt x="55" y="66"/>
                  </a:cubicBezTo>
                  <a:cubicBezTo>
                    <a:pt x="61" y="66"/>
                    <a:pt x="66" y="61"/>
                    <a:pt x="66" y="55"/>
                  </a:cubicBezTo>
                  <a:cubicBezTo>
                    <a:pt x="66" y="11"/>
                    <a:pt x="66" y="11"/>
                    <a:pt x="66" y="11"/>
                  </a:cubicBezTo>
                  <a:cubicBezTo>
                    <a:pt x="66" y="5"/>
                    <a:pt x="61" y="0"/>
                    <a:pt x="55" y="0"/>
                  </a:cubicBezTo>
                  <a:close/>
                  <a:moveTo>
                    <a:pt x="22" y="29"/>
                  </a:moveTo>
                  <a:cubicBezTo>
                    <a:pt x="45" y="29"/>
                    <a:pt x="45" y="29"/>
                    <a:pt x="45" y="29"/>
                  </a:cubicBezTo>
                  <a:cubicBezTo>
                    <a:pt x="46" y="30"/>
                    <a:pt x="46" y="32"/>
                    <a:pt x="46" y="33"/>
                  </a:cubicBezTo>
                  <a:cubicBezTo>
                    <a:pt x="46" y="40"/>
                    <a:pt x="40" y="46"/>
                    <a:pt x="33" y="46"/>
                  </a:cubicBezTo>
                  <a:cubicBezTo>
                    <a:pt x="27" y="46"/>
                    <a:pt x="21" y="40"/>
                    <a:pt x="21" y="33"/>
                  </a:cubicBezTo>
                  <a:cubicBezTo>
                    <a:pt x="21" y="32"/>
                    <a:pt x="21" y="30"/>
                    <a:pt x="22" y="29"/>
                  </a:cubicBezTo>
                  <a:close/>
                  <a:moveTo>
                    <a:pt x="58" y="29"/>
                  </a:moveTo>
                  <a:cubicBezTo>
                    <a:pt x="58" y="45"/>
                    <a:pt x="58" y="45"/>
                    <a:pt x="58" y="45"/>
                  </a:cubicBezTo>
                  <a:cubicBezTo>
                    <a:pt x="58" y="53"/>
                    <a:pt x="58" y="53"/>
                    <a:pt x="58" y="53"/>
                  </a:cubicBezTo>
                  <a:cubicBezTo>
                    <a:pt x="58" y="56"/>
                    <a:pt x="56" y="57"/>
                    <a:pt x="54" y="58"/>
                  </a:cubicBezTo>
                  <a:cubicBezTo>
                    <a:pt x="13" y="58"/>
                    <a:pt x="13" y="58"/>
                    <a:pt x="13" y="58"/>
                  </a:cubicBezTo>
                  <a:cubicBezTo>
                    <a:pt x="11" y="58"/>
                    <a:pt x="9" y="56"/>
                    <a:pt x="9" y="54"/>
                  </a:cubicBezTo>
                  <a:cubicBezTo>
                    <a:pt x="9" y="46"/>
                    <a:pt x="9" y="46"/>
                    <a:pt x="9" y="46"/>
                  </a:cubicBezTo>
                  <a:cubicBezTo>
                    <a:pt x="9" y="29"/>
                    <a:pt x="9" y="29"/>
                    <a:pt x="9" y="29"/>
                  </a:cubicBezTo>
                  <a:cubicBezTo>
                    <a:pt x="9" y="29"/>
                    <a:pt x="9" y="29"/>
                    <a:pt x="9" y="29"/>
                  </a:cubicBezTo>
                  <a:cubicBezTo>
                    <a:pt x="15" y="29"/>
                    <a:pt x="15" y="29"/>
                    <a:pt x="15" y="29"/>
                  </a:cubicBezTo>
                  <a:cubicBezTo>
                    <a:pt x="15" y="30"/>
                    <a:pt x="15" y="32"/>
                    <a:pt x="15" y="33"/>
                  </a:cubicBezTo>
                  <a:cubicBezTo>
                    <a:pt x="15" y="43"/>
                    <a:pt x="23" y="52"/>
                    <a:pt x="33" y="52"/>
                  </a:cubicBezTo>
                  <a:cubicBezTo>
                    <a:pt x="44" y="52"/>
                    <a:pt x="52" y="43"/>
                    <a:pt x="52" y="33"/>
                  </a:cubicBezTo>
                  <a:cubicBezTo>
                    <a:pt x="52" y="32"/>
                    <a:pt x="52" y="30"/>
                    <a:pt x="51" y="29"/>
                  </a:cubicBezTo>
                  <a:cubicBezTo>
                    <a:pt x="58" y="29"/>
                    <a:pt x="58" y="29"/>
                    <a:pt x="58" y="29"/>
                  </a:cubicBezTo>
                  <a:close/>
                  <a:moveTo>
                    <a:pt x="58" y="15"/>
                  </a:moveTo>
                  <a:cubicBezTo>
                    <a:pt x="58" y="16"/>
                    <a:pt x="57" y="17"/>
                    <a:pt x="56" y="17"/>
                  </a:cubicBezTo>
                  <a:cubicBezTo>
                    <a:pt x="52" y="17"/>
                    <a:pt x="52" y="17"/>
                    <a:pt x="52" y="17"/>
                  </a:cubicBezTo>
                  <a:cubicBezTo>
                    <a:pt x="51" y="17"/>
                    <a:pt x="50" y="16"/>
                    <a:pt x="50" y="15"/>
                  </a:cubicBezTo>
                  <a:cubicBezTo>
                    <a:pt x="50" y="10"/>
                    <a:pt x="50" y="10"/>
                    <a:pt x="50" y="10"/>
                  </a:cubicBezTo>
                  <a:cubicBezTo>
                    <a:pt x="50" y="9"/>
                    <a:pt x="50" y="8"/>
                    <a:pt x="52" y="8"/>
                  </a:cubicBezTo>
                  <a:cubicBezTo>
                    <a:pt x="56" y="8"/>
                    <a:pt x="56" y="8"/>
                    <a:pt x="56" y="8"/>
                  </a:cubicBezTo>
                  <a:cubicBezTo>
                    <a:pt x="57" y="8"/>
                    <a:pt x="58" y="9"/>
                    <a:pt x="58" y="10"/>
                  </a:cubicBezTo>
                  <a:lnTo>
                    <a:pt x="58" y="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3" name="Freeform 172">
              <a:extLst>
                <a:ext uri="{FF2B5EF4-FFF2-40B4-BE49-F238E27FC236}">
                  <a16:creationId xmlns:a16="http://schemas.microsoft.com/office/drawing/2014/main" id="{3FE76779-E0FC-403C-A5D7-5BAA318F3131}"/>
                </a:ext>
              </a:extLst>
            </p:cNvPr>
            <p:cNvSpPr>
              <a:spLocks noEditPoints="1"/>
            </p:cNvSpPr>
            <p:nvPr/>
          </p:nvSpPr>
          <p:spPr bwMode="auto">
            <a:xfrm>
              <a:off x="1440" y="960"/>
              <a:ext cx="75" cy="75"/>
            </a:xfrm>
            <a:custGeom>
              <a:avLst/>
              <a:gdLst>
                <a:gd name="T0" fmla="*/ 30 w 61"/>
                <a:gd name="T1" fmla="*/ 0 h 61"/>
                <a:gd name="T2" fmla="*/ 0 w 61"/>
                <a:gd name="T3" fmla="*/ 30 h 61"/>
                <a:gd name="T4" fmla="*/ 30 w 61"/>
                <a:gd name="T5" fmla="*/ 61 h 61"/>
                <a:gd name="T6" fmla="*/ 61 w 61"/>
                <a:gd name="T7" fmla="*/ 30 h 61"/>
                <a:gd name="T8" fmla="*/ 30 w 61"/>
                <a:gd name="T9" fmla="*/ 0 h 61"/>
                <a:gd name="T10" fmla="*/ 30 w 61"/>
                <a:gd name="T11" fmla="*/ 55 h 61"/>
                <a:gd name="T12" fmla="*/ 6 w 61"/>
                <a:gd name="T13" fmla="*/ 30 h 61"/>
                <a:gd name="T14" fmla="*/ 30 w 61"/>
                <a:gd name="T15" fmla="*/ 6 h 61"/>
                <a:gd name="T16" fmla="*/ 55 w 61"/>
                <a:gd name="T17" fmla="*/ 30 h 61"/>
                <a:gd name="T18" fmla="*/ 30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0" y="0"/>
                  </a:moveTo>
                  <a:cubicBezTo>
                    <a:pt x="14" y="0"/>
                    <a:pt x="0" y="14"/>
                    <a:pt x="0" y="30"/>
                  </a:cubicBezTo>
                  <a:cubicBezTo>
                    <a:pt x="0" y="47"/>
                    <a:pt x="14" y="61"/>
                    <a:pt x="30" y="61"/>
                  </a:cubicBezTo>
                  <a:cubicBezTo>
                    <a:pt x="47" y="61"/>
                    <a:pt x="61" y="47"/>
                    <a:pt x="61" y="30"/>
                  </a:cubicBezTo>
                  <a:cubicBezTo>
                    <a:pt x="61" y="14"/>
                    <a:pt x="47" y="0"/>
                    <a:pt x="30" y="0"/>
                  </a:cubicBezTo>
                  <a:close/>
                  <a:moveTo>
                    <a:pt x="30" y="55"/>
                  </a:moveTo>
                  <a:cubicBezTo>
                    <a:pt x="17" y="55"/>
                    <a:pt x="6" y="44"/>
                    <a:pt x="6" y="30"/>
                  </a:cubicBezTo>
                  <a:cubicBezTo>
                    <a:pt x="6" y="17"/>
                    <a:pt x="17" y="6"/>
                    <a:pt x="30" y="6"/>
                  </a:cubicBezTo>
                  <a:cubicBezTo>
                    <a:pt x="44" y="6"/>
                    <a:pt x="55" y="17"/>
                    <a:pt x="55" y="30"/>
                  </a:cubicBezTo>
                  <a:cubicBezTo>
                    <a:pt x="55" y="44"/>
                    <a:pt x="44" y="55"/>
                    <a:pt x="30"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4" name="Freeform 173">
              <a:extLst>
                <a:ext uri="{FF2B5EF4-FFF2-40B4-BE49-F238E27FC236}">
                  <a16:creationId xmlns:a16="http://schemas.microsoft.com/office/drawing/2014/main" id="{4BCC2857-1003-469D-AF69-5F80E2578E2A}"/>
                </a:ext>
              </a:extLst>
            </p:cNvPr>
            <p:cNvSpPr>
              <a:spLocks noEditPoints="1"/>
            </p:cNvSpPr>
            <p:nvPr/>
          </p:nvSpPr>
          <p:spPr bwMode="auto">
            <a:xfrm>
              <a:off x="1471" y="2896"/>
              <a:ext cx="87" cy="76"/>
            </a:xfrm>
            <a:custGeom>
              <a:avLst/>
              <a:gdLst>
                <a:gd name="T0" fmla="*/ 58 w 87"/>
                <a:gd name="T1" fmla="*/ 10 h 76"/>
                <a:gd name="T2" fmla="*/ 31 w 87"/>
                <a:gd name="T3" fmla="*/ 0 h 76"/>
                <a:gd name="T4" fmla="*/ 0 w 87"/>
                <a:gd name="T5" fmla="*/ 10 h 76"/>
                <a:gd name="T6" fmla="*/ 0 w 87"/>
                <a:gd name="T7" fmla="*/ 76 h 76"/>
                <a:gd name="T8" fmla="*/ 31 w 87"/>
                <a:gd name="T9" fmla="*/ 65 h 76"/>
                <a:gd name="T10" fmla="*/ 58 w 87"/>
                <a:gd name="T11" fmla="*/ 76 h 76"/>
                <a:gd name="T12" fmla="*/ 87 w 87"/>
                <a:gd name="T13" fmla="*/ 65 h 76"/>
                <a:gd name="T14" fmla="*/ 87 w 87"/>
                <a:gd name="T15" fmla="*/ 0 h 76"/>
                <a:gd name="T16" fmla="*/ 58 w 87"/>
                <a:gd name="T17" fmla="*/ 10 h 76"/>
                <a:gd name="T18" fmla="*/ 33 w 87"/>
                <a:gd name="T19" fmla="*/ 6 h 76"/>
                <a:gd name="T20" fmla="*/ 55 w 87"/>
                <a:gd name="T21" fmla="*/ 15 h 76"/>
                <a:gd name="T22" fmla="*/ 55 w 87"/>
                <a:gd name="T23" fmla="*/ 69 h 76"/>
                <a:gd name="T24" fmla="*/ 33 w 87"/>
                <a:gd name="T25" fmla="*/ 60 h 76"/>
                <a:gd name="T26" fmla="*/ 33 w 87"/>
                <a:gd name="T27" fmla="*/ 6 h 76"/>
                <a:gd name="T28" fmla="*/ 6 w 87"/>
                <a:gd name="T29" fmla="*/ 15 h 76"/>
                <a:gd name="T30" fmla="*/ 28 w 87"/>
                <a:gd name="T31" fmla="*/ 6 h 76"/>
                <a:gd name="T32" fmla="*/ 28 w 87"/>
                <a:gd name="T33" fmla="*/ 60 h 76"/>
                <a:gd name="T34" fmla="*/ 6 w 87"/>
                <a:gd name="T35" fmla="*/ 67 h 76"/>
                <a:gd name="T36" fmla="*/ 6 w 87"/>
                <a:gd name="T37" fmla="*/ 15 h 76"/>
                <a:gd name="T38" fmla="*/ 82 w 87"/>
                <a:gd name="T39" fmla="*/ 61 h 76"/>
                <a:gd name="T40" fmla="*/ 60 w 87"/>
                <a:gd name="T41" fmla="*/ 69 h 76"/>
                <a:gd name="T42" fmla="*/ 60 w 87"/>
                <a:gd name="T43" fmla="*/ 15 h 76"/>
                <a:gd name="T44" fmla="*/ 82 w 87"/>
                <a:gd name="T45" fmla="*/ 7 h 76"/>
                <a:gd name="T46" fmla="*/ 82 w 87"/>
                <a:gd name="T47"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76">
                  <a:moveTo>
                    <a:pt x="58" y="10"/>
                  </a:moveTo>
                  <a:lnTo>
                    <a:pt x="31" y="0"/>
                  </a:lnTo>
                  <a:lnTo>
                    <a:pt x="0" y="10"/>
                  </a:lnTo>
                  <a:lnTo>
                    <a:pt x="0" y="76"/>
                  </a:lnTo>
                  <a:lnTo>
                    <a:pt x="31" y="65"/>
                  </a:lnTo>
                  <a:lnTo>
                    <a:pt x="58" y="76"/>
                  </a:lnTo>
                  <a:lnTo>
                    <a:pt x="87" y="65"/>
                  </a:lnTo>
                  <a:lnTo>
                    <a:pt x="87" y="0"/>
                  </a:lnTo>
                  <a:lnTo>
                    <a:pt x="58" y="10"/>
                  </a:lnTo>
                  <a:close/>
                  <a:moveTo>
                    <a:pt x="33" y="6"/>
                  </a:moveTo>
                  <a:lnTo>
                    <a:pt x="55" y="15"/>
                  </a:lnTo>
                  <a:lnTo>
                    <a:pt x="55" y="69"/>
                  </a:lnTo>
                  <a:lnTo>
                    <a:pt x="33" y="60"/>
                  </a:lnTo>
                  <a:lnTo>
                    <a:pt x="33" y="6"/>
                  </a:lnTo>
                  <a:close/>
                  <a:moveTo>
                    <a:pt x="6" y="15"/>
                  </a:moveTo>
                  <a:lnTo>
                    <a:pt x="28" y="6"/>
                  </a:lnTo>
                  <a:lnTo>
                    <a:pt x="28" y="60"/>
                  </a:lnTo>
                  <a:lnTo>
                    <a:pt x="6" y="67"/>
                  </a:lnTo>
                  <a:lnTo>
                    <a:pt x="6" y="15"/>
                  </a:lnTo>
                  <a:close/>
                  <a:moveTo>
                    <a:pt x="82" y="61"/>
                  </a:moveTo>
                  <a:lnTo>
                    <a:pt x="60" y="69"/>
                  </a:lnTo>
                  <a:lnTo>
                    <a:pt x="60" y="15"/>
                  </a:lnTo>
                  <a:lnTo>
                    <a:pt x="82" y="7"/>
                  </a:lnTo>
                  <a:lnTo>
                    <a:pt x="82"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5" name="Freeform 174">
              <a:extLst>
                <a:ext uri="{FF2B5EF4-FFF2-40B4-BE49-F238E27FC236}">
                  <a16:creationId xmlns:a16="http://schemas.microsoft.com/office/drawing/2014/main" id="{5AD24608-F002-4BFD-885F-6ED1416CE5E4}"/>
                </a:ext>
              </a:extLst>
            </p:cNvPr>
            <p:cNvSpPr>
              <a:spLocks noEditPoints="1"/>
            </p:cNvSpPr>
            <p:nvPr/>
          </p:nvSpPr>
          <p:spPr bwMode="auto">
            <a:xfrm>
              <a:off x="2534" y="832"/>
              <a:ext cx="57" cy="58"/>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3 h 47"/>
                <a:gd name="T44" fmla="*/ 4 w 47"/>
                <a:gd name="T45" fmla="*/ 47 h 47"/>
                <a:gd name="T46" fmla="*/ 17 w 47"/>
                <a:gd name="T47" fmla="*/ 47 h 47"/>
                <a:gd name="T48" fmla="*/ 21 w 47"/>
                <a:gd name="T49" fmla="*/ 43 h 47"/>
                <a:gd name="T50" fmla="*/ 21 w 47"/>
                <a:gd name="T51" fmla="*/ 26 h 47"/>
                <a:gd name="T52" fmla="*/ 26 w 47"/>
                <a:gd name="T53" fmla="*/ 26 h 47"/>
                <a:gd name="T54" fmla="*/ 26 w 47"/>
                <a:gd name="T55" fmla="*/ 43 h 47"/>
                <a:gd name="T56" fmla="*/ 30 w 47"/>
                <a:gd name="T57" fmla="*/ 47 h 47"/>
                <a:gd name="T58" fmla="*/ 43 w 47"/>
                <a:gd name="T59" fmla="*/ 47 h 47"/>
                <a:gd name="T60" fmla="*/ 47 w 47"/>
                <a:gd name="T61" fmla="*/ 43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3 h 47"/>
                <a:gd name="T82" fmla="*/ 22 w 47"/>
                <a:gd name="T83" fmla="*/ 23 h 47"/>
                <a:gd name="T84" fmla="*/ 21 w 47"/>
                <a:gd name="T85" fmla="*/ 22 h 47"/>
                <a:gd name="T86" fmla="*/ 22 w 47"/>
                <a:gd name="T87" fmla="*/ 21 h 47"/>
                <a:gd name="T88" fmla="*/ 25 w 47"/>
                <a:gd name="T89" fmla="*/ 21 h 47"/>
                <a:gd name="T90" fmla="*/ 26 w 47"/>
                <a:gd name="T91" fmla="*/ 22 h 47"/>
                <a:gd name="T92" fmla="*/ 25 w 47"/>
                <a:gd name="T93" fmla="*/ 23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3"/>
                    <a:pt x="0" y="43"/>
                    <a:pt x="0" y="43"/>
                  </a:cubicBezTo>
                  <a:cubicBezTo>
                    <a:pt x="0" y="45"/>
                    <a:pt x="2" y="47"/>
                    <a:pt x="4" y="47"/>
                  </a:cubicBezTo>
                  <a:cubicBezTo>
                    <a:pt x="17" y="47"/>
                    <a:pt x="17" y="47"/>
                    <a:pt x="17" y="47"/>
                  </a:cubicBezTo>
                  <a:cubicBezTo>
                    <a:pt x="19" y="47"/>
                    <a:pt x="21" y="45"/>
                    <a:pt x="21" y="43"/>
                  </a:cubicBezTo>
                  <a:cubicBezTo>
                    <a:pt x="21" y="26"/>
                    <a:pt x="21" y="26"/>
                    <a:pt x="21" y="26"/>
                  </a:cubicBezTo>
                  <a:cubicBezTo>
                    <a:pt x="26" y="26"/>
                    <a:pt x="26" y="26"/>
                    <a:pt x="26" y="26"/>
                  </a:cubicBezTo>
                  <a:cubicBezTo>
                    <a:pt x="26" y="43"/>
                    <a:pt x="26" y="43"/>
                    <a:pt x="26" y="43"/>
                  </a:cubicBezTo>
                  <a:cubicBezTo>
                    <a:pt x="26" y="45"/>
                    <a:pt x="28" y="47"/>
                    <a:pt x="30" y="47"/>
                  </a:cubicBezTo>
                  <a:cubicBezTo>
                    <a:pt x="43" y="47"/>
                    <a:pt x="43" y="47"/>
                    <a:pt x="43" y="47"/>
                  </a:cubicBezTo>
                  <a:cubicBezTo>
                    <a:pt x="45" y="47"/>
                    <a:pt x="47" y="45"/>
                    <a:pt x="47" y="43"/>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1"/>
                    <a:pt x="4" y="41"/>
                    <a:pt x="5" y="41"/>
                  </a:cubicBezTo>
                  <a:cubicBezTo>
                    <a:pt x="16" y="41"/>
                    <a:pt x="16" y="41"/>
                    <a:pt x="16" y="41"/>
                  </a:cubicBezTo>
                  <a:cubicBezTo>
                    <a:pt x="17" y="41"/>
                    <a:pt x="18" y="41"/>
                    <a:pt x="18" y="42"/>
                  </a:cubicBezTo>
                  <a:cubicBezTo>
                    <a:pt x="18" y="43"/>
                    <a:pt x="17" y="44"/>
                    <a:pt x="16" y="44"/>
                  </a:cubicBezTo>
                  <a:close/>
                  <a:moveTo>
                    <a:pt x="25" y="23"/>
                  </a:moveTo>
                  <a:cubicBezTo>
                    <a:pt x="22" y="23"/>
                    <a:pt x="22" y="23"/>
                    <a:pt x="22" y="23"/>
                  </a:cubicBezTo>
                  <a:cubicBezTo>
                    <a:pt x="21" y="23"/>
                    <a:pt x="21" y="23"/>
                    <a:pt x="21" y="22"/>
                  </a:cubicBezTo>
                  <a:cubicBezTo>
                    <a:pt x="21" y="21"/>
                    <a:pt x="21" y="21"/>
                    <a:pt x="22" y="21"/>
                  </a:cubicBezTo>
                  <a:cubicBezTo>
                    <a:pt x="25" y="21"/>
                    <a:pt x="25" y="21"/>
                    <a:pt x="25" y="21"/>
                  </a:cubicBezTo>
                  <a:cubicBezTo>
                    <a:pt x="26" y="21"/>
                    <a:pt x="26" y="21"/>
                    <a:pt x="26" y="22"/>
                  </a:cubicBezTo>
                  <a:cubicBezTo>
                    <a:pt x="26" y="23"/>
                    <a:pt x="26" y="23"/>
                    <a:pt x="25" y="23"/>
                  </a:cubicBezTo>
                  <a:close/>
                  <a:moveTo>
                    <a:pt x="42" y="44"/>
                  </a:moveTo>
                  <a:cubicBezTo>
                    <a:pt x="31" y="44"/>
                    <a:pt x="31" y="44"/>
                    <a:pt x="31" y="44"/>
                  </a:cubicBezTo>
                  <a:cubicBezTo>
                    <a:pt x="30" y="44"/>
                    <a:pt x="29" y="43"/>
                    <a:pt x="29" y="42"/>
                  </a:cubicBezTo>
                  <a:cubicBezTo>
                    <a:pt x="29" y="41"/>
                    <a:pt x="30" y="41"/>
                    <a:pt x="31" y="41"/>
                  </a:cubicBezTo>
                  <a:cubicBezTo>
                    <a:pt x="42" y="41"/>
                    <a:pt x="42" y="41"/>
                    <a:pt x="42" y="41"/>
                  </a:cubicBezTo>
                  <a:cubicBezTo>
                    <a:pt x="43" y="41"/>
                    <a:pt x="44" y="41"/>
                    <a:pt x="44" y="42"/>
                  </a:cubicBezTo>
                  <a:cubicBezTo>
                    <a:pt x="44" y="43"/>
                    <a:pt x="43" y="44"/>
                    <a:pt x="42"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6" name="Freeform 175">
              <a:extLst>
                <a:ext uri="{FF2B5EF4-FFF2-40B4-BE49-F238E27FC236}">
                  <a16:creationId xmlns:a16="http://schemas.microsoft.com/office/drawing/2014/main" id="{1D2DAFD7-FD05-4361-9A08-42726F0A1615}"/>
                </a:ext>
              </a:extLst>
            </p:cNvPr>
            <p:cNvSpPr>
              <a:spLocks noEditPoints="1"/>
            </p:cNvSpPr>
            <p:nvPr/>
          </p:nvSpPr>
          <p:spPr bwMode="auto">
            <a:xfrm>
              <a:off x="1852" y="819"/>
              <a:ext cx="71" cy="72"/>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3 h 58"/>
                <a:gd name="T12" fmla="*/ 5 w 58"/>
                <a:gd name="T13" fmla="*/ 29 h 58"/>
                <a:gd name="T14" fmla="*/ 29 w 58"/>
                <a:gd name="T15" fmla="*/ 6 h 58"/>
                <a:gd name="T16" fmla="*/ 53 w 58"/>
                <a:gd name="T17" fmla="*/ 29 h 58"/>
                <a:gd name="T18" fmla="*/ 29 w 58"/>
                <a:gd name="T19" fmla="*/ 53 h 58"/>
                <a:gd name="T20" fmla="*/ 18 w 58"/>
                <a:gd name="T21" fmla="*/ 18 h 58"/>
                <a:gd name="T22" fmla="*/ 40 w 58"/>
                <a:gd name="T23" fmla="*/ 18 h 58"/>
                <a:gd name="T24" fmla="*/ 40 w 58"/>
                <a:gd name="T25" fmla="*/ 40 h 58"/>
                <a:gd name="T26" fmla="*/ 18 w 58"/>
                <a:gd name="T27" fmla="*/ 40 h 58"/>
                <a:gd name="T28" fmla="*/ 18 w 58"/>
                <a:gd name="T2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3"/>
                  </a:moveTo>
                  <a:cubicBezTo>
                    <a:pt x="16" y="53"/>
                    <a:pt x="5" y="42"/>
                    <a:pt x="5" y="29"/>
                  </a:cubicBezTo>
                  <a:cubicBezTo>
                    <a:pt x="5" y="16"/>
                    <a:pt x="16" y="6"/>
                    <a:pt x="29" y="6"/>
                  </a:cubicBezTo>
                  <a:cubicBezTo>
                    <a:pt x="42" y="6"/>
                    <a:pt x="53" y="16"/>
                    <a:pt x="53" y="29"/>
                  </a:cubicBezTo>
                  <a:cubicBezTo>
                    <a:pt x="53" y="42"/>
                    <a:pt x="42" y="53"/>
                    <a:pt x="29" y="53"/>
                  </a:cubicBezTo>
                  <a:close/>
                  <a:moveTo>
                    <a:pt x="18" y="18"/>
                  </a:moveTo>
                  <a:cubicBezTo>
                    <a:pt x="40" y="18"/>
                    <a:pt x="40" y="18"/>
                    <a:pt x="40" y="18"/>
                  </a:cubicBezTo>
                  <a:cubicBezTo>
                    <a:pt x="40" y="40"/>
                    <a:pt x="40" y="40"/>
                    <a:pt x="40" y="40"/>
                  </a:cubicBezTo>
                  <a:cubicBezTo>
                    <a:pt x="18" y="40"/>
                    <a:pt x="18" y="40"/>
                    <a:pt x="18" y="40"/>
                  </a:cubicBezTo>
                  <a:lnTo>
                    <a:pt x="18"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7" name="Freeform 176">
              <a:extLst>
                <a:ext uri="{FF2B5EF4-FFF2-40B4-BE49-F238E27FC236}">
                  <a16:creationId xmlns:a16="http://schemas.microsoft.com/office/drawing/2014/main" id="{C5153483-BB3D-4E2B-956A-FC65C446E0CC}"/>
                </a:ext>
              </a:extLst>
            </p:cNvPr>
            <p:cNvSpPr>
              <a:spLocks noEditPoints="1"/>
            </p:cNvSpPr>
            <p:nvPr/>
          </p:nvSpPr>
          <p:spPr bwMode="auto">
            <a:xfrm>
              <a:off x="1108" y="2334"/>
              <a:ext cx="70" cy="62"/>
            </a:xfrm>
            <a:custGeom>
              <a:avLst/>
              <a:gdLst>
                <a:gd name="T0" fmla="*/ 24 w 57"/>
                <a:gd name="T1" fmla="*/ 0 h 50"/>
                <a:gd name="T2" fmla="*/ 24 w 57"/>
                <a:gd name="T3" fmla="*/ 0 h 50"/>
                <a:gd name="T4" fmla="*/ 47 w 57"/>
                <a:gd name="T5" fmla="*/ 19 h 50"/>
                <a:gd name="T6" fmla="*/ 24 w 57"/>
                <a:gd name="T7" fmla="*/ 38 h 50"/>
                <a:gd name="T8" fmla="*/ 20 w 57"/>
                <a:gd name="T9" fmla="*/ 38 h 50"/>
                <a:gd name="T10" fmla="*/ 3 w 57"/>
                <a:gd name="T11" fmla="*/ 44 h 50"/>
                <a:gd name="T12" fmla="*/ 3 w 57"/>
                <a:gd name="T13" fmla="*/ 43 h 50"/>
                <a:gd name="T14" fmla="*/ 9 w 57"/>
                <a:gd name="T15" fmla="*/ 35 h 50"/>
                <a:gd name="T16" fmla="*/ 9 w 57"/>
                <a:gd name="T17" fmla="*/ 34 h 50"/>
                <a:gd name="T18" fmla="*/ 0 w 57"/>
                <a:gd name="T19" fmla="*/ 19 h 50"/>
                <a:gd name="T20" fmla="*/ 24 w 57"/>
                <a:gd name="T21" fmla="*/ 0 h 50"/>
                <a:gd name="T22" fmla="*/ 49 w 57"/>
                <a:gd name="T23" fmla="*/ 43 h 50"/>
                <a:gd name="T24" fmla="*/ 54 w 57"/>
                <a:gd name="T25" fmla="*/ 49 h 50"/>
                <a:gd name="T26" fmla="*/ 54 w 57"/>
                <a:gd name="T27" fmla="*/ 50 h 50"/>
                <a:gd name="T28" fmla="*/ 40 w 57"/>
                <a:gd name="T29" fmla="*/ 45 h 50"/>
                <a:gd name="T30" fmla="*/ 36 w 57"/>
                <a:gd name="T31" fmla="*/ 45 h 50"/>
                <a:gd name="T32" fmla="*/ 24 w 57"/>
                <a:gd name="T33" fmla="*/ 42 h 50"/>
                <a:gd name="T34" fmla="*/ 43 w 57"/>
                <a:gd name="T35" fmla="*/ 35 h 50"/>
                <a:gd name="T36" fmla="*/ 49 w 57"/>
                <a:gd name="T37" fmla="*/ 28 h 50"/>
                <a:gd name="T38" fmla="*/ 51 w 57"/>
                <a:gd name="T39" fmla="*/ 19 h 50"/>
                <a:gd name="T40" fmla="*/ 51 w 57"/>
                <a:gd name="T41" fmla="*/ 17 h 50"/>
                <a:gd name="T42" fmla="*/ 57 w 57"/>
                <a:gd name="T43" fmla="*/ 29 h 50"/>
                <a:gd name="T44" fmla="*/ 49 w 57"/>
                <a:gd name="T45" fmla="*/ 42 h 50"/>
                <a:gd name="T46" fmla="*/ 49 w 57"/>
                <a:gd name="T4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0">
                  <a:moveTo>
                    <a:pt x="24" y="0"/>
                  </a:moveTo>
                  <a:cubicBezTo>
                    <a:pt x="24" y="0"/>
                    <a:pt x="24" y="0"/>
                    <a:pt x="24" y="0"/>
                  </a:cubicBezTo>
                  <a:cubicBezTo>
                    <a:pt x="37" y="0"/>
                    <a:pt x="47" y="8"/>
                    <a:pt x="47" y="19"/>
                  </a:cubicBezTo>
                  <a:cubicBezTo>
                    <a:pt x="47" y="30"/>
                    <a:pt x="37" y="38"/>
                    <a:pt x="24" y="38"/>
                  </a:cubicBezTo>
                  <a:cubicBezTo>
                    <a:pt x="23" y="38"/>
                    <a:pt x="21" y="38"/>
                    <a:pt x="20" y="38"/>
                  </a:cubicBezTo>
                  <a:cubicBezTo>
                    <a:pt x="15" y="43"/>
                    <a:pt x="9" y="44"/>
                    <a:pt x="3" y="44"/>
                  </a:cubicBezTo>
                  <a:cubicBezTo>
                    <a:pt x="3" y="43"/>
                    <a:pt x="3" y="43"/>
                    <a:pt x="3" y="43"/>
                  </a:cubicBezTo>
                  <a:cubicBezTo>
                    <a:pt x="6" y="41"/>
                    <a:pt x="9" y="38"/>
                    <a:pt x="9" y="35"/>
                  </a:cubicBezTo>
                  <a:cubicBezTo>
                    <a:pt x="9" y="35"/>
                    <a:pt x="9" y="34"/>
                    <a:pt x="9" y="34"/>
                  </a:cubicBezTo>
                  <a:cubicBezTo>
                    <a:pt x="4" y="30"/>
                    <a:pt x="0" y="25"/>
                    <a:pt x="0" y="19"/>
                  </a:cubicBezTo>
                  <a:cubicBezTo>
                    <a:pt x="0" y="8"/>
                    <a:pt x="11" y="0"/>
                    <a:pt x="24" y="0"/>
                  </a:cubicBezTo>
                  <a:close/>
                  <a:moveTo>
                    <a:pt x="49" y="43"/>
                  </a:moveTo>
                  <a:cubicBezTo>
                    <a:pt x="49" y="45"/>
                    <a:pt x="51" y="48"/>
                    <a:pt x="54" y="49"/>
                  </a:cubicBezTo>
                  <a:cubicBezTo>
                    <a:pt x="54" y="50"/>
                    <a:pt x="54" y="50"/>
                    <a:pt x="54" y="50"/>
                  </a:cubicBezTo>
                  <a:cubicBezTo>
                    <a:pt x="49" y="50"/>
                    <a:pt x="44" y="49"/>
                    <a:pt x="40" y="45"/>
                  </a:cubicBezTo>
                  <a:cubicBezTo>
                    <a:pt x="39" y="45"/>
                    <a:pt x="38" y="45"/>
                    <a:pt x="36" y="45"/>
                  </a:cubicBezTo>
                  <a:cubicBezTo>
                    <a:pt x="32" y="45"/>
                    <a:pt x="27" y="44"/>
                    <a:pt x="24" y="42"/>
                  </a:cubicBezTo>
                  <a:cubicBezTo>
                    <a:pt x="31" y="42"/>
                    <a:pt x="38" y="40"/>
                    <a:pt x="43" y="35"/>
                  </a:cubicBezTo>
                  <a:cubicBezTo>
                    <a:pt x="45" y="33"/>
                    <a:pt x="47" y="31"/>
                    <a:pt x="49" y="28"/>
                  </a:cubicBezTo>
                  <a:cubicBezTo>
                    <a:pt x="50" y="25"/>
                    <a:pt x="51" y="22"/>
                    <a:pt x="51" y="19"/>
                  </a:cubicBezTo>
                  <a:cubicBezTo>
                    <a:pt x="51" y="18"/>
                    <a:pt x="51" y="18"/>
                    <a:pt x="51" y="17"/>
                  </a:cubicBezTo>
                  <a:cubicBezTo>
                    <a:pt x="55" y="20"/>
                    <a:pt x="57" y="24"/>
                    <a:pt x="57" y="29"/>
                  </a:cubicBezTo>
                  <a:cubicBezTo>
                    <a:pt x="57" y="34"/>
                    <a:pt x="54" y="39"/>
                    <a:pt x="49" y="42"/>
                  </a:cubicBezTo>
                  <a:cubicBezTo>
                    <a:pt x="49" y="42"/>
                    <a:pt x="49" y="42"/>
                    <a:pt x="49"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8" name="Freeform 177">
              <a:extLst>
                <a:ext uri="{FF2B5EF4-FFF2-40B4-BE49-F238E27FC236}">
                  <a16:creationId xmlns:a16="http://schemas.microsoft.com/office/drawing/2014/main" id="{3CA6AFB6-F905-43B4-8327-B9161A518B69}"/>
                </a:ext>
              </a:extLst>
            </p:cNvPr>
            <p:cNvSpPr>
              <a:spLocks noEditPoints="1"/>
            </p:cNvSpPr>
            <p:nvPr/>
          </p:nvSpPr>
          <p:spPr bwMode="auto">
            <a:xfrm>
              <a:off x="3247" y="673"/>
              <a:ext cx="89" cy="88"/>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0 h 71"/>
                <a:gd name="T12" fmla="*/ 14 w 72"/>
                <a:gd name="T13" fmla="*/ 35 h 71"/>
                <a:gd name="T14" fmla="*/ 58 w 72"/>
                <a:gd name="T15" fmla="*/ 35 h 71"/>
                <a:gd name="T16" fmla="*/ 53 w 72"/>
                <a:gd name="T17" fmla="*/ 50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4"/>
                    <a:pt x="14" y="34"/>
                    <a:pt x="14" y="33"/>
                  </a:cubicBezTo>
                  <a:cubicBezTo>
                    <a:pt x="1" y="29"/>
                    <a:pt x="1" y="29"/>
                    <a:pt x="1" y="29"/>
                  </a:cubicBezTo>
                  <a:cubicBezTo>
                    <a:pt x="0" y="31"/>
                    <a:pt x="0" y="33"/>
                    <a:pt x="0" y="35"/>
                  </a:cubicBezTo>
                  <a:cubicBezTo>
                    <a:pt x="0" y="46"/>
                    <a:pt x="4" y="55"/>
                    <a:pt x="11" y="62"/>
                  </a:cubicBezTo>
                  <a:cubicBezTo>
                    <a:pt x="19" y="50"/>
                    <a:pt x="19" y="50"/>
                    <a:pt x="19" y="50"/>
                  </a:cubicBezTo>
                  <a:cubicBezTo>
                    <a:pt x="16" y="46"/>
                    <a:pt x="14" y="41"/>
                    <a:pt x="14" y="35"/>
                  </a:cubicBezTo>
                  <a:close/>
                  <a:moveTo>
                    <a:pt x="58" y="35"/>
                  </a:moveTo>
                  <a:cubicBezTo>
                    <a:pt x="58" y="41"/>
                    <a:pt x="56" y="46"/>
                    <a:pt x="53" y="50"/>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4"/>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9" name="Freeform 178">
              <a:extLst>
                <a:ext uri="{FF2B5EF4-FFF2-40B4-BE49-F238E27FC236}">
                  <a16:creationId xmlns:a16="http://schemas.microsoft.com/office/drawing/2014/main" id="{4482D4CB-0A12-44C5-B8D4-2AAA5B2DD19A}"/>
                </a:ext>
              </a:extLst>
            </p:cNvPr>
            <p:cNvSpPr>
              <a:spLocks noEditPoints="1"/>
            </p:cNvSpPr>
            <p:nvPr/>
          </p:nvSpPr>
          <p:spPr bwMode="auto">
            <a:xfrm>
              <a:off x="2762" y="463"/>
              <a:ext cx="97" cy="74"/>
            </a:xfrm>
            <a:custGeom>
              <a:avLst/>
              <a:gdLst>
                <a:gd name="T0" fmla="*/ 76 w 79"/>
                <a:gd name="T1" fmla="*/ 3 h 60"/>
                <a:gd name="T2" fmla="*/ 40 w 79"/>
                <a:gd name="T3" fmla="*/ 0 h 60"/>
                <a:gd name="T4" fmla="*/ 3 w 79"/>
                <a:gd name="T5" fmla="*/ 3 h 60"/>
                <a:gd name="T6" fmla="*/ 0 w 79"/>
                <a:gd name="T7" fmla="*/ 30 h 60"/>
                <a:gd name="T8" fmla="*/ 3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4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2" y="0"/>
                    <a:pt x="40" y="0"/>
                  </a:cubicBezTo>
                  <a:cubicBezTo>
                    <a:pt x="27" y="0"/>
                    <a:pt x="14" y="1"/>
                    <a:pt x="3" y="3"/>
                  </a:cubicBezTo>
                  <a:cubicBezTo>
                    <a:pt x="1" y="11"/>
                    <a:pt x="0" y="20"/>
                    <a:pt x="0" y="30"/>
                  </a:cubicBezTo>
                  <a:cubicBezTo>
                    <a:pt x="0" y="40"/>
                    <a:pt x="1" y="49"/>
                    <a:pt x="3" y="57"/>
                  </a:cubicBezTo>
                  <a:cubicBezTo>
                    <a:pt x="14" y="59"/>
                    <a:pt x="27" y="60"/>
                    <a:pt x="40" y="60"/>
                  </a:cubicBezTo>
                  <a:cubicBezTo>
                    <a:pt x="52" y="60"/>
                    <a:pt x="65" y="59"/>
                    <a:pt x="76" y="57"/>
                  </a:cubicBezTo>
                  <a:cubicBezTo>
                    <a:pt x="78" y="49"/>
                    <a:pt x="79" y="40"/>
                    <a:pt x="79" y="30"/>
                  </a:cubicBezTo>
                  <a:cubicBezTo>
                    <a:pt x="79" y="20"/>
                    <a:pt x="78" y="11"/>
                    <a:pt x="76" y="3"/>
                  </a:cubicBezTo>
                  <a:close/>
                  <a:moveTo>
                    <a:pt x="30" y="45"/>
                  </a:moveTo>
                  <a:cubicBezTo>
                    <a:pt x="30" y="15"/>
                    <a:pt x="30" y="15"/>
                    <a:pt x="30" y="15"/>
                  </a:cubicBezTo>
                  <a:cubicBezTo>
                    <a:pt x="54" y="30"/>
                    <a:pt x="54" y="30"/>
                    <a:pt x="54" y="30"/>
                  </a:cubicBezTo>
                  <a:lnTo>
                    <a:pt x="30"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0" name="Freeform 179">
              <a:extLst>
                <a:ext uri="{FF2B5EF4-FFF2-40B4-BE49-F238E27FC236}">
                  <a16:creationId xmlns:a16="http://schemas.microsoft.com/office/drawing/2014/main" id="{89E4763D-C349-4DB0-A07D-00A9BE56F05D}"/>
                </a:ext>
              </a:extLst>
            </p:cNvPr>
            <p:cNvSpPr>
              <a:spLocks noEditPoints="1"/>
            </p:cNvSpPr>
            <p:nvPr/>
          </p:nvSpPr>
          <p:spPr bwMode="auto">
            <a:xfrm>
              <a:off x="3300" y="914"/>
              <a:ext cx="73" cy="71"/>
            </a:xfrm>
            <a:custGeom>
              <a:avLst/>
              <a:gdLst>
                <a:gd name="T0" fmla="*/ 30 w 59"/>
                <a:gd name="T1" fmla="*/ 0 h 58"/>
                <a:gd name="T2" fmla="*/ 0 w 59"/>
                <a:gd name="T3" fmla="*/ 29 h 58"/>
                <a:gd name="T4" fmla="*/ 30 w 59"/>
                <a:gd name="T5" fmla="*/ 58 h 58"/>
                <a:gd name="T6" fmla="*/ 59 w 59"/>
                <a:gd name="T7" fmla="*/ 29 h 58"/>
                <a:gd name="T8" fmla="*/ 30 w 59"/>
                <a:gd name="T9" fmla="*/ 0 h 58"/>
                <a:gd name="T10" fmla="*/ 47 w 59"/>
                <a:gd name="T11" fmla="*/ 25 h 58"/>
                <a:gd name="T12" fmla="*/ 31 w 59"/>
                <a:gd name="T13" fmla="*/ 47 h 58"/>
                <a:gd name="T14" fmla="*/ 24 w 59"/>
                <a:gd name="T15" fmla="*/ 44 h 58"/>
                <a:gd name="T16" fmla="*/ 18 w 59"/>
                <a:gd name="T17" fmla="*/ 26 h 58"/>
                <a:gd name="T18" fmla="*/ 14 w 59"/>
                <a:gd name="T19" fmla="*/ 28 h 58"/>
                <a:gd name="T20" fmla="*/ 12 w 59"/>
                <a:gd name="T21" fmla="*/ 26 h 58"/>
                <a:gd name="T22" fmla="*/ 23 w 59"/>
                <a:gd name="T23" fmla="*/ 18 h 58"/>
                <a:gd name="T24" fmla="*/ 29 w 59"/>
                <a:gd name="T25" fmla="*/ 30 h 58"/>
                <a:gd name="T26" fmla="*/ 32 w 59"/>
                <a:gd name="T27" fmla="*/ 37 h 58"/>
                <a:gd name="T28" fmla="*/ 36 w 59"/>
                <a:gd name="T29" fmla="*/ 30 h 58"/>
                <a:gd name="T30" fmla="*/ 32 w 59"/>
                <a:gd name="T31" fmla="*/ 26 h 58"/>
                <a:gd name="T32" fmla="*/ 47 w 59"/>
                <a:gd name="T33"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8">
                  <a:moveTo>
                    <a:pt x="30" y="0"/>
                  </a:moveTo>
                  <a:cubicBezTo>
                    <a:pt x="14" y="0"/>
                    <a:pt x="0" y="13"/>
                    <a:pt x="0" y="29"/>
                  </a:cubicBezTo>
                  <a:cubicBezTo>
                    <a:pt x="0" y="45"/>
                    <a:pt x="14" y="58"/>
                    <a:pt x="30" y="58"/>
                  </a:cubicBezTo>
                  <a:cubicBezTo>
                    <a:pt x="46" y="58"/>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6"/>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0"/>
                  </a:cubicBezTo>
                  <a:cubicBezTo>
                    <a:pt x="39" y="27"/>
                    <a:pt x="36" y="23"/>
                    <a:pt x="32" y="26"/>
                  </a:cubicBezTo>
                  <a:cubicBezTo>
                    <a:pt x="34" y="16"/>
                    <a:pt x="49" y="14"/>
                    <a:pt x="47"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1" name="Freeform 180">
              <a:extLst>
                <a:ext uri="{FF2B5EF4-FFF2-40B4-BE49-F238E27FC236}">
                  <a16:creationId xmlns:a16="http://schemas.microsoft.com/office/drawing/2014/main" id="{3680A6F3-4C47-402A-82EB-BA77F72E15F1}"/>
                </a:ext>
              </a:extLst>
            </p:cNvPr>
            <p:cNvSpPr>
              <a:spLocks/>
            </p:cNvSpPr>
            <p:nvPr/>
          </p:nvSpPr>
          <p:spPr bwMode="auto">
            <a:xfrm>
              <a:off x="2182" y="429"/>
              <a:ext cx="92" cy="92"/>
            </a:xfrm>
            <a:custGeom>
              <a:avLst/>
              <a:gdLst>
                <a:gd name="T0" fmla="*/ 23 w 75"/>
                <a:gd name="T1" fmla="*/ 14 h 75"/>
                <a:gd name="T2" fmla="*/ 75 w 75"/>
                <a:gd name="T3" fmla="*/ 0 h 75"/>
                <a:gd name="T4" fmla="*/ 75 w 75"/>
                <a:gd name="T5" fmla="*/ 5 h 75"/>
                <a:gd name="T6" fmla="*/ 75 w 75"/>
                <a:gd name="T7" fmla="*/ 14 h 75"/>
                <a:gd name="T8" fmla="*/ 75 w 75"/>
                <a:gd name="T9" fmla="*/ 54 h 75"/>
                <a:gd name="T10" fmla="*/ 59 w 75"/>
                <a:gd name="T11" fmla="*/ 66 h 75"/>
                <a:gd name="T12" fmla="*/ 42 w 75"/>
                <a:gd name="T13" fmla="*/ 54 h 75"/>
                <a:gd name="T14" fmla="*/ 59 w 75"/>
                <a:gd name="T15" fmla="*/ 43 h 75"/>
                <a:gd name="T16" fmla="*/ 66 w 75"/>
                <a:gd name="T17" fmla="*/ 44 h 75"/>
                <a:gd name="T18" fmla="*/ 66 w 75"/>
                <a:gd name="T19" fmla="*/ 19 h 75"/>
                <a:gd name="T20" fmla="*/ 33 w 75"/>
                <a:gd name="T21" fmla="*/ 28 h 75"/>
                <a:gd name="T22" fmla="*/ 33 w 75"/>
                <a:gd name="T23" fmla="*/ 64 h 75"/>
                <a:gd name="T24" fmla="*/ 16 w 75"/>
                <a:gd name="T25" fmla="*/ 75 h 75"/>
                <a:gd name="T26" fmla="*/ 0 w 75"/>
                <a:gd name="T27" fmla="*/ 64 h 75"/>
                <a:gd name="T28" fmla="*/ 16 w 75"/>
                <a:gd name="T29" fmla="*/ 52 h 75"/>
                <a:gd name="T30" fmla="*/ 23 w 75"/>
                <a:gd name="T31" fmla="*/ 53 h 75"/>
                <a:gd name="T32" fmla="*/ 23 w 75"/>
                <a:gd name="T33" fmla="*/ 28 h 75"/>
                <a:gd name="T34" fmla="*/ 23 w 75"/>
                <a:gd name="T35"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23"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3"/>
                    <a:pt x="59" y="43"/>
                  </a:cubicBezTo>
                  <a:cubicBezTo>
                    <a:pt x="61" y="43"/>
                    <a:pt x="64" y="43"/>
                    <a:pt x="66" y="44"/>
                  </a:cubicBezTo>
                  <a:cubicBezTo>
                    <a:pt x="66" y="19"/>
                    <a:pt x="66" y="19"/>
                    <a:pt x="66" y="19"/>
                  </a:cubicBezTo>
                  <a:cubicBezTo>
                    <a:pt x="33" y="28"/>
                    <a:pt x="33" y="28"/>
                    <a:pt x="33" y="28"/>
                  </a:cubicBezTo>
                  <a:cubicBezTo>
                    <a:pt x="33" y="64"/>
                    <a:pt x="33" y="64"/>
                    <a:pt x="33" y="64"/>
                  </a:cubicBezTo>
                  <a:cubicBezTo>
                    <a:pt x="33" y="70"/>
                    <a:pt x="25" y="75"/>
                    <a:pt x="16" y="75"/>
                  </a:cubicBezTo>
                  <a:cubicBezTo>
                    <a:pt x="7" y="75"/>
                    <a:pt x="0" y="70"/>
                    <a:pt x="0" y="64"/>
                  </a:cubicBezTo>
                  <a:cubicBezTo>
                    <a:pt x="0" y="57"/>
                    <a:pt x="7" y="52"/>
                    <a:pt x="16" y="52"/>
                  </a:cubicBezTo>
                  <a:cubicBezTo>
                    <a:pt x="19" y="52"/>
                    <a:pt x="21" y="52"/>
                    <a:pt x="23" y="53"/>
                  </a:cubicBezTo>
                  <a:cubicBezTo>
                    <a:pt x="23" y="28"/>
                    <a:pt x="23" y="28"/>
                    <a:pt x="23" y="28"/>
                  </a:cubicBezTo>
                  <a:lnTo>
                    <a:pt x="23"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2" name="Freeform 181">
              <a:extLst>
                <a:ext uri="{FF2B5EF4-FFF2-40B4-BE49-F238E27FC236}">
                  <a16:creationId xmlns:a16="http://schemas.microsoft.com/office/drawing/2014/main" id="{CAFAB4E5-63B0-46B8-81B9-3676D900F34A}"/>
                </a:ext>
              </a:extLst>
            </p:cNvPr>
            <p:cNvSpPr>
              <a:spLocks noEditPoints="1"/>
            </p:cNvSpPr>
            <p:nvPr/>
          </p:nvSpPr>
          <p:spPr bwMode="auto">
            <a:xfrm>
              <a:off x="1044" y="1151"/>
              <a:ext cx="67" cy="68"/>
            </a:xfrm>
            <a:custGeom>
              <a:avLst/>
              <a:gdLst>
                <a:gd name="T0" fmla="*/ 46 w 55"/>
                <a:gd name="T1" fmla="*/ 0 h 55"/>
                <a:gd name="T2" fmla="*/ 9 w 55"/>
                <a:gd name="T3" fmla="*/ 1 h 55"/>
                <a:gd name="T4" fmla="*/ 0 w 55"/>
                <a:gd name="T5" fmla="*/ 10 h 55"/>
                <a:gd name="T6" fmla="*/ 0 w 55"/>
                <a:gd name="T7" fmla="*/ 46 h 55"/>
                <a:gd name="T8" fmla="*/ 9 w 55"/>
                <a:gd name="T9" fmla="*/ 55 h 55"/>
                <a:gd name="T10" fmla="*/ 46 w 55"/>
                <a:gd name="T11" fmla="*/ 55 h 55"/>
                <a:gd name="T12" fmla="*/ 55 w 55"/>
                <a:gd name="T13" fmla="*/ 46 h 55"/>
                <a:gd name="T14" fmla="*/ 55 w 55"/>
                <a:gd name="T15" fmla="*/ 9 h 55"/>
                <a:gd name="T16" fmla="*/ 46 w 55"/>
                <a:gd name="T17" fmla="*/ 0 h 55"/>
                <a:gd name="T18" fmla="*/ 18 w 55"/>
                <a:gd name="T19" fmla="*/ 25 h 55"/>
                <a:gd name="T20" fmla="*/ 37 w 55"/>
                <a:gd name="T21" fmla="*/ 24 h 55"/>
                <a:gd name="T22" fmla="*/ 38 w 55"/>
                <a:gd name="T23" fmla="*/ 28 h 55"/>
                <a:gd name="T24" fmla="*/ 28 w 55"/>
                <a:gd name="T25" fmla="*/ 38 h 55"/>
                <a:gd name="T26" fmla="*/ 17 w 55"/>
                <a:gd name="T27" fmla="*/ 28 h 55"/>
                <a:gd name="T28" fmla="*/ 18 w 55"/>
                <a:gd name="T29" fmla="*/ 25 h 55"/>
                <a:gd name="T30" fmla="*/ 48 w 55"/>
                <a:gd name="T31" fmla="*/ 24 h 55"/>
                <a:gd name="T32" fmla="*/ 48 w 55"/>
                <a:gd name="T33" fmla="*/ 38 h 55"/>
                <a:gd name="T34" fmla="*/ 48 w 55"/>
                <a:gd name="T35" fmla="*/ 45 h 55"/>
                <a:gd name="T36" fmla="*/ 45 w 55"/>
                <a:gd name="T37" fmla="*/ 48 h 55"/>
                <a:gd name="T38" fmla="*/ 11 w 55"/>
                <a:gd name="T39" fmla="*/ 49 h 55"/>
                <a:gd name="T40" fmla="*/ 7 w 55"/>
                <a:gd name="T41" fmla="*/ 45 h 55"/>
                <a:gd name="T42" fmla="*/ 7 w 55"/>
                <a:gd name="T43" fmla="*/ 38 h 55"/>
                <a:gd name="T44" fmla="*/ 7 w 55"/>
                <a:gd name="T45" fmla="*/ 25 h 55"/>
                <a:gd name="T46" fmla="*/ 7 w 55"/>
                <a:gd name="T47" fmla="*/ 25 h 55"/>
                <a:gd name="T48" fmla="*/ 12 w 55"/>
                <a:gd name="T49" fmla="*/ 25 h 55"/>
                <a:gd name="T50" fmla="*/ 12 w 55"/>
                <a:gd name="T51" fmla="*/ 28 h 55"/>
                <a:gd name="T52" fmla="*/ 28 w 55"/>
                <a:gd name="T53" fmla="*/ 43 h 55"/>
                <a:gd name="T54" fmla="*/ 43 w 55"/>
                <a:gd name="T55" fmla="*/ 28 h 55"/>
                <a:gd name="T56" fmla="*/ 43 w 55"/>
                <a:gd name="T57" fmla="*/ 24 h 55"/>
                <a:gd name="T58" fmla="*/ 48 w 55"/>
                <a:gd name="T59" fmla="*/ 24 h 55"/>
                <a:gd name="T60" fmla="*/ 48 w 55"/>
                <a:gd name="T61" fmla="*/ 12 h 55"/>
                <a:gd name="T62" fmla="*/ 46 w 55"/>
                <a:gd name="T63" fmla="*/ 14 h 55"/>
                <a:gd name="T64" fmla="*/ 43 w 55"/>
                <a:gd name="T65" fmla="*/ 14 h 55"/>
                <a:gd name="T66" fmla="*/ 41 w 55"/>
                <a:gd name="T67" fmla="*/ 12 h 55"/>
                <a:gd name="T68" fmla="*/ 41 w 55"/>
                <a:gd name="T69" fmla="*/ 9 h 55"/>
                <a:gd name="T70" fmla="*/ 43 w 55"/>
                <a:gd name="T71" fmla="*/ 7 h 55"/>
                <a:gd name="T72" fmla="*/ 46 w 55"/>
                <a:gd name="T73" fmla="*/ 7 h 55"/>
                <a:gd name="T74" fmla="*/ 48 w 55"/>
                <a:gd name="T75" fmla="*/ 9 h 55"/>
                <a:gd name="T76" fmla="*/ 48 w 55"/>
                <a:gd name="T7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55">
                  <a:moveTo>
                    <a:pt x="46" y="0"/>
                  </a:moveTo>
                  <a:cubicBezTo>
                    <a:pt x="9" y="1"/>
                    <a:pt x="9" y="1"/>
                    <a:pt x="9" y="1"/>
                  </a:cubicBezTo>
                  <a:cubicBezTo>
                    <a:pt x="4" y="1"/>
                    <a:pt x="0" y="5"/>
                    <a:pt x="0" y="10"/>
                  </a:cubicBezTo>
                  <a:cubicBezTo>
                    <a:pt x="0" y="46"/>
                    <a:pt x="0" y="46"/>
                    <a:pt x="0" y="46"/>
                  </a:cubicBezTo>
                  <a:cubicBezTo>
                    <a:pt x="0" y="51"/>
                    <a:pt x="4" y="55"/>
                    <a:pt x="9" y="55"/>
                  </a:cubicBezTo>
                  <a:cubicBezTo>
                    <a:pt x="46" y="55"/>
                    <a:pt x="46" y="55"/>
                    <a:pt x="46" y="55"/>
                  </a:cubicBezTo>
                  <a:cubicBezTo>
                    <a:pt x="51" y="55"/>
                    <a:pt x="55" y="51"/>
                    <a:pt x="55" y="46"/>
                  </a:cubicBezTo>
                  <a:cubicBezTo>
                    <a:pt x="55" y="9"/>
                    <a:pt x="55" y="9"/>
                    <a:pt x="55" y="9"/>
                  </a:cubicBezTo>
                  <a:cubicBezTo>
                    <a:pt x="55" y="4"/>
                    <a:pt x="51" y="0"/>
                    <a:pt x="46" y="0"/>
                  </a:cubicBezTo>
                  <a:close/>
                  <a:moveTo>
                    <a:pt x="18" y="25"/>
                  </a:moveTo>
                  <a:cubicBezTo>
                    <a:pt x="37" y="24"/>
                    <a:pt x="37" y="24"/>
                    <a:pt x="37" y="24"/>
                  </a:cubicBezTo>
                  <a:cubicBezTo>
                    <a:pt x="38" y="25"/>
                    <a:pt x="38" y="27"/>
                    <a:pt x="38" y="28"/>
                  </a:cubicBezTo>
                  <a:cubicBezTo>
                    <a:pt x="38" y="34"/>
                    <a:pt x="33" y="38"/>
                    <a:pt x="28" y="38"/>
                  </a:cubicBezTo>
                  <a:cubicBezTo>
                    <a:pt x="22" y="38"/>
                    <a:pt x="17" y="34"/>
                    <a:pt x="17" y="28"/>
                  </a:cubicBezTo>
                  <a:cubicBezTo>
                    <a:pt x="17" y="27"/>
                    <a:pt x="17" y="26"/>
                    <a:pt x="18" y="25"/>
                  </a:cubicBezTo>
                  <a:close/>
                  <a:moveTo>
                    <a:pt x="48" y="24"/>
                  </a:moveTo>
                  <a:cubicBezTo>
                    <a:pt x="48" y="38"/>
                    <a:pt x="48" y="38"/>
                    <a:pt x="48" y="38"/>
                  </a:cubicBezTo>
                  <a:cubicBezTo>
                    <a:pt x="48" y="45"/>
                    <a:pt x="48" y="45"/>
                    <a:pt x="48" y="45"/>
                  </a:cubicBezTo>
                  <a:cubicBezTo>
                    <a:pt x="48" y="47"/>
                    <a:pt x="47" y="48"/>
                    <a:pt x="45" y="48"/>
                  </a:cubicBezTo>
                  <a:cubicBezTo>
                    <a:pt x="11" y="49"/>
                    <a:pt x="11" y="49"/>
                    <a:pt x="11" y="49"/>
                  </a:cubicBezTo>
                  <a:cubicBezTo>
                    <a:pt x="9" y="49"/>
                    <a:pt x="7" y="47"/>
                    <a:pt x="7" y="45"/>
                  </a:cubicBezTo>
                  <a:cubicBezTo>
                    <a:pt x="7" y="38"/>
                    <a:pt x="7" y="38"/>
                    <a:pt x="7" y="38"/>
                  </a:cubicBezTo>
                  <a:cubicBezTo>
                    <a:pt x="7" y="25"/>
                    <a:pt x="7" y="25"/>
                    <a:pt x="7" y="25"/>
                  </a:cubicBezTo>
                  <a:cubicBezTo>
                    <a:pt x="7" y="25"/>
                    <a:pt x="7" y="25"/>
                    <a:pt x="7" y="25"/>
                  </a:cubicBezTo>
                  <a:cubicBezTo>
                    <a:pt x="12" y="25"/>
                    <a:pt x="12" y="25"/>
                    <a:pt x="12" y="25"/>
                  </a:cubicBezTo>
                  <a:cubicBezTo>
                    <a:pt x="12" y="26"/>
                    <a:pt x="12" y="27"/>
                    <a:pt x="12" y="28"/>
                  </a:cubicBezTo>
                  <a:cubicBezTo>
                    <a:pt x="12" y="37"/>
                    <a:pt x="19" y="43"/>
                    <a:pt x="28" y="43"/>
                  </a:cubicBezTo>
                  <a:cubicBezTo>
                    <a:pt x="36" y="43"/>
                    <a:pt x="43" y="36"/>
                    <a:pt x="43" y="28"/>
                  </a:cubicBezTo>
                  <a:cubicBezTo>
                    <a:pt x="43" y="27"/>
                    <a:pt x="43" y="25"/>
                    <a:pt x="43" y="24"/>
                  </a:cubicBezTo>
                  <a:cubicBezTo>
                    <a:pt x="48" y="24"/>
                    <a:pt x="48" y="24"/>
                    <a:pt x="48" y="24"/>
                  </a:cubicBezTo>
                  <a:close/>
                  <a:moveTo>
                    <a:pt x="48" y="12"/>
                  </a:moveTo>
                  <a:cubicBezTo>
                    <a:pt x="48" y="13"/>
                    <a:pt x="47" y="14"/>
                    <a:pt x="46" y="14"/>
                  </a:cubicBezTo>
                  <a:cubicBezTo>
                    <a:pt x="43" y="14"/>
                    <a:pt x="43" y="14"/>
                    <a:pt x="43" y="14"/>
                  </a:cubicBezTo>
                  <a:cubicBezTo>
                    <a:pt x="42" y="14"/>
                    <a:pt x="41" y="13"/>
                    <a:pt x="41" y="12"/>
                  </a:cubicBezTo>
                  <a:cubicBezTo>
                    <a:pt x="41" y="9"/>
                    <a:pt x="41" y="9"/>
                    <a:pt x="41" y="9"/>
                  </a:cubicBezTo>
                  <a:cubicBezTo>
                    <a:pt x="41" y="8"/>
                    <a:pt x="42" y="7"/>
                    <a:pt x="43" y="7"/>
                  </a:cubicBezTo>
                  <a:cubicBezTo>
                    <a:pt x="46" y="7"/>
                    <a:pt x="46" y="7"/>
                    <a:pt x="46" y="7"/>
                  </a:cubicBezTo>
                  <a:cubicBezTo>
                    <a:pt x="47" y="7"/>
                    <a:pt x="48" y="8"/>
                    <a:pt x="48" y="9"/>
                  </a:cubicBezTo>
                  <a:lnTo>
                    <a:pt x="48"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3" name="Freeform 182">
              <a:extLst>
                <a:ext uri="{FF2B5EF4-FFF2-40B4-BE49-F238E27FC236}">
                  <a16:creationId xmlns:a16="http://schemas.microsoft.com/office/drawing/2014/main" id="{FA37716C-45A7-4F80-9055-59118BACFCEE}"/>
                </a:ext>
              </a:extLst>
            </p:cNvPr>
            <p:cNvSpPr>
              <a:spLocks noEditPoints="1"/>
            </p:cNvSpPr>
            <p:nvPr/>
          </p:nvSpPr>
          <p:spPr bwMode="auto">
            <a:xfrm>
              <a:off x="1237" y="1"/>
              <a:ext cx="64" cy="55"/>
            </a:xfrm>
            <a:custGeom>
              <a:avLst/>
              <a:gdLst>
                <a:gd name="T0" fmla="*/ 52 w 52"/>
                <a:gd name="T1" fmla="*/ 14 h 45"/>
                <a:gd name="T2" fmla="*/ 37 w 52"/>
                <a:gd name="T3" fmla="*/ 0 h 45"/>
                <a:gd name="T4" fmla="*/ 26 w 52"/>
                <a:gd name="T5" fmla="*/ 5 h 45"/>
                <a:gd name="T6" fmla="*/ 15 w 52"/>
                <a:gd name="T7" fmla="*/ 0 h 45"/>
                <a:gd name="T8" fmla="*/ 0 w 52"/>
                <a:gd name="T9" fmla="*/ 14 h 45"/>
                <a:gd name="T10" fmla="*/ 5 w 52"/>
                <a:gd name="T11" fmla="*/ 25 h 45"/>
                <a:gd name="T12" fmla="*/ 5 w 52"/>
                <a:gd name="T13" fmla="*/ 25 h 45"/>
                <a:gd name="T14" fmla="*/ 21 w 52"/>
                <a:gd name="T15" fmla="*/ 42 h 45"/>
                <a:gd name="T16" fmla="*/ 26 w 52"/>
                <a:gd name="T17" fmla="*/ 45 h 45"/>
                <a:gd name="T18" fmla="*/ 31 w 52"/>
                <a:gd name="T19" fmla="*/ 42 h 45"/>
                <a:gd name="T20" fmla="*/ 47 w 52"/>
                <a:gd name="T21" fmla="*/ 25 h 45"/>
                <a:gd name="T22" fmla="*/ 47 w 52"/>
                <a:gd name="T23" fmla="*/ 25 h 45"/>
                <a:gd name="T24" fmla="*/ 52 w 52"/>
                <a:gd name="T25" fmla="*/ 14 h 45"/>
                <a:gd name="T26" fmla="*/ 43 w 52"/>
                <a:gd name="T27" fmla="*/ 21 h 45"/>
                <a:gd name="T28" fmla="*/ 27 w 52"/>
                <a:gd name="T29" fmla="*/ 37 h 45"/>
                <a:gd name="T30" fmla="*/ 26 w 52"/>
                <a:gd name="T31" fmla="*/ 37 h 45"/>
                <a:gd name="T32" fmla="*/ 26 w 52"/>
                <a:gd name="T33" fmla="*/ 37 h 45"/>
                <a:gd name="T34" fmla="*/ 10 w 52"/>
                <a:gd name="T35" fmla="*/ 21 h 45"/>
                <a:gd name="T36" fmla="*/ 7 w 52"/>
                <a:gd name="T37" fmla="*/ 14 h 45"/>
                <a:gd name="T38" fmla="*/ 15 w 52"/>
                <a:gd name="T39" fmla="*/ 6 h 45"/>
                <a:gd name="T40" fmla="*/ 22 w 52"/>
                <a:gd name="T41" fmla="*/ 9 h 45"/>
                <a:gd name="T42" fmla="*/ 26 w 52"/>
                <a:gd name="T43" fmla="*/ 14 h 45"/>
                <a:gd name="T44" fmla="*/ 31 w 52"/>
                <a:gd name="T45" fmla="*/ 9 h 45"/>
                <a:gd name="T46" fmla="*/ 37 w 52"/>
                <a:gd name="T47" fmla="*/ 6 h 45"/>
                <a:gd name="T48" fmla="*/ 46 w 52"/>
                <a:gd name="T49" fmla="*/ 14 h 45"/>
                <a:gd name="T50" fmla="*/ 43 w 52"/>
                <a:gd name="T5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45">
                  <a:moveTo>
                    <a:pt x="52" y="14"/>
                  </a:moveTo>
                  <a:cubicBezTo>
                    <a:pt x="52" y="6"/>
                    <a:pt x="46" y="0"/>
                    <a:pt x="37" y="0"/>
                  </a:cubicBezTo>
                  <a:cubicBezTo>
                    <a:pt x="33" y="0"/>
                    <a:pt x="29" y="2"/>
                    <a:pt x="26" y="5"/>
                  </a:cubicBezTo>
                  <a:cubicBezTo>
                    <a:pt x="24" y="2"/>
                    <a:pt x="20" y="0"/>
                    <a:pt x="15" y="0"/>
                  </a:cubicBezTo>
                  <a:cubicBezTo>
                    <a:pt x="7" y="0"/>
                    <a:pt x="0" y="6"/>
                    <a:pt x="0" y="14"/>
                  </a:cubicBezTo>
                  <a:cubicBezTo>
                    <a:pt x="0" y="19"/>
                    <a:pt x="2" y="23"/>
                    <a:pt x="5" y="25"/>
                  </a:cubicBezTo>
                  <a:cubicBezTo>
                    <a:pt x="5" y="25"/>
                    <a:pt x="5" y="25"/>
                    <a:pt x="5" y="25"/>
                  </a:cubicBezTo>
                  <a:cubicBezTo>
                    <a:pt x="21" y="42"/>
                    <a:pt x="21" y="42"/>
                    <a:pt x="21" y="42"/>
                  </a:cubicBezTo>
                  <a:cubicBezTo>
                    <a:pt x="23" y="43"/>
                    <a:pt x="25" y="45"/>
                    <a:pt x="26" y="45"/>
                  </a:cubicBezTo>
                  <a:cubicBezTo>
                    <a:pt x="28" y="45"/>
                    <a:pt x="30" y="43"/>
                    <a:pt x="31" y="42"/>
                  </a:cubicBezTo>
                  <a:cubicBezTo>
                    <a:pt x="47" y="25"/>
                    <a:pt x="47" y="25"/>
                    <a:pt x="47" y="25"/>
                  </a:cubicBezTo>
                  <a:cubicBezTo>
                    <a:pt x="47" y="25"/>
                    <a:pt x="47" y="25"/>
                    <a:pt x="47" y="25"/>
                  </a:cubicBezTo>
                  <a:cubicBezTo>
                    <a:pt x="50" y="23"/>
                    <a:pt x="52" y="19"/>
                    <a:pt x="52" y="14"/>
                  </a:cubicBezTo>
                  <a:close/>
                  <a:moveTo>
                    <a:pt x="43" y="21"/>
                  </a:moveTo>
                  <a:cubicBezTo>
                    <a:pt x="27" y="37"/>
                    <a:pt x="27" y="37"/>
                    <a:pt x="27" y="37"/>
                  </a:cubicBezTo>
                  <a:cubicBezTo>
                    <a:pt x="27" y="37"/>
                    <a:pt x="26" y="37"/>
                    <a:pt x="26" y="37"/>
                  </a:cubicBezTo>
                  <a:cubicBezTo>
                    <a:pt x="26" y="37"/>
                    <a:pt x="26" y="37"/>
                    <a:pt x="26" y="37"/>
                  </a:cubicBezTo>
                  <a:cubicBezTo>
                    <a:pt x="10" y="21"/>
                    <a:pt x="10" y="21"/>
                    <a:pt x="10" y="21"/>
                  </a:cubicBezTo>
                  <a:cubicBezTo>
                    <a:pt x="8" y="19"/>
                    <a:pt x="7" y="17"/>
                    <a:pt x="7" y="14"/>
                  </a:cubicBezTo>
                  <a:cubicBezTo>
                    <a:pt x="7" y="10"/>
                    <a:pt x="11" y="6"/>
                    <a:pt x="15" y="6"/>
                  </a:cubicBezTo>
                  <a:cubicBezTo>
                    <a:pt x="18" y="6"/>
                    <a:pt x="20" y="7"/>
                    <a:pt x="22" y="9"/>
                  </a:cubicBezTo>
                  <a:cubicBezTo>
                    <a:pt x="26" y="14"/>
                    <a:pt x="26" y="14"/>
                    <a:pt x="26" y="14"/>
                  </a:cubicBezTo>
                  <a:cubicBezTo>
                    <a:pt x="31" y="9"/>
                    <a:pt x="31" y="9"/>
                    <a:pt x="31" y="9"/>
                  </a:cubicBezTo>
                  <a:cubicBezTo>
                    <a:pt x="33" y="7"/>
                    <a:pt x="35" y="6"/>
                    <a:pt x="37" y="6"/>
                  </a:cubicBezTo>
                  <a:cubicBezTo>
                    <a:pt x="42" y="6"/>
                    <a:pt x="46" y="10"/>
                    <a:pt x="46" y="14"/>
                  </a:cubicBezTo>
                  <a:cubicBezTo>
                    <a:pt x="46" y="17"/>
                    <a:pt x="45" y="19"/>
                    <a:pt x="43"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4" name="Freeform 183">
              <a:extLst>
                <a:ext uri="{FF2B5EF4-FFF2-40B4-BE49-F238E27FC236}">
                  <a16:creationId xmlns:a16="http://schemas.microsoft.com/office/drawing/2014/main" id="{F13C9F19-D5C0-4BBE-9A48-F35EFF8750E4}"/>
                </a:ext>
              </a:extLst>
            </p:cNvPr>
            <p:cNvSpPr>
              <a:spLocks noEditPoints="1"/>
            </p:cNvSpPr>
            <p:nvPr/>
          </p:nvSpPr>
          <p:spPr bwMode="auto">
            <a:xfrm>
              <a:off x="1615" y="383"/>
              <a:ext cx="101" cy="102"/>
            </a:xfrm>
            <a:custGeom>
              <a:avLst/>
              <a:gdLst>
                <a:gd name="T0" fmla="*/ 79 w 82"/>
                <a:gd name="T1" fmla="*/ 70 h 83"/>
                <a:gd name="T2" fmla="*/ 59 w 82"/>
                <a:gd name="T3" fmla="*/ 53 h 83"/>
                <a:gd name="T4" fmla="*/ 54 w 82"/>
                <a:gd name="T5" fmla="*/ 51 h 83"/>
                <a:gd name="T6" fmla="*/ 61 w 82"/>
                <a:gd name="T7" fmla="*/ 31 h 83"/>
                <a:gd name="T8" fmla="*/ 30 w 82"/>
                <a:gd name="T9" fmla="*/ 0 h 83"/>
                <a:gd name="T10" fmla="*/ 0 w 82"/>
                <a:gd name="T11" fmla="*/ 31 h 83"/>
                <a:gd name="T12" fmla="*/ 30 w 82"/>
                <a:gd name="T13" fmla="*/ 62 h 83"/>
                <a:gd name="T14" fmla="*/ 50 w 82"/>
                <a:gd name="T15" fmla="*/ 54 h 83"/>
                <a:gd name="T16" fmla="*/ 53 w 82"/>
                <a:gd name="T17" fmla="*/ 60 h 83"/>
                <a:gd name="T18" fmla="*/ 69 w 82"/>
                <a:gd name="T19" fmla="*/ 80 h 83"/>
                <a:gd name="T20" fmla="*/ 79 w 82"/>
                <a:gd name="T21" fmla="*/ 80 h 83"/>
                <a:gd name="T22" fmla="*/ 79 w 82"/>
                <a:gd name="T23" fmla="*/ 70 h 83"/>
                <a:gd name="T24" fmla="*/ 30 w 82"/>
                <a:gd name="T25" fmla="*/ 51 h 83"/>
                <a:gd name="T26" fmla="*/ 10 w 82"/>
                <a:gd name="T27" fmla="*/ 31 h 83"/>
                <a:gd name="T28" fmla="*/ 30 w 82"/>
                <a:gd name="T29" fmla="*/ 11 h 83"/>
                <a:gd name="T30" fmla="*/ 51 w 82"/>
                <a:gd name="T31" fmla="*/ 31 h 83"/>
                <a:gd name="T32" fmla="*/ 30 w 82"/>
                <a:gd name="T3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3">
                  <a:moveTo>
                    <a:pt x="79" y="70"/>
                  </a:moveTo>
                  <a:cubicBezTo>
                    <a:pt x="59" y="53"/>
                    <a:pt x="59" y="53"/>
                    <a:pt x="59" y="53"/>
                  </a:cubicBezTo>
                  <a:cubicBezTo>
                    <a:pt x="57" y="52"/>
                    <a:pt x="55" y="51"/>
                    <a:pt x="54" y="51"/>
                  </a:cubicBezTo>
                  <a:cubicBezTo>
                    <a:pt x="58" y="46"/>
                    <a:pt x="61" y="39"/>
                    <a:pt x="61" y="31"/>
                  </a:cubicBezTo>
                  <a:cubicBezTo>
                    <a:pt x="61" y="14"/>
                    <a:pt x="47" y="0"/>
                    <a:pt x="30" y="0"/>
                  </a:cubicBezTo>
                  <a:cubicBezTo>
                    <a:pt x="13" y="0"/>
                    <a:pt x="0" y="14"/>
                    <a:pt x="0" y="31"/>
                  </a:cubicBezTo>
                  <a:cubicBezTo>
                    <a:pt x="0" y="48"/>
                    <a:pt x="13" y="62"/>
                    <a:pt x="30" y="62"/>
                  </a:cubicBezTo>
                  <a:cubicBezTo>
                    <a:pt x="38" y="62"/>
                    <a:pt x="45" y="59"/>
                    <a:pt x="50" y="54"/>
                  </a:cubicBezTo>
                  <a:cubicBezTo>
                    <a:pt x="50" y="56"/>
                    <a:pt x="51" y="58"/>
                    <a:pt x="53" y="60"/>
                  </a:cubicBezTo>
                  <a:cubicBezTo>
                    <a:pt x="69" y="80"/>
                    <a:pt x="69" y="80"/>
                    <a:pt x="69" y="80"/>
                  </a:cubicBezTo>
                  <a:cubicBezTo>
                    <a:pt x="72" y="83"/>
                    <a:pt x="77" y="83"/>
                    <a:pt x="79" y="80"/>
                  </a:cubicBezTo>
                  <a:cubicBezTo>
                    <a:pt x="82" y="77"/>
                    <a:pt x="82" y="73"/>
                    <a:pt x="79" y="70"/>
                  </a:cubicBezTo>
                  <a:close/>
                  <a:moveTo>
                    <a:pt x="30" y="51"/>
                  </a:moveTo>
                  <a:cubicBezTo>
                    <a:pt x="19" y="51"/>
                    <a:pt x="10" y="42"/>
                    <a:pt x="10" y="31"/>
                  </a:cubicBezTo>
                  <a:cubicBezTo>
                    <a:pt x="10" y="20"/>
                    <a:pt x="19" y="11"/>
                    <a:pt x="30" y="11"/>
                  </a:cubicBezTo>
                  <a:cubicBezTo>
                    <a:pt x="42" y="11"/>
                    <a:pt x="51" y="20"/>
                    <a:pt x="51" y="31"/>
                  </a:cubicBezTo>
                  <a:cubicBezTo>
                    <a:pt x="51" y="42"/>
                    <a:pt x="42" y="51"/>
                    <a:pt x="30"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5" name="Freeform 184">
              <a:extLst>
                <a:ext uri="{FF2B5EF4-FFF2-40B4-BE49-F238E27FC236}">
                  <a16:creationId xmlns:a16="http://schemas.microsoft.com/office/drawing/2014/main" id="{2B7DD47A-477E-4937-89E1-3835119F7554}"/>
                </a:ext>
              </a:extLst>
            </p:cNvPr>
            <p:cNvSpPr>
              <a:spLocks noEditPoints="1"/>
            </p:cNvSpPr>
            <p:nvPr/>
          </p:nvSpPr>
          <p:spPr bwMode="auto">
            <a:xfrm>
              <a:off x="1174" y="514"/>
              <a:ext cx="84" cy="89"/>
            </a:xfrm>
            <a:custGeom>
              <a:avLst/>
              <a:gdLst>
                <a:gd name="T0" fmla="*/ 61 w 68"/>
                <a:gd name="T1" fmla="*/ 0 h 73"/>
                <a:gd name="T2" fmla="*/ 6 w 68"/>
                <a:gd name="T3" fmla="*/ 0 h 73"/>
                <a:gd name="T4" fmla="*/ 0 w 68"/>
                <a:gd name="T5" fmla="*/ 7 h 73"/>
                <a:gd name="T6" fmla="*/ 0 w 68"/>
                <a:gd name="T7" fmla="*/ 66 h 73"/>
                <a:gd name="T8" fmla="*/ 6 w 68"/>
                <a:gd name="T9" fmla="*/ 73 h 73"/>
                <a:gd name="T10" fmla="*/ 61 w 68"/>
                <a:gd name="T11" fmla="*/ 73 h 73"/>
                <a:gd name="T12" fmla="*/ 68 w 68"/>
                <a:gd name="T13" fmla="*/ 66 h 73"/>
                <a:gd name="T14" fmla="*/ 68 w 68"/>
                <a:gd name="T15" fmla="*/ 7 h 73"/>
                <a:gd name="T16" fmla="*/ 61 w 68"/>
                <a:gd name="T17" fmla="*/ 0 h 73"/>
                <a:gd name="T18" fmla="*/ 59 w 68"/>
                <a:gd name="T19" fmla="*/ 64 h 73"/>
                <a:gd name="T20" fmla="*/ 9 w 68"/>
                <a:gd name="T21" fmla="*/ 64 h 73"/>
                <a:gd name="T22" fmla="*/ 9 w 68"/>
                <a:gd name="T23" fmla="*/ 9 h 73"/>
                <a:gd name="T24" fmla="*/ 59 w 68"/>
                <a:gd name="T25" fmla="*/ 9 h 73"/>
                <a:gd name="T26" fmla="*/ 59 w 68"/>
                <a:gd name="T27" fmla="*/ 64 h 73"/>
                <a:gd name="T28" fmla="*/ 18 w 68"/>
                <a:gd name="T29" fmla="*/ 32 h 73"/>
                <a:gd name="T30" fmla="*/ 50 w 68"/>
                <a:gd name="T31" fmla="*/ 32 h 73"/>
                <a:gd name="T32" fmla="*/ 50 w 68"/>
                <a:gd name="T33" fmla="*/ 36 h 73"/>
                <a:gd name="T34" fmla="*/ 18 w 68"/>
                <a:gd name="T35" fmla="*/ 36 h 73"/>
                <a:gd name="T36" fmla="*/ 18 w 68"/>
                <a:gd name="T37" fmla="*/ 32 h 73"/>
                <a:gd name="T38" fmla="*/ 18 w 68"/>
                <a:gd name="T39" fmla="*/ 41 h 73"/>
                <a:gd name="T40" fmla="*/ 50 w 68"/>
                <a:gd name="T41" fmla="*/ 41 h 73"/>
                <a:gd name="T42" fmla="*/ 50 w 68"/>
                <a:gd name="T43" fmla="*/ 45 h 73"/>
                <a:gd name="T44" fmla="*/ 18 w 68"/>
                <a:gd name="T45" fmla="*/ 45 h 73"/>
                <a:gd name="T46" fmla="*/ 18 w 68"/>
                <a:gd name="T47" fmla="*/ 41 h 73"/>
                <a:gd name="T48" fmla="*/ 18 w 68"/>
                <a:gd name="T49" fmla="*/ 50 h 73"/>
                <a:gd name="T50" fmla="*/ 50 w 68"/>
                <a:gd name="T51" fmla="*/ 50 h 73"/>
                <a:gd name="T52" fmla="*/ 50 w 68"/>
                <a:gd name="T53" fmla="*/ 54 h 73"/>
                <a:gd name="T54" fmla="*/ 18 w 68"/>
                <a:gd name="T55" fmla="*/ 54 h 73"/>
                <a:gd name="T56" fmla="*/ 18 w 68"/>
                <a:gd name="T57" fmla="*/ 50 h 73"/>
                <a:gd name="T58" fmla="*/ 18 w 68"/>
                <a:gd name="T59" fmla="*/ 23 h 73"/>
                <a:gd name="T60" fmla="*/ 50 w 68"/>
                <a:gd name="T61" fmla="*/ 23 h 73"/>
                <a:gd name="T62" fmla="*/ 50 w 68"/>
                <a:gd name="T63" fmla="*/ 27 h 73"/>
                <a:gd name="T64" fmla="*/ 18 w 68"/>
                <a:gd name="T65" fmla="*/ 27 h 73"/>
                <a:gd name="T66" fmla="*/ 18 w 68"/>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73">
                  <a:moveTo>
                    <a:pt x="61" y="0"/>
                  </a:moveTo>
                  <a:cubicBezTo>
                    <a:pt x="6" y="0"/>
                    <a:pt x="6" y="0"/>
                    <a:pt x="6" y="0"/>
                  </a:cubicBezTo>
                  <a:cubicBezTo>
                    <a:pt x="3" y="0"/>
                    <a:pt x="0" y="3"/>
                    <a:pt x="0" y="7"/>
                  </a:cubicBezTo>
                  <a:cubicBezTo>
                    <a:pt x="0" y="66"/>
                    <a:pt x="0" y="66"/>
                    <a:pt x="0" y="66"/>
                  </a:cubicBezTo>
                  <a:cubicBezTo>
                    <a:pt x="0" y="70"/>
                    <a:pt x="3" y="73"/>
                    <a:pt x="6" y="73"/>
                  </a:cubicBezTo>
                  <a:cubicBezTo>
                    <a:pt x="61" y="73"/>
                    <a:pt x="61" y="73"/>
                    <a:pt x="61" y="73"/>
                  </a:cubicBezTo>
                  <a:cubicBezTo>
                    <a:pt x="65" y="73"/>
                    <a:pt x="68" y="70"/>
                    <a:pt x="68" y="66"/>
                  </a:cubicBezTo>
                  <a:cubicBezTo>
                    <a:pt x="68" y="7"/>
                    <a:pt x="68" y="7"/>
                    <a:pt x="68" y="7"/>
                  </a:cubicBezTo>
                  <a:cubicBezTo>
                    <a:pt x="68" y="3"/>
                    <a:pt x="65" y="0"/>
                    <a:pt x="61" y="0"/>
                  </a:cubicBezTo>
                  <a:close/>
                  <a:moveTo>
                    <a:pt x="59" y="64"/>
                  </a:moveTo>
                  <a:cubicBezTo>
                    <a:pt x="9" y="64"/>
                    <a:pt x="9" y="64"/>
                    <a:pt x="9" y="64"/>
                  </a:cubicBezTo>
                  <a:cubicBezTo>
                    <a:pt x="9" y="9"/>
                    <a:pt x="9" y="9"/>
                    <a:pt x="9" y="9"/>
                  </a:cubicBezTo>
                  <a:cubicBezTo>
                    <a:pt x="59" y="9"/>
                    <a:pt x="59" y="9"/>
                    <a:pt x="59" y="9"/>
                  </a:cubicBezTo>
                  <a:lnTo>
                    <a:pt x="59" y="64"/>
                  </a:lnTo>
                  <a:close/>
                  <a:moveTo>
                    <a:pt x="18" y="32"/>
                  </a:moveTo>
                  <a:cubicBezTo>
                    <a:pt x="50" y="32"/>
                    <a:pt x="50" y="32"/>
                    <a:pt x="50" y="32"/>
                  </a:cubicBezTo>
                  <a:cubicBezTo>
                    <a:pt x="50" y="36"/>
                    <a:pt x="50" y="36"/>
                    <a:pt x="50" y="36"/>
                  </a:cubicBezTo>
                  <a:cubicBezTo>
                    <a:pt x="18" y="36"/>
                    <a:pt x="18" y="36"/>
                    <a:pt x="18" y="36"/>
                  </a:cubicBezTo>
                  <a:lnTo>
                    <a:pt x="18" y="32"/>
                  </a:lnTo>
                  <a:close/>
                  <a:moveTo>
                    <a:pt x="18" y="41"/>
                  </a:moveTo>
                  <a:cubicBezTo>
                    <a:pt x="50" y="41"/>
                    <a:pt x="50" y="41"/>
                    <a:pt x="50" y="41"/>
                  </a:cubicBezTo>
                  <a:cubicBezTo>
                    <a:pt x="50" y="45"/>
                    <a:pt x="50" y="45"/>
                    <a:pt x="50" y="45"/>
                  </a:cubicBezTo>
                  <a:cubicBezTo>
                    <a:pt x="18" y="45"/>
                    <a:pt x="18" y="45"/>
                    <a:pt x="18" y="45"/>
                  </a:cubicBezTo>
                  <a:lnTo>
                    <a:pt x="18" y="41"/>
                  </a:lnTo>
                  <a:close/>
                  <a:moveTo>
                    <a:pt x="18" y="50"/>
                  </a:moveTo>
                  <a:cubicBezTo>
                    <a:pt x="50" y="50"/>
                    <a:pt x="50" y="50"/>
                    <a:pt x="50" y="50"/>
                  </a:cubicBezTo>
                  <a:cubicBezTo>
                    <a:pt x="50" y="54"/>
                    <a:pt x="50" y="54"/>
                    <a:pt x="50" y="54"/>
                  </a:cubicBezTo>
                  <a:cubicBezTo>
                    <a:pt x="18" y="54"/>
                    <a:pt x="18" y="54"/>
                    <a:pt x="18" y="54"/>
                  </a:cubicBezTo>
                  <a:lnTo>
                    <a:pt x="18" y="50"/>
                  </a:lnTo>
                  <a:close/>
                  <a:moveTo>
                    <a:pt x="18" y="23"/>
                  </a:moveTo>
                  <a:cubicBezTo>
                    <a:pt x="50" y="23"/>
                    <a:pt x="50" y="23"/>
                    <a:pt x="50" y="23"/>
                  </a:cubicBezTo>
                  <a:cubicBezTo>
                    <a:pt x="50" y="27"/>
                    <a:pt x="50" y="27"/>
                    <a:pt x="50" y="27"/>
                  </a:cubicBezTo>
                  <a:cubicBezTo>
                    <a:pt x="18" y="27"/>
                    <a:pt x="18" y="27"/>
                    <a:pt x="18" y="27"/>
                  </a:cubicBezTo>
                  <a:lnTo>
                    <a:pt x="18"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6" name="Freeform 185">
              <a:extLst>
                <a:ext uri="{FF2B5EF4-FFF2-40B4-BE49-F238E27FC236}">
                  <a16:creationId xmlns:a16="http://schemas.microsoft.com/office/drawing/2014/main" id="{69D7054D-4E1A-4F2D-9CA5-E566FE58662D}"/>
                </a:ext>
              </a:extLst>
            </p:cNvPr>
            <p:cNvSpPr>
              <a:spLocks noEditPoints="1"/>
            </p:cNvSpPr>
            <p:nvPr/>
          </p:nvSpPr>
          <p:spPr bwMode="auto">
            <a:xfrm>
              <a:off x="1848" y="80"/>
              <a:ext cx="67" cy="66"/>
            </a:xfrm>
            <a:custGeom>
              <a:avLst/>
              <a:gdLst>
                <a:gd name="T0" fmla="*/ 27 w 54"/>
                <a:gd name="T1" fmla="*/ 0 h 54"/>
                <a:gd name="T2" fmla="*/ 0 w 54"/>
                <a:gd name="T3" fmla="*/ 27 h 54"/>
                <a:gd name="T4" fmla="*/ 27 w 54"/>
                <a:gd name="T5" fmla="*/ 54 h 54"/>
                <a:gd name="T6" fmla="*/ 54 w 54"/>
                <a:gd name="T7" fmla="*/ 27 h 54"/>
                <a:gd name="T8" fmla="*/ 27 w 54"/>
                <a:gd name="T9" fmla="*/ 0 h 54"/>
                <a:gd name="T10" fmla="*/ 43 w 54"/>
                <a:gd name="T11" fmla="*/ 24 h 54"/>
                <a:gd name="T12" fmla="*/ 28 w 54"/>
                <a:gd name="T13" fmla="*/ 44 h 54"/>
                <a:gd name="T14" fmla="*/ 21 w 54"/>
                <a:gd name="T15" fmla="*/ 41 h 54"/>
                <a:gd name="T16" fmla="*/ 16 w 54"/>
                <a:gd name="T17" fmla="*/ 25 h 54"/>
                <a:gd name="T18" fmla="*/ 12 w 54"/>
                <a:gd name="T19" fmla="*/ 26 h 54"/>
                <a:gd name="T20" fmla="*/ 11 w 54"/>
                <a:gd name="T21" fmla="*/ 24 h 54"/>
                <a:gd name="T22" fmla="*/ 20 w 54"/>
                <a:gd name="T23" fmla="*/ 17 h 54"/>
                <a:gd name="T24" fmla="*/ 26 w 54"/>
                <a:gd name="T25" fmla="*/ 28 h 54"/>
                <a:gd name="T26" fmla="*/ 28 w 54"/>
                <a:gd name="T27" fmla="*/ 35 h 54"/>
                <a:gd name="T28" fmla="*/ 33 w 54"/>
                <a:gd name="T29" fmla="*/ 29 h 54"/>
                <a:gd name="T30" fmla="*/ 29 w 54"/>
                <a:gd name="T31" fmla="*/ 24 h 54"/>
                <a:gd name="T32" fmla="*/ 43 w 54"/>
                <a:gd name="T33"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27" y="0"/>
                  </a:moveTo>
                  <a:cubicBezTo>
                    <a:pt x="12" y="0"/>
                    <a:pt x="0" y="13"/>
                    <a:pt x="0" y="27"/>
                  </a:cubicBezTo>
                  <a:cubicBezTo>
                    <a:pt x="0" y="42"/>
                    <a:pt x="12" y="54"/>
                    <a:pt x="27" y="54"/>
                  </a:cubicBezTo>
                  <a:cubicBezTo>
                    <a:pt x="42" y="54"/>
                    <a:pt x="54" y="42"/>
                    <a:pt x="54" y="27"/>
                  </a:cubicBezTo>
                  <a:cubicBezTo>
                    <a:pt x="54" y="13"/>
                    <a:pt x="42" y="0"/>
                    <a:pt x="27" y="0"/>
                  </a:cubicBezTo>
                  <a:close/>
                  <a:moveTo>
                    <a:pt x="43" y="24"/>
                  </a:moveTo>
                  <a:cubicBezTo>
                    <a:pt x="41" y="34"/>
                    <a:pt x="31" y="42"/>
                    <a:pt x="28" y="44"/>
                  </a:cubicBezTo>
                  <a:cubicBezTo>
                    <a:pt x="25" y="46"/>
                    <a:pt x="22" y="43"/>
                    <a:pt x="21" y="41"/>
                  </a:cubicBezTo>
                  <a:cubicBezTo>
                    <a:pt x="20" y="39"/>
                    <a:pt x="17" y="26"/>
                    <a:pt x="16" y="25"/>
                  </a:cubicBezTo>
                  <a:cubicBezTo>
                    <a:pt x="15" y="24"/>
                    <a:pt x="12" y="26"/>
                    <a:pt x="12" y="26"/>
                  </a:cubicBezTo>
                  <a:cubicBezTo>
                    <a:pt x="11" y="24"/>
                    <a:pt x="11" y="24"/>
                    <a:pt x="11" y="24"/>
                  </a:cubicBezTo>
                  <a:cubicBezTo>
                    <a:pt x="11" y="24"/>
                    <a:pt x="16" y="18"/>
                    <a:pt x="20" y="17"/>
                  </a:cubicBezTo>
                  <a:cubicBezTo>
                    <a:pt x="25" y="16"/>
                    <a:pt x="25" y="24"/>
                    <a:pt x="26" y="28"/>
                  </a:cubicBezTo>
                  <a:cubicBezTo>
                    <a:pt x="27" y="32"/>
                    <a:pt x="28" y="35"/>
                    <a:pt x="28" y="35"/>
                  </a:cubicBezTo>
                  <a:cubicBezTo>
                    <a:pt x="29" y="35"/>
                    <a:pt x="31" y="32"/>
                    <a:pt x="33" y="29"/>
                  </a:cubicBezTo>
                  <a:cubicBezTo>
                    <a:pt x="35" y="25"/>
                    <a:pt x="33" y="22"/>
                    <a:pt x="29" y="24"/>
                  </a:cubicBezTo>
                  <a:cubicBezTo>
                    <a:pt x="31" y="16"/>
                    <a:pt x="45" y="13"/>
                    <a:pt x="43"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grpSp>
      <p:sp>
        <p:nvSpPr>
          <p:cNvPr id="187" name="TextBox 186">
            <a:extLst>
              <a:ext uri="{FF2B5EF4-FFF2-40B4-BE49-F238E27FC236}">
                <a16:creationId xmlns:a16="http://schemas.microsoft.com/office/drawing/2014/main" id="{3BCA2098-9484-4C71-9160-4D9C2450D409}"/>
              </a:ext>
            </a:extLst>
          </p:cNvPr>
          <p:cNvSpPr txBox="1"/>
          <p:nvPr userDrawn="1"/>
        </p:nvSpPr>
        <p:spPr>
          <a:xfrm>
            <a:off x="3631058" y="2599800"/>
            <a:ext cx="4899097" cy="1241878"/>
          </a:xfrm>
          <a:prstGeom prst="rect">
            <a:avLst/>
          </a:prstGeom>
          <a:noFill/>
        </p:spPr>
        <p:txBody>
          <a:bodyPr wrap="none" rtlCol="0">
            <a:spAutoFit/>
          </a:bodyPr>
          <a:lstStyle/>
          <a:p>
            <a:pPr algn="ctr">
              <a:lnSpc>
                <a:spcPct val="90000"/>
              </a:lnSpc>
            </a:pPr>
            <a:r>
              <a:rPr lang="en-US" sz="8300">
                <a:solidFill>
                  <a:srgbClr val="009A4E"/>
                </a:solidFill>
                <a:latin typeface="Lato Black"/>
                <a:cs typeface="Lato Black"/>
              </a:rPr>
              <a:t>SEDIDCO</a:t>
            </a:r>
            <a:endParaRPr lang="en-US" sz="8300" dirty="0">
              <a:solidFill>
                <a:srgbClr val="009A4E"/>
              </a:solidFill>
              <a:latin typeface="Lato Black"/>
              <a:cs typeface="Lato Black"/>
            </a:endParaRPr>
          </a:p>
        </p:txBody>
      </p:sp>
      <p:sp>
        <p:nvSpPr>
          <p:cNvPr id="188" name="TextBox 187">
            <a:extLst>
              <a:ext uri="{FF2B5EF4-FFF2-40B4-BE49-F238E27FC236}">
                <a16:creationId xmlns:a16="http://schemas.microsoft.com/office/drawing/2014/main" id="{82E97E7C-E46C-4458-B149-EC26E29B93C4}"/>
              </a:ext>
            </a:extLst>
          </p:cNvPr>
          <p:cNvSpPr txBox="1"/>
          <p:nvPr userDrawn="1"/>
        </p:nvSpPr>
        <p:spPr>
          <a:xfrm>
            <a:off x="2773873" y="3723371"/>
            <a:ext cx="6665671" cy="313932"/>
          </a:xfrm>
          <a:prstGeom prst="rect">
            <a:avLst/>
          </a:prstGeom>
          <a:noFill/>
        </p:spPr>
        <p:txBody>
          <a:bodyPr wrap="none" rtlCol="0">
            <a:spAutoFit/>
          </a:bodyPr>
          <a:lstStyle/>
          <a:p>
            <a:pPr algn="ctr">
              <a:lnSpc>
                <a:spcPct val="90000"/>
              </a:lnSpc>
            </a:pPr>
            <a:r>
              <a:rPr lang="en-US" sz="1600">
                <a:latin typeface="Lato Light"/>
                <a:cs typeface="Lato Light"/>
              </a:rPr>
              <a:t>CÔNG TY CỔ PHẦN ĐẦU T</a:t>
            </a:r>
            <a:r>
              <a:rPr lang="vi-VN" sz="1600">
                <a:latin typeface="Lato Light"/>
                <a:cs typeface="Lato Light"/>
              </a:rPr>
              <a:t>Ư</a:t>
            </a:r>
            <a:r>
              <a:rPr lang="en-US" sz="1600">
                <a:latin typeface="Lato Light"/>
                <a:cs typeface="Lato Light"/>
              </a:rPr>
              <a:t> VÀ PHÁT TRIỂN GIÁO DỤC PH</a:t>
            </a:r>
            <a:r>
              <a:rPr lang="vi-VN" sz="1600">
                <a:latin typeface="Lato Light"/>
                <a:cs typeface="Lato Light"/>
              </a:rPr>
              <a:t>Ư</a:t>
            </a:r>
            <a:r>
              <a:rPr lang="en-US" sz="1600">
                <a:latin typeface="Lato Light"/>
                <a:cs typeface="Lato Light"/>
              </a:rPr>
              <a:t>ƠNG NAM</a:t>
            </a:r>
            <a:endParaRPr lang="en-US" sz="1600" dirty="0">
              <a:latin typeface="Lato Light"/>
              <a:cs typeface="Lato Light"/>
            </a:endParaRPr>
          </a:p>
        </p:txBody>
      </p:sp>
      <p:cxnSp>
        <p:nvCxnSpPr>
          <p:cNvPr id="189" name="Straight Connector 188">
            <a:extLst>
              <a:ext uri="{FF2B5EF4-FFF2-40B4-BE49-F238E27FC236}">
                <a16:creationId xmlns:a16="http://schemas.microsoft.com/office/drawing/2014/main" id="{B0C57034-40A2-4E21-965F-C85E6D59ABD7}"/>
              </a:ext>
            </a:extLst>
          </p:cNvPr>
          <p:cNvCxnSpPr/>
          <p:nvPr userDrawn="1"/>
        </p:nvCxnSpPr>
        <p:spPr>
          <a:xfrm>
            <a:off x="5424751" y="4238360"/>
            <a:ext cx="1339325" cy="0"/>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26F6C491-FFB7-4DB1-970E-AB5F3988B272}"/>
              </a:ext>
            </a:extLst>
          </p:cNvPr>
          <p:cNvCxnSpPr/>
          <p:nvPr userDrawn="1"/>
        </p:nvCxnSpPr>
        <p:spPr>
          <a:xfrm>
            <a:off x="3782555" y="2457423"/>
            <a:ext cx="4623715" cy="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92" name="Subtitle 2">
            <a:extLst>
              <a:ext uri="{FF2B5EF4-FFF2-40B4-BE49-F238E27FC236}">
                <a16:creationId xmlns:a16="http://schemas.microsoft.com/office/drawing/2014/main" id="{51D2EAF4-CD2D-40B2-A53B-6B48B040642A}"/>
              </a:ext>
            </a:extLst>
          </p:cNvPr>
          <p:cNvSpPr>
            <a:spLocks noGrp="1"/>
          </p:cNvSpPr>
          <p:nvPr>
            <p:ph type="subTitle" idx="1"/>
          </p:nvPr>
        </p:nvSpPr>
        <p:spPr>
          <a:xfrm>
            <a:off x="1009914" y="4570562"/>
            <a:ext cx="10377281" cy="46899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a:p>
        </p:txBody>
      </p:sp>
    </p:spTree>
    <p:extLst>
      <p:ext uri="{BB962C8B-B14F-4D97-AF65-F5344CB8AC3E}">
        <p14:creationId xmlns:p14="http://schemas.microsoft.com/office/powerpoint/2010/main" val="43693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Picture Placeholder 13"/>
          <p:cNvSpPr>
            <a:spLocks noGrp="1"/>
          </p:cNvSpPr>
          <p:nvPr>
            <p:ph type="pic" sz="quarter" idx="13"/>
          </p:nvPr>
        </p:nvSpPr>
        <p:spPr>
          <a:xfrm>
            <a:off x="2" y="0"/>
            <a:ext cx="6784407"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10194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7" name="Picture Placeholder 7">
            <a:extLst>
              <a:ext uri="{FF2B5EF4-FFF2-40B4-BE49-F238E27FC236}">
                <a16:creationId xmlns:a16="http://schemas.microsoft.com/office/drawing/2014/main" id="{DDE953C0-8621-49EF-B85C-57024477C047}"/>
              </a:ext>
            </a:extLst>
          </p:cNvPr>
          <p:cNvPicPr>
            <a:picLocks noChangeAspect="1"/>
          </p:cNvPicPr>
          <p:nvPr userDrawn="1"/>
        </p:nvPicPr>
        <p:blipFill rotWithShape="1">
          <a:blip r:embed="rId15" cstate="email">
            <a:extLst>
              <a:ext uri="{28A0092B-C50C-407E-A947-70E740481C1C}">
                <a14:useLocalDpi xmlns:a14="http://schemas.microsoft.com/office/drawing/2010/main" val="0"/>
              </a:ext>
            </a:extLst>
          </a:blip>
          <a:srcRect l="-2622" t="-1638" r="-2713" b="-1690"/>
          <a:stretch/>
        </p:blipFill>
        <p:spPr>
          <a:xfrm>
            <a:off x="125586" y="5888016"/>
            <a:ext cx="610124" cy="877062"/>
          </a:xfrm>
          <a:prstGeom prst="rect">
            <a:avLst/>
          </a:prstGeom>
        </p:spPr>
      </p:pic>
      <p:sp>
        <p:nvSpPr>
          <p:cNvPr id="8" name="TextBox 7">
            <a:extLst>
              <a:ext uri="{FF2B5EF4-FFF2-40B4-BE49-F238E27FC236}">
                <a16:creationId xmlns:a16="http://schemas.microsoft.com/office/drawing/2014/main" id="{563AA8C5-89FA-45A9-877B-720928CEE775}"/>
              </a:ext>
            </a:extLst>
          </p:cNvPr>
          <p:cNvSpPr txBox="1"/>
          <p:nvPr userDrawn="1"/>
        </p:nvSpPr>
        <p:spPr>
          <a:xfrm>
            <a:off x="838200" y="6389642"/>
            <a:ext cx="4630084" cy="424732"/>
          </a:xfrm>
          <a:prstGeom prst="rect">
            <a:avLst/>
          </a:prstGeom>
          <a:noFill/>
        </p:spPr>
        <p:txBody>
          <a:bodyPr wrap="square" rtlCol="0">
            <a:spAutoFit/>
          </a:bodyPr>
          <a:lstStyle/>
          <a:p>
            <a:pPr>
              <a:lnSpc>
                <a:spcPct val="90000"/>
              </a:lnSpc>
            </a:pPr>
            <a:r>
              <a:rPr lang="en-US" sz="24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04E09D45-27D1-4580-B657-A24E15FD1C75}"/>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0797305" y="5972976"/>
            <a:ext cx="1520895" cy="950297"/>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userDrawn="1"/>
        </p:nvSpPr>
        <p:spPr>
          <a:xfrm>
            <a:off x="11353801" y="209865"/>
            <a:ext cx="765156" cy="715415"/>
          </a:xfrm>
          <a:prstGeom prst="ellipse">
            <a:avLst/>
          </a:prstGeom>
          <a:blipFill dpi="0" rotWithShape="1">
            <a:blip r:embed="rId6" cstate="email">
              <a:extLst>
                <a:ext uri="{28A0092B-C50C-407E-A947-70E740481C1C}">
                  <a14:useLocalDpi xmlns:a14="http://schemas.microsoft.com/office/drawing/2010/main" val="0"/>
                </a:ext>
              </a:extLst>
            </a:blip>
            <a:srcRect/>
            <a:stretch>
              <a:fillRect/>
            </a:stretch>
          </a:bli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tx1"/>
              </a:solidFill>
              <a:latin typeface="Lato Light"/>
              <a:cs typeface="Lato Light"/>
            </a:endParaRPr>
          </a:p>
        </p:txBody>
      </p:sp>
      <p:sp>
        <p:nvSpPr>
          <p:cNvPr id="2" name="Title Placeholder 1"/>
          <p:cNvSpPr>
            <a:spLocks noGrp="1"/>
          </p:cNvSpPr>
          <p:nvPr>
            <p:ph type="title"/>
          </p:nvPr>
        </p:nvSpPr>
        <p:spPr>
          <a:xfrm>
            <a:off x="755355" y="322871"/>
            <a:ext cx="10515600" cy="99591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1105319"/>
            <a:ext cx="12192000" cy="0"/>
          </a:xfrm>
          <a:prstGeom prst="line">
            <a:avLst/>
          </a:prstGeom>
          <a:ln w="12700" cmpd="sng">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0855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lvl1pPr algn="l" defTabSz="914194" rtl="0" eaLnBrk="1" latinLnBrk="0" hangingPunct="1">
        <a:lnSpc>
          <a:spcPct val="90000"/>
        </a:lnSpc>
        <a:spcBef>
          <a:spcPct val="0"/>
        </a:spcBef>
        <a:buNone/>
        <a:defRPr lang="en-US" sz="3000" kern="1200">
          <a:solidFill>
            <a:schemeClr val="tx1"/>
          </a:solidFill>
          <a:latin typeface="Lato Bold"/>
          <a:ea typeface="+mj-ea"/>
          <a:cs typeface="Lato Bold"/>
        </a:defRPr>
      </a:lvl1pPr>
    </p:titleStyle>
    <p:bodyStyle>
      <a:lvl1pPr marL="0" indent="0" algn="l" defTabSz="914194" rtl="0" eaLnBrk="1" latinLnBrk="0" hangingPunct="1">
        <a:lnSpc>
          <a:spcPct val="90000"/>
        </a:lnSpc>
        <a:spcBef>
          <a:spcPts val="1000"/>
        </a:spcBef>
        <a:buFont typeface="Arial" panose="020B0604020202020204" pitchFamily="34" charset="0"/>
        <a:buNone/>
        <a:defRPr lang="en-US" sz="2400" kern="1200" dirty="0" smtClean="0">
          <a:solidFill>
            <a:schemeClr val="tx1"/>
          </a:solidFill>
          <a:effectLst/>
          <a:latin typeface="Lato Light"/>
          <a:ea typeface="+mn-ea"/>
          <a:cs typeface="Lato Light"/>
        </a:defRPr>
      </a:lvl1pPr>
      <a:lvl2pPr marL="457098" indent="0" algn="l" defTabSz="914194" rtl="0" eaLnBrk="1" latinLnBrk="0" hangingPunct="1">
        <a:lnSpc>
          <a:spcPct val="90000"/>
        </a:lnSpc>
        <a:spcBef>
          <a:spcPts val="500"/>
        </a:spcBef>
        <a:buFont typeface="Arial" panose="020B0604020202020204" pitchFamily="34" charset="0"/>
        <a:buNone/>
        <a:defRPr lang="en-US" sz="2000" kern="1200" dirty="0" smtClean="0">
          <a:solidFill>
            <a:schemeClr val="tx1"/>
          </a:solidFill>
          <a:effectLst/>
          <a:latin typeface="Lato Light"/>
          <a:ea typeface="+mn-ea"/>
          <a:cs typeface="Lato Light"/>
        </a:defRPr>
      </a:lvl2pPr>
      <a:lvl3pPr marL="914194" indent="0" algn="l" defTabSz="914194" rtl="0" eaLnBrk="1" latinLnBrk="0" hangingPunct="1">
        <a:lnSpc>
          <a:spcPct val="90000"/>
        </a:lnSpc>
        <a:spcBef>
          <a:spcPts val="500"/>
        </a:spcBef>
        <a:buFont typeface="Arial" panose="020B0604020202020204" pitchFamily="34" charset="0"/>
        <a:buNone/>
        <a:defRPr lang="en-US" sz="1800" kern="1200" dirty="0" smtClean="0">
          <a:solidFill>
            <a:schemeClr val="tx1"/>
          </a:solidFill>
          <a:effectLst/>
          <a:latin typeface="Lato Light"/>
          <a:ea typeface="+mn-ea"/>
          <a:cs typeface="Lato Light"/>
        </a:defRPr>
      </a:lvl3pPr>
      <a:lvl4pPr marL="1371292" indent="0" algn="l" defTabSz="914194" rtl="0" eaLnBrk="1" latinLnBrk="0" hangingPunct="1">
        <a:lnSpc>
          <a:spcPct val="90000"/>
        </a:lnSpc>
        <a:spcBef>
          <a:spcPts val="500"/>
        </a:spcBef>
        <a:buFont typeface="Arial" panose="020B0604020202020204" pitchFamily="34" charset="0"/>
        <a:buNone/>
        <a:defRPr lang="en-US" sz="1600" kern="1200" dirty="0" smtClean="0">
          <a:solidFill>
            <a:schemeClr val="tx1"/>
          </a:solidFill>
          <a:effectLst/>
          <a:latin typeface="Lato Light"/>
          <a:ea typeface="+mn-ea"/>
          <a:cs typeface="Lato Light"/>
        </a:defRPr>
      </a:lvl4pPr>
      <a:lvl5pPr marL="1828389" indent="0" algn="l" defTabSz="914194" rtl="0" eaLnBrk="1" latinLnBrk="0" hangingPunct="1">
        <a:lnSpc>
          <a:spcPct val="90000"/>
        </a:lnSpc>
        <a:spcBef>
          <a:spcPts val="500"/>
        </a:spcBef>
        <a:buFont typeface="Arial" panose="020B0604020202020204" pitchFamily="34" charset="0"/>
        <a:buNone/>
        <a:defRPr lang="en-US" sz="1600" kern="1200" dirty="0">
          <a:solidFill>
            <a:schemeClr val="tx1"/>
          </a:solidFill>
          <a:effectLst/>
          <a:latin typeface="Lato Light"/>
          <a:ea typeface="+mn-ea"/>
          <a:cs typeface="Lato Light"/>
        </a:defRPr>
      </a:lvl5pPr>
      <a:lvl6pPr marL="2514034"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9"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6"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8" algn="l" defTabSz="9141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1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14.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53920"/>
            <a:ext cx="9144000" cy="885825"/>
          </a:xfrm>
        </p:spPr>
        <p:txBody>
          <a:bodyPr anchor="t" anchorCtr="0"/>
          <a:lstStyle/>
          <a:p>
            <a:r>
              <a:rPr lang="en-US" sz="4800" b="1" dirty="0">
                <a:solidFill>
                  <a:schemeClr val="accent6"/>
                </a:solidFill>
                <a:latin typeface="Times New Roman" panose="02020603050405020304" charset="0"/>
                <a:cs typeface="Times New Roman" panose="02020603050405020304" charset="0"/>
              </a:rPr>
              <a:t>UNIT 5: FOOD AND HEALTH</a:t>
            </a:r>
          </a:p>
        </p:txBody>
      </p:sp>
      <p:sp>
        <p:nvSpPr>
          <p:cNvPr id="3" name="Subtitle 2"/>
          <p:cNvSpPr>
            <a:spLocks noGrp="1"/>
          </p:cNvSpPr>
          <p:nvPr>
            <p:ph type="subTitle" idx="1"/>
          </p:nvPr>
        </p:nvSpPr>
        <p:spPr>
          <a:xfrm>
            <a:off x="1433194" y="3130868"/>
            <a:ext cx="9539605" cy="1655762"/>
          </a:xfrm>
        </p:spPr>
        <p:txBody>
          <a:bodyPr/>
          <a:lstStyle/>
          <a:p>
            <a:r>
              <a:rPr lang="en-US" sz="4000" b="1" dirty="0">
                <a:solidFill>
                  <a:srgbClr val="FF0000"/>
                </a:solidFill>
                <a:latin typeface="Times New Roman" panose="02020603050405020304" charset="0"/>
                <a:cs typeface="Times New Roman" panose="02020603050405020304" charset="0"/>
              </a:rPr>
              <a:t>LESSON 8: SCIENCE - </a:t>
            </a:r>
          </a:p>
          <a:p>
            <a:r>
              <a:rPr lang="en-US" sz="4000" b="1" dirty="0">
                <a:solidFill>
                  <a:srgbClr val="FF0000"/>
                </a:solidFill>
                <a:latin typeface="Times New Roman" panose="02020603050405020304" charset="0"/>
                <a:cs typeface="Times New Roman" panose="02020603050405020304" charset="0"/>
              </a:rPr>
              <a:t>FOOD AND NUTRIENTS – page 70.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bdbbdf08d34cf7fc2d227a44bcc947d"/>
          <p:cNvPicPr>
            <a:picLocks noGrp="1" noChangeAspect="1"/>
          </p:cNvPicPr>
          <p:nvPr>
            <p:ph sz="half" idx="2"/>
          </p:nvPr>
        </p:nvPicPr>
        <p:blipFill>
          <a:blip r:embed="rId2"/>
          <a:stretch>
            <a:fillRect/>
          </a:stretch>
        </p:blipFill>
        <p:spPr>
          <a:xfrm>
            <a:off x="0" y="-635"/>
            <a:ext cx="12191365" cy="6858635"/>
          </a:xfrm>
          <a:prstGeom prst="rect">
            <a:avLst/>
          </a:prstGeom>
        </p:spPr>
      </p:pic>
      <p:graphicFrame>
        <p:nvGraphicFramePr>
          <p:cNvPr id="13" name="Content Placeholder 12"/>
          <p:cNvGraphicFramePr>
            <a:graphicFrameLocks noGrp="1"/>
          </p:cNvGraphicFramePr>
          <p:nvPr>
            <p:ph sz="half" idx="1"/>
            <p:extLst>
              <p:ext uri="{D42A27DB-BD31-4B8C-83A1-F6EECF244321}">
                <p14:modId xmlns:p14="http://schemas.microsoft.com/office/powerpoint/2010/main" val="1007634435"/>
              </p:ext>
            </p:extLst>
          </p:nvPr>
        </p:nvGraphicFramePr>
        <p:xfrm>
          <a:off x="1134110" y="1189355"/>
          <a:ext cx="10763250" cy="2800350"/>
        </p:xfrm>
        <a:graphic>
          <a:graphicData uri="http://schemas.openxmlformats.org/drawingml/2006/table">
            <a:tbl>
              <a:tblPr firstRow="1" bandRow="1">
                <a:tableStyleId>{5940675A-B579-460E-94D1-54222C63F5DA}</a:tableStyleId>
              </a:tblPr>
              <a:tblGrid>
                <a:gridCol w="10763250">
                  <a:extLst>
                    <a:ext uri="{9D8B030D-6E8A-4147-A177-3AD203B41FA5}">
                      <a16:colId xmlns:a16="http://schemas.microsoft.com/office/drawing/2014/main" val="20000"/>
                    </a:ext>
                  </a:extLst>
                </a:gridCol>
              </a:tblGrid>
              <a:tr h="2800350">
                <a:tc>
                  <a:txBody>
                    <a:bodyPr/>
                    <a:lstStyle/>
                    <a:p>
                      <a:pPr indent="0">
                        <a:buNone/>
                      </a:pPr>
                      <a:r>
                        <a:rPr lang="en-US" sz="4000" b="1" dirty="0">
                          <a:latin typeface="Times New Roman" panose="02020603050405020304" charset="0"/>
                          <a:ea typeface="Times New Roman" panose="02020603050405020304" charset="0"/>
                          <a:cs typeface="Times New Roman" panose="02020603050405020304" charset="0"/>
                        </a:rPr>
                        <a:t>* Homework:</a:t>
                      </a:r>
                    </a:p>
                    <a:p>
                      <a:pPr indent="0">
                        <a:buNone/>
                      </a:pPr>
                      <a:r>
                        <a:rPr lang="en-US" sz="4000" b="0" dirty="0">
                          <a:latin typeface="Times New Roman" panose="02020603050405020304" charset="0"/>
                          <a:ea typeface="Times New Roman" panose="02020603050405020304" charset="0"/>
                          <a:cs typeface="Times New Roman" panose="02020603050405020304" charset="0"/>
                        </a:rPr>
                        <a:t>- Learn by heart all the new words.</a:t>
                      </a:r>
                    </a:p>
                    <a:p>
                      <a:pPr indent="0">
                        <a:buNone/>
                      </a:pPr>
                      <a:r>
                        <a:rPr lang="en-US" sz="4000" b="0" dirty="0">
                          <a:latin typeface="Times New Roman" panose="02020603050405020304" charset="0"/>
                          <a:ea typeface="Times New Roman" panose="02020603050405020304" charset="0"/>
                          <a:cs typeface="Times New Roman" panose="02020603050405020304" charset="0"/>
                        </a:rPr>
                        <a:t>- Do exercises in Student Book  - page 82, 83.</a:t>
                      </a:r>
                    </a:p>
                  </a:txBody>
                  <a:tcPr marL="0" marR="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BCDB7A-35F3-4536-B06B-A95855BFF67C}"/>
              </a:ext>
            </a:extLst>
          </p:cNvPr>
          <p:cNvSpPr txBox="1"/>
          <p:nvPr/>
        </p:nvSpPr>
        <p:spPr>
          <a:xfrm>
            <a:off x="4215246" y="0"/>
            <a:ext cx="2615045" cy="553998"/>
          </a:xfrm>
          <a:prstGeom prst="rect">
            <a:avLst/>
          </a:prstGeom>
          <a:noFill/>
        </p:spPr>
        <p:txBody>
          <a:bodyPr wrap="square">
            <a:spAutoFit/>
          </a:bodyPr>
          <a:lstStyle/>
          <a:p>
            <a:r>
              <a:rPr lang="en-US" sz="3000" b="1" dirty="0">
                <a:solidFill>
                  <a:srgbClr val="FF0000"/>
                </a:solidFill>
                <a:latin typeface="Times New Roman" panose="02020603050405020304" charset="0"/>
                <a:ea typeface="Times New Roman" panose="02020603050405020304" charset="0"/>
                <a:cs typeface="Times New Roman" panose="02020603050405020304" charset="0"/>
              </a:rPr>
              <a:t>Homework:</a:t>
            </a:r>
            <a:endParaRPr lang="en-US" sz="3000" dirty="0">
              <a:solidFill>
                <a:srgbClr val="FF0000"/>
              </a:solidFill>
            </a:endParaRPr>
          </a:p>
        </p:txBody>
      </p:sp>
      <p:pic>
        <p:nvPicPr>
          <p:cNvPr id="7" name="Picture 6">
            <a:extLst>
              <a:ext uri="{FF2B5EF4-FFF2-40B4-BE49-F238E27FC236}">
                <a16:creationId xmlns:a16="http://schemas.microsoft.com/office/drawing/2014/main" id="{65804549-16D8-4781-8905-94B9F431E65D}"/>
              </a:ext>
            </a:extLst>
          </p:cNvPr>
          <p:cNvPicPr>
            <a:picLocks noChangeAspect="1"/>
          </p:cNvPicPr>
          <p:nvPr/>
        </p:nvPicPr>
        <p:blipFill>
          <a:blip r:embed="rId2"/>
          <a:stretch>
            <a:fillRect/>
          </a:stretch>
        </p:blipFill>
        <p:spPr>
          <a:xfrm>
            <a:off x="1898073" y="553998"/>
            <a:ext cx="8215745" cy="5445020"/>
          </a:xfrm>
          <a:prstGeom prst="rect">
            <a:avLst/>
          </a:prstGeom>
        </p:spPr>
      </p:pic>
    </p:spTree>
    <p:extLst>
      <p:ext uri="{BB962C8B-B14F-4D97-AF65-F5344CB8AC3E}">
        <p14:creationId xmlns:p14="http://schemas.microsoft.com/office/powerpoint/2010/main" val="245624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765175"/>
          </a:xfrm>
        </p:spPr>
        <p:txBody>
          <a:bodyPr anchor="t" anchorCtr="0">
            <a:normAutofit/>
          </a:bodyPr>
          <a:lstStyle/>
          <a:p>
            <a:pPr algn="ctr"/>
            <a:r>
              <a:rPr lang="en-US" sz="4000" b="1" i="1" dirty="0">
                <a:solidFill>
                  <a:srgbClr val="FF0000"/>
                </a:solidFill>
                <a:latin typeface="Times New Roman" panose="02020603050405020304" charset="0"/>
                <a:cs typeface="Times New Roman" panose="02020603050405020304" charset="0"/>
              </a:rPr>
              <a:t>Let’s look up these words.</a:t>
            </a:r>
          </a:p>
        </p:txBody>
      </p:sp>
      <p:pic>
        <p:nvPicPr>
          <p:cNvPr id="4" name="Content Placeholder 3" descr="look up the words"/>
          <p:cNvPicPr>
            <a:picLocks noGrp="1" noChangeAspect="1"/>
          </p:cNvPicPr>
          <p:nvPr>
            <p:ph idx="4294967295"/>
          </p:nvPr>
        </p:nvPicPr>
        <p:blipFill>
          <a:blip r:embed="rId2"/>
          <a:stretch>
            <a:fillRect/>
          </a:stretch>
        </p:blipFill>
        <p:spPr>
          <a:xfrm>
            <a:off x="5670550" y="1252538"/>
            <a:ext cx="6521450" cy="4352925"/>
          </a:xfrm>
          <a:prstGeom prst="rect">
            <a:avLst/>
          </a:prstGeom>
        </p:spPr>
      </p:pic>
      <p:sp>
        <p:nvSpPr>
          <p:cNvPr id="5" name="Text Box 4"/>
          <p:cNvSpPr txBox="1"/>
          <p:nvPr/>
        </p:nvSpPr>
        <p:spPr>
          <a:xfrm>
            <a:off x="606591" y="1229041"/>
            <a:ext cx="3613490" cy="4401205"/>
          </a:xfrm>
          <a:prstGeom prst="rect">
            <a:avLst/>
          </a:prstGeom>
          <a:noFill/>
        </p:spPr>
        <p:txBody>
          <a:bodyPr wrap="none" rtlCol="0">
            <a:spAutoFit/>
          </a:bodyPr>
          <a:lstStyle/>
          <a:p>
            <a:pPr marL="742950" indent="-742950">
              <a:buAutoNum type="arabicPeriod"/>
            </a:pPr>
            <a:r>
              <a:rPr lang="en-US" sz="4000" dirty="0">
                <a:solidFill>
                  <a:srgbClr val="0F0F0F"/>
                </a:solidFill>
                <a:latin typeface="Times New Roman" panose="02020603050405020304" charset="0"/>
                <a:cs typeface="Times New Roman" panose="02020603050405020304" charset="0"/>
              </a:rPr>
              <a:t>water</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mineral</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fat</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protein</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vitamin</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disease</a:t>
            </a:r>
          </a:p>
          <a:p>
            <a:pPr marL="742950" indent="-742950">
              <a:buAutoNum type="arabicPeriod"/>
            </a:pPr>
            <a:r>
              <a:rPr lang="en-US" sz="4000" dirty="0">
                <a:solidFill>
                  <a:srgbClr val="0F0F0F"/>
                </a:solidFill>
                <a:latin typeface="Times New Roman" panose="02020603050405020304" charset="0"/>
                <a:cs typeface="Times New Roman" panose="02020603050405020304" charset="0"/>
              </a:rPr>
              <a:t>carbohydrate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4" name="Content Placeholder 3" descr="protein"/>
          <p:cNvPicPr>
            <a:picLocks noGrp="1" noChangeAspect="1"/>
          </p:cNvPicPr>
          <p:nvPr>
            <p:ph idx="4294967295"/>
          </p:nvPr>
        </p:nvPicPr>
        <p:blipFill>
          <a:blip r:embed="rId2"/>
          <a:stretch>
            <a:fillRect/>
          </a:stretch>
        </p:blipFill>
        <p:spPr>
          <a:xfrm>
            <a:off x="2981325" y="1068388"/>
            <a:ext cx="9210675" cy="4286250"/>
          </a:xfrm>
          <a:prstGeom prst="rect">
            <a:avLst/>
          </a:prstGeom>
        </p:spPr>
      </p:pic>
      <p:sp>
        <p:nvSpPr>
          <p:cNvPr id="5" name="Text Box 4"/>
          <p:cNvSpPr txBox="1"/>
          <p:nvPr/>
        </p:nvSpPr>
        <p:spPr>
          <a:xfrm>
            <a:off x="4350385" y="5704205"/>
            <a:ext cx="5791142" cy="707886"/>
          </a:xfrm>
          <a:prstGeom prst="rect">
            <a:avLst/>
          </a:prstGeom>
          <a:noFill/>
        </p:spPr>
        <p:txBody>
          <a:bodyPr wrap="square" rtlCol="0">
            <a:spAutoFit/>
          </a:bodyPr>
          <a:lstStyle/>
          <a:p>
            <a:r>
              <a:rPr lang="en-US" sz="4000" b="1" dirty="0">
                <a:solidFill>
                  <a:srgbClr val="0F0F0F"/>
                </a:solidFill>
                <a:latin typeface="Times New Roman" panose="02020603050405020304" pitchFamily="18" charset="0"/>
                <a:cs typeface="Times New Roman" panose="02020603050405020304" pitchFamily="18" charset="0"/>
              </a:rPr>
              <a:t>protein </a:t>
            </a:r>
            <a:r>
              <a:rPr lang="en-US" sz="4000" b="1" dirty="0">
                <a:solidFill>
                  <a:srgbClr val="FF0000"/>
                </a:solidFill>
                <a:latin typeface="Times New Roman" panose="02020603050405020304" pitchFamily="18" charset="0"/>
                <a:cs typeface="Times New Roman" panose="02020603050405020304" pitchFamily="18" charset="0"/>
              </a:rPr>
              <a:t>/ˈ</a:t>
            </a:r>
            <a:r>
              <a:rPr lang="en-US" sz="4000" b="1" dirty="0" err="1">
                <a:solidFill>
                  <a:srgbClr val="FF0000"/>
                </a:solidFill>
                <a:latin typeface="Times New Roman" panose="02020603050405020304" pitchFamily="18" charset="0"/>
                <a:cs typeface="Times New Roman" panose="02020603050405020304" pitchFamily="18" charset="0"/>
              </a:rPr>
              <a:t>prəʊtiːn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pitchFamily="18" charset="0"/>
                <a:cs typeface="Times New Roman" panose="02020603050405020304" pitchFamily="18" charset="0"/>
              </a:rPr>
              <a:t>(n)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6" name="Content Placeholder 5" descr="carbohydrate"/>
          <p:cNvPicPr>
            <a:picLocks noGrp="1" noChangeAspect="1"/>
          </p:cNvPicPr>
          <p:nvPr>
            <p:ph idx="4294967295"/>
          </p:nvPr>
        </p:nvPicPr>
        <p:blipFill>
          <a:blip r:embed="rId2"/>
          <a:srcRect t="117" r="11178"/>
          <a:stretch>
            <a:fillRect/>
          </a:stretch>
        </p:blipFill>
        <p:spPr>
          <a:xfrm>
            <a:off x="3679825" y="1258888"/>
            <a:ext cx="8512175" cy="4346575"/>
          </a:xfrm>
          <a:prstGeom prst="rect">
            <a:avLst/>
          </a:prstGeom>
        </p:spPr>
      </p:pic>
      <p:sp>
        <p:nvSpPr>
          <p:cNvPr id="5" name="Text Box 4"/>
          <p:cNvSpPr txBox="1"/>
          <p:nvPr/>
        </p:nvSpPr>
        <p:spPr>
          <a:xfrm>
            <a:off x="4350384" y="5704205"/>
            <a:ext cx="7841616" cy="707886"/>
          </a:xfrm>
          <a:prstGeom prst="rect">
            <a:avLst/>
          </a:prstGeom>
          <a:noFill/>
        </p:spPr>
        <p:txBody>
          <a:bodyPr wrap="square" rtlCol="0">
            <a:spAutoFit/>
          </a:bodyPr>
          <a:lstStyle/>
          <a:p>
            <a:r>
              <a:rPr lang="en-US" sz="4000" b="1" dirty="0">
                <a:solidFill>
                  <a:srgbClr val="0F0F0F"/>
                </a:solidFill>
                <a:latin typeface="Times New Roman" panose="02020603050405020304" pitchFamily="18" charset="0"/>
                <a:cs typeface="Times New Roman" panose="02020603050405020304" pitchFamily="18" charset="0"/>
              </a:rPr>
              <a:t>carbohydrate </a:t>
            </a:r>
            <a:r>
              <a:rPr lang="en-US" sz="4000" dirty="0">
                <a:solidFill>
                  <a:srgbClr val="FF0000"/>
                </a:solidFill>
                <a:latin typeface="Times New Roman" panose="02020603050405020304" pitchFamily="18" charset="0"/>
                <a:cs typeface="Times New Roman" panose="02020603050405020304" pitchFamily="18" charset="0"/>
              </a:rPr>
              <a:t>/ˌ</a:t>
            </a:r>
            <a:r>
              <a:rPr lang="en-US" sz="4000" dirty="0" err="1">
                <a:solidFill>
                  <a:srgbClr val="FF0000"/>
                </a:solidFill>
                <a:latin typeface="Times New Roman" panose="02020603050405020304" pitchFamily="18" charset="0"/>
                <a:cs typeface="Times New Roman" panose="02020603050405020304" pitchFamily="18" charset="0"/>
              </a:rPr>
              <a:t>kɑːbəʊˈhaɪdreɪt</a:t>
            </a:r>
            <a:r>
              <a:rPr lang="en-US" sz="4000"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pitchFamily="18" charset="0"/>
                <a:cs typeface="Times New Roman" panose="02020603050405020304"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4" name="Content Placeholder 3" descr="fat"/>
          <p:cNvPicPr>
            <a:picLocks noGrp="1" noChangeAspect="1"/>
          </p:cNvPicPr>
          <p:nvPr>
            <p:ph idx="4294967295"/>
          </p:nvPr>
        </p:nvPicPr>
        <p:blipFill>
          <a:blip r:embed="rId2"/>
          <a:stretch>
            <a:fillRect/>
          </a:stretch>
        </p:blipFill>
        <p:spPr>
          <a:xfrm>
            <a:off x="0" y="1068388"/>
            <a:ext cx="6962775" cy="4351337"/>
          </a:xfrm>
          <a:prstGeom prst="rect">
            <a:avLst/>
          </a:prstGeom>
        </p:spPr>
      </p:pic>
      <p:sp>
        <p:nvSpPr>
          <p:cNvPr id="5" name="Text Box 4"/>
          <p:cNvSpPr txBox="1"/>
          <p:nvPr/>
        </p:nvSpPr>
        <p:spPr>
          <a:xfrm>
            <a:off x="4350385" y="5704205"/>
            <a:ext cx="5236960" cy="707886"/>
          </a:xfrm>
          <a:prstGeom prst="rect">
            <a:avLst/>
          </a:prstGeom>
          <a:noFill/>
        </p:spPr>
        <p:txBody>
          <a:bodyPr wrap="square" rtlCol="0">
            <a:spAutoFit/>
          </a:bodyPr>
          <a:lstStyle/>
          <a:p>
            <a:r>
              <a:rPr lang="en-US" sz="4000" b="1" dirty="0">
                <a:solidFill>
                  <a:srgbClr val="0F0F0F"/>
                </a:solidFill>
                <a:latin typeface="Times New Roman" panose="02020603050405020304" charset="0"/>
                <a:cs typeface="Times New Roman" panose="02020603050405020304" charset="0"/>
              </a:rPr>
              <a:t>fat </a:t>
            </a:r>
            <a:r>
              <a:rPr lang="en-US" sz="4000" dirty="0">
                <a:solidFill>
                  <a:srgbClr val="FF0000"/>
                </a:solidFill>
                <a:latin typeface="Times New Roman" panose="02020603050405020304" pitchFamily="18" charset="0"/>
                <a:cs typeface="Times New Roman" panose="02020603050405020304" pitchFamily="18" charset="0"/>
              </a:rPr>
              <a:t>/</a:t>
            </a:r>
            <a:r>
              <a:rPr lang="en-US" sz="4000" dirty="0" err="1">
                <a:solidFill>
                  <a:srgbClr val="FF0000"/>
                </a:solidFill>
                <a:latin typeface="Times New Roman" panose="02020603050405020304" pitchFamily="18" charset="0"/>
                <a:cs typeface="Times New Roman" panose="02020603050405020304" pitchFamily="18" charset="0"/>
              </a:rPr>
              <a:t>fæt</a:t>
            </a:r>
            <a:r>
              <a:rPr lang="en-US" sz="4000"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charset="0"/>
                <a:cs typeface="Times New Roman" panose="02020603050405020304"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65125"/>
            <a:ext cx="34147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6" name="Content Placeholder 5" descr="disease"/>
          <p:cNvPicPr>
            <a:picLocks noGrp="1" noChangeAspect="1"/>
          </p:cNvPicPr>
          <p:nvPr>
            <p:ph idx="4294967295"/>
          </p:nvPr>
        </p:nvPicPr>
        <p:blipFill>
          <a:blip r:embed="rId2"/>
          <a:stretch>
            <a:fillRect/>
          </a:stretch>
        </p:blipFill>
        <p:spPr>
          <a:xfrm>
            <a:off x="0" y="1068388"/>
            <a:ext cx="4972050" cy="4351337"/>
          </a:xfrm>
          <a:prstGeom prst="rect">
            <a:avLst/>
          </a:prstGeom>
        </p:spPr>
      </p:pic>
      <p:sp>
        <p:nvSpPr>
          <p:cNvPr id="5" name="Text Box 4"/>
          <p:cNvSpPr txBox="1"/>
          <p:nvPr/>
        </p:nvSpPr>
        <p:spPr>
          <a:xfrm>
            <a:off x="4350385" y="5704205"/>
            <a:ext cx="4225579" cy="707886"/>
          </a:xfrm>
          <a:prstGeom prst="rect">
            <a:avLst/>
          </a:prstGeom>
          <a:noFill/>
        </p:spPr>
        <p:txBody>
          <a:bodyPr wrap="square" rtlCol="0">
            <a:spAutoFit/>
          </a:bodyPr>
          <a:lstStyle/>
          <a:p>
            <a:r>
              <a:rPr lang="en-US" sz="4000" b="1" dirty="0">
                <a:solidFill>
                  <a:srgbClr val="0F0F0F"/>
                </a:solidFill>
                <a:latin typeface="Times New Roman" panose="02020603050405020304" pitchFamily="18" charset="0"/>
                <a:cs typeface="Times New Roman" panose="02020603050405020304" pitchFamily="18" charset="0"/>
              </a:rPr>
              <a:t>disease </a:t>
            </a:r>
            <a:r>
              <a:rPr lang="en-US" sz="4000" dirty="0">
                <a:solidFill>
                  <a:srgbClr val="FF0000"/>
                </a:solidFill>
                <a:latin typeface="Times New Roman" panose="02020603050405020304" pitchFamily="18" charset="0"/>
                <a:cs typeface="Times New Roman" panose="02020603050405020304" pitchFamily="18" charset="0"/>
              </a:rPr>
              <a:t>/</a:t>
            </a:r>
            <a:r>
              <a:rPr lang="en-US" sz="4000" dirty="0" err="1">
                <a:solidFill>
                  <a:srgbClr val="FF0000"/>
                </a:solidFill>
                <a:latin typeface="Times New Roman" panose="02020603050405020304" pitchFamily="18" charset="0"/>
                <a:cs typeface="Times New Roman" panose="02020603050405020304" pitchFamily="18" charset="0"/>
              </a:rPr>
              <a:t>dɪˈziːz</a:t>
            </a:r>
            <a:r>
              <a:rPr lang="en-US" sz="4000"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pitchFamily="18" charset="0"/>
                <a:cs typeface="Times New Roman" panose="02020603050405020304"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4" name="Content Placeholder 3" descr="water"/>
          <p:cNvPicPr>
            <a:picLocks noGrp="1" noChangeAspect="1"/>
          </p:cNvPicPr>
          <p:nvPr>
            <p:ph idx="4294967295"/>
          </p:nvPr>
        </p:nvPicPr>
        <p:blipFill>
          <a:blip r:embed="rId2"/>
          <a:stretch>
            <a:fillRect/>
          </a:stretch>
        </p:blipFill>
        <p:spPr>
          <a:xfrm>
            <a:off x="2687782" y="1069976"/>
            <a:ext cx="6534150" cy="4351337"/>
          </a:xfrm>
          <a:prstGeom prst="rect">
            <a:avLst/>
          </a:prstGeom>
        </p:spPr>
      </p:pic>
      <p:sp>
        <p:nvSpPr>
          <p:cNvPr id="5" name="Text Box 4"/>
          <p:cNvSpPr txBox="1"/>
          <p:nvPr/>
        </p:nvSpPr>
        <p:spPr>
          <a:xfrm>
            <a:off x="4350385" y="5704205"/>
            <a:ext cx="5874270" cy="707886"/>
          </a:xfrm>
          <a:prstGeom prst="rect">
            <a:avLst/>
          </a:prstGeom>
          <a:noFill/>
        </p:spPr>
        <p:txBody>
          <a:bodyPr wrap="square" rtlCol="0">
            <a:spAutoFit/>
          </a:bodyPr>
          <a:lstStyle/>
          <a:p>
            <a:r>
              <a:rPr lang="en-US" sz="4000" b="1" dirty="0">
                <a:solidFill>
                  <a:srgbClr val="0F0F0F"/>
                </a:solidFill>
                <a:latin typeface="Times New Roman" panose="02020603050405020304" charset="0"/>
                <a:cs typeface="Times New Roman" panose="02020603050405020304" charset="0"/>
              </a:rPr>
              <a:t>water </a:t>
            </a:r>
            <a:r>
              <a:rPr lang="en-US" sz="4000" dirty="0">
                <a:solidFill>
                  <a:srgbClr val="FF0000"/>
                </a:solidFill>
                <a:latin typeface="Times New Roman" panose="02020603050405020304" pitchFamily="18" charset="0"/>
                <a:cs typeface="Times New Roman" panose="02020603050405020304" pitchFamily="18" charset="0"/>
              </a:rPr>
              <a:t>/ˈ</a:t>
            </a:r>
            <a:r>
              <a:rPr lang="en-US" sz="4000" dirty="0" err="1">
                <a:solidFill>
                  <a:srgbClr val="FF0000"/>
                </a:solidFill>
                <a:latin typeface="Times New Roman" panose="02020603050405020304" pitchFamily="18" charset="0"/>
                <a:cs typeface="Times New Roman" panose="02020603050405020304" pitchFamily="18" charset="0"/>
              </a:rPr>
              <a:t>wɔːtə</a:t>
            </a:r>
            <a:r>
              <a:rPr lang="en-US" sz="4000" dirty="0">
                <a:solidFill>
                  <a:srgbClr val="FF0000"/>
                </a:solidFill>
                <a:latin typeface="Times New Roman" panose="02020603050405020304" pitchFamily="18" charset="0"/>
                <a:cs typeface="Times New Roman" panose="02020603050405020304" pitchFamily="18" charset="0"/>
              </a:rPr>
              <a:t>(r)/</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charset="0"/>
                <a:cs typeface="Times New Roman" panose="02020603050405020304"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6" name="Content Placeholder 5" descr="minerals"/>
          <p:cNvPicPr>
            <a:picLocks noGrp="1" noChangeAspect="1"/>
          </p:cNvPicPr>
          <p:nvPr>
            <p:ph idx="4294967295"/>
          </p:nvPr>
        </p:nvPicPr>
        <p:blipFill>
          <a:blip r:embed="rId2"/>
          <a:srcRect l="6791" t="6975" r="6073" b="12549"/>
          <a:stretch>
            <a:fillRect/>
          </a:stretch>
        </p:blipFill>
        <p:spPr>
          <a:xfrm>
            <a:off x="1544060" y="1087294"/>
            <a:ext cx="8278813" cy="4060825"/>
          </a:xfrm>
          <a:prstGeom prst="rect">
            <a:avLst/>
          </a:prstGeom>
        </p:spPr>
      </p:pic>
      <p:sp>
        <p:nvSpPr>
          <p:cNvPr id="5" name="Text Box 4"/>
          <p:cNvSpPr txBox="1"/>
          <p:nvPr/>
        </p:nvSpPr>
        <p:spPr>
          <a:xfrm>
            <a:off x="4350385" y="5704205"/>
            <a:ext cx="5472488" cy="707886"/>
          </a:xfrm>
          <a:prstGeom prst="rect">
            <a:avLst/>
          </a:prstGeom>
          <a:noFill/>
        </p:spPr>
        <p:txBody>
          <a:bodyPr wrap="square" rtlCol="0">
            <a:spAutoFit/>
          </a:bodyPr>
          <a:lstStyle/>
          <a:p>
            <a:r>
              <a:rPr lang="en-US" sz="4000" b="1" dirty="0">
                <a:solidFill>
                  <a:srgbClr val="0F0F0F"/>
                </a:solidFill>
                <a:latin typeface="Times New Roman" panose="02020603050405020304" charset="0"/>
                <a:cs typeface="Times New Roman" panose="02020603050405020304" charset="0"/>
              </a:rPr>
              <a:t>mineral </a:t>
            </a:r>
            <a:r>
              <a:rPr lang="en-US" sz="4000" dirty="0">
                <a:solidFill>
                  <a:srgbClr val="FF0000"/>
                </a:solidFill>
                <a:latin typeface="Times New Roman" panose="02020603050405020304" pitchFamily="18" charset="0"/>
                <a:cs typeface="Times New Roman" panose="02020603050405020304" pitchFamily="18" charset="0"/>
              </a:rPr>
              <a:t>/ˈ</a:t>
            </a:r>
            <a:r>
              <a:rPr lang="en-US" sz="4000" dirty="0" err="1">
                <a:solidFill>
                  <a:srgbClr val="FF0000"/>
                </a:solidFill>
                <a:latin typeface="Times New Roman" panose="02020603050405020304" pitchFamily="18" charset="0"/>
                <a:cs typeface="Times New Roman" panose="02020603050405020304" pitchFamily="18" charset="0"/>
              </a:rPr>
              <a:t>mɪnərəl</a:t>
            </a:r>
            <a:r>
              <a:rPr lang="en-US" sz="4000"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charset="0"/>
                <a:cs typeface="Times New Roman" panose="02020603050405020304"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4" name="Content Placeholder 3" descr="vitamin"/>
          <p:cNvPicPr>
            <a:picLocks noGrp="1" noChangeAspect="1"/>
          </p:cNvPicPr>
          <p:nvPr>
            <p:ph idx="4294967295"/>
          </p:nvPr>
        </p:nvPicPr>
        <p:blipFill>
          <a:blip r:embed="rId2"/>
          <a:stretch>
            <a:fillRect/>
          </a:stretch>
        </p:blipFill>
        <p:spPr>
          <a:xfrm>
            <a:off x="2258291" y="1253331"/>
            <a:ext cx="7010400" cy="4351337"/>
          </a:xfrm>
          <a:prstGeom prst="rect">
            <a:avLst/>
          </a:prstGeom>
        </p:spPr>
      </p:pic>
      <p:sp>
        <p:nvSpPr>
          <p:cNvPr id="5" name="Text Box 4"/>
          <p:cNvSpPr txBox="1"/>
          <p:nvPr/>
        </p:nvSpPr>
        <p:spPr>
          <a:xfrm>
            <a:off x="3616094" y="5713915"/>
            <a:ext cx="5652597" cy="707886"/>
          </a:xfrm>
          <a:prstGeom prst="rect">
            <a:avLst/>
          </a:prstGeom>
          <a:noFill/>
        </p:spPr>
        <p:txBody>
          <a:bodyPr wrap="square" rtlCol="0">
            <a:spAutoFit/>
          </a:bodyPr>
          <a:lstStyle/>
          <a:p>
            <a:r>
              <a:rPr lang="en-US" sz="4000" b="1" dirty="0">
                <a:solidFill>
                  <a:srgbClr val="0F0F0F"/>
                </a:solidFill>
                <a:latin typeface="Times New Roman" panose="02020603050405020304" charset="0"/>
                <a:cs typeface="Times New Roman" panose="02020603050405020304" charset="0"/>
              </a:rPr>
              <a:t>vitamin </a:t>
            </a:r>
            <a:r>
              <a:rPr lang="en-US" sz="4000" dirty="0">
                <a:solidFill>
                  <a:srgbClr val="FF0000"/>
                </a:solidFill>
                <a:latin typeface="Times New Roman" panose="02020603050405020304" pitchFamily="18" charset="0"/>
                <a:cs typeface="Times New Roman" panose="02020603050405020304" pitchFamily="18" charset="0"/>
              </a:rPr>
              <a:t>/ˈ</a:t>
            </a:r>
            <a:r>
              <a:rPr lang="en-US" sz="4000" dirty="0" err="1">
                <a:solidFill>
                  <a:srgbClr val="FF0000"/>
                </a:solidFill>
                <a:latin typeface="Times New Roman" panose="02020603050405020304" pitchFamily="18" charset="0"/>
                <a:cs typeface="Times New Roman" panose="02020603050405020304" pitchFamily="18" charset="0"/>
              </a:rPr>
              <a:t>vɪtəmɪn</a:t>
            </a:r>
            <a:r>
              <a:rPr lang="en-US" sz="4000"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charset="0"/>
                <a:cs typeface="Times New Roman" panose="02020603050405020304"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567113" cy="703263"/>
          </a:xfrm>
        </p:spPr>
        <p:txBody>
          <a:bodyPr anchor="t" anchorCtr="0">
            <a:normAutofit fontScale="90000"/>
          </a:bodyPr>
          <a:lstStyle/>
          <a:p>
            <a:r>
              <a:rPr lang="en-US" sz="4000" b="1" dirty="0">
                <a:solidFill>
                  <a:srgbClr val="FF0000"/>
                </a:solidFill>
                <a:latin typeface="Times New Roman" panose="02020603050405020304" charset="0"/>
                <a:cs typeface="Times New Roman" panose="02020603050405020304" charset="0"/>
              </a:rPr>
              <a:t>* New words:</a:t>
            </a:r>
          </a:p>
        </p:txBody>
      </p:sp>
      <p:pic>
        <p:nvPicPr>
          <p:cNvPr id="6" name="Content Placeholder 5" descr="nutrient"/>
          <p:cNvPicPr>
            <a:picLocks noGrp="1" noChangeAspect="1"/>
          </p:cNvPicPr>
          <p:nvPr>
            <p:ph idx="4294967295"/>
          </p:nvPr>
        </p:nvPicPr>
        <p:blipFill>
          <a:blip r:embed="rId2"/>
          <a:stretch>
            <a:fillRect/>
          </a:stretch>
        </p:blipFill>
        <p:spPr>
          <a:xfrm>
            <a:off x="0" y="1338263"/>
            <a:ext cx="9359900" cy="3762375"/>
          </a:xfrm>
          <a:prstGeom prst="rect">
            <a:avLst/>
          </a:prstGeom>
        </p:spPr>
      </p:pic>
      <p:sp>
        <p:nvSpPr>
          <p:cNvPr id="5" name="Text Box 4"/>
          <p:cNvSpPr txBox="1"/>
          <p:nvPr/>
        </p:nvSpPr>
        <p:spPr>
          <a:xfrm>
            <a:off x="4350384" y="5704205"/>
            <a:ext cx="6359179" cy="707886"/>
          </a:xfrm>
          <a:prstGeom prst="rect">
            <a:avLst/>
          </a:prstGeom>
          <a:noFill/>
        </p:spPr>
        <p:txBody>
          <a:bodyPr wrap="square" rtlCol="0">
            <a:spAutoFit/>
          </a:bodyPr>
          <a:lstStyle/>
          <a:p>
            <a:r>
              <a:rPr lang="en-US" sz="4000" b="1" dirty="0">
                <a:solidFill>
                  <a:srgbClr val="0F0F0F"/>
                </a:solidFill>
                <a:latin typeface="Times New Roman" panose="02020603050405020304" charset="0"/>
                <a:cs typeface="Times New Roman" panose="02020603050405020304" charset="0"/>
              </a:rPr>
              <a:t>nutrient </a:t>
            </a:r>
            <a:r>
              <a:rPr lang="en-US" sz="4000" dirty="0">
                <a:solidFill>
                  <a:srgbClr val="FF0000"/>
                </a:solidFill>
                <a:latin typeface="Times New Roman" panose="02020603050405020304" pitchFamily="18" charset="0"/>
                <a:cs typeface="Times New Roman" panose="02020603050405020304" pitchFamily="18" charset="0"/>
              </a:rPr>
              <a:t>/ˈ</a:t>
            </a:r>
            <a:r>
              <a:rPr lang="en-US" sz="4000" dirty="0" err="1">
                <a:solidFill>
                  <a:srgbClr val="FF0000"/>
                </a:solidFill>
                <a:latin typeface="Times New Roman" panose="02020603050405020304" pitchFamily="18" charset="0"/>
                <a:cs typeface="Times New Roman" panose="02020603050405020304" pitchFamily="18" charset="0"/>
              </a:rPr>
              <a:t>njuːtriənt</a:t>
            </a:r>
            <a:r>
              <a:rPr lang="en-US" sz="4000"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F0F0F"/>
                </a:solidFill>
                <a:latin typeface="Times New Roman" panose="02020603050405020304" charset="0"/>
                <a:cs typeface="Times New Roman" panose="02020603050405020304" charset="0"/>
              </a:rPr>
              <a:t>(n)</a:t>
            </a:r>
          </a:p>
        </p:txBody>
      </p:sp>
      <p:sp>
        <p:nvSpPr>
          <p:cNvPr id="7" name="Rectangles 6"/>
          <p:cNvSpPr/>
          <p:nvPr/>
        </p:nvSpPr>
        <p:spPr>
          <a:xfrm>
            <a:off x="5351780" y="1425575"/>
            <a:ext cx="2002790" cy="66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91B3057-EF3E-4363-B06E-98EC0E0E153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310181" y="5914238"/>
            <a:ext cx="500975" cy="720159"/>
          </a:xfrm>
          <a:prstGeom prst="rect">
            <a:avLst/>
          </a:prstGeom>
        </p:spPr>
      </p:pic>
      <p:sp>
        <p:nvSpPr>
          <p:cNvPr id="13" name="TextBox 12">
            <a:extLst>
              <a:ext uri="{FF2B5EF4-FFF2-40B4-BE49-F238E27FC236}">
                <a16:creationId xmlns:a16="http://schemas.microsoft.com/office/drawing/2014/main" id="{64E2C767-BBDD-42BD-BB43-82DF7ABD5D5D}"/>
              </a:ext>
            </a:extLst>
          </p:cNvPr>
          <p:cNvSpPr txBox="1"/>
          <p:nvPr/>
        </p:nvSpPr>
        <p:spPr>
          <a:xfrm>
            <a:off x="909020" y="6422028"/>
            <a:ext cx="2217907" cy="258532"/>
          </a:xfrm>
          <a:prstGeom prst="rect">
            <a:avLst/>
          </a:prstGeom>
          <a:noFill/>
        </p:spPr>
        <p:txBody>
          <a:bodyPr wrap="square" rtlCol="0">
            <a:spAutoFit/>
          </a:bodyPr>
          <a:lstStyle/>
          <a:p>
            <a:pPr marL="0" marR="0" lvl="0" indent="0" algn="l" defTabSz="914194"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A4E"/>
                </a:solidFill>
                <a:effectLst/>
                <a:uLnTx/>
                <a:uFillTx/>
                <a:latin typeface="Lato Black"/>
                <a:ea typeface="+mn-ea"/>
                <a:cs typeface="Lato Black"/>
                <a:sym typeface="Arial"/>
              </a:rPr>
              <a:t>www.phuongnam.edu.vn</a:t>
            </a:r>
          </a:p>
        </p:txBody>
      </p:sp>
      <p:pic>
        <p:nvPicPr>
          <p:cNvPr id="3" name="Picture 2" descr="Graphical user interface, website&#10;&#10;Description automatically generated">
            <a:extLst>
              <a:ext uri="{FF2B5EF4-FFF2-40B4-BE49-F238E27FC236}">
                <a16:creationId xmlns:a16="http://schemas.microsoft.com/office/drawing/2014/main" id="{A1ED6F18-D69A-4248-B945-CA1C47D55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761" y="784909"/>
            <a:ext cx="6438376" cy="5129329"/>
          </a:xfrm>
          <a:prstGeom prst="rect">
            <a:avLst/>
          </a:prstGeom>
        </p:spPr>
      </p:pic>
      <p:pic>
        <p:nvPicPr>
          <p:cNvPr id="5" name="Picture 4" descr="A picture containing calendar&#10;&#10;Description automatically generated">
            <a:extLst>
              <a:ext uri="{FF2B5EF4-FFF2-40B4-BE49-F238E27FC236}">
                <a16:creationId xmlns:a16="http://schemas.microsoft.com/office/drawing/2014/main" id="{EA7D1CFA-3BA4-4D6C-92C0-07F937D6E8F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4864" y="983446"/>
            <a:ext cx="3283083" cy="4643975"/>
          </a:xfrm>
          <a:prstGeom prst="rect">
            <a:avLst/>
          </a:prstGeom>
        </p:spPr>
      </p:pic>
    </p:spTree>
    <p:extLst>
      <p:ext uri="{BB962C8B-B14F-4D97-AF65-F5344CB8AC3E}">
        <p14:creationId xmlns:p14="http://schemas.microsoft.com/office/powerpoint/2010/main" val="269132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73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A0383C-155D-49BC-B6DD-5F89520D5B01}"/>
              </a:ext>
            </a:extLst>
          </p:cNvPr>
          <p:cNvSpPr txBox="1">
            <a:spLocks/>
          </p:cNvSpPr>
          <p:nvPr/>
        </p:nvSpPr>
        <p:spPr>
          <a:xfrm>
            <a:off x="1108364" y="212726"/>
            <a:ext cx="3567113" cy="703263"/>
          </a:xfrm>
          <a:prstGeom prst="rect">
            <a:avLst/>
          </a:prstGeom>
        </p:spPr>
        <p:txBody>
          <a:bodyPr vert="horz" lIns="182843" tIns="91422" rIns="182843" bIns="91422" rtlCol="0" anchor="t" anchorCtr="0">
            <a:normAutofit fontScale="97500"/>
          </a:bodyPr>
          <a:lstStyle>
            <a:lvl1pPr algn="l" defTabSz="914194" rtl="0" eaLnBrk="1" latinLnBrk="0" hangingPunct="1">
              <a:lnSpc>
                <a:spcPct val="90000"/>
              </a:lnSpc>
              <a:spcBef>
                <a:spcPct val="0"/>
              </a:spcBef>
              <a:buNone/>
              <a:defRPr lang="en-US" sz="3000" kern="1200">
                <a:solidFill>
                  <a:schemeClr val="tx1"/>
                </a:solidFill>
                <a:latin typeface="Lato Bold"/>
                <a:ea typeface="+mj-ea"/>
                <a:cs typeface="Lato Bold"/>
              </a:defRPr>
            </a:lvl1pPr>
          </a:lstStyle>
          <a:p>
            <a:r>
              <a:rPr lang="en-US" sz="3500" b="1" dirty="0">
                <a:solidFill>
                  <a:srgbClr val="FF0000"/>
                </a:solidFill>
                <a:latin typeface="Times New Roman" panose="02020603050405020304" charset="0"/>
                <a:cs typeface="Times New Roman" panose="02020603050405020304" charset="0"/>
              </a:rPr>
              <a:t>* New words:</a:t>
            </a:r>
          </a:p>
        </p:txBody>
      </p:sp>
      <p:sp>
        <p:nvSpPr>
          <p:cNvPr id="5" name="Text Box 4">
            <a:extLst>
              <a:ext uri="{FF2B5EF4-FFF2-40B4-BE49-F238E27FC236}">
                <a16:creationId xmlns:a16="http://schemas.microsoft.com/office/drawing/2014/main" id="{49C1FCCD-5B1D-44DC-B4DC-7F96429D96B8}"/>
              </a:ext>
            </a:extLst>
          </p:cNvPr>
          <p:cNvSpPr txBox="1"/>
          <p:nvPr/>
        </p:nvSpPr>
        <p:spPr>
          <a:xfrm>
            <a:off x="1551768" y="648189"/>
            <a:ext cx="5791142" cy="630942"/>
          </a:xfrm>
          <a:prstGeom prst="rect">
            <a:avLst/>
          </a:prstGeom>
          <a:noFill/>
        </p:spPr>
        <p:txBody>
          <a:bodyPr wrap="square" rtlCol="0">
            <a:spAutoFit/>
          </a:bodyPr>
          <a:lstStyle/>
          <a:p>
            <a:r>
              <a:rPr lang="en-US" sz="3500" b="1" dirty="0">
                <a:solidFill>
                  <a:srgbClr val="0F0F0F"/>
                </a:solidFill>
                <a:latin typeface="Times New Roman" panose="02020603050405020304" pitchFamily="18" charset="0"/>
                <a:cs typeface="Times New Roman" panose="02020603050405020304" pitchFamily="18" charset="0"/>
              </a:rPr>
              <a:t>- protein </a:t>
            </a:r>
            <a:r>
              <a:rPr lang="en-US" sz="3500" b="1" dirty="0">
                <a:solidFill>
                  <a:srgbClr val="FF0000"/>
                </a:solidFill>
                <a:latin typeface="Times New Roman" panose="02020603050405020304" pitchFamily="18" charset="0"/>
                <a:cs typeface="Times New Roman" panose="02020603050405020304" pitchFamily="18" charset="0"/>
              </a:rPr>
              <a:t>/ˈ</a:t>
            </a:r>
            <a:r>
              <a:rPr lang="en-US" sz="3500" b="1" dirty="0" err="1">
                <a:solidFill>
                  <a:srgbClr val="FF0000"/>
                </a:solidFill>
                <a:latin typeface="Times New Roman" panose="02020603050405020304" pitchFamily="18" charset="0"/>
                <a:cs typeface="Times New Roman" panose="02020603050405020304" pitchFamily="18" charset="0"/>
              </a:rPr>
              <a:t>prəʊtiːn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pitchFamily="18" charset="0"/>
                <a:cs typeface="Times New Roman" panose="02020603050405020304" pitchFamily="18" charset="0"/>
              </a:rPr>
              <a:t>(n) </a:t>
            </a:r>
          </a:p>
        </p:txBody>
      </p:sp>
      <p:sp>
        <p:nvSpPr>
          <p:cNvPr id="6" name="Text Box 4">
            <a:extLst>
              <a:ext uri="{FF2B5EF4-FFF2-40B4-BE49-F238E27FC236}">
                <a16:creationId xmlns:a16="http://schemas.microsoft.com/office/drawing/2014/main" id="{A9705BFB-0CE0-476D-9D91-80ACD0E8919D}"/>
              </a:ext>
            </a:extLst>
          </p:cNvPr>
          <p:cNvSpPr txBox="1"/>
          <p:nvPr/>
        </p:nvSpPr>
        <p:spPr>
          <a:xfrm>
            <a:off x="1551768" y="1269062"/>
            <a:ext cx="7841616" cy="630942"/>
          </a:xfrm>
          <a:prstGeom prst="rect">
            <a:avLst/>
          </a:prstGeom>
          <a:noFill/>
        </p:spPr>
        <p:txBody>
          <a:bodyPr wrap="square" rtlCol="0">
            <a:spAutoFit/>
          </a:bodyPr>
          <a:lstStyle/>
          <a:p>
            <a:r>
              <a:rPr lang="en-US" sz="3500" b="1" dirty="0">
                <a:solidFill>
                  <a:srgbClr val="0F0F0F"/>
                </a:solidFill>
                <a:latin typeface="Times New Roman" panose="02020603050405020304" pitchFamily="18" charset="0"/>
                <a:cs typeface="Times New Roman" panose="02020603050405020304" pitchFamily="18" charset="0"/>
              </a:rPr>
              <a:t>- carbohydrate </a:t>
            </a:r>
            <a:r>
              <a:rPr lang="en-US" sz="3500" b="1" dirty="0">
                <a:solidFill>
                  <a:srgbClr val="FF0000"/>
                </a:solidFill>
                <a:latin typeface="Times New Roman" panose="02020603050405020304" pitchFamily="18" charset="0"/>
                <a:cs typeface="Times New Roman" panose="02020603050405020304" pitchFamily="18" charset="0"/>
              </a:rPr>
              <a:t>/ˌ</a:t>
            </a:r>
            <a:r>
              <a:rPr lang="en-US" sz="3500" b="1" dirty="0" err="1">
                <a:solidFill>
                  <a:srgbClr val="FF0000"/>
                </a:solidFill>
                <a:latin typeface="Times New Roman" panose="02020603050405020304" pitchFamily="18" charset="0"/>
                <a:cs typeface="Times New Roman" panose="02020603050405020304" pitchFamily="18" charset="0"/>
              </a:rPr>
              <a:t>kɑːbəʊˈhaɪdreɪt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pitchFamily="18" charset="0"/>
                <a:cs typeface="Times New Roman" panose="02020603050405020304" pitchFamily="18" charset="0"/>
              </a:rPr>
              <a:t>(n)</a:t>
            </a:r>
          </a:p>
        </p:txBody>
      </p:sp>
      <p:sp>
        <p:nvSpPr>
          <p:cNvPr id="7" name="Text Box 4">
            <a:extLst>
              <a:ext uri="{FF2B5EF4-FFF2-40B4-BE49-F238E27FC236}">
                <a16:creationId xmlns:a16="http://schemas.microsoft.com/office/drawing/2014/main" id="{FC90D934-0B31-4CD6-B1F0-7FA4A3A5D93D}"/>
              </a:ext>
            </a:extLst>
          </p:cNvPr>
          <p:cNvSpPr txBox="1"/>
          <p:nvPr/>
        </p:nvSpPr>
        <p:spPr>
          <a:xfrm>
            <a:off x="1551768" y="1907831"/>
            <a:ext cx="5236960" cy="630942"/>
          </a:xfrm>
          <a:prstGeom prst="rect">
            <a:avLst/>
          </a:prstGeom>
          <a:noFill/>
        </p:spPr>
        <p:txBody>
          <a:bodyPr wrap="square" rtlCol="0">
            <a:spAutoFit/>
          </a:bodyPr>
          <a:lstStyle/>
          <a:p>
            <a:r>
              <a:rPr lang="en-US" sz="3500" b="1" dirty="0">
                <a:solidFill>
                  <a:srgbClr val="0F0F0F"/>
                </a:solidFill>
                <a:latin typeface="Times New Roman" panose="02020603050405020304" charset="0"/>
                <a:cs typeface="Times New Roman" panose="02020603050405020304" charset="0"/>
              </a:rPr>
              <a:t>- fat </a:t>
            </a:r>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fæt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charset="0"/>
                <a:cs typeface="Times New Roman" panose="02020603050405020304" charset="0"/>
              </a:rPr>
              <a:t>(n)</a:t>
            </a:r>
          </a:p>
        </p:txBody>
      </p:sp>
      <p:sp>
        <p:nvSpPr>
          <p:cNvPr id="8" name="Text Box 4">
            <a:extLst>
              <a:ext uri="{FF2B5EF4-FFF2-40B4-BE49-F238E27FC236}">
                <a16:creationId xmlns:a16="http://schemas.microsoft.com/office/drawing/2014/main" id="{0A3372FC-2B61-44BF-B250-90CE823B8740}"/>
              </a:ext>
            </a:extLst>
          </p:cNvPr>
          <p:cNvSpPr txBox="1"/>
          <p:nvPr/>
        </p:nvSpPr>
        <p:spPr>
          <a:xfrm>
            <a:off x="1551768" y="2538773"/>
            <a:ext cx="4225579" cy="630942"/>
          </a:xfrm>
          <a:prstGeom prst="rect">
            <a:avLst/>
          </a:prstGeom>
          <a:noFill/>
        </p:spPr>
        <p:txBody>
          <a:bodyPr wrap="square" rtlCol="0">
            <a:spAutoFit/>
          </a:bodyPr>
          <a:lstStyle/>
          <a:p>
            <a:r>
              <a:rPr lang="en-US" sz="3500" b="1" dirty="0">
                <a:solidFill>
                  <a:srgbClr val="0F0F0F"/>
                </a:solidFill>
                <a:latin typeface="Times New Roman" panose="02020603050405020304" pitchFamily="18" charset="0"/>
                <a:cs typeface="Times New Roman" panose="02020603050405020304" pitchFamily="18" charset="0"/>
              </a:rPr>
              <a:t>- disease </a:t>
            </a:r>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dɪˈziːz</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pitchFamily="18" charset="0"/>
                <a:cs typeface="Times New Roman" panose="02020603050405020304" pitchFamily="18" charset="0"/>
              </a:rPr>
              <a:t>(n)</a:t>
            </a:r>
          </a:p>
        </p:txBody>
      </p:sp>
      <p:sp>
        <p:nvSpPr>
          <p:cNvPr id="9" name="Text Box 4">
            <a:extLst>
              <a:ext uri="{FF2B5EF4-FFF2-40B4-BE49-F238E27FC236}">
                <a16:creationId xmlns:a16="http://schemas.microsoft.com/office/drawing/2014/main" id="{15F62293-2C4D-4042-B870-4689A38EA88E}"/>
              </a:ext>
            </a:extLst>
          </p:cNvPr>
          <p:cNvSpPr txBox="1"/>
          <p:nvPr/>
        </p:nvSpPr>
        <p:spPr>
          <a:xfrm>
            <a:off x="1551768" y="3147439"/>
            <a:ext cx="5874270" cy="630942"/>
          </a:xfrm>
          <a:prstGeom prst="rect">
            <a:avLst/>
          </a:prstGeom>
          <a:noFill/>
        </p:spPr>
        <p:txBody>
          <a:bodyPr wrap="square" rtlCol="0">
            <a:spAutoFit/>
          </a:bodyPr>
          <a:lstStyle/>
          <a:p>
            <a:r>
              <a:rPr lang="en-US" sz="3500" b="1" dirty="0">
                <a:solidFill>
                  <a:srgbClr val="0F0F0F"/>
                </a:solidFill>
                <a:latin typeface="Times New Roman" panose="02020603050405020304" charset="0"/>
                <a:cs typeface="Times New Roman" panose="02020603050405020304" charset="0"/>
              </a:rPr>
              <a:t>- water </a:t>
            </a:r>
            <a:r>
              <a:rPr lang="en-US" sz="3500" b="1" dirty="0">
                <a:solidFill>
                  <a:srgbClr val="FF0000"/>
                </a:solidFill>
                <a:latin typeface="Times New Roman" panose="02020603050405020304" pitchFamily="18" charset="0"/>
                <a:cs typeface="Times New Roman" panose="02020603050405020304" pitchFamily="18" charset="0"/>
              </a:rPr>
              <a:t>/ˈ</a:t>
            </a:r>
            <a:r>
              <a:rPr lang="en-US" sz="3500" b="1" dirty="0" err="1">
                <a:solidFill>
                  <a:srgbClr val="FF0000"/>
                </a:solidFill>
                <a:latin typeface="Times New Roman" panose="02020603050405020304" pitchFamily="18" charset="0"/>
                <a:cs typeface="Times New Roman" panose="02020603050405020304" pitchFamily="18" charset="0"/>
              </a:rPr>
              <a:t>wɔːtə</a:t>
            </a:r>
            <a:r>
              <a:rPr lang="en-US" sz="3500" b="1" dirty="0">
                <a:solidFill>
                  <a:srgbClr val="FF0000"/>
                </a:solidFill>
                <a:latin typeface="Times New Roman" panose="02020603050405020304" pitchFamily="18" charset="0"/>
                <a:cs typeface="Times New Roman" panose="02020603050405020304" pitchFamily="18" charset="0"/>
              </a:rPr>
              <a:t>(r)/ </a:t>
            </a:r>
            <a:r>
              <a:rPr lang="en-US" sz="3500" b="1" dirty="0">
                <a:solidFill>
                  <a:srgbClr val="0F0F0F"/>
                </a:solidFill>
                <a:latin typeface="Times New Roman" panose="02020603050405020304" charset="0"/>
                <a:cs typeface="Times New Roman" panose="02020603050405020304" charset="0"/>
              </a:rPr>
              <a:t>(n)</a:t>
            </a:r>
          </a:p>
        </p:txBody>
      </p:sp>
      <p:sp>
        <p:nvSpPr>
          <p:cNvPr id="10" name="Text Box 4">
            <a:extLst>
              <a:ext uri="{FF2B5EF4-FFF2-40B4-BE49-F238E27FC236}">
                <a16:creationId xmlns:a16="http://schemas.microsoft.com/office/drawing/2014/main" id="{B1A3F14A-1F24-42FB-9E08-D6FCA98DC7D2}"/>
              </a:ext>
            </a:extLst>
          </p:cNvPr>
          <p:cNvSpPr txBox="1"/>
          <p:nvPr/>
        </p:nvSpPr>
        <p:spPr>
          <a:xfrm>
            <a:off x="1544897" y="3775930"/>
            <a:ext cx="5472488" cy="630942"/>
          </a:xfrm>
          <a:prstGeom prst="rect">
            <a:avLst/>
          </a:prstGeom>
          <a:noFill/>
        </p:spPr>
        <p:txBody>
          <a:bodyPr wrap="square" rtlCol="0">
            <a:spAutoFit/>
          </a:bodyPr>
          <a:lstStyle/>
          <a:p>
            <a:r>
              <a:rPr lang="en-US" sz="3500" b="1" dirty="0">
                <a:solidFill>
                  <a:srgbClr val="0F0F0F"/>
                </a:solidFill>
                <a:latin typeface="Times New Roman" panose="02020603050405020304" charset="0"/>
                <a:cs typeface="Times New Roman" panose="02020603050405020304" charset="0"/>
              </a:rPr>
              <a:t>- mineral </a:t>
            </a:r>
            <a:r>
              <a:rPr lang="en-US" sz="3500" b="1" dirty="0">
                <a:solidFill>
                  <a:srgbClr val="FF0000"/>
                </a:solidFill>
                <a:latin typeface="Times New Roman" panose="02020603050405020304" pitchFamily="18" charset="0"/>
                <a:cs typeface="Times New Roman" panose="02020603050405020304" pitchFamily="18" charset="0"/>
              </a:rPr>
              <a:t>/ˈ</a:t>
            </a:r>
            <a:r>
              <a:rPr lang="en-US" sz="3500" b="1" dirty="0" err="1">
                <a:solidFill>
                  <a:srgbClr val="FF0000"/>
                </a:solidFill>
                <a:latin typeface="Times New Roman" panose="02020603050405020304" pitchFamily="18" charset="0"/>
                <a:cs typeface="Times New Roman" panose="02020603050405020304" pitchFamily="18" charset="0"/>
              </a:rPr>
              <a:t>mɪnərəl</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charset="0"/>
                <a:cs typeface="Times New Roman" panose="02020603050405020304" charset="0"/>
              </a:rPr>
              <a:t>(n)</a:t>
            </a:r>
          </a:p>
        </p:txBody>
      </p:sp>
      <p:sp>
        <p:nvSpPr>
          <p:cNvPr id="11" name="Text Box 4">
            <a:extLst>
              <a:ext uri="{FF2B5EF4-FFF2-40B4-BE49-F238E27FC236}">
                <a16:creationId xmlns:a16="http://schemas.microsoft.com/office/drawing/2014/main" id="{4FE24A53-5ED6-48D0-B5E0-3815DCB9CAC2}"/>
              </a:ext>
            </a:extLst>
          </p:cNvPr>
          <p:cNvSpPr txBox="1"/>
          <p:nvPr/>
        </p:nvSpPr>
        <p:spPr>
          <a:xfrm>
            <a:off x="1544897" y="4414699"/>
            <a:ext cx="5652597" cy="630942"/>
          </a:xfrm>
          <a:prstGeom prst="rect">
            <a:avLst/>
          </a:prstGeom>
          <a:noFill/>
        </p:spPr>
        <p:txBody>
          <a:bodyPr wrap="square" rtlCol="0">
            <a:spAutoFit/>
          </a:bodyPr>
          <a:lstStyle/>
          <a:p>
            <a:r>
              <a:rPr lang="en-US" sz="3500" b="1" dirty="0">
                <a:solidFill>
                  <a:srgbClr val="0F0F0F"/>
                </a:solidFill>
                <a:latin typeface="Times New Roman" panose="02020603050405020304" charset="0"/>
                <a:cs typeface="Times New Roman" panose="02020603050405020304" charset="0"/>
              </a:rPr>
              <a:t>- vitamin </a:t>
            </a:r>
            <a:r>
              <a:rPr lang="en-US" sz="3500" b="1" dirty="0">
                <a:solidFill>
                  <a:srgbClr val="FF0000"/>
                </a:solidFill>
                <a:latin typeface="Times New Roman" panose="02020603050405020304" pitchFamily="18" charset="0"/>
                <a:cs typeface="Times New Roman" panose="02020603050405020304" pitchFamily="18" charset="0"/>
              </a:rPr>
              <a:t>/ˈ</a:t>
            </a:r>
            <a:r>
              <a:rPr lang="en-US" sz="3500" b="1" dirty="0" err="1">
                <a:solidFill>
                  <a:srgbClr val="FF0000"/>
                </a:solidFill>
                <a:latin typeface="Times New Roman" panose="02020603050405020304" pitchFamily="18" charset="0"/>
                <a:cs typeface="Times New Roman" panose="02020603050405020304" pitchFamily="18" charset="0"/>
              </a:rPr>
              <a:t>vɪtəmɪn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charset="0"/>
                <a:cs typeface="Times New Roman" panose="02020603050405020304" charset="0"/>
              </a:rPr>
              <a:t>(n)</a:t>
            </a:r>
          </a:p>
        </p:txBody>
      </p:sp>
      <p:sp>
        <p:nvSpPr>
          <p:cNvPr id="12" name="Text Box 4">
            <a:extLst>
              <a:ext uri="{FF2B5EF4-FFF2-40B4-BE49-F238E27FC236}">
                <a16:creationId xmlns:a16="http://schemas.microsoft.com/office/drawing/2014/main" id="{3E1ED3FC-C921-458E-B230-B6D23EF826C1}"/>
              </a:ext>
            </a:extLst>
          </p:cNvPr>
          <p:cNvSpPr txBox="1"/>
          <p:nvPr/>
        </p:nvSpPr>
        <p:spPr>
          <a:xfrm>
            <a:off x="1551768" y="5053468"/>
            <a:ext cx="6359179" cy="630942"/>
          </a:xfrm>
          <a:prstGeom prst="rect">
            <a:avLst/>
          </a:prstGeom>
          <a:noFill/>
        </p:spPr>
        <p:txBody>
          <a:bodyPr wrap="square" rtlCol="0">
            <a:spAutoFit/>
          </a:bodyPr>
          <a:lstStyle/>
          <a:p>
            <a:r>
              <a:rPr lang="en-US" sz="3500" b="1" dirty="0">
                <a:solidFill>
                  <a:srgbClr val="0F0F0F"/>
                </a:solidFill>
                <a:latin typeface="Times New Roman" panose="02020603050405020304" charset="0"/>
                <a:cs typeface="Times New Roman" panose="02020603050405020304" charset="0"/>
              </a:rPr>
              <a:t>- nutrient </a:t>
            </a:r>
            <a:r>
              <a:rPr lang="en-US" sz="3500" b="1" dirty="0">
                <a:solidFill>
                  <a:srgbClr val="FF0000"/>
                </a:solidFill>
                <a:latin typeface="Times New Roman" panose="02020603050405020304" pitchFamily="18" charset="0"/>
                <a:cs typeface="Times New Roman" panose="02020603050405020304" pitchFamily="18" charset="0"/>
              </a:rPr>
              <a:t>/ˈ</a:t>
            </a:r>
            <a:r>
              <a:rPr lang="en-US" sz="3500" b="1" dirty="0" err="1">
                <a:solidFill>
                  <a:srgbClr val="FF0000"/>
                </a:solidFill>
                <a:latin typeface="Times New Roman" panose="02020603050405020304" pitchFamily="18" charset="0"/>
                <a:cs typeface="Times New Roman" panose="02020603050405020304" pitchFamily="18" charset="0"/>
              </a:rPr>
              <a:t>njuːtriənt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a:solidFill>
                  <a:srgbClr val="0F0F0F"/>
                </a:solidFill>
                <a:latin typeface="Times New Roman" panose="02020603050405020304" charset="0"/>
                <a:cs typeface="Times New Roman" panose="02020603050405020304" charset="0"/>
              </a:rPr>
              <a:t>(n)</a:t>
            </a:r>
          </a:p>
        </p:txBody>
      </p:sp>
      <p:pic>
        <p:nvPicPr>
          <p:cNvPr id="13" name="protein__gb_1">
            <a:hlinkClick r:id="" action="ppaction://media"/>
            <a:extLst>
              <a:ext uri="{FF2B5EF4-FFF2-40B4-BE49-F238E27FC236}">
                <a16:creationId xmlns:a16="http://schemas.microsoft.com/office/drawing/2014/main" id="{0E249DED-570B-402F-8935-2CC6C92F80A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25266" y="757584"/>
            <a:ext cx="609600" cy="609600"/>
          </a:xfrm>
          <a:prstGeom prst="rect">
            <a:avLst/>
          </a:prstGeom>
        </p:spPr>
      </p:pic>
      <p:pic>
        <p:nvPicPr>
          <p:cNvPr id="14" name="carbohydrate__gb_1">
            <a:hlinkClick r:id="" action="ppaction://media"/>
            <a:extLst>
              <a:ext uri="{FF2B5EF4-FFF2-40B4-BE49-F238E27FC236}">
                <a16:creationId xmlns:a16="http://schemas.microsoft.com/office/drawing/2014/main" id="{98C8A0DC-B497-4705-A4BD-E92BC9DC7DF8}"/>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039131" y="1364450"/>
            <a:ext cx="609600" cy="609600"/>
          </a:xfrm>
          <a:prstGeom prst="rect">
            <a:avLst/>
          </a:prstGeom>
        </p:spPr>
      </p:pic>
      <p:pic>
        <p:nvPicPr>
          <p:cNvPr id="15" name="fat__gb_1">
            <a:hlinkClick r:id="" action="ppaction://media"/>
            <a:extLst>
              <a:ext uri="{FF2B5EF4-FFF2-40B4-BE49-F238E27FC236}">
                <a16:creationId xmlns:a16="http://schemas.microsoft.com/office/drawing/2014/main" id="{EE55EE1D-4E67-4B41-B9B2-6088918C46C1}"/>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39131" y="1983813"/>
            <a:ext cx="609600" cy="609600"/>
          </a:xfrm>
          <a:prstGeom prst="rect">
            <a:avLst/>
          </a:prstGeom>
        </p:spPr>
      </p:pic>
      <p:pic>
        <p:nvPicPr>
          <p:cNvPr id="16" name="disease__gb_2">
            <a:hlinkClick r:id="" action="ppaction://media"/>
            <a:extLst>
              <a:ext uri="{FF2B5EF4-FFF2-40B4-BE49-F238E27FC236}">
                <a16:creationId xmlns:a16="http://schemas.microsoft.com/office/drawing/2014/main" id="{774E7E7A-5565-47D4-BA71-360182F8BA81}"/>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39131" y="2628808"/>
            <a:ext cx="609600" cy="609600"/>
          </a:xfrm>
          <a:prstGeom prst="rect">
            <a:avLst/>
          </a:prstGeom>
        </p:spPr>
      </p:pic>
      <p:pic>
        <p:nvPicPr>
          <p:cNvPr id="18" name="mineral__gb_1">
            <a:hlinkClick r:id="" action="ppaction://media"/>
            <a:extLst>
              <a:ext uri="{FF2B5EF4-FFF2-40B4-BE49-F238E27FC236}">
                <a16:creationId xmlns:a16="http://schemas.microsoft.com/office/drawing/2014/main" id="{500F89F6-BF34-4FAC-91CB-7354CEF9721B}"/>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025266" y="3840848"/>
            <a:ext cx="609600" cy="609600"/>
          </a:xfrm>
          <a:prstGeom prst="rect">
            <a:avLst/>
          </a:prstGeom>
        </p:spPr>
      </p:pic>
      <p:pic>
        <p:nvPicPr>
          <p:cNvPr id="19" name="water__gb_1">
            <a:hlinkClick r:id="" action="ppaction://media"/>
            <a:extLst>
              <a:ext uri="{FF2B5EF4-FFF2-40B4-BE49-F238E27FC236}">
                <a16:creationId xmlns:a16="http://schemas.microsoft.com/office/drawing/2014/main" id="{4DA89AEE-64E9-4B5C-B9DD-21FEB053A037}"/>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039131" y="3251878"/>
            <a:ext cx="609600" cy="609600"/>
          </a:xfrm>
          <a:prstGeom prst="rect">
            <a:avLst/>
          </a:prstGeom>
        </p:spPr>
      </p:pic>
      <p:pic>
        <p:nvPicPr>
          <p:cNvPr id="20" name="vitamin__gb_1">
            <a:hlinkClick r:id="" action="ppaction://media"/>
            <a:extLst>
              <a:ext uri="{FF2B5EF4-FFF2-40B4-BE49-F238E27FC236}">
                <a16:creationId xmlns:a16="http://schemas.microsoft.com/office/drawing/2014/main" id="{6606E488-60CD-4230-A804-52C3F068450E}"/>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039131" y="4495606"/>
            <a:ext cx="609600" cy="609600"/>
          </a:xfrm>
          <a:prstGeom prst="rect">
            <a:avLst/>
          </a:prstGeom>
        </p:spPr>
      </p:pic>
      <p:pic>
        <p:nvPicPr>
          <p:cNvPr id="21" name="nutrient__gb_1">
            <a:hlinkClick r:id="" action="ppaction://media"/>
            <a:extLst>
              <a:ext uri="{FF2B5EF4-FFF2-40B4-BE49-F238E27FC236}">
                <a16:creationId xmlns:a16="http://schemas.microsoft.com/office/drawing/2014/main" id="{2A29AC8F-DAFE-4B45-8C28-EC810FEE657B}"/>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052946" y="5158059"/>
            <a:ext cx="609600" cy="609600"/>
          </a:xfrm>
          <a:prstGeom prst="rect">
            <a:avLst/>
          </a:prstGeom>
        </p:spPr>
      </p:pic>
    </p:spTree>
    <p:extLst>
      <p:ext uri="{BB962C8B-B14F-4D97-AF65-F5344CB8AC3E}">
        <p14:creationId xmlns:p14="http://schemas.microsoft.com/office/powerpoint/2010/main" val="40038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10"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31"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7"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6" fill="hold"/>
                                        <p:tgtEl>
                                          <p:spTgt spid="1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92" fill="hold"/>
                                        <p:tgtEl>
                                          <p:spTgt spid="1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3" fill="hold"/>
                                        <p:tgtEl>
                                          <p:spTgt spid="2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4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5"/>
                </p:tgtEl>
              </p:cMediaNode>
            </p:audio>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8"/>
                </p:tgtEl>
              </p:cMediaNode>
            </p:audio>
            <p:audio>
              <p:cMediaNode vol="80000">
                <p:cTn id="40" fill="hold" display="0">
                  <p:stCondLst>
                    <p:cond delay="indefinite"/>
                  </p:stCondLst>
                  <p:endCondLst>
                    <p:cond evt="onStopAudio" delay="0">
                      <p:tgtEl>
                        <p:sldTgt/>
                      </p:tgtEl>
                    </p:cond>
                  </p:endCondLst>
                </p:cTn>
                <p:tgtEl>
                  <p:spTgt spid="19"/>
                </p:tgtEl>
              </p:cMediaNode>
            </p:audio>
            <p:audio>
              <p:cMediaNode vol="80000">
                <p:cTn id="41" fill="hold" display="0">
                  <p:stCondLst>
                    <p:cond delay="indefinite"/>
                  </p:stCondLst>
                  <p:endCondLst>
                    <p:cond evt="onStopAudio" delay="0">
                      <p:tgtEl>
                        <p:sldTgt/>
                      </p:tgtEl>
                    </p:cond>
                  </p:endCondLst>
                </p:cTn>
                <p:tgtEl>
                  <p:spTgt spid="20"/>
                </p:tgtEl>
              </p:cMediaNode>
            </p:audio>
            <p:audio>
              <p:cMediaNode vol="80000">
                <p:cTn id="42" fill="hold" display="0">
                  <p:stCondLst>
                    <p:cond delay="indefinite"/>
                  </p:stCondLst>
                  <p:endCondLst>
                    <p:cond evt="onStopAudio" delay="0">
                      <p:tgtEl>
                        <p:sldTgt/>
                      </p:tgtEl>
                    </p:cond>
                  </p:endCondLst>
                </p:cTn>
                <p:tgtEl>
                  <p:spTgt spid="21"/>
                </p:tgtEl>
              </p:cMediaNode>
            </p:audio>
          </p:childTnLst>
        </p:cTn>
      </p:par>
    </p:tnLst>
    <p:bldLst>
      <p:bldP spid="5" grpId="1"/>
      <p:bldP spid="6" grpId="1"/>
      <p:bldP spid="7" grpId="1"/>
      <p:bldP spid="8" grpId="1"/>
      <p:bldP spid="9" grpId="1"/>
      <p:bldP spid="10" grpId="1"/>
      <p:bldP spid="11" grpId="1"/>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17475"/>
            <a:ext cx="9241848" cy="659130"/>
          </a:xfrm>
        </p:spPr>
        <p:txBody>
          <a:bodyPr anchor="t" anchorCtr="0">
            <a:normAutofit fontScale="90000"/>
          </a:bodyPr>
          <a:lstStyle/>
          <a:p>
            <a:r>
              <a:rPr lang="en-US" sz="3200" b="1" dirty="0">
                <a:solidFill>
                  <a:srgbClr val="FF0000"/>
                </a:solidFill>
                <a:latin typeface="Times New Roman" panose="02020603050405020304" charset="0"/>
                <a:cs typeface="Times New Roman" panose="02020603050405020304" charset="0"/>
              </a:rPr>
              <a:t>1/ Complete the text by using the given words – page 70.</a:t>
            </a:r>
          </a:p>
        </p:txBody>
      </p:sp>
      <p:sp>
        <p:nvSpPr>
          <p:cNvPr id="4" name="Title 1"/>
          <p:cNvSpPr>
            <a:spLocks noGrp="1"/>
          </p:cNvSpPr>
          <p:nvPr/>
        </p:nvSpPr>
        <p:spPr>
          <a:xfrm>
            <a:off x="2283777" y="934720"/>
            <a:ext cx="7496810" cy="79502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panose="02020603050405020304" charset="0"/>
                <a:cs typeface="Times New Roman" panose="02020603050405020304" charset="0"/>
              </a:rPr>
              <a:t>water, minerals, fat (x2), protein, vitamins, diseases, carbohydrates</a:t>
            </a:r>
          </a:p>
        </p:txBody>
      </p:sp>
      <p:sp>
        <p:nvSpPr>
          <p:cNvPr id="5" name="Rounded Rectangle 4"/>
          <p:cNvSpPr/>
          <p:nvPr/>
        </p:nvSpPr>
        <p:spPr>
          <a:xfrm>
            <a:off x="2283777" y="835025"/>
            <a:ext cx="7275859" cy="89916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pic>
        <p:nvPicPr>
          <p:cNvPr id="6" name="Content Placeholder 5"/>
          <p:cNvPicPr>
            <a:picLocks noGrp="1" noChangeAspect="1"/>
          </p:cNvPicPr>
          <p:nvPr>
            <p:ph sz="half" idx="1"/>
          </p:nvPr>
        </p:nvPicPr>
        <p:blipFill>
          <a:blip r:embed="rId4"/>
          <a:srcRect b="52999"/>
          <a:stretch>
            <a:fillRect/>
          </a:stretch>
        </p:blipFill>
        <p:spPr>
          <a:xfrm>
            <a:off x="252730" y="2106295"/>
            <a:ext cx="5912485" cy="4572000"/>
          </a:xfrm>
          <a:prstGeom prst="rect">
            <a:avLst/>
          </a:prstGeom>
        </p:spPr>
      </p:pic>
      <p:pic>
        <p:nvPicPr>
          <p:cNvPr id="9" name="Content Placeholder 5"/>
          <p:cNvPicPr>
            <a:picLocks noGrp="1" noChangeAspect="1"/>
          </p:cNvPicPr>
          <p:nvPr>
            <p:ph sz="half" idx="2"/>
          </p:nvPr>
        </p:nvPicPr>
        <p:blipFill>
          <a:blip r:embed="rId4"/>
          <a:srcRect t="47424"/>
          <a:stretch>
            <a:fillRect/>
          </a:stretch>
        </p:blipFill>
        <p:spPr>
          <a:xfrm>
            <a:off x="6439217" y="2121853"/>
            <a:ext cx="5610225" cy="4572000"/>
          </a:xfrm>
          <a:prstGeom prst="rect">
            <a:avLst/>
          </a:prstGeom>
        </p:spPr>
      </p:pic>
      <p:sp>
        <p:nvSpPr>
          <p:cNvPr id="10" name="Text Box 9"/>
          <p:cNvSpPr txBox="1"/>
          <p:nvPr/>
        </p:nvSpPr>
        <p:spPr>
          <a:xfrm>
            <a:off x="527685" y="3481745"/>
            <a:ext cx="1297150" cy="553998"/>
          </a:xfrm>
          <a:prstGeom prst="rect">
            <a:avLst/>
          </a:prstGeom>
          <a:noFill/>
        </p:spPr>
        <p:txBody>
          <a:bodyPr wrap="none" rtlCol="0">
            <a:spAutoFit/>
          </a:bodyPr>
          <a:lstStyle/>
          <a:p>
            <a:r>
              <a:rPr lang="en-US" sz="3000" dirty="0">
                <a:solidFill>
                  <a:srgbClr val="FF0000"/>
                </a:solidFill>
                <a:latin typeface="Times New Roman" panose="02020603050405020304" charset="0"/>
                <a:cs typeface="Times New Roman" panose="02020603050405020304" charset="0"/>
              </a:rPr>
              <a:t>Protein</a:t>
            </a:r>
          </a:p>
        </p:txBody>
      </p:sp>
      <p:sp>
        <p:nvSpPr>
          <p:cNvPr id="11" name="Text Box 10"/>
          <p:cNvSpPr txBox="1"/>
          <p:nvPr/>
        </p:nvSpPr>
        <p:spPr>
          <a:xfrm>
            <a:off x="248765" y="4207798"/>
            <a:ext cx="1837362" cy="400110"/>
          </a:xfrm>
          <a:prstGeom prst="rect">
            <a:avLst/>
          </a:prstGeom>
          <a:noFill/>
        </p:spPr>
        <p:txBody>
          <a:bodyPr wrap="none" rtlCol="0">
            <a:spAutoFit/>
          </a:bodyPr>
          <a:lstStyle/>
          <a:p>
            <a:r>
              <a:rPr lang="en-US" sz="2000" b="1" dirty="0">
                <a:solidFill>
                  <a:srgbClr val="FF0000"/>
                </a:solidFill>
                <a:latin typeface="Times New Roman" panose="02020603050405020304" charset="0"/>
                <a:cs typeface="Times New Roman" panose="02020603050405020304" charset="0"/>
              </a:rPr>
              <a:t>Carbohydrates</a:t>
            </a:r>
          </a:p>
        </p:txBody>
      </p:sp>
      <p:sp>
        <p:nvSpPr>
          <p:cNvPr id="12" name="Text Box 11"/>
          <p:cNvSpPr txBox="1"/>
          <p:nvPr/>
        </p:nvSpPr>
        <p:spPr>
          <a:xfrm>
            <a:off x="363976" y="5282303"/>
            <a:ext cx="1569148" cy="523220"/>
          </a:xfrm>
          <a:prstGeom prst="rect">
            <a:avLst/>
          </a:prstGeom>
          <a:noFill/>
        </p:spPr>
        <p:txBody>
          <a:bodyPr wrap="none" rtlCol="0">
            <a:spAutoFit/>
          </a:bodyPr>
          <a:lstStyle/>
          <a:p>
            <a:r>
              <a:rPr lang="en-US" sz="2800" b="1" dirty="0">
                <a:solidFill>
                  <a:srgbClr val="FF0000"/>
                </a:solidFill>
                <a:latin typeface="Times New Roman" panose="02020603050405020304" charset="0"/>
                <a:cs typeface="Times New Roman" panose="02020603050405020304" charset="0"/>
              </a:rPr>
              <a:t>Vitamins</a:t>
            </a:r>
          </a:p>
        </p:txBody>
      </p:sp>
      <p:sp>
        <p:nvSpPr>
          <p:cNvPr id="14" name="Text Box 13"/>
          <p:cNvSpPr txBox="1"/>
          <p:nvPr/>
        </p:nvSpPr>
        <p:spPr>
          <a:xfrm>
            <a:off x="4464685" y="6156325"/>
            <a:ext cx="1399742" cy="523220"/>
          </a:xfrm>
          <a:prstGeom prst="rect">
            <a:avLst/>
          </a:prstGeom>
          <a:noFill/>
        </p:spPr>
        <p:txBody>
          <a:bodyPr wrap="none" rtlCol="0">
            <a:spAutoFit/>
          </a:bodyPr>
          <a:lstStyle/>
          <a:p>
            <a:r>
              <a:rPr lang="en-US" sz="2800" b="1">
                <a:solidFill>
                  <a:srgbClr val="FF0000"/>
                </a:solidFill>
                <a:latin typeface="Times New Roman" panose="02020603050405020304" charset="0"/>
                <a:cs typeface="Times New Roman" panose="02020603050405020304" charset="0"/>
              </a:rPr>
              <a:t>diseases</a:t>
            </a:r>
          </a:p>
        </p:txBody>
      </p:sp>
      <p:sp>
        <p:nvSpPr>
          <p:cNvPr id="15" name="Text Box 14"/>
          <p:cNvSpPr txBox="1"/>
          <p:nvPr/>
        </p:nvSpPr>
        <p:spPr>
          <a:xfrm>
            <a:off x="6557010" y="1935480"/>
            <a:ext cx="1558440" cy="523220"/>
          </a:xfrm>
          <a:prstGeom prst="rect">
            <a:avLst/>
          </a:prstGeom>
          <a:noFill/>
        </p:spPr>
        <p:txBody>
          <a:bodyPr wrap="none" rtlCol="0">
            <a:spAutoFit/>
          </a:bodyPr>
          <a:lstStyle/>
          <a:p>
            <a:r>
              <a:rPr lang="en-US" sz="2800" b="1">
                <a:solidFill>
                  <a:srgbClr val="FF0000"/>
                </a:solidFill>
                <a:latin typeface="Times New Roman" panose="02020603050405020304" charset="0"/>
                <a:cs typeface="Times New Roman" panose="02020603050405020304" charset="0"/>
              </a:rPr>
              <a:t>Minerals</a:t>
            </a:r>
          </a:p>
        </p:txBody>
      </p:sp>
      <p:sp>
        <p:nvSpPr>
          <p:cNvPr id="16" name="Text Box 15"/>
          <p:cNvSpPr txBox="1"/>
          <p:nvPr/>
        </p:nvSpPr>
        <p:spPr>
          <a:xfrm>
            <a:off x="9972675" y="2779395"/>
            <a:ext cx="604653" cy="523220"/>
          </a:xfrm>
          <a:prstGeom prst="rect">
            <a:avLst/>
          </a:prstGeom>
          <a:noFill/>
        </p:spPr>
        <p:txBody>
          <a:bodyPr wrap="none" rtlCol="0">
            <a:spAutoFit/>
          </a:bodyPr>
          <a:lstStyle/>
          <a:p>
            <a:r>
              <a:rPr lang="en-US" sz="2800" b="1">
                <a:solidFill>
                  <a:srgbClr val="FF0000"/>
                </a:solidFill>
                <a:latin typeface="Times New Roman" panose="02020603050405020304" charset="0"/>
                <a:cs typeface="Times New Roman" panose="02020603050405020304" charset="0"/>
              </a:rPr>
              <a:t>fat</a:t>
            </a:r>
          </a:p>
        </p:txBody>
      </p:sp>
      <p:sp>
        <p:nvSpPr>
          <p:cNvPr id="17" name="Text Box 16"/>
          <p:cNvSpPr txBox="1"/>
          <p:nvPr/>
        </p:nvSpPr>
        <p:spPr>
          <a:xfrm>
            <a:off x="9244330" y="3455670"/>
            <a:ext cx="604653" cy="523220"/>
          </a:xfrm>
          <a:prstGeom prst="rect">
            <a:avLst/>
          </a:prstGeom>
          <a:noFill/>
        </p:spPr>
        <p:txBody>
          <a:bodyPr wrap="none" rtlCol="0">
            <a:spAutoFit/>
          </a:bodyPr>
          <a:lstStyle/>
          <a:p>
            <a:r>
              <a:rPr lang="en-US" sz="2800" b="1">
                <a:solidFill>
                  <a:srgbClr val="FF0000"/>
                </a:solidFill>
                <a:latin typeface="Times New Roman" panose="02020603050405020304" charset="0"/>
                <a:cs typeface="Times New Roman" panose="02020603050405020304" charset="0"/>
              </a:rPr>
              <a:t>fat</a:t>
            </a:r>
          </a:p>
        </p:txBody>
      </p:sp>
      <p:sp>
        <p:nvSpPr>
          <p:cNvPr id="18" name="Text Box 17"/>
          <p:cNvSpPr txBox="1"/>
          <p:nvPr/>
        </p:nvSpPr>
        <p:spPr>
          <a:xfrm>
            <a:off x="6678295" y="4100830"/>
            <a:ext cx="1141082" cy="523220"/>
          </a:xfrm>
          <a:prstGeom prst="rect">
            <a:avLst/>
          </a:prstGeom>
          <a:noFill/>
        </p:spPr>
        <p:txBody>
          <a:bodyPr wrap="none" rtlCol="0">
            <a:spAutoFit/>
          </a:bodyPr>
          <a:lstStyle/>
          <a:p>
            <a:r>
              <a:rPr lang="en-US" sz="2800" b="1">
                <a:solidFill>
                  <a:srgbClr val="FF0000"/>
                </a:solidFill>
                <a:latin typeface="Times New Roman" panose="02020603050405020304" charset="0"/>
                <a:cs typeface="Times New Roman" panose="02020603050405020304" charset="0"/>
              </a:rPr>
              <a:t>Water</a:t>
            </a:r>
          </a:p>
        </p:txBody>
      </p:sp>
      <p:pic>
        <p:nvPicPr>
          <p:cNvPr id="3" name="Friends Plus for Vietnam G6 SB Track 2.1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020425" y="304165"/>
            <a:ext cx="436880" cy="472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additive="base">
                                        <p:cTn id="52" dur="110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5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4" grpId="0"/>
      <p:bldP spid="4" grpId="1"/>
      <p:bldP spid="5" grpId="0" bldLvl="0" animBg="1"/>
      <p:bldP spid="5" grpId="1" animBg="1"/>
      <p:bldP spid="10" grpId="0"/>
      <p:bldP spid="10" grpId="1"/>
      <p:bldP spid="11" grpId="0"/>
      <p:bldP spid="11" grpId="1"/>
      <p:bldP spid="12" grpId="0"/>
      <p:bldP spid="12" grpId="1"/>
      <p:bldP spid="14" grpId="0"/>
      <p:bldP spid="14" grpId="1"/>
      <p:bldP spid="15" grpId="0"/>
      <p:bldP spid="15" grpId="1"/>
      <p:bldP spid="16" grpId="0"/>
      <p:bldP spid="16" grpId="1"/>
      <p:bldP spid="17" grpId="0"/>
      <p:bldP spid="17" grpId="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6C4225-CE3D-4DD6-8C39-808ACFA5F81E}"/>
              </a:ext>
            </a:extLst>
          </p:cNvPr>
          <p:cNvGrpSpPr/>
          <p:nvPr/>
        </p:nvGrpSpPr>
        <p:grpSpPr>
          <a:xfrm>
            <a:off x="0" y="115598"/>
            <a:ext cx="6183673" cy="6626804"/>
            <a:chOff x="0" y="115598"/>
            <a:chExt cx="6183673" cy="6626804"/>
          </a:xfrm>
        </p:grpSpPr>
        <p:pic>
          <p:nvPicPr>
            <p:cNvPr id="6" name="Picture 5">
              <a:extLst>
                <a:ext uri="{FF2B5EF4-FFF2-40B4-BE49-F238E27FC236}">
                  <a16:creationId xmlns:a16="http://schemas.microsoft.com/office/drawing/2014/main" id="{15BA8F53-FA29-4AE2-B2CB-F8097DB4B589}"/>
                </a:ext>
              </a:extLst>
            </p:cNvPr>
            <p:cNvPicPr>
              <a:picLocks noChangeAspect="1"/>
            </p:cNvPicPr>
            <p:nvPr/>
          </p:nvPicPr>
          <p:blipFill>
            <a:blip r:embed="rId2"/>
            <a:stretch>
              <a:fillRect/>
            </a:stretch>
          </p:blipFill>
          <p:spPr>
            <a:xfrm>
              <a:off x="0" y="115598"/>
              <a:ext cx="6031490" cy="3874511"/>
            </a:xfrm>
            <a:prstGeom prst="rect">
              <a:avLst/>
            </a:prstGeom>
          </p:spPr>
        </p:pic>
        <p:pic>
          <p:nvPicPr>
            <p:cNvPr id="10" name="Picture 9">
              <a:extLst>
                <a:ext uri="{FF2B5EF4-FFF2-40B4-BE49-F238E27FC236}">
                  <a16:creationId xmlns:a16="http://schemas.microsoft.com/office/drawing/2014/main" id="{514ACCC6-8436-4684-9DDD-ACE97C73C4E4}"/>
                </a:ext>
              </a:extLst>
            </p:cNvPr>
            <p:cNvPicPr>
              <a:picLocks noChangeAspect="1"/>
            </p:cNvPicPr>
            <p:nvPr/>
          </p:nvPicPr>
          <p:blipFill>
            <a:blip r:embed="rId3"/>
            <a:stretch>
              <a:fillRect/>
            </a:stretch>
          </p:blipFill>
          <p:spPr>
            <a:xfrm>
              <a:off x="152183" y="3990109"/>
              <a:ext cx="6031490" cy="2752293"/>
            </a:xfrm>
            <a:prstGeom prst="rect">
              <a:avLst/>
            </a:prstGeom>
          </p:spPr>
        </p:pic>
      </p:grpSp>
      <p:sp>
        <p:nvSpPr>
          <p:cNvPr id="20" name="Rectangle 19">
            <a:extLst>
              <a:ext uri="{FF2B5EF4-FFF2-40B4-BE49-F238E27FC236}">
                <a16:creationId xmlns:a16="http://schemas.microsoft.com/office/drawing/2014/main" id="{BDDA19F6-487B-4C77-8B67-65C905E9F969}"/>
              </a:ext>
            </a:extLst>
          </p:cNvPr>
          <p:cNvSpPr/>
          <p:nvPr/>
        </p:nvSpPr>
        <p:spPr>
          <a:xfrm>
            <a:off x="6096001" y="115598"/>
            <a:ext cx="6095999" cy="66268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2000" b="0" i="0" dirty="0">
                <a:solidFill>
                  <a:srgbClr val="000000"/>
                </a:solidFill>
                <a:effectLst/>
                <a:latin typeface="Times New Roman" panose="02020603050405020304" pitchFamily="18" charset="0"/>
                <a:cs typeface="Times New Roman" panose="02020603050405020304" pitchFamily="18" charset="0"/>
              </a:rPr>
              <a:t>Các chất dinh dưỡng trong đồ ăn</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algn="ctr"/>
            <a:r>
              <a:rPr lang="vi-VN" sz="2000" b="0" i="0" dirty="0">
                <a:solidFill>
                  <a:srgbClr val="000000"/>
                </a:solidFill>
                <a:effectLst/>
                <a:latin typeface="Times New Roman" panose="02020603050405020304" pitchFamily="18" charset="0"/>
                <a:cs typeface="Times New Roman" panose="02020603050405020304" pitchFamily="18" charset="0"/>
              </a:rPr>
              <a:t>Có sáu loại chất dinh dưỡng</a:t>
            </a:r>
            <a:r>
              <a:rPr lang="en-US" sz="2000" b="0" i="0" dirty="0">
                <a:solidFill>
                  <a:srgbClr val="000000"/>
                </a:solidFill>
                <a:effectLst/>
                <a:latin typeface="Times New Roman" panose="02020603050405020304" pitchFamily="18" charset="0"/>
                <a:cs typeface="Times New Roman" panose="02020603050405020304" pitchFamily="18" charset="0"/>
              </a:rPr>
              <a:t>.  </a:t>
            </a:r>
          </a:p>
          <a:p>
            <a:pPr marL="342900" indent="-34290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Chất đạm khiến bạn khỏe hơn. Nó có ở trong rất nhiều ở thịt, cá, trứng, đậu và các loại hạt</a:t>
            </a:r>
            <a:r>
              <a:rPr lang="en-US" sz="2000" b="0" i="0" dirty="0">
                <a:solidFill>
                  <a:srgbClr val="000000"/>
                </a:solidFill>
                <a:effectLst/>
                <a:latin typeface="Times New Roman" panose="02020603050405020304" pitchFamily="18" charset="0"/>
                <a:cs typeface="Times New Roman" panose="02020603050405020304" pitchFamily="18" charset="0"/>
              </a:rPr>
              <a:t>.</a:t>
            </a:r>
          </a:p>
          <a:p>
            <a:pPr marL="342900" indent="-34290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Tinh bột cung cấp cho chúng ta năng lượng. Có nhiều tinh bột trong bánh mì, mỳ, cơm và khoai tây</a:t>
            </a:r>
            <a:endParaRPr lang="en-US" sz="2000" dirty="0">
              <a:solidFill>
                <a:srgbClr val="000000"/>
              </a:solidFill>
              <a:latin typeface="Times New Roman" panose="02020603050405020304" pitchFamily="18" charset="0"/>
              <a:cs typeface="Times New Roman" panose="02020603050405020304" pitchFamily="18" charset="0"/>
            </a:endParaRPr>
          </a:p>
          <a:p>
            <a:pPr marL="342900" indent="-34290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Vitamins cũng là một trong những chất dinh dưỡng quan trọng ở trong đồ ăn chúng ta ăn và bạn có thể tìm thấy nó ở nhiều loại đoạn ăn khác nhau. Những người không ăn nhiều loại đồ ăn này có thể bị bệnh.</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marL="285750" indent="-28575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Chất béo rất quan trọng với răng và xương. Bạn có thể tìm chúng ở thịt, cá, sữa rau và các loại hạt.</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marL="285750" indent="-28575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Loại dinh dưỡng này cùng cấp nhiều năng lượng và tốt cho da và tóc của bạn. Chất béo có trong các loại đồ ăn như bơ, sô cô la, khoai tâu chiên, burgers, thì không tốt nhưng chất béo có trong dầu ô liu, c ác loại hạt và một số loại cá thì có lợi cho sức khỏe</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marL="285750" indent="-285750" algn="ctr">
              <a:buFontTx/>
              <a:buChar char="-"/>
            </a:pPr>
            <a:r>
              <a:rPr lang="vi-VN" sz="2000" b="0" i="0" dirty="0">
                <a:solidFill>
                  <a:srgbClr val="000000"/>
                </a:solidFill>
                <a:effectLst/>
                <a:latin typeface="Times New Roman" panose="02020603050405020304" pitchFamily="18" charset="0"/>
                <a:cs typeface="Times New Roman" panose="02020603050405020304" pitchFamily="18" charset="0"/>
              </a:rPr>
              <a:t>Khoánh chất cũng là một chất dinh dưỡng quan trọng. Bạn không thể sống trong nhiều hơn một hoặc hai ngày mà không có nó. Nó có nhiều ở hoa quả, rau và nước hoa quả.</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14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28" y="144780"/>
            <a:ext cx="11512435" cy="720090"/>
          </a:xfrm>
        </p:spPr>
        <p:txBody>
          <a:bodyPr anchor="t" anchorCtr="0">
            <a:normAutofit fontScale="90000"/>
          </a:bodyPr>
          <a:lstStyle/>
          <a:p>
            <a:r>
              <a:rPr lang="en-US" sz="3600" dirty="0">
                <a:solidFill>
                  <a:srgbClr val="FF0000"/>
                </a:solidFill>
                <a:latin typeface="Times New Roman" panose="02020603050405020304" charset="0"/>
                <a:cs typeface="Times New Roman" panose="02020603050405020304" charset="0"/>
              </a:rPr>
              <a:t>2/ Read the text again. Are the sentences True or False? – page 70.</a:t>
            </a:r>
          </a:p>
        </p:txBody>
      </p:sp>
      <p:sp>
        <p:nvSpPr>
          <p:cNvPr id="5" name="Rounded Rectangle 4"/>
          <p:cNvSpPr/>
          <p:nvPr/>
        </p:nvSpPr>
        <p:spPr>
          <a:xfrm>
            <a:off x="416329" y="144780"/>
            <a:ext cx="10944398" cy="5613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4273200662"/>
              </p:ext>
            </p:extLst>
          </p:nvPr>
        </p:nvGraphicFramePr>
        <p:xfrm>
          <a:off x="243205" y="1217930"/>
          <a:ext cx="11370945" cy="4840605"/>
        </p:xfrm>
        <a:graphic>
          <a:graphicData uri="http://schemas.openxmlformats.org/drawingml/2006/table">
            <a:tbl>
              <a:tblPr firstRow="1" bandRow="1">
                <a:tableStyleId>{5C22544A-7EE6-4342-B048-85BDC9FD1C3A}</a:tableStyleId>
              </a:tblPr>
              <a:tblGrid>
                <a:gridCol w="9053830">
                  <a:extLst>
                    <a:ext uri="{9D8B030D-6E8A-4147-A177-3AD203B41FA5}">
                      <a16:colId xmlns:a16="http://schemas.microsoft.com/office/drawing/2014/main" val="20000"/>
                    </a:ext>
                  </a:extLst>
                </a:gridCol>
                <a:gridCol w="2317115">
                  <a:extLst>
                    <a:ext uri="{9D8B030D-6E8A-4147-A177-3AD203B41FA5}">
                      <a16:colId xmlns:a16="http://schemas.microsoft.com/office/drawing/2014/main" val="20001"/>
                    </a:ext>
                  </a:extLst>
                </a:gridCol>
              </a:tblGrid>
              <a:tr h="691515">
                <a:tc>
                  <a:txBody>
                    <a:bodyPr/>
                    <a:lstStyle/>
                    <a:p>
                      <a:pPr>
                        <a:buNone/>
                      </a:pPr>
                      <a:endParaRPr lang="en-US"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lgn="ctr">
                        <a:buNone/>
                      </a:pPr>
                      <a:r>
                        <a:rPr lang="en-US" sz="2400" dirty="0">
                          <a:solidFill>
                            <a:srgbClr val="FF0000"/>
                          </a:solidFill>
                          <a:latin typeface="Times New Roman" panose="02020603050405020304" charset="0"/>
                          <a:cs typeface="Times New Roman" panose="02020603050405020304" charset="0"/>
                        </a:rPr>
                        <a:t>TRUE / FALSE</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0"/>
                  </a:ext>
                </a:extLst>
              </a:tr>
              <a:tr h="691515">
                <a:tc>
                  <a:txBody>
                    <a:bodyPr/>
                    <a:lstStyle/>
                    <a:p>
                      <a:pPr>
                        <a:buNone/>
                      </a:pPr>
                      <a:r>
                        <a:rPr lang="en-US" sz="2800" dirty="0">
                          <a:solidFill>
                            <a:schemeClr val="tx1"/>
                          </a:solidFill>
                          <a:latin typeface="Times New Roman" panose="02020603050405020304" charset="0"/>
                          <a:cs typeface="Times New Roman" panose="02020603050405020304" charset="0"/>
                        </a:rPr>
                        <a:t>1/ There isn’t any protein in beans.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691515">
                <a:tc>
                  <a:txBody>
                    <a:bodyPr/>
                    <a:lstStyle/>
                    <a:p>
                      <a:pPr>
                        <a:buNone/>
                      </a:pPr>
                      <a:r>
                        <a:rPr lang="en-US" sz="2800">
                          <a:solidFill>
                            <a:schemeClr val="tx1"/>
                          </a:solidFill>
                          <a:latin typeface="Times New Roman" panose="02020603050405020304" charset="0"/>
                          <a:cs typeface="Times New Roman" panose="02020603050405020304" charset="0"/>
                        </a:rPr>
                        <a:t>2/ You can get diseases if you don’t eat a lot of vitamins.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691515">
                <a:tc>
                  <a:txBody>
                    <a:bodyPr/>
                    <a:lstStyle/>
                    <a:p>
                      <a:pPr>
                        <a:buNone/>
                      </a:pPr>
                      <a:r>
                        <a:rPr lang="en-US" sz="2800">
                          <a:solidFill>
                            <a:schemeClr val="tx1"/>
                          </a:solidFill>
                          <a:latin typeface="Times New Roman" panose="02020603050405020304" charset="0"/>
                          <a:cs typeface="Times New Roman" panose="02020603050405020304" charset="0"/>
                        </a:rPr>
                        <a:t>3/ Minerals are good for healthy teeth.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691515">
                <a:tc>
                  <a:txBody>
                    <a:bodyPr/>
                    <a:lstStyle/>
                    <a:p>
                      <a:pPr>
                        <a:buNone/>
                      </a:pPr>
                      <a:r>
                        <a:rPr lang="en-US" sz="2800" dirty="0">
                          <a:solidFill>
                            <a:schemeClr val="tx1"/>
                          </a:solidFill>
                          <a:latin typeface="Times New Roman" panose="02020603050405020304" charset="0"/>
                          <a:cs typeface="Times New Roman" panose="02020603050405020304" charset="0"/>
                        </a:rPr>
                        <a:t>4/ Carbohydrates have got the most energy.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691515">
                <a:tc>
                  <a:txBody>
                    <a:bodyPr/>
                    <a:lstStyle/>
                    <a:p>
                      <a:pPr>
                        <a:buNone/>
                      </a:pPr>
                      <a:r>
                        <a:rPr lang="en-US" sz="2800">
                          <a:solidFill>
                            <a:schemeClr val="tx1"/>
                          </a:solidFill>
                          <a:latin typeface="Times New Roman" panose="02020603050405020304" charset="0"/>
                          <a:cs typeface="Times New Roman" panose="02020603050405020304" charset="0"/>
                        </a:rPr>
                        <a:t>5/ Some types of fat are good for you.</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691515">
                <a:tc>
                  <a:txBody>
                    <a:bodyPr/>
                    <a:lstStyle/>
                    <a:p>
                      <a:pPr>
                        <a:buNone/>
                      </a:pPr>
                      <a:r>
                        <a:rPr lang="en-US" sz="2800">
                          <a:solidFill>
                            <a:schemeClr val="tx1"/>
                          </a:solidFill>
                          <a:latin typeface="Times New Roman" panose="02020603050405020304" charset="0"/>
                          <a:cs typeface="Times New Roman" panose="02020603050405020304" charset="0"/>
                        </a:rPr>
                        <a:t>6/ There isn’t any water in vegetables.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8" name="Text Box 7"/>
          <p:cNvSpPr txBox="1"/>
          <p:nvPr/>
        </p:nvSpPr>
        <p:spPr>
          <a:xfrm>
            <a:off x="9767570" y="1987550"/>
            <a:ext cx="1257652" cy="523220"/>
          </a:xfrm>
          <a:prstGeom prst="rect">
            <a:avLst/>
          </a:prstGeom>
          <a:noFill/>
        </p:spPr>
        <p:txBody>
          <a:bodyPr wrap="none" rtlCol="0">
            <a:spAutoFit/>
          </a:bodyPr>
          <a:lstStyle/>
          <a:p>
            <a:r>
              <a:rPr lang="en-US" sz="2800" dirty="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 uri="{DAF060AB-1E55-43B9-8AAB-6FB025537F2F}">
                      <wpsdc:hlinkClr xmlns="" xmlns:wpsdc="http://www.wps.cn/officeDocument/2017/drawingmlCustomData" val="000000"/>
                      <wpsdc:folHlinkClr xmlns="" xmlns:wpsdc="http://www.wps.cn/officeDocument/2017/drawingmlCustomData" val="954F72"/>
                      <wpsdc:hlinkUnderline xmlns="" xmlns:wpsdc="http://www.wps.cn/officeDocument/2017/drawingmlCustomData" val="0"/>
                    </a:ext>
                  </a:extLst>
                </a:hlinkClick>
              </a:rPr>
              <a:t>FALSE</a:t>
            </a:r>
            <a:endParaRPr lang="en-US" sz="2800" dirty="0">
              <a:solidFill>
                <a:srgbClr val="FF0000"/>
              </a:solidFill>
              <a:latin typeface="Times New Roman" panose="02020603050405020304" charset="0"/>
              <a:cs typeface="Times New Roman" panose="02020603050405020304" charset="0"/>
            </a:endParaRPr>
          </a:p>
        </p:txBody>
      </p:sp>
      <p:sp>
        <p:nvSpPr>
          <p:cNvPr id="9" name="Text Box 8"/>
          <p:cNvSpPr txBox="1"/>
          <p:nvPr/>
        </p:nvSpPr>
        <p:spPr>
          <a:xfrm>
            <a:off x="9789795" y="2706370"/>
            <a:ext cx="1122423" cy="52322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Lst>
                </a:hlinkClick>
              </a:rPr>
              <a:t>TRUE</a:t>
            </a:r>
            <a:endParaRPr lang="en-US" sz="2800">
              <a:solidFill>
                <a:srgbClr val="FF0000"/>
              </a:solidFill>
              <a:latin typeface="Times New Roman" panose="02020603050405020304" charset="0"/>
              <a:cs typeface="Times New Roman" panose="02020603050405020304" charset="0"/>
            </a:endParaRPr>
          </a:p>
        </p:txBody>
      </p:sp>
      <p:sp>
        <p:nvSpPr>
          <p:cNvPr id="10" name="Text Box 9"/>
          <p:cNvSpPr txBox="1"/>
          <p:nvPr/>
        </p:nvSpPr>
        <p:spPr>
          <a:xfrm>
            <a:off x="9789795" y="3377565"/>
            <a:ext cx="1257652" cy="52322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Lst>
                </a:hlinkClick>
              </a:rPr>
              <a:t>FALSE</a:t>
            </a:r>
            <a:endParaRPr lang="en-US" sz="2800">
              <a:solidFill>
                <a:srgbClr val="FF0000"/>
              </a:solidFill>
              <a:latin typeface="Times New Roman" panose="02020603050405020304" charset="0"/>
              <a:cs typeface="Times New Roman" panose="02020603050405020304" charset="0"/>
            </a:endParaRPr>
          </a:p>
        </p:txBody>
      </p:sp>
      <p:sp>
        <p:nvSpPr>
          <p:cNvPr id="11" name="Text Box 10"/>
          <p:cNvSpPr txBox="1"/>
          <p:nvPr/>
        </p:nvSpPr>
        <p:spPr>
          <a:xfrm>
            <a:off x="9789795" y="4071620"/>
            <a:ext cx="1257652" cy="52322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Lst>
                </a:hlinkClick>
              </a:rPr>
              <a:t>FALSE</a:t>
            </a:r>
            <a:endParaRPr lang="en-US" sz="2800">
              <a:solidFill>
                <a:srgbClr val="FF0000"/>
              </a:solidFill>
              <a:latin typeface="Times New Roman" panose="02020603050405020304" charset="0"/>
              <a:cs typeface="Times New Roman" panose="02020603050405020304" charset="0"/>
            </a:endParaRPr>
          </a:p>
        </p:txBody>
      </p:sp>
      <p:sp>
        <p:nvSpPr>
          <p:cNvPr id="12" name="Text Box 11"/>
          <p:cNvSpPr txBox="1"/>
          <p:nvPr/>
        </p:nvSpPr>
        <p:spPr>
          <a:xfrm>
            <a:off x="9789795" y="4754880"/>
            <a:ext cx="1122423" cy="52322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Lst>
                </a:hlinkClick>
              </a:rPr>
              <a:t>TRUE</a:t>
            </a:r>
            <a:endParaRPr lang="en-US" sz="2800">
              <a:solidFill>
                <a:srgbClr val="FF0000"/>
              </a:solidFill>
              <a:latin typeface="Times New Roman" panose="02020603050405020304" charset="0"/>
              <a:cs typeface="Times New Roman" panose="02020603050405020304" charset="0"/>
            </a:endParaRPr>
          </a:p>
        </p:txBody>
      </p:sp>
      <p:sp>
        <p:nvSpPr>
          <p:cNvPr id="13" name="Text Box 12"/>
          <p:cNvSpPr txBox="1"/>
          <p:nvPr/>
        </p:nvSpPr>
        <p:spPr>
          <a:xfrm>
            <a:off x="9724390" y="5422265"/>
            <a:ext cx="1257652" cy="52322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hlinkClick r:id="rId2" action="ppaction://hlinksldjump">
                  <a:extLst>
                    <a:ext uri="{A12FA001-AC4F-418D-AE19-62706E023703}">
                      <ahyp:hlinkClr xmlns:ahyp="http://schemas.microsoft.com/office/drawing/2018/hyperlinkcolor" val="tx"/>
                    </a:ext>
                  </a:extLst>
                </a:hlinkClick>
              </a:rPr>
              <a:t>FALSE</a:t>
            </a:r>
            <a:endParaRPr lang="en-US" sz="2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65" y="365125"/>
            <a:ext cx="10895330" cy="673100"/>
          </a:xfrm>
        </p:spPr>
        <p:txBody>
          <a:bodyPr anchor="t" anchorCtr="0">
            <a:normAutofit fontScale="90000"/>
          </a:bodyPr>
          <a:lstStyle/>
          <a:p>
            <a:r>
              <a:rPr lang="en-US" sz="3200" b="1" dirty="0">
                <a:solidFill>
                  <a:srgbClr val="FF0000"/>
                </a:solidFill>
                <a:latin typeface="Times New Roman" panose="02020603050405020304" charset="0"/>
                <a:cs typeface="Times New Roman" panose="02020603050405020304" charset="0"/>
              </a:rPr>
              <a:t>3/ Read the sentences and write the names of the food in the text.</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269761327"/>
              </p:ext>
            </p:extLst>
          </p:nvPr>
        </p:nvGraphicFramePr>
        <p:xfrm>
          <a:off x="383540" y="1246505"/>
          <a:ext cx="11348720" cy="4632325"/>
        </p:xfrm>
        <a:graphic>
          <a:graphicData uri="http://schemas.openxmlformats.org/drawingml/2006/table">
            <a:tbl>
              <a:tblPr firstRow="1" bandRow="1">
                <a:tableStyleId>{5C22544A-7EE6-4342-B048-85BDC9FD1C3A}</a:tableStyleId>
              </a:tblPr>
              <a:tblGrid>
                <a:gridCol w="8784590">
                  <a:extLst>
                    <a:ext uri="{9D8B030D-6E8A-4147-A177-3AD203B41FA5}">
                      <a16:colId xmlns:a16="http://schemas.microsoft.com/office/drawing/2014/main" val="20000"/>
                    </a:ext>
                  </a:extLst>
                </a:gridCol>
                <a:gridCol w="2564130">
                  <a:extLst>
                    <a:ext uri="{9D8B030D-6E8A-4147-A177-3AD203B41FA5}">
                      <a16:colId xmlns:a16="http://schemas.microsoft.com/office/drawing/2014/main" val="20001"/>
                    </a:ext>
                  </a:extLst>
                </a:gridCol>
              </a:tblGrid>
              <a:tr h="589280">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sz="2400" dirty="0">
                          <a:solidFill>
                            <a:srgbClr val="FF0000"/>
                          </a:solidFill>
                          <a:latin typeface="Times New Roman" panose="02020603050405020304" charset="0"/>
                          <a:cs typeface="Times New Roman" panose="02020603050405020304" charset="0"/>
                        </a:rPr>
                        <a:t>Names of the food</a:t>
                      </a: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0"/>
                  </a:ext>
                </a:extLst>
              </a:tr>
              <a:tr h="619125">
                <a:tc>
                  <a:txBody>
                    <a:bodyPr/>
                    <a:lstStyle/>
                    <a:p>
                      <a:pPr>
                        <a:buNone/>
                      </a:pPr>
                      <a:r>
                        <a:rPr lang="en-US" sz="2800">
                          <a:solidFill>
                            <a:schemeClr val="tx1"/>
                          </a:solidFill>
                          <a:latin typeface="Times New Roman" panose="02020603050405020304" charset="0"/>
                          <a:cs typeface="Times New Roman" panose="02020603050405020304" charset="0"/>
                        </a:rPr>
                        <a:t>1. It’s got animal fat in it. It’s from milk. We put it on bread.</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847090">
                <a:tc>
                  <a:txBody>
                    <a:bodyPr/>
                    <a:lstStyle/>
                    <a:p>
                      <a:pPr>
                        <a:buNone/>
                      </a:pPr>
                      <a:r>
                        <a:rPr lang="en-US" sz="2800">
                          <a:solidFill>
                            <a:schemeClr val="tx1"/>
                          </a:solidFill>
                          <a:latin typeface="Times New Roman" panose="02020603050405020304" charset="0"/>
                          <a:cs typeface="Times New Roman" panose="02020603050405020304" charset="0"/>
                        </a:rPr>
                        <a:t>2. It’s got vegetable fat in it. It’s in a bottle. We put it on salads. It’s very healthy.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589280">
                <a:tc>
                  <a:txBody>
                    <a:bodyPr/>
                    <a:lstStyle/>
                    <a:p>
                      <a:pPr>
                        <a:buNone/>
                      </a:pPr>
                      <a:r>
                        <a:rPr lang="en-US" sz="2800">
                          <a:solidFill>
                            <a:schemeClr val="tx1"/>
                          </a:solidFill>
                          <a:latin typeface="Times New Roman" panose="02020603050405020304" charset="0"/>
                          <a:cs typeface="Times New Roman" panose="02020603050405020304" charset="0"/>
                        </a:rPr>
                        <a:t>3. It’s got a lot of protein in it. It’s white. We drink it.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847090">
                <a:tc>
                  <a:txBody>
                    <a:bodyPr/>
                    <a:lstStyle/>
                    <a:p>
                      <a:pPr>
                        <a:buNone/>
                      </a:pPr>
                      <a:r>
                        <a:rPr lang="en-US" sz="2800">
                          <a:solidFill>
                            <a:schemeClr val="tx1"/>
                          </a:solidFill>
                          <a:latin typeface="Times New Roman" panose="02020603050405020304" charset="0"/>
                          <a:cs typeface="Times New Roman" panose="02020603050405020304" charset="0"/>
                        </a:rPr>
                        <a:t>4. These have got a lot of protein. You can cook them or eat them in a salad. They can be different colours.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en-US">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847090">
                <a:tc>
                  <a:txBody>
                    <a:bodyPr/>
                    <a:lstStyle/>
                    <a:p>
                      <a:pPr>
                        <a:buNone/>
                      </a:pPr>
                      <a:r>
                        <a:rPr lang="en-US" sz="2800">
                          <a:solidFill>
                            <a:schemeClr val="tx1"/>
                          </a:solidFill>
                          <a:latin typeface="Times New Roman" panose="02020603050405020304" charset="0"/>
                          <a:cs typeface="Times New Roman" panose="02020603050405020304" charset="0"/>
                        </a:rPr>
                        <a:t>5. It’s brown and very sweet. It’s delicious, but it’s got a lot of fat.</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en-US"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bl>
          </a:graphicData>
        </a:graphic>
      </p:graphicFrame>
      <p:sp>
        <p:nvSpPr>
          <p:cNvPr id="4" name="Text Box 3"/>
          <p:cNvSpPr txBox="1"/>
          <p:nvPr/>
        </p:nvSpPr>
        <p:spPr>
          <a:xfrm>
            <a:off x="9479280" y="1880870"/>
            <a:ext cx="1012825" cy="521970"/>
          </a:xfrm>
          <a:prstGeom prst="rect">
            <a:avLst/>
          </a:prstGeom>
          <a:noFill/>
        </p:spPr>
        <p:txBody>
          <a:bodyPr wrap="none" rtlCol="0">
            <a:spAutoFit/>
          </a:bodyPr>
          <a:lstStyle/>
          <a:p>
            <a:r>
              <a:rPr lang="en-US" sz="2800" dirty="0">
                <a:solidFill>
                  <a:srgbClr val="FF0000"/>
                </a:solidFill>
                <a:latin typeface="Times New Roman" panose="02020603050405020304" charset="0"/>
                <a:cs typeface="Times New Roman" panose="02020603050405020304" charset="0"/>
              </a:rPr>
              <a:t>butter</a:t>
            </a:r>
          </a:p>
        </p:txBody>
      </p:sp>
      <p:sp>
        <p:nvSpPr>
          <p:cNvPr id="10" name="Text Box 9"/>
          <p:cNvSpPr txBox="1"/>
          <p:nvPr/>
        </p:nvSpPr>
        <p:spPr>
          <a:xfrm>
            <a:off x="9479280" y="2657475"/>
            <a:ext cx="1359535" cy="52197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rPr>
              <a:t>olive oil</a:t>
            </a:r>
          </a:p>
        </p:txBody>
      </p:sp>
      <p:sp>
        <p:nvSpPr>
          <p:cNvPr id="11" name="Text Box 10"/>
          <p:cNvSpPr txBox="1"/>
          <p:nvPr/>
        </p:nvSpPr>
        <p:spPr>
          <a:xfrm>
            <a:off x="9656445" y="3409950"/>
            <a:ext cx="835660" cy="52197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rPr>
              <a:t>milk</a:t>
            </a:r>
          </a:p>
        </p:txBody>
      </p:sp>
      <p:sp>
        <p:nvSpPr>
          <p:cNvPr id="12" name="Text Box 11"/>
          <p:cNvSpPr txBox="1"/>
          <p:nvPr/>
        </p:nvSpPr>
        <p:spPr>
          <a:xfrm>
            <a:off x="9656445" y="4162425"/>
            <a:ext cx="993140" cy="52197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rPr>
              <a:t>beans</a:t>
            </a:r>
          </a:p>
        </p:txBody>
      </p:sp>
      <p:sp>
        <p:nvSpPr>
          <p:cNvPr id="13" name="Text Box 12"/>
          <p:cNvSpPr txBox="1"/>
          <p:nvPr/>
        </p:nvSpPr>
        <p:spPr>
          <a:xfrm>
            <a:off x="9479280" y="5057775"/>
            <a:ext cx="1635760" cy="521970"/>
          </a:xfrm>
          <a:prstGeom prst="rect">
            <a:avLst/>
          </a:prstGeom>
          <a:noFill/>
        </p:spPr>
        <p:txBody>
          <a:bodyPr wrap="none" rtlCol="0">
            <a:spAutoFit/>
          </a:bodyPr>
          <a:lstStyle/>
          <a:p>
            <a:r>
              <a:rPr lang="en-US" sz="2800">
                <a:solidFill>
                  <a:srgbClr val="FF0000"/>
                </a:solidFill>
                <a:latin typeface="Times New Roman" panose="02020603050405020304" charset="0"/>
                <a:cs typeface="Times New Roman" panose="02020603050405020304" charset="0"/>
              </a:rPr>
              <a:t>chocolate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35" y="365125"/>
            <a:ext cx="11561445" cy="1083310"/>
          </a:xfrm>
        </p:spPr>
        <p:txBody>
          <a:bodyPr anchor="t" anchorCtr="0">
            <a:normAutofit/>
          </a:bodyPr>
          <a:lstStyle/>
          <a:p>
            <a:r>
              <a:rPr lang="en-US" sz="3555" b="1" i="1">
                <a:latin typeface="Times New Roman" panose="02020603050405020304" charset="0"/>
                <a:cs typeface="Times New Roman" panose="02020603050405020304" charset="0"/>
              </a:rPr>
              <a:t>4/ Look at the picture of the dinner plate. What nutrients are there in the five food groups?</a:t>
            </a:r>
          </a:p>
        </p:txBody>
      </p:sp>
      <p:pic>
        <p:nvPicPr>
          <p:cNvPr id="5" name="Content Placeholder 4"/>
          <p:cNvPicPr>
            <a:picLocks noGrp="1" noChangeAspect="1"/>
          </p:cNvPicPr>
          <p:nvPr>
            <p:ph sz="half" idx="1"/>
          </p:nvPr>
        </p:nvPicPr>
        <p:blipFill>
          <a:blip r:embed="rId2"/>
          <a:stretch>
            <a:fillRect/>
          </a:stretch>
        </p:blipFill>
        <p:spPr>
          <a:xfrm>
            <a:off x="2261870" y="1852295"/>
            <a:ext cx="8261985" cy="4488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3719830" y="1902460"/>
            <a:ext cx="5620385" cy="3053080"/>
          </a:xfrm>
          <a:prstGeom prst="ellipse">
            <a:avLst/>
          </a:prstGeom>
        </p:spPr>
      </p:pic>
      <p:sp>
        <p:nvSpPr>
          <p:cNvPr id="7" name="Right Arrow 6"/>
          <p:cNvSpPr/>
          <p:nvPr/>
        </p:nvSpPr>
        <p:spPr>
          <a:xfrm rot="3780000">
            <a:off x="4079240" y="1742440"/>
            <a:ext cx="1110615" cy="372110"/>
          </a:xfrm>
          <a:prstGeom prst="rightArrow">
            <a:avLst/>
          </a:prstGeom>
          <a:gradFill>
            <a:gsLst>
              <a:gs pos="0">
                <a:srgbClr val="FE4444"/>
              </a:gs>
              <a:gs pos="100000">
                <a:srgbClr val="832B2B"/>
              </a:gs>
            </a:gsLst>
            <a:lin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41960" y="273050"/>
            <a:ext cx="5288280" cy="107632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In group 1 there are vitamins, minerals and water.</a:t>
            </a:r>
          </a:p>
        </p:txBody>
      </p:sp>
      <p:sp>
        <p:nvSpPr>
          <p:cNvPr id="9" name="Rounded Rectangle 8"/>
          <p:cNvSpPr/>
          <p:nvPr/>
        </p:nvSpPr>
        <p:spPr>
          <a:xfrm>
            <a:off x="390525" y="287655"/>
            <a:ext cx="5067935" cy="97091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rot="7680000">
            <a:off x="7438390" y="1650365"/>
            <a:ext cx="1110615" cy="37211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5970905" y="519430"/>
            <a:ext cx="6045835" cy="58356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In group 2 there are carbohydrates.</a:t>
            </a:r>
          </a:p>
        </p:txBody>
      </p:sp>
      <p:sp>
        <p:nvSpPr>
          <p:cNvPr id="4" name="Rounded Rectangle 3"/>
          <p:cNvSpPr/>
          <p:nvPr/>
        </p:nvSpPr>
        <p:spPr>
          <a:xfrm>
            <a:off x="5970905" y="518795"/>
            <a:ext cx="5886450" cy="584200"/>
          </a:xfrm>
          <a:prstGeom prst="roundRect">
            <a:avLst/>
          </a:prstGeom>
          <a:noFill/>
          <a:ln>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2720000">
            <a:off x="7972425" y="4544695"/>
            <a:ext cx="962660" cy="37211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9"/>
          <p:cNvSpPr txBox="1"/>
          <p:nvPr/>
        </p:nvSpPr>
        <p:spPr>
          <a:xfrm>
            <a:off x="8960485" y="4318000"/>
            <a:ext cx="3117850" cy="107632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In group 3 there is protein.</a:t>
            </a:r>
          </a:p>
        </p:txBody>
      </p:sp>
      <p:sp>
        <p:nvSpPr>
          <p:cNvPr id="11" name="Rounded Rectangle 10"/>
          <p:cNvSpPr/>
          <p:nvPr/>
        </p:nvSpPr>
        <p:spPr>
          <a:xfrm>
            <a:off x="8961120" y="4427855"/>
            <a:ext cx="2896235" cy="966470"/>
          </a:xfrm>
          <a:prstGeom prst="roundRect">
            <a:avLst/>
          </a:prstGeom>
          <a:noFill/>
          <a:ln>
            <a:solidFill>
              <a:schemeClr val="accent4"/>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5660000">
            <a:off x="6423660" y="4725035"/>
            <a:ext cx="716280" cy="37211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12"/>
          <p:cNvSpPr txBox="1"/>
          <p:nvPr/>
        </p:nvSpPr>
        <p:spPr>
          <a:xfrm>
            <a:off x="5222875" y="5394325"/>
            <a:ext cx="3117850" cy="107632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In group 4 there is fat.</a:t>
            </a:r>
          </a:p>
        </p:txBody>
      </p:sp>
      <p:sp>
        <p:nvSpPr>
          <p:cNvPr id="14" name="Rounded Rectangle 13"/>
          <p:cNvSpPr/>
          <p:nvPr/>
        </p:nvSpPr>
        <p:spPr>
          <a:xfrm>
            <a:off x="5081905" y="5449570"/>
            <a:ext cx="2896235" cy="966470"/>
          </a:xfrm>
          <a:prstGeom prst="roundRect">
            <a:avLst/>
          </a:prstGeom>
          <a:noFill/>
          <a:ln>
            <a:solidFill>
              <a:srgbClr val="7030A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260000">
            <a:off x="4276725" y="4386580"/>
            <a:ext cx="716280" cy="37211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5"/>
          <p:cNvSpPr txBox="1"/>
          <p:nvPr/>
        </p:nvSpPr>
        <p:spPr>
          <a:xfrm>
            <a:off x="572770" y="4755515"/>
            <a:ext cx="4043045" cy="107632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In group 5 there is protein and minerals.</a:t>
            </a:r>
          </a:p>
        </p:txBody>
      </p:sp>
      <p:sp>
        <p:nvSpPr>
          <p:cNvPr id="17" name="Rounded Rectangle 16"/>
          <p:cNvSpPr/>
          <p:nvPr/>
        </p:nvSpPr>
        <p:spPr>
          <a:xfrm>
            <a:off x="572770" y="4810125"/>
            <a:ext cx="3666490" cy="966470"/>
          </a:xfrm>
          <a:prstGeom prst="roundRect">
            <a:avLst/>
          </a:prstGeom>
          <a:noFill/>
          <a:ln>
            <a:solidFill>
              <a:srgbClr val="0070C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p:bldP spid="8" grpId="1"/>
      <p:bldP spid="9" grpId="0" animBg="1"/>
      <p:bldP spid="9" grpId="1" animBg="1"/>
      <p:bldP spid="2" grpId="0" bldLvl="0" animBg="1"/>
      <p:bldP spid="2" grpId="1" animBg="1"/>
      <p:bldP spid="3" grpId="0"/>
      <p:bldP spid="3" grpId="1"/>
      <p:bldP spid="4" grpId="0" bldLvl="0" animBg="1"/>
      <p:bldP spid="4" grpId="1" animBg="1"/>
      <p:bldP spid="6" grpId="0" bldLvl="0" animBg="1"/>
      <p:bldP spid="6" grpId="1" animBg="1"/>
      <p:bldP spid="10" grpId="0"/>
      <p:bldP spid="10" grpId="1"/>
      <p:bldP spid="11" grpId="0" bldLvl="0" animBg="1"/>
      <p:bldP spid="11" grpId="1" animBg="1"/>
      <p:bldP spid="12" grpId="0" bldLvl="0" animBg="1"/>
      <p:bldP spid="12" grpId="1" animBg="1"/>
      <p:bldP spid="13" grpId="0"/>
      <p:bldP spid="13" grpId="1"/>
      <p:bldP spid="14" grpId="0" bldLvl="0" animBg="1"/>
      <p:bldP spid="14" grpId="1" animBg="1"/>
      <p:bldP spid="15" grpId="0" bldLvl="0" animBg="1"/>
      <p:bldP spid="15" grpId="1" animBg="1"/>
      <p:bldP spid="16" grpId="0"/>
      <p:bldP spid="16" grpId="1"/>
      <p:bldP spid="17" grpId="0" bldLvl="0" animBg="1"/>
      <p:bldP spid="17" grpId="1" animBg="1"/>
    </p:bldLst>
  </p:timing>
</p:sld>
</file>

<file path=ppt/theme/theme1.xml><?xml version="1.0" encoding="utf-8"?>
<a:theme xmlns:a="http://schemas.openxmlformats.org/drawingml/2006/main" name="Office Theme">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 xmlns:wpsdc="http://www.wps.cn/officeDocument/2017/drawingmlCustomData" underline="false"/>
      </a:ext>
    </a:extLst>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Innovation - Light Version">
      <a:dk1>
        <a:srgbClr val="737572"/>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6D6F6B"/>
      </a:accent6>
      <a:hlink>
        <a:srgbClr val="1E9272"/>
      </a:hlink>
      <a:folHlink>
        <a:srgbClr val="AC2624"/>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none" rtlCol="0">
        <a:spAutoFit/>
      </a:bodyPr>
      <a:lstStyle>
        <a:defPPr algn="r">
          <a:lnSpc>
            <a:spcPct val="90000"/>
          </a:lnSpc>
          <a:defRPr sz="12000">
            <a:solidFill>
              <a:srgbClr val="009A4E"/>
            </a:solidFill>
            <a:latin typeface="Lato Black"/>
            <a:cs typeface="Lato Black"/>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809</Words>
  <Application>Microsoft Office PowerPoint</Application>
  <PresentationFormat>Widescreen</PresentationFormat>
  <Paragraphs>91</Paragraphs>
  <Slides>21</Slides>
  <Notes>0</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Lato Black</vt:lpstr>
      <vt:lpstr>Lato Bold</vt:lpstr>
      <vt:lpstr>Lato Light</vt:lpstr>
      <vt:lpstr>Times New Roman</vt:lpstr>
      <vt:lpstr>Office Theme</vt:lpstr>
      <vt:lpstr>Default Theme</vt:lpstr>
      <vt:lpstr>UNIT 5: FOOD AND HEALTH</vt:lpstr>
      <vt:lpstr>* New words:</vt:lpstr>
      <vt:lpstr>PowerPoint Presentation</vt:lpstr>
      <vt:lpstr>1/ Complete the text by using the given words – page 70.</vt:lpstr>
      <vt:lpstr>PowerPoint Presentation</vt:lpstr>
      <vt:lpstr>2/ Read the text again. Are the sentences True or False? – page 70.</vt:lpstr>
      <vt:lpstr>3/ Read the sentences and write the names of the food in the text.</vt:lpstr>
      <vt:lpstr>4/ Look at the picture of the dinner plate. What nutrients are there in the five food groups?</vt:lpstr>
      <vt:lpstr>PowerPoint Presentation</vt:lpstr>
      <vt:lpstr>PowerPoint Presentation</vt:lpstr>
      <vt:lpstr>PowerPoint Presentation</vt:lpstr>
      <vt:lpstr>Let’s look up these words.</vt:lpstr>
      <vt:lpstr>* New words:</vt:lpstr>
      <vt:lpstr>* New words:</vt:lpstr>
      <vt:lpstr>* New words:</vt:lpstr>
      <vt:lpstr>* New words:</vt:lpstr>
      <vt:lpstr>* New words:</vt:lpstr>
      <vt:lpstr>* New words:</vt:lpstr>
      <vt:lpstr>* New words: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FOOD AND HEALTH</dc:title>
  <dc:creator/>
  <cp:lastModifiedBy>hien bui</cp:lastModifiedBy>
  <cp:revision>55</cp:revision>
  <dcterms:created xsi:type="dcterms:W3CDTF">2021-06-12T13:21:00Z</dcterms:created>
  <dcterms:modified xsi:type="dcterms:W3CDTF">2022-01-27T08:33:12Z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1033-11.2.0.10176</vt:lpwstr>
  </property>
</Properties>
</file>