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8" r:id="rId5"/>
    <p:sldId id="262" r:id="rId6"/>
    <p:sldId id="263" r:id="rId7"/>
    <p:sldId id="283" r:id="rId8"/>
    <p:sldId id="293" r:id="rId9"/>
    <p:sldId id="264" r:id="rId10"/>
    <p:sldId id="266" r:id="rId11"/>
    <p:sldId id="267" r:id="rId12"/>
    <p:sldId id="289" r:id="rId13"/>
    <p:sldId id="290" r:id="rId14"/>
    <p:sldId id="291" r:id="rId15"/>
    <p:sldId id="271" r:id="rId16"/>
    <p:sldId id="272" r:id="rId17"/>
    <p:sldId id="292" r:id="rId18"/>
    <p:sldId id="288" r:id="rId19"/>
    <p:sldId id="265" r:id="rId20"/>
    <p:sldId id="284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5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8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4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5044-3F2B-41E4-B1C9-C5DEC537CA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3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770"/>
            <a:ext cx="12192000" cy="41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8828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46B91-5879-4C8F-82C9-FF42ACCF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82" y="2490444"/>
            <a:ext cx="3635676" cy="3635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CB1A9-72B8-45D0-BBC5-1405DFC83CD5}"/>
              </a:ext>
            </a:extLst>
          </p:cNvPr>
          <p:cNvSpPr txBox="1"/>
          <p:nvPr/>
        </p:nvSpPr>
        <p:spPr>
          <a:xfrm>
            <a:off x="1206660" y="6027003"/>
            <a:ext cx="1943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19C00-A32F-4096-ADCB-0272368975D5}"/>
              </a:ext>
            </a:extLst>
          </p:cNvPr>
          <p:cNvSpPr txBox="1"/>
          <p:nvPr/>
        </p:nvSpPr>
        <p:spPr>
          <a:xfrm>
            <a:off x="4267200" y="311276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1) Mario is watching TV.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783D0-C226-4EF7-B525-496A4484A5A7}"/>
              </a:ext>
            </a:extLst>
          </p:cNvPr>
          <p:cNvSpPr txBox="1"/>
          <p:nvPr/>
        </p:nvSpPr>
        <p:spPr>
          <a:xfrm>
            <a:off x="4267200" y="4440382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2) He thinks listening is difficult.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6CBAA-B575-4390-9EFE-A1179724F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27" y="60831"/>
            <a:ext cx="8593283" cy="2119745"/>
          </a:xfrm>
          <a:prstGeom prst="rect">
            <a:avLst/>
          </a:prstGeom>
        </p:spPr>
      </p:pic>
      <p:pic>
        <p:nvPicPr>
          <p:cNvPr id="8" name="Friends Plus for Vietnam G6 SB Track 1.44">
            <a:hlinkClick r:id="" action="ppaction://media"/>
            <a:extLst>
              <a:ext uri="{FF2B5EF4-FFF2-40B4-BE49-F238E27FC236}">
                <a16:creationId xmlns:a16="http://schemas.microsoft.com/office/drawing/2014/main" id="{8FB24837-AE78-4B52-85EB-B00B33FAC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28" y="152662"/>
            <a:ext cx="1005336" cy="9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C56A0-C8C4-42AA-937F-2BD93710C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0" y="2289794"/>
            <a:ext cx="3406453" cy="3406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46E4E6-9D55-47AB-9C53-524A67FCE3FB}"/>
              </a:ext>
            </a:extLst>
          </p:cNvPr>
          <p:cNvSpPr txBox="1"/>
          <p:nvPr/>
        </p:nvSpPr>
        <p:spPr>
          <a:xfrm>
            <a:off x="281880" y="5788134"/>
            <a:ext cx="4069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 and Peter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D1C5D-228E-4E40-BE14-C02E603C9DF2}"/>
              </a:ext>
            </a:extLst>
          </p:cNvPr>
          <p:cNvSpPr txBox="1"/>
          <p:nvPr/>
        </p:nvSpPr>
        <p:spPr>
          <a:xfrm>
            <a:off x="3787330" y="3106058"/>
            <a:ext cx="8187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1) Mark is checking new vocabulary on the internet.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8AB8D-F107-4B4E-B3FD-2C9A47B1C1C4}"/>
              </a:ext>
            </a:extLst>
          </p:cNvPr>
          <p:cNvSpPr txBox="1"/>
          <p:nvPr/>
        </p:nvSpPr>
        <p:spPr>
          <a:xfrm>
            <a:off x="3625236" y="4418975"/>
            <a:ext cx="83496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2) Mark thinks reading and writing are difficult.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13D3E-A725-4A86-B37A-128BC09A3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358" y="123882"/>
            <a:ext cx="8593283" cy="2119745"/>
          </a:xfrm>
          <a:prstGeom prst="rect">
            <a:avLst/>
          </a:prstGeom>
        </p:spPr>
      </p:pic>
      <p:pic>
        <p:nvPicPr>
          <p:cNvPr id="8" name="Friends Plus for Vietnam G6 SB Track 1.44">
            <a:hlinkClick r:id="" action="ppaction://media"/>
            <a:extLst>
              <a:ext uri="{FF2B5EF4-FFF2-40B4-BE49-F238E27FC236}">
                <a16:creationId xmlns:a16="http://schemas.microsoft.com/office/drawing/2014/main" id="{916ACEDC-464F-42A0-BAA0-8EF01E269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28" y="152662"/>
            <a:ext cx="1005336" cy="9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6295A-0A63-4703-908D-63428C04F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95" y="2598388"/>
            <a:ext cx="3331306" cy="3425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958F4-F9AB-48A8-A186-8D1351F1FEB7}"/>
              </a:ext>
            </a:extLst>
          </p:cNvPr>
          <p:cNvSpPr txBox="1"/>
          <p:nvPr/>
        </p:nvSpPr>
        <p:spPr>
          <a:xfrm>
            <a:off x="1153349" y="6150114"/>
            <a:ext cx="2123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Hannah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EA66E-78B8-4BFB-9271-2D519E78EC6F}"/>
              </a:ext>
            </a:extLst>
          </p:cNvPr>
          <p:cNvSpPr txBox="1"/>
          <p:nvPr/>
        </p:nvSpPr>
        <p:spPr>
          <a:xfrm>
            <a:off x="4037763" y="3429000"/>
            <a:ext cx="8154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1) Hannah is revising for her exams.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3FA95-1634-4053-932C-B384A6B7A507}"/>
              </a:ext>
            </a:extLst>
          </p:cNvPr>
          <p:cNvSpPr txBox="1"/>
          <p:nvPr/>
        </p:nvSpPr>
        <p:spPr>
          <a:xfrm>
            <a:off x="4032601" y="4418520"/>
            <a:ext cx="80217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2) Hannah thinks pronunciation is difficult.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46098-43A5-4E48-8B90-EFD28FE1D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358" y="115240"/>
            <a:ext cx="8593283" cy="2119745"/>
          </a:xfrm>
          <a:prstGeom prst="rect">
            <a:avLst/>
          </a:prstGeom>
        </p:spPr>
      </p:pic>
      <p:pic>
        <p:nvPicPr>
          <p:cNvPr id="8" name="Friends Plus for Vietnam G6 SB Track 1.44">
            <a:hlinkClick r:id="" action="ppaction://media"/>
            <a:extLst>
              <a:ext uri="{FF2B5EF4-FFF2-40B4-BE49-F238E27FC236}">
                <a16:creationId xmlns:a16="http://schemas.microsoft.com/office/drawing/2014/main" id="{62FEEC85-F6EB-4960-B645-7F9EB34CD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28" y="152662"/>
            <a:ext cx="1005336" cy="9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16311-5524-4AB0-BDE4-BCD907118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C0B75-BE1F-4A80-BB68-D4D8AA2D1400}"/>
              </a:ext>
            </a:extLst>
          </p:cNvPr>
          <p:cNvSpPr txBox="1"/>
          <p:nvPr/>
        </p:nvSpPr>
        <p:spPr>
          <a:xfrm>
            <a:off x="365760" y="151178"/>
            <a:ext cx="1197864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000" b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Why is Mario watching TV? Because ____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A.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He is bored.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B.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 is good for his English.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C.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He doesn’t want to miss the latest news.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b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2) Why are Mark and Peter learning languages? Because ______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A.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They want to get a good job. 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B.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They are studying abroad. 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C.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 lot of people from different countries come to London.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b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3) Who is teaching Hannah?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A. A teacher from Japan.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B.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 teacher from Spain.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MS Mincho" panose="02020609040205080304" pitchFamily="49" charset="-128"/>
              </a:rPr>
              <a:t>	C. </a:t>
            </a:r>
            <a:r>
              <a:rPr lang="en-US" sz="30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 teacher from France.</a:t>
            </a:r>
            <a:endParaRPr lang="en-US" sz="3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275902-A87D-41A4-886F-AA3893CBF8CE}"/>
              </a:ext>
            </a:extLst>
          </p:cNvPr>
          <p:cNvSpPr/>
          <p:nvPr/>
        </p:nvSpPr>
        <p:spPr>
          <a:xfrm>
            <a:off x="1280160" y="1132104"/>
            <a:ext cx="44196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772741-FD88-4DEE-9938-CC6F8952CC49}"/>
              </a:ext>
            </a:extLst>
          </p:cNvPr>
          <p:cNvSpPr/>
          <p:nvPr/>
        </p:nvSpPr>
        <p:spPr>
          <a:xfrm>
            <a:off x="1280160" y="5268696"/>
            <a:ext cx="44196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F4BE71-27C3-4692-997F-0641BDDCF83F}"/>
              </a:ext>
            </a:extLst>
          </p:cNvPr>
          <p:cNvSpPr/>
          <p:nvPr/>
        </p:nvSpPr>
        <p:spPr>
          <a:xfrm>
            <a:off x="1280160" y="3830574"/>
            <a:ext cx="44196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Friends Plus for Vietnam G6 SB Track 1.44">
            <a:hlinkClick r:id="" action="ppaction://media"/>
            <a:extLst>
              <a:ext uri="{FF2B5EF4-FFF2-40B4-BE49-F238E27FC236}">
                <a16:creationId xmlns:a16="http://schemas.microsoft.com/office/drawing/2014/main" id="{B2E2052B-2DAC-4422-9349-5E567ED5D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685" y="151179"/>
            <a:ext cx="592224" cy="6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0B5924-AFBB-44BD-AE51-22066249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86" y="3562350"/>
            <a:ext cx="3307080" cy="3148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43E666-08F4-4461-984E-C184C62DB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" y="0"/>
            <a:ext cx="1065414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4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F3B0C1-63D1-40A9-BEC1-FF3E123FF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6509A4-4891-4CD6-B98B-9501C01F8D09}"/>
              </a:ext>
            </a:extLst>
          </p:cNvPr>
          <p:cNvSpPr txBox="1"/>
          <p:nvPr/>
        </p:nvSpPr>
        <p:spPr>
          <a:xfrm>
            <a:off x="281940" y="3090595"/>
            <a:ext cx="116281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Make a table with your answers in exercise 2. </a:t>
            </a:r>
          </a:p>
          <a:p>
            <a:pPr marL="10160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What good and bad learning strategies have you got?</a:t>
            </a:r>
          </a:p>
        </p:txBody>
      </p:sp>
    </p:spTree>
    <p:extLst>
      <p:ext uri="{BB962C8B-B14F-4D97-AF65-F5344CB8AC3E}">
        <p14:creationId xmlns:p14="http://schemas.microsoft.com/office/powerpoint/2010/main" val="494508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F494A7-8A85-47DF-A13E-9BC89B3E5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819034"/>
              </p:ext>
            </p:extLst>
          </p:nvPr>
        </p:nvGraphicFramePr>
        <p:xfrm>
          <a:off x="594360" y="719666"/>
          <a:ext cx="11231880" cy="505629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14818">
                  <a:extLst>
                    <a:ext uri="{9D8B030D-6E8A-4147-A177-3AD203B41FA5}">
                      <a16:colId xmlns:a16="http://schemas.microsoft.com/office/drawing/2014/main" val="2914088015"/>
                    </a:ext>
                  </a:extLst>
                </a:gridCol>
                <a:gridCol w="5817062">
                  <a:extLst>
                    <a:ext uri="{9D8B030D-6E8A-4147-A177-3AD203B41FA5}">
                      <a16:colId xmlns:a16="http://schemas.microsoft.com/office/drawing/2014/main" val="1708025726"/>
                    </a:ext>
                  </a:extLst>
                </a:gridCol>
              </a:tblGrid>
              <a:tr h="9262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do these things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don’t do these things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626384"/>
                  </a:ext>
                </a:extLst>
              </a:tr>
              <a:tr h="413004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33506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56E1F6-6D6A-4525-8F94-A04EDA611509}"/>
              </a:ext>
            </a:extLst>
          </p:cNvPr>
          <p:cNvSpPr txBox="1"/>
          <p:nvPr/>
        </p:nvSpPr>
        <p:spPr>
          <a:xfrm>
            <a:off x="731520" y="182701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 revise before an exam.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04394E9-715A-4C6A-B616-7C4711282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5" y="3741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96BAF-C428-4895-B33B-7514A9EB67F4}"/>
              </a:ext>
            </a:extLst>
          </p:cNvPr>
          <p:cNvSpPr txBox="1"/>
          <p:nvPr/>
        </p:nvSpPr>
        <p:spPr>
          <a:xfrm>
            <a:off x="6096000" y="1827014"/>
            <a:ext cx="5501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 don’t listen to English when I’m out of school.</a:t>
            </a:r>
            <a:endParaRPr 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DB542-755D-414D-AE7A-A4B7A65BDD1D}"/>
              </a:ext>
            </a:extLst>
          </p:cNvPr>
          <p:cNvSpPr txBox="1"/>
          <p:nvPr/>
        </p:nvSpPr>
        <p:spPr>
          <a:xfrm>
            <a:off x="2545080" y="2601482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FD6B64-0839-4CDA-AC06-F61F2DDC8C0A}"/>
              </a:ext>
            </a:extLst>
          </p:cNvPr>
          <p:cNvSpPr txBox="1"/>
          <p:nvPr/>
        </p:nvSpPr>
        <p:spPr>
          <a:xfrm>
            <a:off x="8286115" y="3061375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40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550 L góc phụ kiện &lt;3 l ý tưởng | portfolio covers, hình xăm harry potter,  thiệp mời đám cưới vintage">
            <a:extLst>
              <a:ext uri="{FF2B5EF4-FFF2-40B4-BE49-F238E27FC236}">
                <a16:creationId xmlns:a16="http://schemas.microsoft.com/office/drawing/2014/main" id="{ADA66B77-6D6A-4693-B4EF-17CAE641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8780A176-DCEC-4963-A987-6A848753B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3297" y="1189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75CFF-3053-4AEF-B9A1-0DFBD928C686}"/>
              </a:ext>
            </a:extLst>
          </p:cNvPr>
          <p:cNvSpPr txBox="1"/>
          <p:nvPr/>
        </p:nvSpPr>
        <p:spPr>
          <a:xfrm>
            <a:off x="928254" y="2551837"/>
            <a:ext cx="107095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tabLst>
                <a:tab pos="581025" algn="l"/>
              </a:tabLs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Learn by heart new words.</a:t>
            </a:r>
          </a:p>
          <a:p>
            <a:pPr>
              <a:tabLst>
                <a:tab pos="581025" algn="l"/>
              </a:tabLs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exercises in Workbook – page 30, 32.</a:t>
            </a:r>
            <a:endParaRPr lang="en-US" sz="36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the new lesson: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Reading: schools project –  Student book - page 50.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6689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70CBF9-5DD8-4FF6-AF4A-B000AFF93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82" y="2060407"/>
            <a:ext cx="3048625" cy="3048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82725-FF5E-4A75-9BA6-02B2D616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07" y="2091674"/>
            <a:ext cx="3048625" cy="304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89D99-5F34-4647-9524-8CBA6DD3D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172" y="2091674"/>
            <a:ext cx="2939187" cy="3017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244B75-9BF4-46A8-8D1D-D864815EF49B}"/>
              </a:ext>
            </a:extLst>
          </p:cNvPr>
          <p:cNvSpPr txBox="1"/>
          <p:nvPr/>
        </p:nvSpPr>
        <p:spPr>
          <a:xfrm>
            <a:off x="2474594" y="750332"/>
            <a:ext cx="787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Who are these people?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9E189D-BA95-41D5-AC6B-07432E9173B6}"/>
              </a:ext>
            </a:extLst>
          </p:cNvPr>
          <p:cNvSpPr txBox="1"/>
          <p:nvPr/>
        </p:nvSpPr>
        <p:spPr>
          <a:xfrm>
            <a:off x="1637987" y="5162683"/>
            <a:ext cx="1943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A2A6FD-A227-4C17-9223-F5D73AEDA005}"/>
              </a:ext>
            </a:extLst>
          </p:cNvPr>
          <p:cNvSpPr txBox="1"/>
          <p:nvPr/>
        </p:nvSpPr>
        <p:spPr>
          <a:xfrm>
            <a:off x="4818711" y="5233956"/>
            <a:ext cx="3013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 and Peter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178483-A5EE-4828-911E-F874EC4EF8B2}"/>
              </a:ext>
            </a:extLst>
          </p:cNvPr>
          <p:cNvSpPr txBox="1"/>
          <p:nvPr/>
        </p:nvSpPr>
        <p:spPr>
          <a:xfrm>
            <a:off x="3128010" y="3105835"/>
            <a:ext cx="6256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42021"/>
                </a:solidFill>
                <a:effectLst/>
                <a:latin typeface="TheSansC5-SemiLight"/>
              </a:rPr>
              <a:t>Hannah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A47089-FAFE-4335-80EC-B1E9DB98D8AE}"/>
              </a:ext>
            </a:extLst>
          </p:cNvPr>
          <p:cNvSpPr txBox="1"/>
          <p:nvPr/>
        </p:nvSpPr>
        <p:spPr>
          <a:xfrm>
            <a:off x="9169588" y="5162682"/>
            <a:ext cx="2126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Hannah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33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5F5BB-D09D-4FAC-97C8-7FF9C1AA5C23}"/>
              </a:ext>
            </a:extLst>
          </p:cNvPr>
          <p:cNvSpPr txBox="1"/>
          <p:nvPr/>
        </p:nvSpPr>
        <p:spPr>
          <a:xfrm>
            <a:off x="651510" y="3429000"/>
            <a:ext cx="11540490" cy="236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What is he / she doing now?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What does he / she think is difficult?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72FEB-9170-4E65-BDC2-4D1E7ED8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" y="152661"/>
            <a:ext cx="9240982" cy="35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9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277" y="3429000"/>
            <a:ext cx="7659445" cy="165576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– SCHOOL SUBJECTS – page 48.</a:t>
            </a: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577" y="224156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LEARNING WORLD</a:t>
            </a:r>
          </a:p>
        </p:txBody>
      </p:sp>
    </p:spTree>
    <p:extLst>
      <p:ext uri="{BB962C8B-B14F-4D97-AF65-F5344CB8AC3E}">
        <p14:creationId xmlns:p14="http://schemas.microsoft.com/office/powerpoint/2010/main" val="1128096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042141-7FB7-4886-9531-C654406E1F32}"/>
              </a:ext>
            </a:extLst>
          </p:cNvPr>
          <p:cNvSpPr txBox="1"/>
          <p:nvPr/>
        </p:nvSpPr>
        <p:spPr>
          <a:xfrm>
            <a:off x="118186" y="-21664"/>
            <a:ext cx="325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560AC-DA20-41C6-8FA0-FCC4493F6645}"/>
              </a:ext>
            </a:extLst>
          </p:cNvPr>
          <p:cNvSpPr txBox="1"/>
          <p:nvPr/>
        </p:nvSpPr>
        <p:spPr>
          <a:xfrm>
            <a:off x="3676636" y="548388"/>
            <a:ext cx="81541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say or write the letters of a word in the correct order.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3DD96A-89DE-4068-839C-17B36374ECC4}"/>
              </a:ext>
            </a:extLst>
          </p:cNvPr>
          <p:cNvGrpSpPr/>
          <p:nvPr/>
        </p:nvGrpSpPr>
        <p:grpSpPr>
          <a:xfrm>
            <a:off x="118186" y="519130"/>
            <a:ext cx="3805262" cy="558911"/>
            <a:chOff x="193836" y="776357"/>
            <a:chExt cx="3805262" cy="558911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F9583B55-E010-408E-92B3-F4AD48B4B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36" y="776357"/>
              <a:ext cx="2021890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0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- spell</a:t>
              </a:r>
              <a:endParaRPr kumimoji="0" lang="en-US" altLang="en-US" sz="3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994791-451E-4957-940D-9BED1B828F4D}"/>
                </a:ext>
              </a:extLst>
            </p:cNvPr>
            <p:cNvSpPr txBox="1"/>
            <p:nvPr/>
          </p:nvSpPr>
          <p:spPr>
            <a:xfrm>
              <a:off x="1837034" y="805750"/>
              <a:ext cx="15774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b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spel</a:t>
              </a:r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E6AE69-14D5-4978-AA0F-82D0D731A600}"/>
                </a:ext>
              </a:extLst>
            </p:cNvPr>
            <p:cNvSpPr txBox="1"/>
            <p:nvPr/>
          </p:nvSpPr>
          <p:spPr>
            <a:xfrm>
              <a:off x="2861868" y="781270"/>
              <a:ext cx="113723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30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(v) :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39C5911-1E4D-4F77-8AD7-F613B24820AE}"/>
              </a:ext>
            </a:extLst>
          </p:cNvPr>
          <p:cNvSpPr txBox="1"/>
          <p:nvPr/>
        </p:nvSpPr>
        <p:spPr>
          <a:xfrm>
            <a:off x="44195" y="1155952"/>
            <a:ext cx="620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fr-FR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 – 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fr-FR" sz="2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spells</a:t>
            </a:r>
            <a:r>
              <a:rPr lang="fr-FR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‘cat’.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8D6EA4-EAD3-4A79-AAC6-39BC08A52B1F}"/>
              </a:ext>
            </a:extLst>
          </p:cNvPr>
          <p:cNvSpPr txBox="1"/>
          <p:nvPr/>
        </p:nvSpPr>
        <p:spPr>
          <a:xfrm>
            <a:off x="4114704" y="1836401"/>
            <a:ext cx="72779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say or write something again.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383534-750D-484D-943F-DB965358CB74}"/>
              </a:ext>
            </a:extLst>
          </p:cNvPr>
          <p:cNvSpPr txBox="1"/>
          <p:nvPr/>
        </p:nvSpPr>
        <p:spPr>
          <a:xfrm>
            <a:off x="44195" y="2408470"/>
            <a:ext cx="620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Can you </a:t>
            </a:r>
            <a:r>
              <a:rPr lang="en-US" sz="2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your question?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92AF3B-8E1D-4B1F-BC51-26D755C9AF3E}"/>
              </a:ext>
            </a:extLst>
          </p:cNvPr>
          <p:cNvGrpSpPr/>
          <p:nvPr/>
        </p:nvGrpSpPr>
        <p:grpSpPr>
          <a:xfrm>
            <a:off x="98762" y="1803656"/>
            <a:ext cx="4012817" cy="565295"/>
            <a:chOff x="175851" y="2248119"/>
            <a:chExt cx="4012817" cy="5652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28F1F2-2CA5-460B-9F90-7410436093F3}"/>
                </a:ext>
              </a:extLst>
            </p:cNvPr>
            <p:cNvSpPr txBox="1"/>
            <p:nvPr/>
          </p:nvSpPr>
          <p:spPr>
            <a:xfrm>
              <a:off x="2005325" y="2259416"/>
              <a:ext cx="147147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b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rɪˈpiːt</a:t>
              </a:r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E91638-4121-48C6-BA79-DCC605067A48}"/>
                </a:ext>
              </a:extLst>
            </p:cNvPr>
            <p:cNvSpPr txBox="1"/>
            <p:nvPr/>
          </p:nvSpPr>
          <p:spPr>
            <a:xfrm>
              <a:off x="3329450" y="2248119"/>
              <a:ext cx="85921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(v) : 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A04B39-2E37-4394-92C7-656445C84038}"/>
                </a:ext>
              </a:extLst>
            </p:cNvPr>
            <p:cNvSpPr txBox="1"/>
            <p:nvPr/>
          </p:nvSpPr>
          <p:spPr>
            <a:xfrm>
              <a:off x="175851" y="2259416"/>
              <a:ext cx="202189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-  repeat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A0C970B-5DAB-443B-B805-0F27B5D2942D}"/>
              </a:ext>
            </a:extLst>
          </p:cNvPr>
          <p:cNvSpPr txBox="1"/>
          <p:nvPr/>
        </p:nvSpPr>
        <p:spPr>
          <a:xfrm>
            <a:off x="4054334" y="3090191"/>
            <a:ext cx="78482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the lesson again, in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for an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325113-1A9F-4645-B0CC-FC8B141D8190}"/>
              </a:ext>
            </a:extLst>
          </p:cNvPr>
          <p:cNvGrpSpPr/>
          <p:nvPr/>
        </p:nvGrpSpPr>
        <p:grpSpPr>
          <a:xfrm>
            <a:off x="-82056" y="3059413"/>
            <a:ext cx="4457469" cy="569317"/>
            <a:chOff x="149144" y="3653633"/>
            <a:chExt cx="4457469" cy="5693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8505F4-3ED0-49A1-BE88-47FEC00021A5}"/>
                </a:ext>
              </a:extLst>
            </p:cNvPr>
            <p:cNvSpPr txBox="1"/>
            <p:nvPr/>
          </p:nvSpPr>
          <p:spPr>
            <a:xfrm>
              <a:off x="149144" y="3668952"/>
              <a:ext cx="226558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9385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- revise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849062-4184-4952-B070-DA4BE7543FFF}"/>
                </a:ext>
              </a:extLst>
            </p:cNvPr>
            <p:cNvSpPr txBox="1"/>
            <p:nvPr/>
          </p:nvSpPr>
          <p:spPr>
            <a:xfrm>
              <a:off x="3448661" y="3653633"/>
              <a:ext cx="115795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(v) :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9ED89AD-2ED7-43ED-BF3E-D3C2937E5B2F}"/>
                </a:ext>
              </a:extLst>
            </p:cNvPr>
            <p:cNvSpPr txBox="1"/>
            <p:nvPr/>
          </p:nvSpPr>
          <p:spPr>
            <a:xfrm>
              <a:off x="2108377" y="3665951"/>
              <a:ext cx="15424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b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rɪˈvaɪz</a:t>
              </a:r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1DD09F2-481E-43DF-B8D7-998D645E215A}"/>
              </a:ext>
            </a:extLst>
          </p:cNvPr>
          <p:cNvSpPr txBox="1"/>
          <p:nvPr/>
        </p:nvSpPr>
        <p:spPr>
          <a:xfrm>
            <a:off x="44195" y="3644189"/>
            <a:ext cx="621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She’s </a:t>
            </a:r>
            <a:r>
              <a:rPr lang="en-US" sz="2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revising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her history exam.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4AC82C-BB6D-403C-9B0A-7198D3DE95EA}"/>
              </a:ext>
            </a:extLst>
          </p:cNvPr>
          <p:cNvSpPr txBox="1"/>
          <p:nvPr/>
        </p:nvSpPr>
        <p:spPr>
          <a:xfrm>
            <a:off x="5644063" y="4370824"/>
            <a:ext cx="67226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think very carefully about what you are doing.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A83D615-80CD-4261-9754-E3C357DB41D9}"/>
              </a:ext>
            </a:extLst>
          </p:cNvPr>
          <p:cNvGrpSpPr/>
          <p:nvPr/>
        </p:nvGrpSpPr>
        <p:grpSpPr>
          <a:xfrm>
            <a:off x="-82056" y="4318125"/>
            <a:ext cx="5829110" cy="570634"/>
            <a:chOff x="-3134" y="4773713"/>
            <a:chExt cx="5829110" cy="57063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8DFADD-7703-4D20-93B6-F29D32D67C05}"/>
                </a:ext>
              </a:extLst>
            </p:cNvPr>
            <p:cNvSpPr txBox="1"/>
            <p:nvPr/>
          </p:nvSpPr>
          <p:spPr>
            <a:xfrm>
              <a:off x="-3134" y="4773713"/>
              <a:ext cx="328333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9385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- concentrate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C5D9A4-E11A-43E9-8D66-F171576D0A9C}"/>
                </a:ext>
              </a:extLst>
            </p:cNvPr>
            <p:cNvSpPr txBox="1"/>
            <p:nvPr/>
          </p:nvSpPr>
          <p:spPr>
            <a:xfrm>
              <a:off x="2864774" y="4812249"/>
              <a:ext cx="2265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2800" b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kɒnsntreɪt</a:t>
              </a:r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A432BDD-281E-46E5-BC33-C7CFE95DD7FE}"/>
                </a:ext>
              </a:extLst>
            </p:cNvPr>
            <p:cNvSpPr txBox="1"/>
            <p:nvPr/>
          </p:nvSpPr>
          <p:spPr>
            <a:xfrm>
              <a:off x="4894532" y="4790349"/>
              <a:ext cx="9314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(v) : 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49F1731-7F2F-4D4D-BF2E-7836A00372B6}"/>
              </a:ext>
            </a:extLst>
          </p:cNvPr>
          <p:cNvSpPr txBox="1"/>
          <p:nvPr/>
        </p:nvSpPr>
        <p:spPr>
          <a:xfrm>
            <a:off x="44195" y="4966919"/>
            <a:ext cx="7777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I’m trying to </a:t>
            </a:r>
            <a:r>
              <a:rPr lang="en-US" sz="2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concentrate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my work.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E82DE2-5DAE-4423-BB29-E9A797B40A4D}"/>
              </a:ext>
            </a:extLst>
          </p:cNvPr>
          <p:cNvSpPr txBox="1"/>
          <p:nvPr/>
        </p:nvSpPr>
        <p:spPr>
          <a:xfrm>
            <a:off x="5236764" y="5593791"/>
            <a:ext cx="65479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write something down or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322D6AA-9C24-4BB5-A9AE-5BF8426C72F1}"/>
              </a:ext>
            </a:extLst>
          </p:cNvPr>
          <p:cNvGrpSpPr/>
          <p:nvPr/>
        </p:nvGrpSpPr>
        <p:grpSpPr>
          <a:xfrm>
            <a:off x="-77916" y="5426614"/>
            <a:ext cx="5802755" cy="704561"/>
            <a:chOff x="-77916" y="5426614"/>
            <a:chExt cx="5802755" cy="7045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80AE01-B19D-4DAC-BFF1-710B5048F1C2}"/>
                </a:ext>
              </a:extLst>
            </p:cNvPr>
            <p:cNvSpPr txBox="1"/>
            <p:nvPr/>
          </p:nvSpPr>
          <p:spPr>
            <a:xfrm>
              <a:off x="-77916" y="5426614"/>
              <a:ext cx="3051935" cy="701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9385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- make notes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572877-4627-498D-9345-3A8E132E89E8}"/>
                </a:ext>
              </a:extLst>
            </p:cNvPr>
            <p:cNvSpPr txBox="1"/>
            <p:nvPr/>
          </p:nvSpPr>
          <p:spPr>
            <a:xfrm>
              <a:off x="2725610" y="5605253"/>
              <a:ext cx="21416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b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meɪk</a:t>
              </a:r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nəʊts</a:t>
              </a:r>
              <a:r>
                <a:rPr lang="en-US" sz="2800" b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0AA6E9A-058A-48C0-AD3F-333A98223A82}"/>
                </a:ext>
              </a:extLst>
            </p:cNvPr>
            <p:cNvSpPr txBox="1"/>
            <p:nvPr/>
          </p:nvSpPr>
          <p:spPr>
            <a:xfrm>
              <a:off x="4821543" y="5577177"/>
              <a:ext cx="90329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(v) :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1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5" grpId="0"/>
      <p:bldP spid="31" grpId="0"/>
      <p:bldP spid="42" grpId="0"/>
      <p:bldP spid="56" grpId="0"/>
      <p:bldP spid="58" grpId="0"/>
      <p:bldP spid="66" grpId="0"/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7090F-8BC8-46DD-828C-E47FE7191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3" y="0"/>
            <a:ext cx="10724226" cy="6858000"/>
          </a:xfrm>
        </p:spPr>
      </p:pic>
    </p:spTree>
    <p:extLst>
      <p:ext uri="{BB962C8B-B14F-4D97-AF65-F5344CB8AC3E}">
        <p14:creationId xmlns:p14="http://schemas.microsoft.com/office/powerpoint/2010/main" val="173529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8958"/>
            <a:ext cx="20008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New words:</a:t>
            </a:r>
            <a:endParaRPr kumimoji="0" lang="en-US" altLang="en-US" sz="25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1" y="967970"/>
            <a:ext cx="1938407" cy="1839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63" y="689855"/>
            <a:ext cx="2326767" cy="1954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76" y="686077"/>
            <a:ext cx="2830675" cy="1885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99" y="432980"/>
            <a:ext cx="1946244" cy="2138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9" y="3307794"/>
            <a:ext cx="2478631" cy="1987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34" y="3357825"/>
            <a:ext cx="1939296" cy="2133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77" y="3065484"/>
            <a:ext cx="1943785" cy="15619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40" y="3432996"/>
            <a:ext cx="1908961" cy="18425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7569" y="2790326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 (n)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ɑːt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79790" y="2729494"/>
            <a:ext cx="2451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 (n)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ɪŋɡlɪʃ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80134" y="2538480"/>
            <a:ext cx="3521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geography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(n)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dʒiˈɒɡrəfi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37670" y="2588384"/>
            <a:ext cx="2451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 (n)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hɪstri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5285016"/>
            <a:ext cx="35766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 (n) = Physical Education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fɪzɪkl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edʒuˈkeɪʃn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30100" y="5527721"/>
            <a:ext cx="2494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 (n)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saɪəns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88187" y="4627454"/>
            <a:ext cx="43398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 (n) = Information and Communication Technology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ɪnfəˈmeɪʃən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ænd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kəˌmjuːnɪˈkeɪʃən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tekˈnɒlədʒi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65097" y="5275558"/>
            <a:ext cx="1461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r>
              <a:rPr lang="en-US" alt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(n)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mæ</a:t>
            </a:r>
            <a:r>
              <a:rPr lang="el-G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</a:p>
        </p:txBody>
      </p:sp>
    </p:spTree>
    <p:extLst>
      <p:ext uri="{BB962C8B-B14F-4D97-AF65-F5344CB8AC3E}">
        <p14:creationId xmlns:p14="http://schemas.microsoft.com/office/powerpoint/2010/main" val="25284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3" y="988102"/>
            <a:ext cx="5966394" cy="5869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7" y="988101"/>
            <a:ext cx="4003227" cy="58698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45264" y="36630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3895" y="3493803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geography 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944873" y="2989970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 rot="21268625">
            <a:off x="7745506" y="3010685"/>
            <a:ext cx="103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 rot="196944">
            <a:off x="10020628" y="3174673"/>
            <a:ext cx="548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609317" y="5899979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Spanish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 rot="21382931">
            <a:off x="4264389" y="5617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93784">
            <a:off x="5646403" y="5213485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8450024" y="5419010"/>
            <a:ext cx="447558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3716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 – page 48.</a:t>
            </a:r>
          </a:p>
        </p:txBody>
      </p:sp>
      <p:pic>
        <p:nvPicPr>
          <p:cNvPr id="40" name="Friends Plus for Vietnam G6 SB Track 1.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27" y="109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3: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Listen and answer the questions – page 49.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711" y="3226614"/>
            <a:ext cx="9355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language does Ben prefer?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711" y="1030704"/>
            <a:ext cx="6873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Why does Georgia like Wednesday?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711" y="1841042"/>
            <a:ext cx="11661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3000" b="1" dirty="0">
                <a:latin typeface="Times New Roman" panose="02020603050405020304" pitchFamily="18" charset="0"/>
                <a:ea typeface="MS Mincho"/>
              </a:rPr>
              <a:t>Georgia likes Wednesday because she has her two favorite subjects: </a:t>
            </a:r>
            <a:r>
              <a:rPr lang="en-US" sz="3000" b="1" dirty="0" err="1">
                <a:latin typeface="Times New Roman" panose="02020603050405020304" pitchFamily="18" charset="0"/>
                <a:ea typeface="MS Mincho"/>
              </a:rPr>
              <a:t>maths</a:t>
            </a:r>
            <a:r>
              <a:rPr lang="en-US" sz="3000" b="1" dirty="0">
                <a:latin typeface="Times New Roman" panose="02020603050405020304" pitchFamily="18" charset="0"/>
                <a:ea typeface="MS Mincho"/>
              </a:rPr>
              <a:t> and geography.</a:t>
            </a:r>
            <a:endParaRPr lang="en-US" sz="3000" b="1" dirty="0"/>
          </a:p>
        </p:txBody>
      </p:sp>
      <p:sp>
        <p:nvSpPr>
          <p:cNvPr id="8" name="Rectangle 7"/>
          <p:cNvSpPr/>
          <p:nvPr/>
        </p:nvSpPr>
        <p:spPr>
          <a:xfrm>
            <a:off x="530711" y="4024082"/>
            <a:ext cx="40586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3000" b="1" dirty="0">
                <a:latin typeface="Times New Roman" panose="02020603050405020304" pitchFamily="18" charset="0"/>
                <a:ea typeface="MS Mincho"/>
              </a:rPr>
              <a:t>Ben prefers Spanish.</a:t>
            </a:r>
            <a:endParaRPr lang="en-US" sz="3000" b="1" dirty="0"/>
          </a:p>
        </p:txBody>
      </p:sp>
      <p:pic>
        <p:nvPicPr>
          <p:cNvPr id="9" name="Friends Plus for Vietnam G6 SB Track 1.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889" y="580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9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4: L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again and complete the Key Phrases – page 49.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84" y="580913"/>
            <a:ext cx="9341657" cy="627708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216997" y="2764716"/>
            <a:ext cx="1484555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19251" y="3808207"/>
            <a:ext cx="396241" cy="1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43656" y="3808207"/>
            <a:ext cx="783516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20522" y="3771489"/>
            <a:ext cx="1340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science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689" y="4303069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history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72469" y="4761162"/>
            <a:ext cx="1354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French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4906" y="5315160"/>
            <a:ext cx="1354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French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2970" y="5730291"/>
            <a:ext cx="1486304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75895" algn="l"/>
              </a:tabLs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Spanish</a:t>
            </a:r>
            <a:endParaRPr lang="en-US" sz="30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" name="Friends Plus for Vietnam G6 SB Track 1.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592" y="94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368530" y="3082529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9083" y="1107261"/>
            <a:ext cx="1144670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UNIT 4: </a:t>
            </a:r>
            <a:r>
              <a:rPr lang="en-US" sz="6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Stencil" panose="040409050D0802020404" pitchFamily="82" charset="0"/>
                <a:ea typeface="MS Mincho" panose="02020609040205080304" pitchFamily="49" charset="-128"/>
              </a:rPr>
              <a:t>learning world</a:t>
            </a:r>
            <a:endParaRPr lang="en-US" altLang="en-US" sz="6600" b="1" dirty="0">
              <a:ln w="2857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tencil" panose="040409050D0802020404" pitchFamily="8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1C749-1259-403C-B41F-5E7E641C5C6E}"/>
              </a:ext>
            </a:extLst>
          </p:cNvPr>
          <p:cNvSpPr/>
          <p:nvPr/>
        </p:nvSpPr>
        <p:spPr>
          <a:xfrm>
            <a:off x="461639" y="2307590"/>
            <a:ext cx="3968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u="sng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Lesson 2</a:t>
            </a:r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:</a:t>
            </a:r>
            <a:endParaRPr lang="en-US" sz="5000" dirty="0">
              <a:ln w="28575">
                <a:solidFill>
                  <a:srgbClr val="002060"/>
                </a:solidFill>
              </a:ln>
              <a:solidFill>
                <a:srgbClr val="FFCC66"/>
              </a:solidFill>
              <a:latin typeface="VNI-Bandit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3370F-41BA-4E1C-A728-558159760702}"/>
              </a:ext>
            </a:extLst>
          </p:cNvPr>
          <p:cNvSpPr txBox="1"/>
          <p:nvPr/>
        </p:nvSpPr>
        <p:spPr>
          <a:xfrm>
            <a:off x="3926889" y="2307590"/>
            <a:ext cx="78034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vocabulary and listening-page 52.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529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301B2-234B-4ED5-9D2E-8648DCA86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85" y="0"/>
            <a:ext cx="8674678" cy="11533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A07F68-A130-490C-8123-C09244F1A2BA}"/>
              </a:ext>
            </a:extLst>
          </p:cNvPr>
          <p:cNvGrpSpPr/>
          <p:nvPr/>
        </p:nvGrpSpPr>
        <p:grpSpPr>
          <a:xfrm>
            <a:off x="0" y="1153390"/>
            <a:ext cx="12192000" cy="5801592"/>
            <a:chOff x="0" y="1153390"/>
            <a:chExt cx="12192000" cy="5801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F32BAE-7BFE-43EA-81BA-1C11E03B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3390"/>
              <a:ext cx="6954982" cy="57046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BE1448-0B24-453E-8979-CBA5F39B9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0" y="1153390"/>
              <a:ext cx="5334000" cy="58015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B80229C-2EFA-4468-AC8C-E02203BF10C7}"/>
              </a:ext>
            </a:extLst>
          </p:cNvPr>
          <p:cNvSpPr txBox="1"/>
          <p:nvPr/>
        </p:nvSpPr>
        <p:spPr>
          <a:xfrm>
            <a:off x="6132022" y="2875002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71DBE-A75A-4D11-B42F-513C3E7A0852}"/>
              </a:ext>
            </a:extLst>
          </p:cNvPr>
          <p:cNvSpPr txBox="1"/>
          <p:nvPr/>
        </p:nvSpPr>
        <p:spPr>
          <a:xfrm>
            <a:off x="1783080" y="3451697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75962-5FD2-4792-95AC-AB942213BA17}"/>
              </a:ext>
            </a:extLst>
          </p:cNvPr>
          <p:cNvSpPr txBox="1"/>
          <p:nvPr/>
        </p:nvSpPr>
        <p:spPr>
          <a:xfrm>
            <a:off x="5568027" y="3742551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83077-8002-4D0E-96B0-FB6C03522843}"/>
              </a:ext>
            </a:extLst>
          </p:cNvPr>
          <p:cNvSpPr txBox="1"/>
          <p:nvPr/>
        </p:nvSpPr>
        <p:spPr>
          <a:xfrm>
            <a:off x="5568027" y="4068042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AF2B04-8A92-4A4D-A467-C05791BBFDF4}"/>
              </a:ext>
            </a:extLst>
          </p:cNvPr>
          <p:cNvSpPr txBox="1"/>
          <p:nvPr/>
        </p:nvSpPr>
        <p:spPr>
          <a:xfrm>
            <a:off x="4738140" y="4345041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CCE26-19D1-422D-B5B2-C0BE638C6F5C}"/>
              </a:ext>
            </a:extLst>
          </p:cNvPr>
          <p:cNvSpPr txBox="1"/>
          <p:nvPr/>
        </p:nvSpPr>
        <p:spPr>
          <a:xfrm>
            <a:off x="3963671" y="4670532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B15A5-C362-4603-9760-08BE727C5654}"/>
              </a:ext>
            </a:extLst>
          </p:cNvPr>
          <p:cNvSpPr txBox="1"/>
          <p:nvPr/>
        </p:nvSpPr>
        <p:spPr>
          <a:xfrm>
            <a:off x="5724699" y="4947531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D2230-32B6-45F0-81CC-B93A2472DFE5}"/>
              </a:ext>
            </a:extLst>
          </p:cNvPr>
          <p:cNvSpPr txBox="1"/>
          <p:nvPr/>
        </p:nvSpPr>
        <p:spPr>
          <a:xfrm>
            <a:off x="6321712" y="5316042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2F56B-7D63-4F53-82D9-C5D52A11E699}"/>
              </a:ext>
            </a:extLst>
          </p:cNvPr>
          <p:cNvSpPr txBox="1"/>
          <p:nvPr/>
        </p:nvSpPr>
        <p:spPr>
          <a:xfrm>
            <a:off x="2654531" y="5911605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A097E2-A99A-4527-ACC7-21A5E3883653}"/>
              </a:ext>
            </a:extLst>
          </p:cNvPr>
          <p:cNvSpPr txBox="1"/>
          <p:nvPr/>
        </p:nvSpPr>
        <p:spPr>
          <a:xfrm>
            <a:off x="5879870" y="6206556"/>
            <a:ext cx="82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E8EB4A-78A5-44C8-B68C-9F31327A6B0F}"/>
              </a:ext>
            </a:extLst>
          </p:cNvPr>
          <p:cNvSpPr txBox="1"/>
          <p:nvPr/>
        </p:nvSpPr>
        <p:spPr>
          <a:xfrm>
            <a:off x="7647017" y="553541"/>
            <a:ext cx="2148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52.</a:t>
            </a:r>
          </a:p>
        </p:txBody>
      </p:sp>
      <p:pic>
        <p:nvPicPr>
          <p:cNvPr id="22" name="Friends Plus for Vietnam G6 SB Track 1.43">
            <a:hlinkClick r:id="" action="ppaction://media"/>
            <a:extLst>
              <a:ext uri="{FF2B5EF4-FFF2-40B4-BE49-F238E27FC236}">
                <a16:creationId xmlns:a16="http://schemas.microsoft.com/office/drawing/2014/main" id="{D83EC67B-B6CF-4C4D-B067-39B4195F1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051" y="89332"/>
            <a:ext cx="765767" cy="9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6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84CD4C-A205-43F6-9DBF-EF61A2F92203}"/>
              </a:ext>
            </a:extLst>
          </p:cNvPr>
          <p:cNvSpPr txBox="1"/>
          <p:nvPr/>
        </p:nvSpPr>
        <p:spPr>
          <a:xfrm>
            <a:off x="2500640" y="2333524"/>
            <a:ext cx="93573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Interviews: Learning languages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936A9-32BC-49CA-9043-B21FB4B12F71}"/>
              </a:ext>
            </a:extLst>
          </p:cNvPr>
          <p:cNvSpPr txBox="1"/>
          <p:nvPr/>
        </p:nvSpPr>
        <p:spPr>
          <a:xfrm>
            <a:off x="536834" y="2698153"/>
            <a:ext cx="1128522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Interviews with Londoners who are learning languages.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34734-673E-4D9E-97E5-6EA663936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9" y="2851250"/>
            <a:ext cx="2094192" cy="2094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6DC27-0F35-44CE-BEEC-A635CEFDB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44" y="4799991"/>
            <a:ext cx="2023213" cy="2023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C5707-33FB-4AC6-B551-8AFC89DBA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57" y="3127335"/>
            <a:ext cx="2094192" cy="2149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Friends Plus for Vietnam G6 SB Track 1.44">
            <a:hlinkClick r:id="" action="ppaction://media"/>
            <a:extLst>
              <a:ext uri="{FF2B5EF4-FFF2-40B4-BE49-F238E27FC236}">
                <a16:creationId xmlns:a16="http://schemas.microsoft.com/office/drawing/2014/main" id="{CAC2D92C-E347-4DF5-A9C9-429DDBDBB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153" y="221371"/>
            <a:ext cx="487363" cy="752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5BBABE-7A51-4CF7-BC77-EA3971DE667B}"/>
              </a:ext>
            </a:extLst>
          </p:cNvPr>
          <p:cNvSpPr txBox="1"/>
          <p:nvPr/>
        </p:nvSpPr>
        <p:spPr>
          <a:xfrm>
            <a:off x="2424851" y="3739347"/>
            <a:ext cx="194341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Mario: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542D-B96E-48F0-94E2-2695BBA963B0}"/>
              </a:ext>
            </a:extLst>
          </p:cNvPr>
          <p:cNvSpPr txBox="1"/>
          <p:nvPr/>
        </p:nvSpPr>
        <p:spPr>
          <a:xfrm>
            <a:off x="2439156" y="5895350"/>
            <a:ext cx="324536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 and Peter: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07C96-B233-415B-AFEF-694860A36D2E}"/>
              </a:ext>
            </a:extLst>
          </p:cNvPr>
          <p:cNvSpPr txBox="1"/>
          <p:nvPr/>
        </p:nvSpPr>
        <p:spPr>
          <a:xfrm>
            <a:off x="8463427" y="3980140"/>
            <a:ext cx="21265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Hannah: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70323-9C98-4EE4-9857-EF6583F9ADCF}"/>
              </a:ext>
            </a:extLst>
          </p:cNvPr>
          <p:cNvSpPr txBox="1"/>
          <p:nvPr/>
        </p:nvSpPr>
        <p:spPr>
          <a:xfrm>
            <a:off x="3887510" y="3745644"/>
            <a:ext cx="2034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English</a:t>
            </a:r>
            <a:endParaRPr 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EFF75-556B-42B2-868E-B02687DAE994}"/>
              </a:ext>
            </a:extLst>
          </p:cNvPr>
          <p:cNvSpPr txBox="1"/>
          <p:nvPr/>
        </p:nvSpPr>
        <p:spPr>
          <a:xfrm>
            <a:off x="5684519" y="5910740"/>
            <a:ext cx="46120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Russian and Arabic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CDC22F-A2E6-4538-B029-B9919667F0A3}"/>
              </a:ext>
            </a:extLst>
          </p:cNvPr>
          <p:cNvSpPr txBox="1"/>
          <p:nvPr/>
        </p:nvSpPr>
        <p:spPr>
          <a:xfrm>
            <a:off x="10245196" y="3924317"/>
            <a:ext cx="202321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Kanji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E5B61-E066-441F-B58E-8D055CFA0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900" y="34796"/>
            <a:ext cx="8218517" cy="22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707</Words>
  <Application>Microsoft Office PowerPoint</Application>
  <PresentationFormat>Widescreen</PresentationFormat>
  <Paragraphs>123</Paragraphs>
  <Slides>21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Century Schoolbook</vt:lpstr>
      <vt:lpstr>Ravie</vt:lpstr>
      <vt:lpstr>Stencil</vt:lpstr>
      <vt:lpstr>TheSansC5-SemiLight</vt:lpstr>
      <vt:lpstr>Times New Roman</vt:lpstr>
      <vt:lpstr>VNI-Bandit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bui</cp:lastModifiedBy>
  <cp:revision>31</cp:revision>
  <dcterms:created xsi:type="dcterms:W3CDTF">2021-05-14T18:00:48Z</dcterms:created>
  <dcterms:modified xsi:type="dcterms:W3CDTF">2021-12-11T05:49:45Z</dcterms:modified>
</cp:coreProperties>
</file>