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2"/>
  </p:notesMasterIdLst>
  <p:sldIdLst>
    <p:sldId id="425" r:id="rId3"/>
    <p:sldId id="322" r:id="rId4"/>
    <p:sldId id="444" r:id="rId5"/>
    <p:sldId id="413" r:id="rId6"/>
    <p:sldId id="412" r:id="rId7"/>
    <p:sldId id="327" r:id="rId8"/>
    <p:sldId id="400" r:id="rId9"/>
    <p:sldId id="426" r:id="rId10"/>
    <p:sldId id="390" r:id="rId11"/>
    <p:sldId id="434" r:id="rId12"/>
    <p:sldId id="441" r:id="rId13"/>
    <p:sldId id="436" r:id="rId14"/>
    <p:sldId id="437" r:id="rId15"/>
    <p:sldId id="442" r:id="rId16"/>
    <p:sldId id="443" r:id="rId17"/>
    <p:sldId id="446" r:id="rId18"/>
    <p:sldId id="447" r:id="rId19"/>
    <p:sldId id="438" r:id="rId20"/>
    <p:sldId id="423" r:id="rId21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009900"/>
    <a:srgbClr val="FFFF99"/>
    <a:srgbClr val="FFCCFF"/>
    <a:srgbClr val="FF3300"/>
    <a:srgbClr val="FFFFCC"/>
    <a:srgbClr val="CCEC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7" autoAdjust="0"/>
    <p:restoredTop sz="94660"/>
  </p:normalViewPr>
  <p:slideViewPr>
    <p:cSldViewPr>
      <p:cViewPr varScale="1">
        <p:scale>
          <a:sx n="63" d="100"/>
          <a:sy n="63" d="100"/>
        </p:scale>
        <p:origin x="134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17E1E2F-B089-4B52-A6D7-65B1AC74C2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9F23829-A129-4871-A0B2-9AD9A473F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kumimoji="1" lang="vi-VN" altLang="vi-VN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89317FC5-5AE0-4BBA-A325-414B205FCE0D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kumimoji="1" lang="vi-VN" altLang="vi-VN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B58339B9-5A53-4ED9-B8B5-8F5E1ABCE8BB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050CF27-9EC1-4A8B-A71E-7FA2351821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1F3AE7C1-660C-422F-943E-8900DF5F6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276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2766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0B88D3-DCDC-49FD-A9AD-676600B2405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D0025-7ACB-45E1-B4FC-115873D50B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FF0A7-A260-443C-8908-6A31234B1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2EE110B2-6C2E-445F-BDF9-B73C84F593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467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06B3B2F-7899-44BA-9B7A-236F013362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85F141E-6535-48EE-A292-C019F02F8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98C8ECF-E987-47CB-ABA4-1A593D4DB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677C6-9214-4A1D-A591-8ED6DE9703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2005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58BB5BB-40EF-43BD-A516-19AF05ED3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FA8D703-E558-4ED4-BF60-6D73333C89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6BB7C37-DB2A-4E0C-8F5E-324C1C2E1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E6912-51F4-4EEB-8C4A-65191E8392D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44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CBE34FC-A8CB-4890-85A8-6A8AB0B556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BF3950-49F1-4E22-829F-6A2D8BB35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E9E3702-9D8B-42A9-8324-6C879AB39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99FDE-2597-4B38-8E21-002988FC27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34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2C343A9-3D57-44D1-95E2-B6C5EF9A0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B1DB6F3-8A6C-40CE-B3B1-4BB1B1B41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B12F466-1D64-4375-948E-C6367B002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7CE7-665E-406E-80BA-BE77887567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8772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67CF2BE-13C5-4308-A5C1-D22BF176DC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2FA03E8-7FB9-4706-9E9E-124D36445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631E7D6-11EC-427C-96E7-6F3259929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DD990-D53F-459F-8467-C3366305AC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6532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5C445E61-B558-4319-9DB9-42955A364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1BE6909-E9C4-4007-BDC2-EE6FB0B3DE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6306084-2C47-482C-87CD-7AD2E395E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FDE11-5B11-45F4-8FA8-BB4F0F5EF4F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09340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ABF52FF-2395-41C7-83AA-BD3A28053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2255171-5931-4638-A33F-D84E73A9ED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E657F4E-B1D3-4CAA-AE25-DC5AD24D8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3B097-9F87-4918-BC09-9B0FE2C321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824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5C6387F-EC40-4649-B88C-BBD6EF000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F838C1A-2F02-4573-BA64-CF8F673EE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90BFE16-6C97-4F9E-B0DA-EEDC927E8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D4D0A-EE5A-4765-B347-142D63B61A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40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24DDAB5-9F9C-4813-8B0A-FEB50C8FB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A85ADA2-C009-45D4-A687-3BDFF2226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F76BA42-89BC-475E-960A-F3D4D1A3D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E1C2D-5948-4B7E-AAF8-3025FB088EB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0556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75CDC45-4B48-4EA9-BB59-B928C5601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B61FEEE-56CB-49F8-93E5-18A1DA58C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70269FE-C1ED-4BAC-8D91-6A3B4DB9EE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23B07-E685-429B-BC13-4092F7C391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3176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DD189A0E-F321-4011-ADBD-189040FC98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056" name="Group 3">
              <a:extLst>
                <a:ext uri="{FF2B5EF4-FFF2-40B4-BE49-F238E27FC236}">
                  <a16:creationId xmlns:a16="http://schemas.microsoft.com/office/drawing/2014/main" id="{CB40B3FB-F217-4292-B24D-5204D83C7EC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2060" name="Rectangle 4">
                <a:extLst>
                  <a:ext uri="{FF2B5EF4-FFF2-40B4-BE49-F238E27FC236}">
                    <a16:creationId xmlns:a16="http://schemas.microsoft.com/office/drawing/2014/main" id="{B93F9096-89FD-4B27-98CA-F02F139E8A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2061" name="Freeform 5">
                <a:extLst>
                  <a:ext uri="{FF2B5EF4-FFF2-40B4-BE49-F238E27FC236}">
                    <a16:creationId xmlns:a16="http://schemas.microsoft.com/office/drawing/2014/main" id="{9765E9B8-63CE-4027-8CD3-1A7D4F20DF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vi-VN"/>
              </a:p>
            </p:txBody>
          </p:sp>
        </p:grpSp>
        <p:grpSp>
          <p:nvGrpSpPr>
            <p:cNvPr id="2057" name="Group 6">
              <a:extLst>
                <a:ext uri="{FF2B5EF4-FFF2-40B4-BE49-F238E27FC236}">
                  <a16:creationId xmlns:a16="http://schemas.microsoft.com/office/drawing/2014/main" id="{C96D9FA1-D7A1-4405-8219-6F15CB487C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2058" name="AutoShape 7">
                <a:extLst>
                  <a:ext uri="{FF2B5EF4-FFF2-40B4-BE49-F238E27FC236}">
                    <a16:creationId xmlns:a16="http://schemas.microsoft.com/office/drawing/2014/main" id="{3F7D1A9E-49C5-4D94-A9F6-9B52ABCC9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2059" name="AutoShape 8">
                <a:extLst>
                  <a:ext uri="{FF2B5EF4-FFF2-40B4-BE49-F238E27FC236}">
                    <a16:creationId xmlns:a16="http://schemas.microsoft.com/office/drawing/2014/main" id="{C905D9F1-B5E8-439B-9861-132AFBE35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</p:grpSp>
      </p:grpSp>
      <p:sp>
        <p:nvSpPr>
          <p:cNvPr id="2051" name="AutoShape 9">
            <a:extLst>
              <a:ext uri="{FF2B5EF4-FFF2-40B4-BE49-F238E27FC236}">
                <a16:creationId xmlns:a16="http://schemas.microsoft.com/office/drawing/2014/main" id="{1E4AFE12-5986-44E4-9B84-DC791F707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2" name="Rectangle 10">
            <a:extLst>
              <a:ext uri="{FF2B5EF4-FFF2-40B4-BE49-F238E27FC236}">
                <a16:creationId xmlns:a16="http://schemas.microsoft.com/office/drawing/2014/main" id="{A284FC78-4138-4977-A846-6E1DABC0A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6DE6BA4E-3180-4769-822F-C1D225C2E5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A5D2585F-795E-4A12-91E8-D8AB8D9C05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582A8BE5-1E29-4874-AEEB-B8DA66262F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3B8EE201-65F5-4E81-9A3D-50187DA61966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Kết quả hình ảnh cho hinh nen slide 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3A46E1-8BCF-44EC-AA79-485D3370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44782"/>
            <a:ext cx="7010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FF0000"/>
                </a:solidFill>
              </a:rPr>
              <a:t>CHỦ ĐỀ:</a:t>
            </a:r>
          </a:p>
          <a:p>
            <a:pPr algn="ctr" eaLnBrk="1" hangingPunct="1"/>
            <a:r>
              <a:rPr lang="en-US" altLang="vi-VN" sz="4400" b="1" dirty="0">
                <a:solidFill>
                  <a:srgbClr val="FF0000"/>
                </a:solidFill>
              </a:rPr>
              <a:t> GIỐNG CÂY TRỒNG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35C53-89AF-4C47-A6DF-B176A4918CC0}"/>
              </a:ext>
            </a:extLst>
          </p:cNvPr>
          <p:cNvSpPr txBox="1"/>
          <p:nvPr/>
        </p:nvSpPr>
        <p:spPr>
          <a:xfrm>
            <a:off x="685800" y="2461495"/>
            <a:ext cx="7772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600" b="1" dirty="0">
                <a:solidFill>
                  <a:srgbClr val="00B050"/>
                </a:solidFill>
              </a:rPr>
              <a:t>BÀI 10:  </a:t>
            </a:r>
          </a:p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</a:rPr>
              <a:t>VAI TRÒ CỦA GIỐNG VÀ PHƯƠNG PHÁP CHỌN TẠO</a:t>
            </a:r>
            <a:r>
              <a:rPr lang="en-US" altLang="vi-VN" sz="3600" b="1" dirty="0"/>
              <a:t> </a:t>
            </a:r>
            <a:r>
              <a:rPr lang="en-US" altLang="vi-VN" sz="3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2948149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9590"/>
            <a:ext cx="2895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78163"/>
            <a:ext cx="2743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23196"/>
            <a:ext cx="28956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>
                <a:solidFill>
                  <a:srgbClr val="0000FF"/>
                </a:solidFill>
              </a:rPr>
              <a:t>H12.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chọn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lọc</a:t>
            </a:r>
            <a:endParaRPr lang="en-US" altLang="vi-VN" dirty="0">
              <a:solidFill>
                <a:srgbClr val="0000FF"/>
              </a:solidFill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73" y="5874603"/>
            <a:ext cx="274142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>
                <a:solidFill>
                  <a:srgbClr val="0000FF"/>
                </a:solidFill>
              </a:rPr>
              <a:t>H 13.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lai</a:t>
            </a:r>
            <a:endParaRPr lang="en-US" altLang="vi-VN" dirty="0">
              <a:solidFill>
                <a:srgbClr val="0000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72" y="1578164"/>
            <a:ext cx="2741428" cy="424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172" y="5874603"/>
            <a:ext cx="274142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dirty="0">
                <a:solidFill>
                  <a:srgbClr val="0000FF"/>
                </a:solidFill>
              </a:rPr>
              <a:t>H . </a:t>
            </a:r>
            <a:r>
              <a:rPr lang="en-US" altLang="vi-VN" dirty="0" err="1">
                <a:solidFill>
                  <a:srgbClr val="0000FF"/>
                </a:solidFill>
              </a:rPr>
              <a:t>Phương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pháp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gây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đột</a:t>
            </a: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dirty="0" err="1">
                <a:solidFill>
                  <a:srgbClr val="0000FF"/>
                </a:solidFill>
              </a:rPr>
              <a:t>biến</a:t>
            </a:r>
            <a:endParaRPr lang="en-US" altLang="vi-VN" dirty="0">
              <a:solidFill>
                <a:srgbClr val="0000FF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" y="329625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III.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Ph­ương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354573" y="1066800"/>
            <a:ext cx="4266313" cy="26670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A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277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419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Ph­ương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huong phap chon l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120775"/>
            <a:ext cx="4740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515F16CC-D547-4821-9099-4EEC76B71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600200"/>
            <a:ext cx="37338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vi-VN" sz="3200" dirty="0" err="1"/>
              <a:t>Từ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khởi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đầu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chọn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hạt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tốt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đem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gieo</a:t>
            </a:r>
            <a:r>
              <a:rPr lang="en-US" altLang="vi-VN" sz="3200" dirty="0"/>
              <a:t>. Qua </a:t>
            </a:r>
            <a:r>
              <a:rPr lang="en-US" altLang="vi-VN" sz="3200" dirty="0" err="1"/>
              <a:t>vụ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sau</a:t>
            </a:r>
            <a:r>
              <a:rPr lang="en-US" altLang="vi-VN" sz="3200" dirty="0"/>
              <a:t> so </a:t>
            </a:r>
            <a:r>
              <a:rPr lang="en-US" altLang="vi-VN" sz="3200" dirty="0" err="1"/>
              <a:t>sánh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với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khởi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đầu</a:t>
            </a:r>
            <a:r>
              <a:rPr lang="en-US" altLang="vi-VN" sz="3200" dirty="0"/>
              <a:t> (1) </a:t>
            </a:r>
            <a:r>
              <a:rPr lang="en-US" altLang="vi-VN" sz="3200" dirty="0" err="1"/>
              <a:t>và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địa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phương</a:t>
            </a:r>
            <a:r>
              <a:rPr lang="en-US" altLang="vi-VN" sz="3200" dirty="0"/>
              <a:t> (3). </a:t>
            </a:r>
            <a:r>
              <a:rPr lang="en-US" altLang="vi-VN" sz="3200" dirty="0" err="1"/>
              <a:t>Đạt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tiêu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chí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thì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nhân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cho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sản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xuất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đại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trà</a:t>
            </a:r>
            <a:r>
              <a:rPr lang="en-US" altLang="vi-VN" sz="3200" dirty="0"/>
              <a:t>. 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5105400" y="914400"/>
            <a:ext cx="3810000" cy="22860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005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388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</a:rPr>
              <a:t>2. </a:t>
            </a:r>
            <a:r>
              <a:rPr lang="en-US" altLang="vi-VN" sz="3600" dirty="0" err="1">
                <a:solidFill>
                  <a:srgbClr val="FF0000"/>
                </a:solidFill>
              </a:rPr>
              <a:t>Phương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pháp</a:t>
            </a:r>
            <a:r>
              <a:rPr lang="en-US" altLang="vi-VN" sz="3600" dirty="0">
                <a:solidFill>
                  <a:srgbClr val="FF0000"/>
                </a:solidFill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</a:rPr>
              <a:t>lai</a:t>
            </a:r>
            <a:r>
              <a:rPr lang="en-US" altLang="vi-VN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CBC9F0-A28E-4558-9FEE-228272BE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525012"/>
            <a:ext cx="3733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vi-VN" sz="3200" dirty="0" err="1"/>
              <a:t>Lấy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phấn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dùng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bố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thụ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phấn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với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nhụy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dùng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mẹ</a:t>
            </a:r>
            <a:r>
              <a:rPr lang="en-US" altLang="vi-VN" sz="3200" dirty="0"/>
              <a:t>, </a:t>
            </a:r>
            <a:r>
              <a:rPr lang="en-US" altLang="vi-VN" sz="3200" dirty="0" err="1"/>
              <a:t>lấy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hạt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mẹ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đem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gieo</a:t>
            </a:r>
            <a:r>
              <a:rPr lang="en-US" altLang="vi-VN" sz="3200" dirty="0"/>
              <a:t> ta </a:t>
            </a:r>
            <a:r>
              <a:rPr lang="en-US" altLang="vi-VN" sz="3200" dirty="0" err="1"/>
              <a:t>được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lai</a:t>
            </a:r>
            <a:r>
              <a:rPr lang="en-US" altLang="vi-VN" sz="3200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4255"/>
            <a:ext cx="4191000" cy="53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9:20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105400" y="914400"/>
            <a:ext cx="3810000" cy="22860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266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6324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0000"/>
                </a:solidFill>
              </a:rPr>
              <a:t>3. </a:t>
            </a:r>
            <a:r>
              <a:rPr lang="en-US" altLang="vi-VN" sz="3200" dirty="0" err="1">
                <a:solidFill>
                  <a:srgbClr val="FF0000"/>
                </a:solidFill>
              </a:rPr>
              <a:t>Phương</a:t>
            </a:r>
            <a:r>
              <a:rPr lang="en-US" altLang="vi-VN" sz="3200" dirty="0">
                <a:solidFill>
                  <a:srgbClr val="FF0000"/>
                </a:solidFill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</a:rPr>
              <a:t>pháp</a:t>
            </a:r>
            <a:r>
              <a:rPr lang="en-US" altLang="vi-VN" sz="3200" dirty="0">
                <a:solidFill>
                  <a:srgbClr val="FF0000"/>
                </a:solidFill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</a:rPr>
              <a:t>gây</a:t>
            </a:r>
            <a:r>
              <a:rPr lang="en-US" altLang="vi-VN" sz="3200" dirty="0">
                <a:solidFill>
                  <a:srgbClr val="FF0000"/>
                </a:solidFill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</a:rPr>
              <a:t>đột</a:t>
            </a:r>
            <a:r>
              <a:rPr lang="en-US" altLang="vi-VN" sz="3200" dirty="0">
                <a:solidFill>
                  <a:srgbClr val="FF0000"/>
                </a:solidFill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</a:rPr>
              <a:t>biến</a:t>
            </a:r>
            <a:r>
              <a:rPr lang="en-US" altLang="vi-VN" sz="3200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46018"/>
            <a:ext cx="402474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E4F493BD-4AFB-470D-9D4B-15372EE5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219200"/>
            <a:ext cx="4462432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(</a:t>
            </a:r>
            <a:r>
              <a:rPr lang="en-US" sz="3200" dirty="0" err="1"/>
              <a:t>tia</a:t>
            </a:r>
            <a:r>
              <a:rPr lang="en-US" sz="3200" dirty="0"/>
              <a:t> α, ϒ)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(</a:t>
            </a:r>
            <a:r>
              <a:rPr lang="en-US" sz="3200" dirty="0" err="1"/>
              <a:t>hạt</a:t>
            </a:r>
            <a:r>
              <a:rPr lang="en-US" sz="3200" dirty="0"/>
              <a:t>, </a:t>
            </a:r>
            <a:r>
              <a:rPr lang="en-US" sz="3200" dirty="0" err="1"/>
              <a:t>mầm,nụ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phấn</a:t>
            </a:r>
            <a:r>
              <a:rPr lang="en-US" sz="3200" dirty="0"/>
              <a:t>…) </a:t>
            </a:r>
            <a:r>
              <a:rPr lang="en-US" sz="3200" dirty="0" err="1"/>
              <a:t>gây</a:t>
            </a:r>
            <a:r>
              <a:rPr lang="en-US" sz="3200" dirty="0"/>
              <a:t> ra </a:t>
            </a:r>
            <a:r>
              <a:rPr lang="en-US" sz="3200" dirty="0" err="1"/>
              <a:t>đột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. </a:t>
            </a:r>
            <a:endParaRPr lang="vi-VN" sz="32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 err="1"/>
              <a:t>Gieo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</a:t>
            </a:r>
            <a:r>
              <a:rPr lang="en-US" sz="3200" dirty="0" err="1"/>
              <a:t>đột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.</a:t>
            </a:r>
            <a:endParaRPr lang="vi-VN" sz="32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đột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9:25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105400" y="914400"/>
            <a:ext cx="3810000" cy="22860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A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15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>
                <a:solidFill>
                  <a:srgbClr val="FF3300"/>
                </a:solidFill>
              </a:rPr>
              <a:t>VAI TRÒ CỦA GIỐNG VÀ PHƯƠNG 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92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42" y="5810373"/>
            <a:ext cx="834366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u="sng" dirty="0" err="1">
                <a:solidFill>
                  <a:srgbClr val="0000FF"/>
                </a:solidFill>
              </a:rPr>
              <a:t>Hoa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đột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biến</a:t>
            </a:r>
            <a:r>
              <a:rPr lang="en-US" altLang="vi-VN" u="sng" dirty="0">
                <a:solidFill>
                  <a:srgbClr val="0000FF"/>
                </a:solidFill>
              </a:rPr>
              <a:t> gen</a:t>
            </a:r>
          </a:p>
        </p:txBody>
      </p:sp>
    </p:spTree>
    <p:extLst>
      <p:ext uri="{BB962C8B-B14F-4D97-AF65-F5344CB8AC3E}">
        <p14:creationId xmlns:p14="http://schemas.microsoft.com/office/powerpoint/2010/main" val="21039122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6" t="52367" r="33127" b="-4164"/>
          <a:stretch/>
        </p:blipFill>
        <p:spPr bwMode="auto">
          <a:xfrm>
            <a:off x="457200" y="1072486"/>
            <a:ext cx="3582537" cy="2376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6" y="3733800"/>
            <a:ext cx="3559791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2486"/>
            <a:ext cx="4191000" cy="2376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386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6293889"/>
            <a:ext cx="834366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u="sng" dirty="0" err="1">
                <a:solidFill>
                  <a:srgbClr val="0000FF"/>
                </a:solidFill>
              </a:rPr>
              <a:t>Hoa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quả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đột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biến</a:t>
            </a:r>
            <a:r>
              <a:rPr lang="en-US" altLang="vi-VN" u="sng" dirty="0">
                <a:solidFill>
                  <a:srgbClr val="0000FF"/>
                </a:solidFill>
              </a:rPr>
              <a:t> gen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>
                <a:solidFill>
                  <a:srgbClr val="FF3300"/>
                </a:solidFill>
              </a:rPr>
              <a:t>VAI TRÒ CỦA GIỐNG VÀ PHƯƠNG 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9:26</a:t>
            </a:r>
          </a:p>
        </p:txBody>
      </p:sp>
    </p:spTree>
    <p:extLst>
      <p:ext uri="{BB962C8B-B14F-4D97-AF65-F5344CB8AC3E}">
        <p14:creationId xmlns:p14="http://schemas.microsoft.com/office/powerpoint/2010/main" val="29502988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70865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0" y="304800"/>
            <a:ext cx="7543800" cy="523220"/>
          </a:xfrm>
          <a:prstGeom prst="rect">
            <a:avLst/>
          </a:prstGeom>
          <a:solidFill>
            <a:srgbClr val="CCFFCC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GIỚI THIỆU PHƯƠNG PHÁP NUÔI CẤY MÔ</a:t>
            </a:r>
          </a:p>
        </p:txBody>
      </p:sp>
    </p:spTree>
    <p:extLst>
      <p:ext uri="{BB962C8B-B14F-4D97-AF65-F5344CB8AC3E}">
        <p14:creationId xmlns:p14="http://schemas.microsoft.com/office/powerpoint/2010/main" val="24455498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Nuoi cay 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4400"/>
            <a:ext cx="7620000" cy="4810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402575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47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3600" b="1" u="sng" dirty="0" err="1">
                <a:solidFill>
                  <a:srgbClr val="0000FF"/>
                </a:solidFill>
              </a:rPr>
              <a:t>Vai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600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69" y="1598474"/>
            <a:ext cx="842595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dirty="0" err="1"/>
              <a:t>Giống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trồng</a:t>
            </a:r>
            <a:r>
              <a:rPr lang="en-US" sz="3600" b="1" dirty="0"/>
              <a:t> </a:t>
            </a:r>
            <a:r>
              <a:rPr lang="en-US" sz="3600" b="1" dirty="0" err="1"/>
              <a:t>tốt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tác</a:t>
            </a:r>
            <a:r>
              <a:rPr lang="en-US" sz="3600" b="1" dirty="0"/>
              <a:t> </a:t>
            </a:r>
            <a:r>
              <a:rPr lang="en-US" sz="3600" b="1" dirty="0" err="1"/>
              <a:t>dụng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tăng</a:t>
            </a:r>
            <a:r>
              <a:rPr lang="en-US" sz="3600" b="1" dirty="0"/>
              <a:t> </a:t>
            </a:r>
            <a:r>
              <a:rPr lang="en-US" sz="3600" b="1" dirty="0" err="1"/>
              <a:t>năng</a:t>
            </a:r>
            <a:r>
              <a:rPr lang="en-US" sz="3600" b="1" dirty="0"/>
              <a:t> </a:t>
            </a:r>
            <a:r>
              <a:rPr lang="en-US" sz="3600" b="1" dirty="0" err="1"/>
              <a:t>suất</a:t>
            </a:r>
            <a:r>
              <a:rPr lang="en-US" sz="3600" b="1" dirty="0"/>
              <a:t>, </a:t>
            </a:r>
            <a:r>
              <a:rPr lang="en-US" sz="3600" b="1" dirty="0" err="1"/>
              <a:t>tăng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lượng</a:t>
            </a:r>
            <a:r>
              <a:rPr lang="en-US" sz="3600" b="1" dirty="0"/>
              <a:t> </a:t>
            </a:r>
            <a:r>
              <a:rPr lang="en-US" sz="3600" b="1" dirty="0" err="1"/>
              <a:t>nông</a:t>
            </a:r>
            <a:r>
              <a:rPr lang="en-US" sz="3600" b="1" dirty="0"/>
              <a:t> </a:t>
            </a:r>
            <a:r>
              <a:rPr lang="en-US" sz="3600" b="1" dirty="0" err="1"/>
              <a:t>sản</a:t>
            </a:r>
            <a:r>
              <a:rPr lang="en-US" sz="3600" b="1" dirty="0"/>
              <a:t>, </a:t>
            </a:r>
            <a:r>
              <a:rPr lang="en-US" sz="3600" b="1" dirty="0" err="1"/>
              <a:t>tăng</a:t>
            </a:r>
            <a:r>
              <a:rPr lang="en-US" sz="3600" b="1" dirty="0"/>
              <a:t> </a:t>
            </a:r>
            <a:r>
              <a:rPr lang="en-US" sz="3600" b="1" dirty="0" err="1"/>
              <a:t>vụ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thay</a:t>
            </a:r>
            <a:r>
              <a:rPr lang="en-US" sz="3600" b="1" dirty="0"/>
              <a:t> </a:t>
            </a:r>
            <a:r>
              <a:rPr lang="en-US" sz="3600" b="1" dirty="0" err="1"/>
              <a:t>đổi</a:t>
            </a:r>
            <a:r>
              <a:rPr lang="en-US" sz="3600" b="1" dirty="0"/>
              <a:t> </a:t>
            </a:r>
            <a:r>
              <a:rPr lang="en-US" sz="3600" b="1" dirty="0" err="1"/>
              <a:t>cơ</a:t>
            </a:r>
            <a:r>
              <a:rPr lang="en-US" sz="3600" b="1" dirty="0"/>
              <a:t> </a:t>
            </a:r>
            <a:r>
              <a:rPr lang="en-US" sz="3600" b="1" dirty="0" err="1"/>
              <a:t>cấu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trồng</a:t>
            </a:r>
            <a:r>
              <a:rPr lang="en-US" sz="3600" b="1" dirty="0"/>
              <a:t>.</a:t>
            </a:r>
            <a:endParaRPr lang="en-US" altLang="vi-VN" sz="3600" b="1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1606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>
                <a:solidFill>
                  <a:srgbClr val="0000FF"/>
                </a:solidFill>
              </a:rPr>
              <a:t>II. </a:t>
            </a:r>
            <a:r>
              <a:rPr lang="en-US" sz="3600" b="1" u="sng" dirty="0" err="1">
                <a:solidFill>
                  <a:srgbClr val="0000FF"/>
                </a:solidFill>
              </a:rPr>
              <a:t>Tiêu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chí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của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giống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cây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trồng</a:t>
            </a:r>
            <a:r>
              <a:rPr lang="en-US" sz="3600" b="1" u="sng" dirty="0">
                <a:solidFill>
                  <a:srgbClr val="0000FF"/>
                </a:solidFill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</a:rPr>
              <a:t>tốt</a:t>
            </a:r>
            <a:r>
              <a:rPr lang="en-US" sz="36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4078069"/>
            <a:ext cx="8077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tiêu</a:t>
            </a:r>
            <a:r>
              <a:rPr lang="en-US" sz="3600" b="1" dirty="0"/>
              <a:t> </a:t>
            </a:r>
            <a:r>
              <a:rPr lang="en-US" sz="3600" b="1" dirty="0" err="1"/>
              <a:t>chí</a:t>
            </a:r>
            <a:r>
              <a:rPr lang="en-US" sz="3600" b="1" dirty="0"/>
              <a:t> 1, 3, 4, 5, </a:t>
            </a:r>
            <a:r>
              <a:rPr lang="en-US" sz="3600" b="1" dirty="0" err="1"/>
              <a:t>Sgk</a:t>
            </a:r>
            <a:r>
              <a:rPr lang="en-US" sz="3600" b="1" dirty="0"/>
              <a:t>/24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840069"/>
            <a:ext cx="88062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</a:rPr>
              <a:t>III.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tạo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600" b="1" u="sng" dirty="0">
                <a:solidFill>
                  <a:srgbClr val="0000FF"/>
                </a:solidFill>
              </a:rPr>
              <a:t> </a:t>
            </a:r>
            <a:r>
              <a:rPr lang="en-US" altLang="vi-VN" sz="36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6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87" y="65194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9:10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129" y="5505271"/>
            <a:ext cx="7737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600" b="1" dirty="0" err="1"/>
              <a:t>Có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các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phương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pháp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chọn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tạo</a:t>
            </a:r>
            <a:r>
              <a:rPr lang="en-US" altLang="vi-VN" sz="3600" b="1" dirty="0"/>
              <a:t>  </a:t>
            </a:r>
            <a:r>
              <a:rPr lang="en-US" altLang="vi-VN" sz="3600" b="1" dirty="0" err="1"/>
              <a:t>giống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cây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trồng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là</a:t>
            </a:r>
            <a:r>
              <a:rPr lang="en-US" altLang="vi-VN" sz="3600" b="1" dirty="0"/>
              <a:t>: </a:t>
            </a:r>
            <a:r>
              <a:rPr lang="en-US" altLang="vi-VN" sz="3600" b="1" dirty="0" err="1"/>
              <a:t>chọn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lọc</a:t>
            </a:r>
            <a:r>
              <a:rPr lang="en-US" altLang="vi-VN" sz="3600" b="1" dirty="0"/>
              <a:t>, </a:t>
            </a:r>
            <a:r>
              <a:rPr lang="en-US" altLang="vi-VN" sz="3600" b="1" dirty="0" err="1"/>
              <a:t>lai</a:t>
            </a:r>
            <a:r>
              <a:rPr lang="en-US" altLang="vi-VN" sz="3600" b="1" dirty="0"/>
              <a:t>, </a:t>
            </a:r>
            <a:r>
              <a:rPr lang="en-US" altLang="vi-VN" sz="3600" b="1" dirty="0" err="1"/>
              <a:t>gây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đột</a:t>
            </a:r>
            <a:r>
              <a:rPr lang="en-US" altLang="vi-VN" sz="3600" b="1" dirty="0"/>
              <a:t> </a:t>
            </a:r>
            <a:r>
              <a:rPr lang="en-US" altLang="vi-VN" sz="3600" b="1" dirty="0" err="1"/>
              <a:t>biến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533400" y="0"/>
            <a:ext cx="83058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2800" b="1" dirty="0"/>
              <a:t>BÀI 10: </a:t>
            </a:r>
            <a:r>
              <a:rPr lang="en-US" altLang="vi-VN" sz="2800" b="1" dirty="0">
                <a:solidFill>
                  <a:srgbClr val="FF3300"/>
                </a:solidFill>
              </a:rPr>
              <a:t>VAI TRÒ CỦA GIỐNG VÀ PHƯƠNG PHÁP CHỌN TẠO</a:t>
            </a:r>
            <a:r>
              <a:rPr lang="en-US" altLang="vi-VN" sz="2800" b="1" dirty="0"/>
              <a:t> </a:t>
            </a:r>
            <a:r>
              <a:rPr lang="en-US" altLang="vi-VN" sz="28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9751489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08E84971-82CA-4C7E-8EA2-9A9ABEF8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848600" cy="1752600"/>
          </a:xfrm>
        </p:spPr>
        <p:txBody>
          <a:bodyPr/>
          <a:lstStyle/>
          <a:p>
            <a:pPr eaLnBrk="1" hangingPunct="1"/>
            <a:r>
              <a:rPr lang="en-US" altLang="vi-VN" sz="3600" dirty="0" err="1">
                <a:latin typeface="Times New Roman" panose="02020603050405020304" pitchFamily="18" charset="0"/>
              </a:rPr>
              <a:t>Trả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lời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</a:rPr>
              <a:t> 1, 2, 3, 4 SGK</a:t>
            </a:r>
          </a:p>
          <a:p>
            <a:pPr eaLnBrk="1" hangingPunct="1"/>
            <a:r>
              <a:rPr lang="en-US" altLang="vi-VN" sz="3600" dirty="0" err="1">
                <a:latin typeface="Times New Roman" panose="02020603050405020304" pitchFamily="18" charset="0"/>
              </a:rPr>
              <a:t>Xem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trước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bài</a:t>
            </a:r>
            <a:r>
              <a:rPr lang="en-US" altLang="vi-VN" sz="3600" dirty="0"/>
              <a:t> </a:t>
            </a:r>
            <a:r>
              <a:rPr lang="en-US" altLang="vi-VN" sz="3600" dirty="0">
                <a:latin typeface="Times New Roman" panose="02020603050405020304" pitchFamily="18" charset="0"/>
              </a:rPr>
              <a:t>11: </a:t>
            </a:r>
            <a:r>
              <a:rPr lang="en-US" altLang="vi-VN" sz="3600" dirty="0" err="1">
                <a:latin typeface="Times New Roman" panose="02020603050405020304" pitchFamily="18" charset="0"/>
              </a:rPr>
              <a:t>Sản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xuất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và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quản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giống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dirty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</a:rPr>
              <a:t>trồng</a:t>
            </a:r>
            <a:endParaRPr lang="en-US" altLang="vi-VN" sz="3600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685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               DẶN DÒ:</a:t>
            </a:r>
          </a:p>
        </p:txBody>
      </p:sp>
    </p:spTree>
    <p:extLst>
      <p:ext uri="{BB962C8B-B14F-4D97-AF65-F5344CB8AC3E}">
        <p14:creationId xmlns:p14="http://schemas.microsoft.com/office/powerpoint/2010/main" val="22232572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60" y="2049959"/>
            <a:ext cx="7505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4000" b="1" dirty="0" err="1">
                <a:solidFill>
                  <a:srgbClr val="FF0000"/>
                </a:solidFill>
              </a:rPr>
              <a:t>Vai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trò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của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giống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cây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trồng</a:t>
            </a:r>
            <a:endParaRPr lang="en-US" altLang="vi-VN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100" y="157878"/>
            <a:ext cx="83058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600" b="1" dirty="0"/>
              <a:t>BÀI 10: </a:t>
            </a:r>
            <a:r>
              <a:rPr lang="en-US" altLang="vi-VN" sz="3600" b="1" dirty="0">
                <a:solidFill>
                  <a:srgbClr val="FF3300"/>
                </a:solidFill>
              </a:rPr>
              <a:t>VAI TRÒ CỦA GIỐNG VÀ PHƯƠNG PHÁP CHỌN TẠO</a:t>
            </a:r>
            <a:r>
              <a:rPr lang="en-US" altLang="vi-VN" sz="3600" b="1" dirty="0"/>
              <a:t> </a:t>
            </a:r>
            <a:r>
              <a:rPr lang="en-US" altLang="vi-VN" sz="3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5600"/>
            <a:ext cx="8725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</a:rPr>
              <a:t>Tiêu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giống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tốt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228600" y="3733800"/>
            <a:ext cx="8077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III.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Ph­ương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43">
            <a:extLst>
              <a:ext uri="{FF2B5EF4-FFF2-40B4-BE49-F238E27FC236}">
                <a16:creationId xmlns:a16="http://schemas.microsoft.com/office/drawing/2014/main" id="{9B3F252E-944D-4A93-A811-7CD98667B95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219446" cy="4953000"/>
            <a:chOff x="336" y="144"/>
            <a:chExt cx="4888" cy="3842"/>
          </a:xfrm>
        </p:grpSpPr>
        <p:sp>
          <p:nvSpPr>
            <p:cNvPr id="5" name="Rectangle 29">
              <a:extLst>
                <a:ext uri="{FF2B5EF4-FFF2-40B4-BE49-F238E27FC236}">
                  <a16:creationId xmlns:a16="http://schemas.microsoft.com/office/drawing/2014/main" id="{3CCED20B-E55D-4394-AEDF-DF7E7AC26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44"/>
              <a:ext cx="4704" cy="38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7F92E0F0-FEE9-4AF1-AEEA-9E81A7D2D5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40"/>
              <a:ext cx="1968" cy="1786"/>
              <a:chOff x="240" y="240"/>
              <a:chExt cx="1968" cy="1786"/>
            </a:xfrm>
          </p:grpSpPr>
          <p:pic>
            <p:nvPicPr>
              <p:cNvPr id="20" name="Picture 4" descr="bap">
                <a:extLst>
                  <a:ext uri="{FF2B5EF4-FFF2-40B4-BE49-F238E27FC236}">
                    <a16:creationId xmlns:a16="http://schemas.microsoft.com/office/drawing/2014/main" id="{E5611572-744C-4C0C-AD1B-53F9172D06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40"/>
                <a:ext cx="1680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9DD7C83D-77D1-4433-ACE9-5192CE1670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1296"/>
                <a:ext cx="75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1800"/>
                  <a:t>Dùng</a:t>
                </a:r>
              </a:p>
              <a:p>
                <a:pPr algn="ctr" eaLnBrk="1" hangingPunct="1"/>
                <a:r>
                  <a:rPr lang="en-US" altLang="vi-VN" sz="1800"/>
                  <a:t> giống cũ </a:t>
                </a:r>
              </a:p>
            </p:txBody>
          </p:sp>
          <p:sp>
            <p:nvSpPr>
              <p:cNvPr id="22" name="Text Box 13">
                <a:extLst>
                  <a:ext uri="{FF2B5EF4-FFF2-40B4-BE49-F238E27FC236}">
                    <a16:creationId xmlns:a16="http://schemas.microsoft.com/office/drawing/2014/main" id="{E7864254-C586-4EDD-8E3E-A51AFD0683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" y="1344"/>
                <a:ext cx="120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1800"/>
                  <a:t>Dùng giống mới</a:t>
                </a:r>
              </a:p>
              <a:p>
                <a:pPr algn="ctr" eaLnBrk="1" hangingPunct="1"/>
                <a:r>
                  <a:rPr lang="en-US" altLang="vi-VN" sz="1800"/>
                  <a:t> năng suất cao</a:t>
                </a:r>
              </a:p>
            </p:txBody>
          </p:sp>
          <p:sp>
            <p:nvSpPr>
              <p:cNvPr id="23" name="Text Box 14">
                <a:extLst>
                  <a:ext uri="{FF2B5EF4-FFF2-40B4-BE49-F238E27FC236}">
                    <a16:creationId xmlns:a16="http://schemas.microsoft.com/office/drawing/2014/main" id="{3F9EE0E3-FCAD-4CCA-9C60-D36D08BB56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" y="1740"/>
                <a:ext cx="1392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1800" dirty="0"/>
                  <a:t>a) </a:t>
                </a:r>
                <a:r>
                  <a:rPr lang="en-US" altLang="vi-VN" sz="1800" dirty="0" err="1"/>
                  <a:t>Đối</a:t>
                </a:r>
                <a:r>
                  <a:rPr lang="en-US" altLang="vi-VN" sz="1800" dirty="0"/>
                  <a:t> </a:t>
                </a:r>
                <a:r>
                  <a:rPr lang="en-US" altLang="vi-VN" sz="1800" dirty="0" err="1"/>
                  <a:t>với</a:t>
                </a:r>
                <a:r>
                  <a:rPr lang="en-US" altLang="vi-VN" sz="1800" dirty="0"/>
                  <a:t> </a:t>
                </a:r>
                <a:r>
                  <a:rPr lang="en-US" altLang="vi-VN" sz="1800" dirty="0" err="1"/>
                  <a:t>năng</a:t>
                </a:r>
                <a:r>
                  <a:rPr lang="en-US" altLang="vi-VN" sz="1800" dirty="0"/>
                  <a:t> </a:t>
                </a:r>
                <a:r>
                  <a:rPr lang="en-US" altLang="vi-VN" sz="1800" dirty="0" err="1"/>
                  <a:t>suất</a:t>
                </a:r>
                <a:r>
                  <a:rPr lang="en-US" altLang="vi-VN" sz="1800" dirty="0"/>
                  <a:t> </a:t>
                </a:r>
              </a:p>
            </p:txBody>
          </p:sp>
        </p:grpSp>
        <p:grpSp>
          <p:nvGrpSpPr>
            <p:cNvPr id="8" name="Group 28">
              <a:extLst>
                <a:ext uri="{FF2B5EF4-FFF2-40B4-BE49-F238E27FC236}">
                  <a16:creationId xmlns:a16="http://schemas.microsoft.com/office/drawing/2014/main" id="{D38F4723-DDC6-469A-B20E-2A36FE257A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978"/>
              <a:ext cx="3860" cy="1954"/>
              <a:chOff x="1083" y="1978"/>
              <a:chExt cx="3860" cy="1954"/>
            </a:xfrm>
          </p:grpSpPr>
          <p:pic>
            <p:nvPicPr>
              <p:cNvPr id="14" name="Picture 6" descr="lua">
                <a:extLst>
                  <a:ext uri="{FF2B5EF4-FFF2-40B4-BE49-F238E27FC236}">
                    <a16:creationId xmlns:a16="http://schemas.microsoft.com/office/drawing/2014/main" id="{ABDE6167-F024-406A-9D1A-354D2CB49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1978"/>
                <a:ext cx="2828" cy="1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16">
                <a:extLst>
                  <a:ext uri="{FF2B5EF4-FFF2-40B4-BE49-F238E27FC236}">
                    <a16:creationId xmlns:a16="http://schemas.microsoft.com/office/drawing/2014/main" id="{D2D4FA8E-ABBB-4D8E-AB54-F28310F1AB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0" y="2544"/>
                <a:ext cx="454" cy="25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/>
                  <a:t>Hoặc</a:t>
                </a:r>
              </a:p>
            </p:txBody>
          </p:sp>
          <p:sp>
            <p:nvSpPr>
              <p:cNvPr id="16" name="Text Box 17">
                <a:extLst>
                  <a:ext uri="{FF2B5EF4-FFF2-40B4-BE49-F238E27FC236}">
                    <a16:creationId xmlns:a16="http://schemas.microsoft.com/office/drawing/2014/main" id="{88EC7472-85AF-484F-9D61-D363673577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3" y="3360"/>
                <a:ext cx="165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/>
                  <a:t>Dùng giống cũ dài ngày</a:t>
                </a:r>
              </a:p>
            </p:txBody>
          </p:sp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CE751073-6546-45BA-93D5-A182FEA387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3360"/>
                <a:ext cx="187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/>
                  <a:t>Dùng giống mới ngắn ngày</a:t>
                </a:r>
              </a:p>
            </p:txBody>
          </p:sp>
          <p:sp>
            <p:nvSpPr>
              <p:cNvPr id="18" name="Text Box 26">
                <a:extLst>
                  <a:ext uri="{FF2B5EF4-FFF2-40B4-BE49-F238E27FC236}">
                    <a16:creationId xmlns:a16="http://schemas.microsoft.com/office/drawing/2014/main" id="{1FE551D7-3466-4966-A3C7-959E78D5FE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27" y="3682"/>
                <a:ext cx="186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 dirty="0"/>
                  <a:t>c) </a:t>
                </a:r>
                <a:r>
                  <a:rPr lang="en-US" altLang="vi-VN" sz="2000" dirty="0" err="1"/>
                  <a:t>Đối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với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cơ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cấu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cây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trồng</a:t>
                </a:r>
                <a:endParaRPr lang="en-US" altLang="vi-VN" sz="2000" dirty="0"/>
              </a:p>
            </p:txBody>
          </p:sp>
          <p:sp>
            <p:nvSpPr>
              <p:cNvPr id="19" name="Rectangle 27">
                <a:extLst>
                  <a:ext uri="{FF2B5EF4-FFF2-40B4-BE49-F238E27FC236}">
                    <a16:creationId xmlns:a16="http://schemas.microsoft.com/office/drawing/2014/main" id="{E7D7CE24-8E29-4EB6-94FF-74E5554D7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2496"/>
                <a:ext cx="288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</p:grpSp>
        <p:grpSp>
          <p:nvGrpSpPr>
            <p:cNvPr id="9" name="Group 42">
              <a:extLst>
                <a:ext uri="{FF2B5EF4-FFF2-40B4-BE49-F238E27FC236}">
                  <a16:creationId xmlns:a16="http://schemas.microsoft.com/office/drawing/2014/main" id="{18C0DE97-C394-4DCC-AA89-2BFCABE8B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44"/>
              <a:ext cx="2632" cy="1832"/>
              <a:chOff x="2592" y="144"/>
              <a:chExt cx="2632" cy="1832"/>
            </a:xfrm>
          </p:grpSpPr>
          <p:pic>
            <p:nvPicPr>
              <p:cNvPr id="10" name="Picture 37" descr="vu he xuan">
                <a:extLst>
                  <a:ext uri="{FF2B5EF4-FFF2-40B4-BE49-F238E27FC236}">
                    <a16:creationId xmlns:a16="http://schemas.microsoft.com/office/drawing/2014/main" id="{24A189F6-A88B-4187-84BD-215AFFF494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144"/>
                <a:ext cx="2304" cy="1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38">
                <a:extLst>
                  <a:ext uri="{FF2B5EF4-FFF2-40B4-BE49-F238E27FC236}">
                    <a16:creationId xmlns:a16="http://schemas.microsoft.com/office/drawing/2014/main" id="{F38F526F-BAEF-4F77-A783-EDB2F60EE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2" y="1296"/>
                <a:ext cx="1139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2000"/>
                  <a:t>Dùng giống cũ </a:t>
                </a:r>
              </a:p>
              <a:p>
                <a:pPr algn="ctr" eaLnBrk="1" hangingPunct="1"/>
                <a:r>
                  <a:rPr lang="en-US" altLang="vi-VN" sz="2000"/>
                  <a:t>dài ngày</a:t>
                </a:r>
              </a:p>
            </p:txBody>
          </p:sp>
          <p:sp>
            <p:nvSpPr>
              <p:cNvPr id="12" name="Text Box 39">
                <a:extLst>
                  <a:ext uri="{FF2B5EF4-FFF2-40B4-BE49-F238E27FC236}">
                    <a16:creationId xmlns:a16="http://schemas.microsoft.com/office/drawing/2014/main" id="{63EE66A9-2D43-4DD6-87F4-55DF05515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1" y="1248"/>
                <a:ext cx="1243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2000"/>
                  <a:t>Dùng giống mới </a:t>
                </a:r>
              </a:p>
              <a:p>
                <a:pPr algn="ctr" eaLnBrk="1" hangingPunct="1"/>
                <a:r>
                  <a:rPr lang="en-US" altLang="vi-VN" sz="2000"/>
                  <a:t>ngắn ngày</a:t>
                </a:r>
              </a:p>
            </p:txBody>
          </p:sp>
          <p:sp>
            <p:nvSpPr>
              <p:cNvPr id="13" name="Text Box 40">
                <a:extLst>
                  <a:ext uri="{FF2B5EF4-FFF2-40B4-BE49-F238E27FC236}">
                    <a16:creationId xmlns:a16="http://schemas.microsoft.com/office/drawing/2014/main" id="{24CB5BBF-8093-4556-94C7-D9F01E854C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" y="1726"/>
                <a:ext cx="216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vi-VN" sz="2000" dirty="0"/>
                  <a:t>b) </a:t>
                </a:r>
                <a:r>
                  <a:rPr lang="en-US" altLang="vi-VN" sz="2000" dirty="0" err="1"/>
                  <a:t>Đối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với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các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vụ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gieo</a:t>
                </a:r>
                <a:r>
                  <a:rPr lang="en-US" altLang="vi-VN" sz="2000" dirty="0"/>
                  <a:t> </a:t>
                </a:r>
                <a:r>
                  <a:rPr lang="en-US" altLang="vi-VN" sz="2000" dirty="0" err="1"/>
                  <a:t>trồng</a:t>
                </a:r>
                <a:endParaRPr lang="en-US" altLang="vi-VN" sz="2000" dirty="0"/>
              </a:p>
            </p:txBody>
          </p:sp>
        </p:grpSp>
      </p:grpSp>
      <p:sp>
        <p:nvSpPr>
          <p:cNvPr id="44" name="Text Box 9">
            <a:extLst>
              <a:ext uri="{FF2B5EF4-FFF2-40B4-BE49-F238E27FC236}">
                <a16:creationId xmlns:a16="http://schemas.microsoft.com/office/drawing/2014/main" id="{56A05484-EE85-4F4B-A995-469AF4CB3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39" y="5029200"/>
            <a:ext cx="796025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solidFill>
                  <a:srgbClr val="FF0000"/>
                </a:solidFill>
              </a:rPr>
              <a:t>a) </a:t>
            </a:r>
            <a:r>
              <a:rPr lang="en-US" altLang="vi-VN" dirty="0" err="1">
                <a:solidFill>
                  <a:srgbClr val="FF0000"/>
                </a:solidFill>
              </a:rPr>
              <a:t>Thay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giống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cũ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bằng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giống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mới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năng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suất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cao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có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tác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dụng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gì</a:t>
            </a:r>
            <a:r>
              <a:rPr lang="en-US" altLang="vi-VN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5" name="Rectangle 11">
            <a:extLst>
              <a:ext uri="{FF2B5EF4-FFF2-40B4-BE49-F238E27FC236}">
                <a16:creationId xmlns:a16="http://schemas.microsoft.com/office/drawing/2014/main" id="{4679E5A6-0F09-49D1-9E6B-387E1586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39" y="5410200"/>
            <a:ext cx="84770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gieo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6" name="Text Box 14">
            <a:extLst>
              <a:ext uri="{FF2B5EF4-FFF2-40B4-BE49-F238E27FC236}">
                <a16:creationId xmlns:a16="http://schemas.microsoft.com/office/drawing/2014/main" id="{55E79EF1-B574-4BC5-A081-ACC89D90C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0"/>
            <a:ext cx="853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solidFill>
                  <a:srgbClr val="FF0000"/>
                </a:solidFill>
              </a:rPr>
              <a:t>c) </a:t>
            </a:r>
            <a:r>
              <a:rPr lang="en-US" altLang="vi-VN" dirty="0" err="1">
                <a:solidFill>
                  <a:srgbClr val="FF0000"/>
                </a:solidFill>
              </a:rPr>
              <a:t>Sử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dụng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giống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mới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ngắn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ngày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có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ảnh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hưởng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như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thế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nào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đến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cơ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cấu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cây</a:t>
            </a:r>
            <a:r>
              <a:rPr lang="en-US" altLang="vi-VN" dirty="0">
                <a:solidFill>
                  <a:srgbClr val="FF0000"/>
                </a:solidFill>
              </a:rPr>
              <a:t> </a:t>
            </a:r>
            <a:r>
              <a:rPr lang="en-US" altLang="vi-VN" dirty="0" err="1">
                <a:solidFill>
                  <a:srgbClr val="FF0000"/>
                </a:solidFill>
              </a:rPr>
              <a:t>trồng</a:t>
            </a:r>
            <a:r>
              <a:rPr lang="en-US" altLang="vi-VN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398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8CDBB97C-846C-4FCF-87DA-E36925E2304C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609600"/>
            <a:ext cx="8153400" cy="3657147"/>
            <a:chOff x="1008" y="528"/>
            <a:chExt cx="4032" cy="2487"/>
          </a:xfrm>
        </p:grpSpPr>
        <p:pic>
          <p:nvPicPr>
            <p:cNvPr id="13319" name="Picture 3" descr="bap">
              <a:extLst>
                <a:ext uri="{FF2B5EF4-FFF2-40B4-BE49-F238E27FC236}">
                  <a16:creationId xmlns:a16="http://schemas.microsoft.com/office/drawing/2014/main" id="{7DFA8A83-06D7-4124-BF67-AA8427F3A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" y="528"/>
              <a:ext cx="3442" cy="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4">
              <a:extLst>
                <a:ext uri="{FF2B5EF4-FFF2-40B4-BE49-F238E27FC236}">
                  <a16:creationId xmlns:a16="http://schemas.microsoft.com/office/drawing/2014/main" id="{B16C147D-00B3-489B-81C9-6159C72D1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459"/>
              <a:ext cx="1539" cy="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 sz="3600" dirty="0" err="1">
                  <a:solidFill>
                    <a:srgbClr val="0000FF"/>
                  </a:solidFill>
                </a:rPr>
                <a:t>Dùng</a:t>
              </a:r>
              <a:endParaRPr lang="en-US" altLang="vi-VN" sz="3600" dirty="0">
                <a:solidFill>
                  <a:srgbClr val="0000FF"/>
                </a:solidFill>
              </a:endParaRPr>
            </a:p>
            <a:p>
              <a:pPr algn="ctr" eaLnBrk="1" hangingPunct="1"/>
              <a:r>
                <a:rPr lang="en-US" altLang="vi-VN" sz="3600" dirty="0">
                  <a:solidFill>
                    <a:srgbClr val="0000FF"/>
                  </a:solidFill>
                </a:rPr>
                <a:t> </a:t>
              </a:r>
              <a:r>
                <a:rPr lang="en-US" altLang="vi-VN" sz="3600" dirty="0" err="1">
                  <a:solidFill>
                    <a:srgbClr val="0000FF"/>
                  </a:solidFill>
                </a:rPr>
                <a:t>giống</a:t>
              </a:r>
              <a:r>
                <a:rPr lang="en-US" altLang="vi-VN" sz="3600" dirty="0">
                  <a:solidFill>
                    <a:srgbClr val="0000FF"/>
                  </a:solidFill>
                </a:rPr>
                <a:t> </a:t>
              </a:r>
              <a:r>
                <a:rPr lang="en-US" altLang="vi-VN" sz="3600" dirty="0" err="1">
                  <a:solidFill>
                    <a:srgbClr val="0000FF"/>
                  </a:solidFill>
                </a:rPr>
                <a:t>cũ</a:t>
              </a:r>
              <a:r>
                <a:rPr lang="en-US" altLang="vi-VN" sz="3600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3321" name="Text Box 5">
              <a:extLst>
                <a:ext uri="{FF2B5EF4-FFF2-40B4-BE49-F238E27FC236}">
                  <a16:creationId xmlns:a16="http://schemas.microsoft.com/office/drawing/2014/main" id="{571E5C95-3900-40AB-835E-2733DD342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" y="2457"/>
              <a:ext cx="2459" cy="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 sz="3600">
                  <a:solidFill>
                    <a:srgbClr val="0000FF"/>
                  </a:solidFill>
                </a:rPr>
                <a:t>Dùng giống mới</a:t>
              </a:r>
            </a:p>
            <a:p>
              <a:pPr algn="ctr" eaLnBrk="1" hangingPunct="1"/>
              <a:r>
                <a:rPr lang="en-US" altLang="vi-VN" sz="3600">
                  <a:solidFill>
                    <a:srgbClr val="0000FF"/>
                  </a:solidFill>
                </a:rPr>
                <a:t> năng suất cao</a:t>
              </a:r>
            </a:p>
          </p:txBody>
        </p:sp>
      </p:grpSp>
      <p:sp>
        <p:nvSpPr>
          <p:cNvPr id="13317" name="Text Box 9">
            <a:extLst>
              <a:ext uri="{FF2B5EF4-FFF2-40B4-BE49-F238E27FC236}">
                <a16:creationId xmlns:a16="http://schemas.microsoft.com/office/drawing/2014/main" id="{968C744C-0930-48EF-B327-4948F0BA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8" name="Rectangle 7"/>
          <p:cNvSpPr/>
          <p:nvPr/>
        </p:nvSpPr>
        <p:spPr>
          <a:xfrm>
            <a:off x="569384" y="5323582"/>
            <a:ext cx="8269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a) </a:t>
            </a:r>
            <a:r>
              <a:rPr lang="en-US" sz="3200" b="1" dirty="0" err="1">
                <a:solidFill>
                  <a:srgbClr val="0000FF"/>
                </a:solidFill>
              </a:rPr>
              <a:t>Thay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cũ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bằng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năng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suất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cao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trồng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2000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4">
            <a:extLst>
              <a:ext uri="{FF2B5EF4-FFF2-40B4-BE49-F238E27FC236}">
                <a16:creationId xmlns:a16="http://schemas.microsoft.com/office/drawing/2014/main" id="{72C7A670-E36B-44F3-97A6-788289A43B15}"/>
              </a:ext>
            </a:extLst>
          </p:cNvPr>
          <p:cNvGrpSpPr>
            <a:grpSpLocks/>
          </p:cNvGrpSpPr>
          <p:nvPr/>
        </p:nvGrpSpPr>
        <p:grpSpPr bwMode="auto">
          <a:xfrm>
            <a:off x="855357" y="169277"/>
            <a:ext cx="7193531" cy="3965019"/>
            <a:chOff x="397" y="384"/>
            <a:chExt cx="4704" cy="3439"/>
          </a:xfrm>
        </p:grpSpPr>
        <p:grpSp>
          <p:nvGrpSpPr>
            <p:cNvPr id="14341" name="Group 5">
              <a:extLst>
                <a:ext uri="{FF2B5EF4-FFF2-40B4-BE49-F238E27FC236}">
                  <a16:creationId xmlns:a16="http://schemas.microsoft.com/office/drawing/2014/main" id="{AF431024-EE0B-4B4A-B5DF-0DC7B0A5B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" y="384"/>
              <a:ext cx="4704" cy="3439"/>
              <a:chOff x="349" y="144"/>
              <a:chExt cx="4704" cy="3439"/>
            </a:xfrm>
          </p:grpSpPr>
          <p:pic>
            <p:nvPicPr>
              <p:cNvPr id="14343" name="Picture 6" descr="vu he xuan">
                <a:extLst>
                  <a:ext uri="{FF2B5EF4-FFF2-40B4-BE49-F238E27FC236}">
                    <a16:creationId xmlns:a16="http://schemas.microsoft.com/office/drawing/2014/main" id="{6E0931AE-A978-4BE0-82CB-1AC859A8A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" y="144"/>
                <a:ext cx="4704" cy="2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Text Box 7">
                <a:extLst>
                  <a:ext uri="{FF2B5EF4-FFF2-40B4-BE49-F238E27FC236}">
                    <a16:creationId xmlns:a16="http://schemas.microsoft.com/office/drawing/2014/main" id="{CCD59715-FC05-4238-A369-8D9B88F80C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" y="2821"/>
                <a:ext cx="1918" cy="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3600" dirty="0" err="1">
                    <a:solidFill>
                      <a:srgbClr val="0000FF"/>
                    </a:solidFill>
                  </a:rPr>
                  <a:t>Dùng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vi-VN" sz="3600" dirty="0" err="1">
                    <a:solidFill>
                      <a:srgbClr val="0000FF"/>
                    </a:solidFill>
                  </a:rPr>
                  <a:t>giống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vi-VN" sz="3600" dirty="0" err="1">
                    <a:solidFill>
                      <a:srgbClr val="0000FF"/>
                    </a:solidFill>
                  </a:rPr>
                  <a:t>cũ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</a:p>
              <a:p>
                <a:pPr algn="ctr" eaLnBrk="1" hangingPunct="1"/>
                <a:r>
                  <a:rPr lang="en-US" altLang="vi-VN" sz="3600" dirty="0" err="1">
                    <a:solidFill>
                      <a:srgbClr val="0000FF"/>
                    </a:solidFill>
                  </a:rPr>
                  <a:t>dài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vi-VN" sz="3600" dirty="0" err="1">
                    <a:solidFill>
                      <a:srgbClr val="0000FF"/>
                    </a:solidFill>
                  </a:rPr>
                  <a:t>ngày</a:t>
                </a:r>
                <a:endParaRPr lang="en-US" altLang="vi-VN" sz="36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4345" name="Text Box 8">
                <a:extLst>
                  <a:ext uri="{FF2B5EF4-FFF2-40B4-BE49-F238E27FC236}">
                    <a16:creationId xmlns:a16="http://schemas.microsoft.com/office/drawing/2014/main" id="{91D13754-7987-4FAB-8512-3840605EA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9" y="2827"/>
                <a:ext cx="2104" cy="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3600" dirty="0" err="1">
                    <a:solidFill>
                      <a:srgbClr val="0000FF"/>
                    </a:solidFill>
                  </a:rPr>
                  <a:t>Dùng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vi-VN" sz="3600" dirty="0" err="1">
                    <a:solidFill>
                      <a:srgbClr val="0000FF"/>
                    </a:solidFill>
                  </a:rPr>
                  <a:t>giống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vi-VN" sz="3600" dirty="0" err="1">
                    <a:solidFill>
                      <a:srgbClr val="0000FF"/>
                    </a:solidFill>
                  </a:rPr>
                  <a:t>mới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</a:p>
              <a:p>
                <a:pPr algn="ctr" eaLnBrk="1" hangingPunct="1"/>
                <a:r>
                  <a:rPr lang="en-US" altLang="vi-VN" sz="3600" dirty="0" err="1">
                    <a:solidFill>
                      <a:srgbClr val="0000FF"/>
                    </a:solidFill>
                  </a:rPr>
                  <a:t>ngắn</a:t>
                </a:r>
                <a:r>
                  <a:rPr lang="en-US" altLang="vi-VN" sz="3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vi-VN" sz="3600" dirty="0" err="1">
                    <a:solidFill>
                      <a:srgbClr val="0000FF"/>
                    </a:solidFill>
                  </a:rPr>
                  <a:t>ngày</a:t>
                </a:r>
                <a:endParaRPr lang="en-US" altLang="vi-VN" sz="36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4342" name="Rectangle 10">
              <a:extLst>
                <a:ext uri="{FF2B5EF4-FFF2-40B4-BE49-F238E27FC236}">
                  <a16:creationId xmlns:a16="http://schemas.microsoft.com/office/drawing/2014/main" id="{BFDF445E-79F7-4E09-9A03-212EE4BB5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344"/>
              <a:ext cx="48" cy="48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5276671"/>
            <a:ext cx="8636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 b) </a:t>
            </a:r>
            <a:r>
              <a:rPr lang="en-US" sz="3600" b="1" dirty="0" err="1">
                <a:solidFill>
                  <a:srgbClr val="0000FF"/>
                </a:solidFill>
              </a:rPr>
              <a:t>Sử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dụng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giống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mới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ngắn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ngày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tác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dụng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tăng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vụ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gieo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76555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ua">
            <a:extLst>
              <a:ext uri="{FF2B5EF4-FFF2-40B4-BE49-F238E27FC236}">
                <a16:creationId xmlns:a16="http://schemas.microsoft.com/office/drawing/2014/main" id="{18C1E304-BDB2-4FD0-86BA-D8855CE6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>
            <a:extLst>
              <a:ext uri="{FF2B5EF4-FFF2-40B4-BE49-F238E27FC236}">
                <a16:creationId xmlns:a16="http://schemas.microsoft.com/office/drawing/2014/main" id="{8E3F0C03-F3C3-4AD6-8951-B6BE634C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191000"/>
            <a:ext cx="35830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600" dirty="0" err="1">
                <a:solidFill>
                  <a:srgbClr val="0000FF"/>
                </a:solidFill>
              </a:rPr>
              <a:t>Giống</a:t>
            </a:r>
            <a:r>
              <a:rPr lang="en-US" altLang="vi-VN" sz="3600" dirty="0">
                <a:solidFill>
                  <a:srgbClr val="0000FF"/>
                </a:solidFill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</a:rPr>
              <a:t>cũ</a:t>
            </a:r>
            <a:r>
              <a:rPr lang="en-US" altLang="vi-VN" sz="3600" dirty="0">
                <a:solidFill>
                  <a:srgbClr val="0000FF"/>
                </a:solidFill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</a:rPr>
              <a:t>dài</a:t>
            </a:r>
            <a:r>
              <a:rPr lang="en-US" altLang="vi-VN" sz="3600" dirty="0">
                <a:solidFill>
                  <a:srgbClr val="0000FF"/>
                </a:solidFill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</a:rPr>
              <a:t>ngày</a:t>
            </a:r>
            <a:endParaRPr lang="en-US" altLang="vi-VN" sz="3600" dirty="0">
              <a:solidFill>
                <a:srgbClr val="0000FF"/>
              </a:solidFill>
            </a:endParaRPr>
          </a:p>
        </p:txBody>
      </p:sp>
      <p:sp>
        <p:nvSpPr>
          <p:cNvPr id="15364" name="Text Box 9">
            <a:extLst>
              <a:ext uri="{FF2B5EF4-FFF2-40B4-BE49-F238E27FC236}">
                <a16:creationId xmlns:a16="http://schemas.microsoft.com/office/drawing/2014/main" id="{3CF0EC17-2C1F-4A42-ABF2-7BF9CF30D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205315"/>
            <a:ext cx="42114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600" dirty="0" err="1">
                <a:solidFill>
                  <a:srgbClr val="0000FF"/>
                </a:solidFill>
              </a:rPr>
              <a:t>Giống</a:t>
            </a:r>
            <a:r>
              <a:rPr lang="en-US" altLang="vi-VN" sz="3600" dirty="0">
                <a:solidFill>
                  <a:srgbClr val="0000FF"/>
                </a:solidFill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</a:rPr>
              <a:t>mới</a:t>
            </a:r>
            <a:r>
              <a:rPr lang="en-US" altLang="vi-VN" sz="3600" dirty="0">
                <a:solidFill>
                  <a:srgbClr val="0000FF"/>
                </a:solidFill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</a:rPr>
              <a:t>ngắn</a:t>
            </a:r>
            <a:r>
              <a:rPr lang="en-US" altLang="vi-VN" sz="3600" dirty="0">
                <a:solidFill>
                  <a:srgbClr val="0000FF"/>
                </a:solidFill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</a:rPr>
              <a:t>ngày</a:t>
            </a:r>
            <a:endParaRPr lang="en-US" altLang="vi-VN" sz="3600" dirty="0">
              <a:solidFill>
                <a:srgbClr val="0000FF"/>
              </a:solidFill>
            </a:endParaRPr>
          </a:p>
        </p:txBody>
      </p:sp>
      <p:sp>
        <p:nvSpPr>
          <p:cNvPr id="15367" name="Rectangle 13">
            <a:extLst>
              <a:ext uri="{FF2B5EF4-FFF2-40B4-BE49-F238E27FC236}">
                <a16:creationId xmlns:a16="http://schemas.microsoft.com/office/drawing/2014/main" id="{5D151847-1059-47E0-B64A-6BD38335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752600"/>
            <a:ext cx="793750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7" name="Rectangle 6"/>
          <p:cNvSpPr/>
          <p:nvPr/>
        </p:nvSpPr>
        <p:spPr>
          <a:xfrm>
            <a:off x="228600" y="5276671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 c) </a:t>
            </a:r>
            <a:r>
              <a:rPr lang="vi-VN" sz="3600" b="1" dirty="0">
                <a:solidFill>
                  <a:srgbClr val="0000FF"/>
                </a:solidFill>
              </a:rPr>
              <a:t>Sử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dụng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giống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mới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ngắn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ngày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làm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đổi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cấu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" y="380999"/>
            <a:ext cx="4118611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84" y="381000"/>
            <a:ext cx="422421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120825"/>
            <a:ext cx="342900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Nho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cũ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6120825"/>
            <a:ext cx="342900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Nho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mới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740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30" y="4587695"/>
            <a:ext cx="8725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</a:rPr>
              <a:t>Tiêu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giống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tốt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74474"/>
            <a:ext cx="83058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600" b="1" dirty="0"/>
              <a:t>BÀI 10: </a:t>
            </a:r>
            <a:r>
              <a:rPr lang="en-US" altLang="vi-VN" sz="3600" b="1" dirty="0">
                <a:solidFill>
                  <a:srgbClr val="FF3300"/>
                </a:solidFill>
              </a:rPr>
              <a:t>VAI TRÒ CỦA GIỐNG VÀ PHƯƠNG PHÁP CHỌN TẠO</a:t>
            </a:r>
            <a:r>
              <a:rPr lang="en-US" altLang="vi-VN" sz="3600" b="1" dirty="0"/>
              <a:t> </a:t>
            </a:r>
            <a:r>
              <a:rPr lang="en-US" altLang="vi-VN" sz="3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96335"/>
            <a:ext cx="58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9:5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AAD52FD-619E-4821-8716-4E17CE3D2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91" y="1987989"/>
            <a:ext cx="7505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4000" b="1" dirty="0" err="1">
                <a:solidFill>
                  <a:srgbClr val="FF0000"/>
                </a:solidFill>
              </a:rPr>
              <a:t>Vai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trò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của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giống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cây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trồng</a:t>
            </a:r>
            <a:endParaRPr lang="en-US" altLang="vi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474F2-8C08-462C-B671-0EC4C561A00F}"/>
              </a:ext>
            </a:extLst>
          </p:cNvPr>
          <p:cNvSpPr txBox="1"/>
          <p:nvPr/>
        </p:nvSpPr>
        <p:spPr>
          <a:xfrm>
            <a:off x="533400" y="2871028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</a:t>
            </a:r>
            <a:r>
              <a:rPr lang="en-US" sz="3200" b="1" dirty="0" err="1"/>
              <a:t>Giống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 </a:t>
            </a:r>
            <a:r>
              <a:rPr lang="en-US" sz="3200" b="1" dirty="0" err="1"/>
              <a:t>tốt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tăng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suất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, </a:t>
            </a:r>
            <a:r>
              <a:rPr lang="en-US" sz="3200" b="1" dirty="0" err="1"/>
              <a:t>tăng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nông</a:t>
            </a:r>
            <a:r>
              <a:rPr lang="en-US" sz="3200" b="1" dirty="0"/>
              <a:t> </a:t>
            </a:r>
            <a:r>
              <a:rPr lang="en-US" sz="3200" b="1" dirty="0" err="1"/>
              <a:t>sản</a:t>
            </a:r>
            <a:r>
              <a:rPr lang="en-US" sz="3200" b="1" dirty="0"/>
              <a:t>, </a:t>
            </a:r>
            <a:r>
              <a:rPr lang="en-US" sz="3200" b="1" dirty="0" err="1"/>
              <a:t>tăng</a:t>
            </a:r>
            <a:r>
              <a:rPr lang="en-US" sz="3200" b="1" dirty="0"/>
              <a:t> </a:t>
            </a:r>
            <a:r>
              <a:rPr lang="en-US" sz="3200" b="1" dirty="0" err="1"/>
              <a:t>vụ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thay</a:t>
            </a:r>
            <a:r>
              <a:rPr lang="en-US" sz="3200" b="1" dirty="0"/>
              <a:t> </a:t>
            </a:r>
            <a:r>
              <a:rPr lang="en-US" sz="3200" b="1" dirty="0" err="1"/>
              <a:t>đổi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2673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0451" y="6172200"/>
            <a:ext cx="533400" cy="42353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9819" y="5334000"/>
            <a:ext cx="5334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1084" y="4495800"/>
            <a:ext cx="5334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9819" y="1905000"/>
            <a:ext cx="5334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752600"/>
            <a:ext cx="8458200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Sinh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trưởng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tốt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trong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điều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kiện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khí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hậu</a:t>
            </a:r>
            <a:r>
              <a:rPr lang="en-US" sz="3600" b="1" dirty="0">
                <a:solidFill>
                  <a:srgbClr val="0000FF"/>
                </a:solidFill>
              </a:rPr>
              <a:t>, </a:t>
            </a:r>
            <a:r>
              <a:rPr lang="en-US" sz="3600" b="1" dirty="0" err="1">
                <a:solidFill>
                  <a:srgbClr val="0000FF"/>
                </a:solidFill>
              </a:rPr>
              <a:t>đất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đai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trình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độ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canh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tác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của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địa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phương</a:t>
            </a:r>
            <a:r>
              <a:rPr lang="en-US" sz="3600" b="1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năng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suất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cao</a:t>
            </a:r>
            <a:r>
              <a:rPr lang="en-US" sz="3600" b="1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chất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lượng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tốt</a:t>
            </a:r>
            <a:r>
              <a:rPr lang="en-US" sz="3600" b="1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năng</a:t>
            </a:r>
            <a:r>
              <a:rPr lang="en-US" sz="3600" b="1" dirty="0">
                <a:solidFill>
                  <a:srgbClr val="0000FF"/>
                </a:solidFill>
              </a:rPr>
              <a:t>  </a:t>
            </a:r>
            <a:r>
              <a:rPr lang="en-US" sz="3600" b="1" dirty="0" err="1">
                <a:solidFill>
                  <a:srgbClr val="0000FF"/>
                </a:solidFill>
              </a:rPr>
              <a:t>suất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cao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ổn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định</a:t>
            </a:r>
            <a:r>
              <a:rPr lang="en-US" sz="3600" b="1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Chống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chịu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được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sâu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bệnh</a:t>
            </a:r>
            <a:r>
              <a:rPr lang="en-US" sz="36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574" y="228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chọn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tiêu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sau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đây</a:t>
            </a:r>
            <a:r>
              <a:rPr lang="en-US" sz="3600" b="1" dirty="0">
                <a:solidFill>
                  <a:srgbClr val="FF0000"/>
                </a:solidFill>
              </a:rPr>
              <a:t> 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tiêu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tốt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504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6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6.5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3.4|1.7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2|2.2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4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6|4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5773</TotalTime>
  <Words>816</Words>
  <Application>Microsoft Office PowerPoint</Application>
  <PresentationFormat>On-screen Show (4:3)</PresentationFormat>
  <Paragraphs>88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.VnTime</vt:lpstr>
      <vt:lpstr>Arial</vt:lpstr>
      <vt:lpstr>Times New Roman</vt:lpstr>
      <vt:lpstr>Wingdings</vt:lpstr>
      <vt:lpstr>Default Design</vt:lpstr>
      <vt:lpstr>Capsules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Hao Phi</cp:lastModifiedBy>
  <cp:revision>200</cp:revision>
  <dcterms:created xsi:type="dcterms:W3CDTF">2003-12-31T17:12:34Z</dcterms:created>
  <dcterms:modified xsi:type="dcterms:W3CDTF">2021-10-19T07:25:11Z</dcterms:modified>
</cp:coreProperties>
</file>