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9" r:id="rId3"/>
    <p:sldId id="257" r:id="rId4"/>
    <p:sldId id="261" r:id="rId5"/>
    <p:sldId id="281" r:id="rId6"/>
    <p:sldId id="280" r:id="rId7"/>
    <p:sldId id="265" r:id="rId8"/>
    <p:sldId id="282" r:id="rId9"/>
    <p:sldId id="266" r:id="rId10"/>
    <p:sldId id="283" r:id="rId11"/>
    <p:sldId id="268" r:id="rId12"/>
    <p:sldId id="271" r:id="rId13"/>
    <p:sldId id="272" r:id="rId14"/>
    <p:sldId id="284" r:id="rId15"/>
    <p:sldId id="2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3F3"/>
    <a:srgbClr val="CCCCFF"/>
    <a:srgbClr val="FFFF99"/>
    <a:srgbClr val="FFCCFF"/>
    <a:srgbClr val="FFFFCC"/>
    <a:srgbClr val="FFCC99"/>
    <a:srgbClr val="FF505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6" d="100"/>
          <a:sy n="56" d="100"/>
        </p:scale>
        <p:origin x="-58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592088-2EDD-4D60-8D2F-02C6CCEAE6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B6877D5-3FA5-4267-940B-9F8F9895C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FAFE830-5882-4C21-8368-DE6A073DB07C}"/>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5" name="Footer Placeholder 4">
            <a:extLst>
              <a:ext uri="{FF2B5EF4-FFF2-40B4-BE49-F238E27FC236}">
                <a16:creationId xmlns:a16="http://schemas.microsoft.com/office/drawing/2014/main" xmlns="" id="{8874100A-2ED9-4BDE-A185-BD7A8A725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E85A89-65C2-4DEE-9423-9976A892377E}"/>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144317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4E567-4AC4-4A46-9523-BB1E007FDA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CF44C5-F335-4BF1-9039-68A197D14B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B2811E-9CC5-4AC8-B493-ED603EC0E868}"/>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5" name="Footer Placeholder 4">
            <a:extLst>
              <a:ext uri="{FF2B5EF4-FFF2-40B4-BE49-F238E27FC236}">
                <a16:creationId xmlns:a16="http://schemas.microsoft.com/office/drawing/2014/main" xmlns="" id="{DF012BD5-0915-44F0-9940-EC322E2E3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C9F2C6-463F-401E-AED3-48773E199499}"/>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181664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3A9E70-41C0-4959-B29A-828B920C70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19DF803-9E5E-4B29-8F55-20A28D8ED6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4FE534-DA37-48D9-B0DA-9F4830D0DCCF}"/>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5" name="Footer Placeholder 4">
            <a:extLst>
              <a:ext uri="{FF2B5EF4-FFF2-40B4-BE49-F238E27FC236}">
                <a16:creationId xmlns:a16="http://schemas.microsoft.com/office/drawing/2014/main" xmlns="" id="{341773C5-9C54-4C8C-9BBD-DC00AD021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D2FA88-6EB6-4AE8-87E8-116B1EAAF5B0}"/>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388039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A178B6-BB7D-4108-9751-79B359FFED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4CB136-43F9-405F-B28B-5A453C2B33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B33527-BEED-420A-B2F0-0E657350097D}"/>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5" name="Footer Placeholder 4">
            <a:extLst>
              <a:ext uri="{FF2B5EF4-FFF2-40B4-BE49-F238E27FC236}">
                <a16:creationId xmlns:a16="http://schemas.microsoft.com/office/drawing/2014/main" xmlns="" id="{E9521E2E-54DB-4557-8600-96A713BEB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D0A66C5-9C16-4395-B393-99121916026D}"/>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75581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A2093-8B58-4B7F-BECF-5363B39EDC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952F37-193B-48DC-8C67-977E6A8DFA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3F78268-5C5E-4F6D-BF41-A28D3CA59322}"/>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5" name="Footer Placeholder 4">
            <a:extLst>
              <a:ext uri="{FF2B5EF4-FFF2-40B4-BE49-F238E27FC236}">
                <a16:creationId xmlns:a16="http://schemas.microsoft.com/office/drawing/2014/main" xmlns="" id="{BEA5525E-497E-452B-B534-1E2F241E7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67C5C-E272-4E1E-887E-77A23C72DA61}"/>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209996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1AC3C-17A7-4FEB-93F1-112574C72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893E063-802B-4575-A406-21A7072073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604EB63-DE91-4703-A464-456540F932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6212D22-261B-48AC-8AD3-AC7EACDB18E8}"/>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6" name="Footer Placeholder 5">
            <a:extLst>
              <a:ext uri="{FF2B5EF4-FFF2-40B4-BE49-F238E27FC236}">
                <a16:creationId xmlns:a16="http://schemas.microsoft.com/office/drawing/2014/main" xmlns="" id="{B5868E60-324C-448B-B7EE-9C467B54C6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902D64-333C-4DC0-80C1-F2E2AEF8A098}"/>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154935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5799D-3888-410A-B2CB-B27F84E343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105D24-7938-4EC8-A708-08557FD502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753BDE4-3FBC-46CF-AE76-67D54E4229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BA67F46-E94A-4AA5-A389-A8E5ABF851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5A985C3-F254-4920-BE35-CAC678F4D0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B13850B-EA2A-474A-A57B-98986A9ECB76}"/>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8" name="Footer Placeholder 7">
            <a:extLst>
              <a:ext uri="{FF2B5EF4-FFF2-40B4-BE49-F238E27FC236}">
                <a16:creationId xmlns:a16="http://schemas.microsoft.com/office/drawing/2014/main" xmlns="" id="{AF92A4C4-B288-4E32-A931-AE801F50F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E5BCCAA-DB77-4559-81B5-83B86602B5DD}"/>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355748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72BA8D-B24A-4493-8F6D-BA0F2349A7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2977650-E66E-4CED-9102-9357EFB886DA}"/>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4" name="Footer Placeholder 3">
            <a:extLst>
              <a:ext uri="{FF2B5EF4-FFF2-40B4-BE49-F238E27FC236}">
                <a16:creationId xmlns:a16="http://schemas.microsoft.com/office/drawing/2014/main" xmlns="" id="{59D5F969-137A-45E8-AC8B-C8583B4F1B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AD21071-46BA-49BB-8BF9-34D914F7BBF0}"/>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189512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3404666-4998-4A63-83FE-5D86A0B5BA53}"/>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3" name="Footer Placeholder 2">
            <a:extLst>
              <a:ext uri="{FF2B5EF4-FFF2-40B4-BE49-F238E27FC236}">
                <a16:creationId xmlns:a16="http://schemas.microsoft.com/office/drawing/2014/main" xmlns="" id="{AC247AE4-64C3-4434-81A7-AB0C2B2429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5A25462-087B-478A-A821-345FD91FE647}"/>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230308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F5B2B-AE2E-4CCA-8C87-BBAF9BC49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F1E60CE-0D29-4A2C-96D7-C86DFC49A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752C0-B83C-4AA7-AFB6-BE58DC927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8DF737-F8AA-4DE2-A843-96971F45B1A0}"/>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6" name="Footer Placeholder 5">
            <a:extLst>
              <a:ext uri="{FF2B5EF4-FFF2-40B4-BE49-F238E27FC236}">
                <a16:creationId xmlns:a16="http://schemas.microsoft.com/office/drawing/2014/main" xmlns="" id="{FDBE05CB-8A9B-419B-B9A2-96BC140D1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022E63D-965C-455D-A030-B7A94650AB7A}"/>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3349573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94685-B600-449C-A03B-45665F97F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F742712-8CB8-406B-9100-1469CF6D14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95A21E6-DB59-4122-9C1A-73AA5E573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C82CC42-F76E-4E04-8769-4F11B8F49395}"/>
              </a:ext>
            </a:extLst>
          </p:cNvPr>
          <p:cNvSpPr>
            <a:spLocks noGrp="1"/>
          </p:cNvSpPr>
          <p:nvPr>
            <p:ph type="dt" sz="half" idx="10"/>
          </p:nvPr>
        </p:nvSpPr>
        <p:spPr/>
        <p:txBody>
          <a:bodyPr/>
          <a:lstStyle/>
          <a:p>
            <a:fld id="{E9824DE1-1241-42A2-8632-3787FF0EE7FC}" type="datetimeFigureOut">
              <a:rPr lang="en-US" smtClean="0"/>
              <a:t>3/11/2022</a:t>
            </a:fld>
            <a:endParaRPr lang="en-US"/>
          </a:p>
        </p:txBody>
      </p:sp>
      <p:sp>
        <p:nvSpPr>
          <p:cNvPr id="6" name="Footer Placeholder 5">
            <a:extLst>
              <a:ext uri="{FF2B5EF4-FFF2-40B4-BE49-F238E27FC236}">
                <a16:creationId xmlns:a16="http://schemas.microsoft.com/office/drawing/2014/main" xmlns="" id="{D6A37AA6-C4F5-4963-BA15-8DDB9F365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791798-FAB6-4E38-9D45-B721E6416ECA}"/>
              </a:ext>
            </a:extLst>
          </p:cNvPr>
          <p:cNvSpPr>
            <a:spLocks noGrp="1"/>
          </p:cNvSpPr>
          <p:nvPr>
            <p:ph type="sldNum" sz="quarter" idx="12"/>
          </p:nvPr>
        </p:nvSpPr>
        <p:spPr/>
        <p:txBody>
          <a:bodyPr/>
          <a:lstStyle/>
          <a:p>
            <a:fld id="{D2CBC106-BF81-47C3-9530-46E42A16E3C5}" type="slidenum">
              <a:rPr lang="en-US" smtClean="0"/>
              <a:t>‹#›</a:t>
            </a:fld>
            <a:endParaRPr lang="en-US"/>
          </a:p>
        </p:txBody>
      </p:sp>
    </p:spTree>
    <p:extLst>
      <p:ext uri="{BB962C8B-B14F-4D97-AF65-F5344CB8AC3E}">
        <p14:creationId xmlns:p14="http://schemas.microsoft.com/office/powerpoint/2010/main" val="579320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5F71DD9-5294-42E4-B8B1-394D6AC347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9191470-245A-4C6B-BB09-43B284E58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50B576-B710-4FBD-8848-80E6509A1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24DE1-1241-42A2-8632-3787FF0EE7FC}" type="datetimeFigureOut">
              <a:rPr lang="en-US" smtClean="0"/>
              <a:t>3/11/2022</a:t>
            </a:fld>
            <a:endParaRPr lang="en-US"/>
          </a:p>
        </p:txBody>
      </p:sp>
      <p:sp>
        <p:nvSpPr>
          <p:cNvPr id="5" name="Footer Placeholder 4">
            <a:extLst>
              <a:ext uri="{FF2B5EF4-FFF2-40B4-BE49-F238E27FC236}">
                <a16:creationId xmlns:a16="http://schemas.microsoft.com/office/drawing/2014/main" xmlns="" id="{E02A4CD4-43F3-4956-869A-D4553E82A3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32AC5AD-F011-4811-A515-C08B45C9DE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BC106-BF81-47C3-9530-46E42A16E3C5}" type="slidenum">
              <a:rPr lang="en-US" smtClean="0"/>
              <a:t>‹#›</a:t>
            </a:fld>
            <a:endParaRPr lang="en-US"/>
          </a:p>
        </p:txBody>
      </p:sp>
    </p:spTree>
    <p:extLst>
      <p:ext uri="{BB962C8B-B14F-4D97-AF65-F5344CB8AC3E}">
        <p14:creationId xmlns:p14="http://schemas.microsoft.com/office/powerpoint/2010/main" val="1700433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6.jfif"/><Relationship Id="rId3" Type="http://schemas.openxmlformats.org/officeDocument/2006/relationships/image" Target="../media/image20.emf"/><Relationship Id="rId7" Type="http://schemas.openxmlformats.org/officeDocument/2006/relationships/image" Target="../media/image22.em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jpg"/><Relationship Id="rId4" Type="http://schemas.openxmlformats.org/officeDocument/2006/relationships/image" Target="../media/image23.emf"/><Relationship Id="rId9"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em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EE0323F-561F-4917-BE67-C5812CDB4257}"/>
              </a:ext>
            </a:extLst>
          </p:cNvPr>
          <p:cNvSpPr txBox="1">
            <a:spLocks/>
          </p:cNvSpPr>
          <p:nvPr/>
        </p:nvSpPr>
        <p:spPr>
          <a:xfrm>
            <a:off x="153114" y="1904134"/>
            <a:ext cx="6043729" cy="7000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0000"/>
                </a:solidFill>
                <a:latin typeface="Arial" panose="020B0604020202020204" pitchFamily="34" charset="0"/>
                <a:cs typeface="Arial" panose="020B0604020202020204" pitchFamily="34" charset="0"/>
              </a:rPr>
              <a:t>KHOA HỌC TỰ NHIÊN 6</a:t>
            </a:r>
            <a:endParaRPr lang="en-US" sz="4000" b="1" dirty="0">
              <a:solidFill>
                <a:srgbClr val="FF0000"/>
              </a:solidFill>
              <a:latin typeface="Arial" panose="020B0604020202020204" pitchFamily="34" charset="0"/>
              <a:cs typeface="Arial" panose="020B0604020202020204" pitchFamily="34" charset="0"/>
            </a:endParaRPr>
          </a:p>
        </p:txBody>
      </p:sp>
      <p:sp>
        <p:nvSpPr>
          <p:cNvPr id="5" name="Text Placeholder 6">
            <a:extLst>
              <a:ext uri="{FF2B5EF4-FFF2-40B4-BE49-F238E27FC236}">
                <a16:creationId xmlns:a16="http://schemas.microsoft.com/office/drawing/2014/main" xmlns="" id="{A39B78DB-DF73-495A-8D5B-30E3611D8660}"/>
              </a:ext>
            </a:extLst>
          </p:cNvPr>
          <p:cNvSpPr txBox="1">
            <a:spLocks/>
          </p:cNvSpPr>
          <p:nvPr/>
        </p:nvSpPr>
        <p:spPr>
          <a:xfrm>
            <a:off x="397287" y="2953831"/>
            <a:ext cx="5555384" cy="140492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a:solidFill>
                  <a:srgbClr val="FF0000"/>
                </a:solidFill>
                <a:latin typeface="Arial" panose="020B0604020202020204" pitchFamily="34" charset="0"/>
                <a:cs typeface="Arial" panose="020B0604020202020204" pitchFamily="34" charset="0"/>
              </a:rPr>
              <a:t>CAO CỰ GIÁC</a:t>
            </a:r>
            <a:r>
              <a:rPr lang="vi-VN" sz="1800">
                <a:solidFill>
                  <a:srgbClr val="FF0000"/>
                </a:solidFill>
                <a:latin typeface="Arial" panose="020B0604020202020204" pitchFamily="34" charset="0"/>
                <a:cs typeface="Arial" panose="020B0604020202020204" pitchFamily="34" charset="0"/>
              </a:rPr>
              <a:t> (TỔNG CHỦ BIÊN</a:t>
            </a:r>
            <a:r>
              <a:rPr lang="en-US" sz="1800">
                <a:solidFill>
                  <a:srgbClr val="FF0000"/>
                </a:solidFill>
                <a:latin typeface="Arial" panose="020B0604020202020204" pitchFamily="34" charset="0"/>
                <a:cs typeface="Arial" panose="020B0604020202020204" pitchFamily="34" charset="0"/>
              </a:rPr>
              <a:t> KIÊM CHỦ BIÊN</a:t>
            </a:r>
            <a:r>
              <a:rPr lang="vi-VN" sz="1800">
                <a:solidFill>
                  <a:srgbClr val="FF0000"/>
                </a:solidFill>
                <a:latin typeface="Arial" panose="020B0604020202020204" pitchFamily="34" charset="0"/>
                <a:cs typeface="Arial" panose="020B0604020202020204" pitchFamily="34" charset="0"/>
              </a:rPr>
              <a:t>)</a:t>
            </a:r>
            <a:br>
              <a:rPr lang="vi-VN" sz="1800">
                <a:solidFill>
                  <a:srgbClr val="FF0000"/>
                </a:solidFill>
                <a:latin typeface="Arial" panose="020B0604020202020204" pitchFamily="34" charset="0"/>
                <a:cs typeface="Arial" panose="020B0604020202020204" pitchFamily="34" charset="0"/>
              </a:rPr>
            </a:br>
            <a:r>
              <a:rPr lang="vi-VN" sz="1800">
                <a:solidFill>
                  <a:srgbClr val="002060"/>
                </a:solidFill>
                <a:latin typeface="Arial" panose="020B0604020202020204" pitchFamily="34" charset="0"/>
                <a:cs typeface="Arial" panose="020B0604020202020204" pitchFamily="34" charset="0"/>
              </a:rPr>
              <a:t>PHẠM THỊ HƯƠNG, TRẦN THỊ KIM NGÂN</a:t>
            </a:r>
            <a:br>
              <a:rPr lang="vi-VN" sz="1800">
                <a:solidFill>
                  <a:srgbClr val="002060"/>
                </a:solidFill>
                <a:latin typeface="Arial" panose="020B0604020202020204" pitchFamily="34" charset="0"/>
                <a:cs typeface="Arial" panose="020B0604020202020204" pitchFamily="34" charset="0"/>
              </a:rPr>
            </a:br>
            <a:r>
              <a:rPr lang="vi-VN" sz="1800">
                <a:solidFill>
                  <a:srgbClr val="002060"/>
                </a:solidFill>
                <a:latin typeface="Arial" panose="020B0604020202020204" pitchFamily="34" charset="0"/>
                <a:cs typeface="Arial" panose="020B0604020202020204" pitchFamily="34" charset="0"/>
              </a:rPr>
              <a:t>NGUYỄN THỊ NHỊ, TRẦN NGỌC THẮNG</a:t>
            </a:r>
            <a:endParaRPr lang="vi-VN" sz="1800" dirty="0">
              <a:solidFill>
                <a:srgbClr val="002060"/>
              </a:solidFill>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xmlns="" id="{29D78B71-AF43-467B-A0B3-9137A1EB6624}"/>
              </a:ext>
            </a:extLst>
          </p:cNvPr>
          <p:cNvSpPr>
            <a:spLocks noGrp="1"/>
          </p:cNvSpPr>
          <p:nvPr>
            <p:ph type="sldNum" sz="quarter" idx="12"/>
          </p:nvPr>
        </p:nvSpPr>
        <p:spPr>
          <a:xfrm>
            <a:off x="8610600" y="6356350"/>
            <a:ext cx="2743200" cy="365125"/>
          </a:xfrm>
        </p:spPr>
        <p:txBody>
          <a:bodyPr/>
          <a:lstStyle/>
          <a:p>
            <a:fld id="{74A3404E-108D-4C83-932E-0A353F71BD4D}" type="slidenum">
              <a:rPr lang="en-US" smtClean="0"/>
              <a:t>1</a:t>
            </a:fld>
            <a:endParaRPr lang="en-US"/>
          </a:p>
        </p:txBody>
      </p:sp>
      <p:grpSp>
        <p:nvGrpSpPr>
          <p:cNvPr id="7" name="Group 6">
            <a:extLst>
              <a:ext uri="{FF2B5EF4-FFF2-40B4-BE49-F238E27FC236}">
                <a16:creationId xmlns:a16="http://schemas.microsoft.com/office/drawing/2014/main" xmlns="" id="{0FC57099-CA1F-439D-A19E-080609923EF0}"/>
              </a:ext>
            </a:extLst>
          </p:cNvPr>
          <p:cNvGrpSpPr/>
          <p:nvPr/>
        </p:nvGrpSpPr>
        <p:grpSpPr>
          <a:xfrm>
            <a:off x="6018645" y="565080"/>
            <a:ext cx="4432849" cy="5108547"/>
            <a:chOff x="5569461" y="565080"/>
            <a:chExt cx="4432849" cy="5108547"/>
          </a:xfrm>
        </p:grpSpPr>
        <p:pic>
          <p:nvPicPr>
            <p:cNvPr id="8" name="Picture 7">
              <a:extLst>
                <a:ext uri="{FF2B5EF4-FFF2-40B4-BE49-F238E27FC236}">
                  <a16:creationId xmlns:a16="http://schemas.microsoft.com/office/drawing/2014/main" xmlns="" id="{A423868F-A9EA-45DD-97E8-04C2DAD04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920" y="565080"/>
              <a:ext cx="1508529" cy="1689098"/>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pic>
          <p:nvPicPr>
            <p:cNvPr id="9" name="Picture 8">
              <a:extLst>
                <a:ext uri="{FF2B5EF4-FFF2-40B4-BE49-F238E27FC236}">
                  <a16:creationId xmlns:a16="http://schemas.microsoft.com/office/drawing/2014/main" xmlns="" id="{7B4635BB-AFBE-4ABA-9340-03C112F77D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7920" y="3622303"/>
              <a:ext cx="1854390" cy="2051324"/>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pic>
          <p:nvPicPr>
            <p:cNvPr id="10" name="Picture 2">
              <a:extLst>
                <a:ext uri="{FF2B5EF4-FFF2-40B4-BE49-F238E27FC236}">
                  <a16:creationId xmlns:a16="http://schemas.microsoft.com/office/drawing/2014/main" xmlns="" id="{89521048-0BB6-4BA3-847A-29B1C46EB1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9461" y="1277107"/>
              <a:ext cx="3035039" cy="3889933"/>
            </a:xfrm>
            <a:prstGeom prst="rect">
              <a:avLst/>
            </a:prstGeom>
            <a:ln>
              <a:noFill/>
            </a:ln>
            <a:effectLst/>
            <a:scene3d>
              <a:camera prst="perspectiveContrastingLeftFacing">
                <a:rot lat="300000" lon="1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Date Placeholder 5">
            <a:extLst>
              <a:ext uri="{FF2B5EF4-FFF2-40B4-BE49-F238E27FC236}">
                <a16:creationId xmlns:a16="http://schemas.microsoft.com/office/drawing/2014/main" xmlns="" id="{AD3EEE8E-38D7-43C1-A701-BAF656EA5487}"/>
              </a:ext>
            </a:extLst>
          </p:cNvPr>
          <p:cNvSpPr>
            <a:spLocks noGrp="1"/>
          </p:cNvSpPr>
          <p:nvPr>
            <p:ph type="dt" sz="half" idx="10"/>
          </p:nvPr>
        </p:nvSpPr>
        <p:spPr>
          <a:xfrm>
            <a:off x="838200" y="6356350"/>
            <a:ext cx="2743200" cy="365125"/>
          </a:xfrm>
        </p:spPr>
        <p:txBody>
          <a:bodyPr/>
          <a:lstStyle/>
          <a:p>
            <a:r>
              <a:rPr lang="en-US"/>
              <a:t>9/6/2021</a:t>
            </a:r>
          </a:p>
        </p:txBody>
      </p:sp>
    </p:spTree>
    <p:extLst>
      <p:ext uri="{BB962C8B-B14F-4D97-AF65-F5344CB8AC3E}">
        <p14:creationId xmlns:p14="http://schemas.microsoft.com/office/powerpoint/2010/main" val="3369172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9C0A04B3-0578-4668-9F0B-8B6A8DD55AC9}"/>
              </a:ext>
            </a:extLst>
          </p:cNvPr>
          <p:cNvSpPr txBox="1"/>
          <p:nvPr/>
        </p:nvSpPr>
        <p:spPr>
          <a:xfrm>
            <a:off x="1423565" y="1779156"/>
            <a:ext cx="10259379" cy="830997"/>
          </a:xfrm>
          <a:prstGeom prst="rect">
            <a:avLst/>
          </a:prstGeom>
          <a:solidFill>
            <a:srgbClr val="FF6600"/>
          </a:solidFill>
        </p:spPr>
        <p:txBody>
          <a:bodyPr wrap="square" rtlCol="0">
            <a:spAutoFit/>
          </a:bodyPr>
          <a:lstStyle/>
          <a:p>
            <a:pPr algn="just"/>
            <a:r>
              <a:rPr lang="en-US" sz="2400">
                <a:solidFill>
                  <a:schemeClr val="bg1"/>
                </a:solidFill>
                <a:latin typeface="Arial" panose="020B0604020202020204" pitchFamily="34" charset="0"/>
                <a:cs typeface="Arial" panose="020B0604020202020204" pitchFamily="34" charset="0"/>
              </a:rPr>
              <a:t>Em hãy tìm các ví dụ về lực không tiếp xúc trong đời sống:</a:t>
            </a:r>
          </a:p>
          <a:p>
            <a:pPr algn="just"/>
            <a:endParaRPr lang="vi-VN" sz="2400" dirty="0">
              <a:solidFill>
                <a:schemeClr val="bg1"/>
              </a:solidFill>
              <a:latin typeface="Arial" panose="020B0604020202020204" pitchFamily="34" charset="0"/>
              <a:cs typeface="Arial" panose="020B0604020202020204" pitchFamily="34" charset="0"/>
            </a:endParaRPr>
          </a:p>
        </p:txBody>
      </p:sp>
      <p:pic>
        <p:nvPicPr>
          <p:cNvPr id="30" name="Picture 13">
            <a:extLst>
              <a:ext uri="{FF2B5EF4-FFF2-40B4-BE49-F238E27FC236}">
                <a16:creationId xmlns:a16="http://schemas.microsoft.com/office/drawing/2014/main" xmlns="" id="{27909E4C-B1AE-4DDD-9036-E9CF73C007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8" r="82772" b="76648"/>
          <a:stretch/>
        </p:blipFill>
        <p:spPr bwMode="auto">
          <a:xfrm>
            <a:off x="509132" y="1774738"/>
            <a:ext cx="830997" cy="83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D811D0EB-AA26-4819-AEE3-25C3309736B5}"/>
              </a:ext>
            </a:extLst>
          </p:cNvPr>
          <p:cNvSpPr txBox="1"/>
          <p:nvPr/>
        </p:nvSpPr>
        <p:spPr>
          <a:xfrm>
            <a:off x="1330764" y="1032339"/>
            <a:ext cx="485540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LỰC KHÔNG TIẾP XÚC:</a:t>
            </a:r>
          </a:p>
        </p:txBody>
      </p:sp>
      <p:pic>
        <p:nvPicPr>
          <p:cNvPr id="18" name="Picture 17">
            <a:extLst>
              <a:ext uri="{FF2B5EF4-FFF2-40B4-BE49-F238E27FC236}">
                <a16:creationId xmlns:a16="http://schemas.microsoft.com/office/drawing/2014/main" xmlns="" id="{3A0C188D-236C-400D-B7DD-CE36035D2033}"/>
              </a:ext>
            </a:extLst>
          </p:cNvPr>
          <p:cNvPicPr>
            <a:picLocks noChangeAspect="1"/>
          </p:cNvPicPr>
          <p:nvPr/>
        </p:nvPicPr>
        <p:blipFill rotWithShape="1">
          <a:blip r:embed="rId3"/>
          <a:srcRect l="2284" r="2284"/>
          <a:stretch/>
        </p:blipFill>
        <p:spPr>
          <a:xfrm>
            <a:off x="509094" y="1004686"/>
            <a:ext cx="640080" cy="640080"/>
          </a:xfrm>
          <a:prstGeom prst="rect">
            <a:avLst/>
          </a:prstGeom>
        </p:spPr>
      </p:pic>
      <p:pic>
        <p:nvPicPr>
          <p:cNvPr id="19" name="Picture 18">
            <a:extLst>
              <a:ext uri="{FF2B5EF4-FFF2-40B4-BE49-F238E27FC236}">
                <a16:creationId xmlns:a16="http://schemas.microsoft.com/office/drawing/2014/main" xmlns="" id="{3625BCDD-5350-4D6D-8B09-5B4AC82E9CB5}"/>
              </a:ext>
            </a:extLst>
          </p:cNvPr>
          <p:cNvPicPr>
            <a:picLocks noChangeAspect="1"/>
          </p:cNvPicPr>
          <p:nvPr/>
        </p:nvPicPr>
        <p:blipFill rotWithShape="1">
          <a:blip r:embed="rId4"/>
          <a:srcRect l="18250" t="7498" r="3753" b="8399"/>
          <a:stretch/>
        </p:blipFill>
        <p:spPr>
          <a:xfrm>
            <a:off x="3969504" y="4832352"/>
            <a:ext cx="3102040" cy="1907319"/>
          </a:xfrm>
          <a:prstGeom prst="rect">
            <a:avLst/>
          </a:prstGeom>
          <a:ln>
            <a:solidFill>
              <a:schemeClr val="bg1"/>
            </a:solidFill>
          </a:ln>
        </p:spPr>
      </p:pic>
      <p:pic>
        <p:nvPicPr>
          <p:cNvPr id="20" name="Picture 19">
            <a:extLst>
              <a:ext uri="{FF2B5EF4-FFF2-40B4-BE49-F238E27FC236}">
                <a16:creationId xmlns:a16="http://schemas.microsoft.com/office/drawing/2014/main" xmlns="" id="{DF3FFB43-36E9-4946-9EFE-0CED710E86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9504" y="2767593"/>
            <a:ext cx="3291840" cy="1907319"/>
          </a:xfrm>
          <a:prstGeom prst="rect">
            <a:avLst/>
          </a:prstGeom>
          <a:ln>
            <a:solidFill>
              <a:schemeClr val="bg1"/>
            </a:solidFill>
          </a:ln>
        </p:spPr>
      </p:pic>
      <p:pic>
        <p:nvPicPr>
          <p:cNvPr id="21" name="Picture 20">
            <a:extLst>
              <a:ext uri="{FF2B5EF4-FFF2-40B4-BE49-F238E27FC236}">
                <a16:creationId xmlns:a16="http://schemas.microsoft.com/office/drawing/2014/main" xmlns="" id="{6E9EC0A2-3535-407F-8ADD-AC81A1416205}"/>
              </a:ext>
            </a:extLst>
          </p:cNvPr>
          <p:cNvPicPr>
            <a:picLocks noChangeAspect="1"/>
          </p:cNvPicPr>
          <p:nvPr/>
        </p:nvPicPr>
        <p:blipFill rotWithShape="1">
          <a:blip r:embed="rId6"/>
          <a:srcRect t="4896"/>
          <a:stretch/>
        </p:blipFill>
        <p:spPr>
          <a:xfrm>
            <a:off x="7544073" y="2767592"/>
            <a:ext cx="1845231" cy="1907319"/>
          </a:xfrm>
          <a:prstGeom prst="rect">
            <a:avLst/>
          </a:prstGeom>
          <a:ln>
            <a:solidFill>
              <a:schemeClr val="bg1"/>
            </a:solidFill>
          </a:ln>
        </p:spPr>
      </p:pic>
      <p:pic>
        <p:nvPicPr>
          <p:cNvPr id="22" name="Picture 21">
            <a:extLst>
              <a:ext uri="{FF2B5EF4-FFF2-40B4-BE49-F238E27FC236}">
                <a16:creationId xmlns:a16="http://schemas.microsoft.com/office/drawing/2014/main" xmlns="" id="{E99270F0-4D54-4C8C-AF3F-007EC86B1EA6}"/>
              </a:ext>
            </a:extLst>
          </p:cNvPr>
          <p:cNvPicPr>
            <a:picLocks noChangeAspect="1"/>
          </p:cNvPicPr>
          <p:nvPr/>
        </p:nvPicPr>
        <p:blipFill rotWithShape="1">
          <a:blip r:embed="rId7"/>
          <a:srcRect r="2686"/>
          <a:stretch/>
        </p:blipFill>
        <p:spPr>
          <a:xfrm>
            <a:off x="9672033" y="2767591"/>
            <a:ext cx="1937190" cy="1907319"/>
          </a:xfrm>
          <a:prstGeom prst="rect">
            <a:avLst/>
          </a:prstGeom>
          <a:ln>
            <a:solidFill>
              <a:schemeClr val="bg1"/>
            </a:solidFill>
          </a:ln>
        </p:spPr>
      </p:pic>
      <p:pic>
        <p:nvPicPr>
          <p:cNvPr id="23" name="Picture 22">
            <a:extLst>
              <a:ext uri="{FF2B5EF4-FFF2-40B4-BE49-F238E27FC236}">
                <a16:creationId xmlns:a16="http://schemas.microsoft.com/office/drawing/2014/main" xmlns="" id="{ABF9BA47-992E-40B0-BF63-DF475B4A64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094" y="2767902"/>
            <a:ext cx="3137894" cy="3964734"/>
          </a:xfrm>
          <a:prstGeom prst="rect">
            <a:avLst/>
          </a:prstGeom>
          <a:ln>
            <a:solidFill>
              <a:schemeClr val="bg1"/>
            </a:solidFill>
          </a:ln>
        </p:spPr>
      </p:pic>
      <p:pic>
        <p:nvPicPr>
          <p:cNvPr id="24" name="Picture 23">
            <a:extLst>
              <a:ext uri="{FF2B5EF4-FFF2-40B4-BE49-F238E27FC236}">
                <a16:creationId xmlns:a16="http://schemas.microsoft.com/office/drawing/2014/main" xmlns="" id="{039979BA-3401-4344-AF6F-66E98E7519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4060" y="4832352"/>
            <a:ext cx="4233537" cy="1907319"/>
          </a:xfrm>
          <a:prstGeom prst="rect">
            <a:avLst/>
          </a:prstGeom>
          <a:ln>
            <a:solidFill>
              <a:schemeClr val="bg1"/>
            </a:solidFill>
          </a:ln>
        </p:spPr>
      </p:pic>
    </p:spTree>
    <p:extLst>
      <p:ext uri="{BB962C8B-B14F-4D97-AF65-F5344CB8AC3E}">
        <p14:creationId xmlns:p14="http://schemas.microsoft.com/office/powerpoint/2010/main" val="19012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sp>
        <p:nvSpPr>
          <p:cNvPr id="12" name="Rectangle 5"/>
          <p:cNvSpPr>
            <a:spLocks noChangeArrowheads="1"/>
          </p:cNvSpPr>
          <p:nvPr/>
        </p:nvSpPr>
        <p:spPr bwMode="auto">
          <a:xfrm>
            <a:off x="407847" y="1701948"/>
            <a:ext cx="1155664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sz="2800" u="none" strike="noStrike" cap="none" normalizeH="0" baseline="0">
                <a:ln>
                  <a:noFill/>
                </a:ln>
                <a:solidFill>
                  <a:srgbClr val="FFFF00"/>
                </a:solidFill>
                <a:effectLst/>
                <a:latin typeface="Arial" panose="020B0604020202020204" pitchFamily="34" charset="0"/>
                <a:ea typeface="Calibri" panose="020F0502020204030204" pitchFamily="34" charset="0"/>
                <a:cs typeface="Arial" panose="020B0604020202020204" pitchFamily="34" charset="0"/>
              </a:rPr>
              <a:t>Trong các hình </a:t>
            </a:r>
            <a:r>
              <a:rPr lang="en-US" sz="2800">
                <a:solidFill>
                  <a:srgbClr val="FFFF00"/>
                </a:solidFill>
                <a:latin typeface="Arial" panose="020B0604020202020204" pitchFamily="34" charset="0"/>
                <a:ea typeface="Calibri" panose="020F0502020204030204" pitchFamily="34" charset="0"/>
                <a:cs typeface="Arial" panose="020B0604020202020204" pitchFamily="34" charset="0"/>
              </a:rPr>
              <a:t>sau,</a:t>
            </a:r>
            <a:r>
              <a:rPr kumimoji="0" lang="en-US" sz="2800" u="none" strike="noStrike" cap="none" normalizeH="0" baseline="0">
                <a:ln>
                  <a:noFill/>
                </a:ln>
                <a:solidFill>
                  <a:srgbClr val="FFFF00"/>
                </a:solidFill>
                <a:effectLst/>
                <a:latin typeface="Arial" panose="020B0604020202020204" pitchFamily="34" charset="0"/>
                <a:ea typeface="Calibri" panose="020F0502020204030204" pitchFamily="34" charset="0"/>
                <a:cs typeface="Arial" panose="020B0604020202020204" pitchFamily="34" charset="0"/>
              </a:rPr>
              <a:t> hình ảnh nào cho thấy xuất hiện lực tiếp xúc và lực không tiếp xúc.</a:t>
            </a:r>
            <a:endParaRPr kumimoji="0" lang="en-US" sz="2800" u="none" strike="noStrike" cap="none" normalizeH="0" baseline="0">
              <a:ln>
                <a:noFill/>
              </a:ln>
              <a:solidFill>
                <a:srgbClr val="FFFF00"/>
              </a:solidFill>
              <a:effectLst/>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02984" y="2832896"/>
            <a:ext cx="2805260" cy="1736463"/>
          </a:xfrm>
          <a:prstGeom prst="rect">
            <a:avLst/>
          </a:prstGeom>
        </p:spPr>
      </p:pic>
      <p:pic>
        <p:nvPicPr>
          <p:cNvPr id="14" name="Picture 13"/>
          <p:cNvPicPr>
            <a:picLocks noChangeAspect="1"/>
          </p:cNvPicPr>
          <p:nvPr/>
        </p:nvPicPr>
        <p:blipFill rotWithShape="1">
          <a:blip r:embed="rId3"/>
          <a:srcRect b="2238"/>
          <a:stretch/>
        </p:blipFill>
        <p:spPr>
          <a:xfrm>
            <a:off x="3207088" y="3399135"/>
            <a:ext cx="2805261" cy="1736463"/>
          </a:xfrm>
          <a:prstGeom prst="rect">
            <a:avLst/>
          </a:prstGeom>
        </p:spPr>
      </p:pic>
      <p:pic>
        <p:nvPicPr>
          <p:cNvPr id="15" name="Picture 14"/>
          <p:cNvPicPr>
            <a:picLocks noChangeAspect="1"/>
          </p:cNvPicPr>
          <p:nvPr/>
        </p:nvPicPr>
        <p:blipFill rotWithShape="1">
          <a:blip r:embed="rId4"/>
          <a:srcRect l="1" r="1742"/>
          <a:stretch/>
        </p:blipFill>
        <p:spPr>
          <a:xfrm>
            <a:off x="6195465" y="4126727"/>
            <a:ext cx="2805261" cy="1736462"/>
          </a:xfrm>
          <a:prstGeom prst="rect">
            <a:avLst/>
          </a:prstGeom>
        </p:spPr>
      </p:pic>
      <p:pic>
        <p:nvPicPr>
          <p:cNvPr id="16" name="Picture 15"/>
          <p:cNvPicPr>
            <a:picLocks noChangeAspect="1"/>
          </p:cNvPicPr>
          <p:nvPr/>
        </p:nvPicPr>
        <p:blipFill rotWithShape="1">
          <a:blip r:embed="rId5"/>
          <a:srcRect r="2306"/>
          <a:stretch/>
        </p:blipFill>
        <p:spPr>
          <a:xfrm>
            <a:off x="9183842" y="3048111"/>
            <a:ext cx="2805261" cy="1736462"/>
          </a:xfrm>
          <a:prstGeom prst="rect">
            <a:avLst/>
          </a:prstGeom>
        </p:spPr>
      </p:pic>
      <p:sp>
        <p:nvSpPr>
          <p:cNvPr id="17" name="TextBox 16"/>
          <p:cNvSpPr txBox="1"/>
          <p:nvPr/>
        </p:nvSpPr>
        <p:spPr>
          <a:xfrm>
            <a:off x="1330764" y="1032339"/>
            <a:ext cx="485540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VẬN DỤNG:</a:t>
            </a:r>
          </a:p>
        </p:txBody>
      </p:sp>
      <p:sp>
        <p:nvSpPr>
          <p:cNvPr id="19" name="Rectangle 18"/>
          <p:cNvSpPr/>
          <p:nvPr/>
        </p:nvSpPr>
        <p:spPr>
          <a:xfrm>
            <a:off x="202897" y="4578754"/>
            <a:ext cx="2790031" cy="416204"/>
          </a:xfrm>
          <a:prstGeom prst="rect">
            <a:avLst/>
          </a:prstGeom>
        </p:spPr>
        <p:txBody>
          <a:bodyPr wrap="square">
            <a:spAutoFit/>
          </a:bodyPr>
          <a:lstStyle/>
          <a:p>
            <a:pPr algn="ctr">
              <a:lnSpc>
                <a:spcPct val="115000"/>
              </a:lnSpc>
              <a:spcBef>
                <a:spcPts val="600"/>
              </a:spcBef>
              <a:spcAft>
                <a:spcPts val="0"/>
              </a:spcAft>
            </a:pPr>
            <a:r>
              <a:rPr lang="en-US" sz="2000" b="1">
                <a:solidFill>
                  <a:srgbClr val="FFFF00"/>
                </a:solidFill>
                <a:latin typeface="Arial" panose="020B0604020202020204" pitchFamily="34" charset="0"/>
                <a:cs typeface="Arial" panose="020B0604020202020204" pitchFamily="34" charset="0"/>
              </a:rPr>
              <a:t>Đẩy piston để ép quả</a:t>
            </a:r>
            <a:endParaRPr lang="en-US" sz="2400" b="1">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
        <p:nvSpPr>
          <p:cNvPr id="24" name="Rectangle 23"/>
          <p:cNvSpPr/>
          <p:nvPr/>
        </p:nvSpPr>
        <p:spPr>
          <a:xfrm>
            <a:off x="2893827" y="5135598"/>
            <a:ext cx="3431781" cy="416204"/>
          </a:xfrm>
          <a:prstGeom prst="rect">
            <a:avLst/>
          </a:prstGeom>
        </p:spPr>
        <p:txBody>
          <a:bodyPr wrap="square">
            <a:spAutoFit/>
          </a:bodyPr>
          <a:lstStyle/>
          <a:p>
            <a:pPr algn="ctr">
              <a:lnSpc>
                <a:spcPct val="115000"/>
              </a:lnSpc>
              <a:spcBef>
                <a:spcPts val="600"/>
              </a:spcBef>
              <a:spcAft>
                <a:spcPts val="0"/>
              </a:spcAft>
            </a:pPr>
            <a:r>
              <a:rPr lang="en-US" sz="2000" b="1">
                <a:solidFill>
                  <a:srgbClr val="FFFF00"/>
                </a:solidFill>
                <a:latin typeface="Arial" panose="020B0604020202020204" pitchFamily="34" charset="0"/>
                <a:cs typeface="Arial" panose="020B0604020202020204" pitchFamily="34" charset="0"/>
              </a:rPr>
              <a:t>Đưa nam châm gần bi sắt</a:t>
            </a:r>
            <a:endParaRPr lang="en-US" sz="2400" b="1">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
        <p:nvSpPr>
          <p:cNvPr id="25" name="Rectangle 24"/>
          <p:cNvSpPr/>
          <p:nvPr/>
        </p:nvSpPr>
        <p:spPr>
          <a:xfrm>
            <a:off x="5971887" y="5878406"/>
            <a:ext cx="3199630" cy="416204"/>
          </a:xfrm>
          <a:prstGeom prst="rect">
            <a:avLst/>
          </a:prstGeom>
        </p:spPr>
        <p:txBody>
          <a:bodyPr wrap="square">
            <a:spAutoFit/>
          </a:bodyPr>
          <a:lstStyle/>
          <a:p>
            <a:pPr algn="ctr">
              <a:lnSpc>
                <a:spcPct val="115000"/>
              </a:lnSpc>
              <a:spcBef>
                <a:spcPts val="600"/>
              </a:spcBef>
              <a:spcAft>
                <a:spcPts val="0"/>
              </a:spcAft>
            </a:pPr>
            <a:r>
              <a:rPr lang="en-US" sz="2000" b="1">
                <a:solidFill>
                  <a:srgbClr val="FFFF00"/>
                </a:solidFill>
                <a:latin typeface="Arial" panose="020B0604020202020204" pitchFamily="34" charset="0"/>
                <a:cs typeface="Arial" panose="020B0604020202020204" pitchFamily="34" charset="0"/>
              </a:rPr>
              <a:t>Hai nam châm hút nhau</a:t>
            </a:r>
            <a:endParaRPr lang="en-US" sz="2400" b="1">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
        <p:nvSpPr>
          <p:cNvPr id="26" name="Rectangle 25"/>
          <p:cNvSpPr/>
          <p:nvPr/>
        </p:nvSpPr>
        <p:spPr>
          <a:xfrm>
            <a:off x="9158829" y="4784573"/>
            <a:ext cx="2855286" cy="416204"/>
          </a:xfrm>
          <a:prstGeom prst="rect">
            <a:avLst/>
          </a:prstGeom>
        </p:spPr>
        <p:txBody>
          <a:bodyPr wrap="square">
            <a:spAutoFit/>
          </a:bodyPr>
          <a:lstStyle/>
          <a:p>
            <a:pPr algn="ctr">
              <a:lnSpc>
                <a:spcPct val="115000"/>
              </a:lnSpc>
              <a:spcBef>
                <a:spcPts val="600"/>
              </a:spcBef>
              <a:spcAft>
                <a:spcPts val="0"/>
              </a:spcAft>
            </a:pPr>
            <a:r>
              <a:rPr lang="en-US" sz="2000" b="1">
                <a:solidFill>
                  <a:srgbClr val="FFFF00"/>
                </a:solidFill>
                <a:latin typeface="Arial" panose="020B0604020202020204" pitchFamily="34" charset="0"/>
                <a:cs typeface="Arial" panose="020B0604020202020204" pitchFamily="34" charset="0"/>
              </a:rPr>
              <a:t>Nâng cốc nước lên</a:t>
            </a:r>
            <a:endParaRPr lang="en-US" sz="2400" b="1">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2200D87F-6024-440C-98D2-0FD2F449F198}"/>
              </a:ext>
            </a:extLst>
          </p:cNvPr>
          <p:cNvSpPr/>
          <p:nvPr/>
        </p:nvSpPr>
        <p:spPr>
          <a:xfrm>
            <a:off x="337041" y="4992675"/>
            <a:ext cx="2455165" cy="541174"/>
          </a:xfrm>
          <a:prstGeom prst="rect">
            <a:avLst/>
          </a:prstGeom>
        </p:spPr>
        <p:txBody>
          <a:bodyPr wrap="square">
            <a:spAutoFit/>
          </a:bodyPr>
          <a:lstStyle/>
          <a:p>
            <a:pPr algn="ctr">
              <a:lnSpc>
                <a:spcPts val="3500"/>
              </a:lnSpc>
              <a:spcBef>
                <a:spcPts val="600"/>
              </a:spcBef>
              <a:spcAft>
                <a:spcPts val="0"/>
              </a:spcAft>
            </a:pPr>
            <a:r>
              <a:rPr lang="en-US" sz="2800" dirty="0">
                <a:solidFill>
                  <a:schemeClr val="bg1"/>
                </a:solidFill>
                <a:latin typeface="FS Blonde Script" panose="03000503000000000000" pitchFamily="66" charset="0"/>
                <a:cs typeface="Arial" panose="020B0604020202020204" pitchFamily="34"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tiếp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xúc</a:t>
            </a:r>
            <a:r>
              <a:rPr lang="en-US" sz="2800" dirty="0">
                <a:solidFill>
                  <a:schemeClr val="bg1"/>
                </a:solidFill>
                <a:latin typeface="Times New Roman" pitchFamily="18" charset="0"/>
                <a:cs typeface="Times New Roman" pitchFamily="18" charset="0"/>
              </a:rPr>
              <a:t> </a:t>
            </a:r>
            <a:endParaRPr lang="en-US" sz="3200" dirty="0">
              <a:solidFill>
                <a:schemeClr val="bg1"/>
              </a:solidFill>
              <a:latin typeface="Times New Roman" pitchFamily="18" charset="0"/>
              <a:ea typeface="Calibri" panose="020F0502020204030204" pitchFamily="34" charset="0"/>
              <a:cs typeface="Times New Roman" pitchFamily="18" charset="0"/>
            </a:endParaRPr>
          </a:p>
        </p:txBody>
      </p:sp>
      <p:sp>
        <p:nvSpPr>
          <p:cNvPr id="29" name="Rectangle 28">
            <a:extLst>
              <a:ext uri="{FF2B5EF4-FFF2-40B4-BE49-F238E27FC236}">
                <a16:creationId xmlns:a16="http://schemas.microsoft.com/office/drawing/2014/main" xmlns="" id="{12AC2E91-1817-4A23-8CE6-1EA5B3E99EF9}"/>
              </a:ext>
            </a:extLst>
          </p:cNvPr>
          <p:cNvSpPr/>
          <p:nvPr/>
        </p:nvSpPr>
        <p:spPr>
          <a:xfrm>
            <a:off x="3296769" y="5551802"/>
            <a:ext cx="2455165" cy="990015"/>
          </a:xfrm>
          <a:prstGeom prst="rect">
            <a:avLst/>
          </a:prstGeom>
        </p:spPr>
        <p:txBody>
          <a:bodyPr wrap="square">
            <a:spAutoFit/>
          </a:bodyPr>
          <a:lstStyle/>
          <a:p>
            <a:pPr algn="ctr">
              <a:lnSpc>
                <a:spcPts val="3500"/>
              </a:lnSpc>
              <a:spcBef>
                <a:spcPts val="600"/>
              </a:spcBef>
              <a:spcAft>
                <a:spcPts val="0"/>
              </a:spcAft>
            </a:pPr>
            <a:r>
              <a:rPr lang="en-US" sz="2800" dirty="0">
                <a:solidFill>
                  <a:schemeClr val="bg1"/>
                </a:solidFill>
                <a:latin typeface="FS Blonde Script" panose="03000503000000000000" pitchFamily="66" charset="0"/>
                <a:cs typeface="Arial" panose="020B0604020202020204" pitchFamily="34"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không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tiếp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xúc</a:t>
            </a:r>
            <a:endParaRPr lang="en-US" sz="3200" dirty="0">
              <a:solidFill>
                <a:schemeClr val="bg1"/>
              </a:solidFill>
              <a:latin typeface="Times New Roman" pitchFamily="18" charset="0"/>
              <a:ea typeface="Calibri" panose="020F0502020204030204" pitchFamily="34" charset="0"/>
              <a:cs typeface="Times New Roman" pitchFamily="18" charset="0"/>
            </a:endParaRPr>
          </a:p>
        </p:txBody>
      </p:sp>
      <p:sp>
        <p:nvSpPr>
          <p:cNvPr id="30" name="Rectangle 29">
            <a:extLst>
              <a:ext uri="{FF2B5EF4-FFF2-40B4-BE49-F238E27FC236}">
                <a16:creationId xmlns:a16="http://schemas.microsoft.com/office/drawing/2014/main" xmlns="" id="{439F0D7F-EF18-422B-9D24-0D2F26ADEC52}"/>
              </a:ext>
            </a:extLst>
          </p:cNvPr>
          <p:cNvSpPr/>
          <p:nvPr/>
        </p:nvSpPr>
        <p:spPr>
          <a:xfrm>
            <a:off x="6012350" y="6270231"/>
            <a:ext cx="3333060" cy="541174"/>
          </a:xfrm>
          <a:prstGeom prst="rect">
            <a:avLst/>
          </a:prstGeom>
        </p:spPr>
        <p:txBody>
          <a:bodyPr wrap="square">
            <a:spAutoFit/>
          </a:bodyPr>
          <a:lstStyle/>
          <a:p>
            <a:pPr algn="ctr">
              <a:lnSpc>
                <a:spcPts val="3500"/>
              </a:lnSpc>
              <a:spcBef>
                <a:spcPts val="600"/>
              </a:spcBef>
              <a:spcAft>
                <a:spcPts val="0"/>
              </a:spcAft>
            </a:pPr>
            <a:r>
              <a:rPr lang="en-US" sz="2800" dirty="0">
                <a:solidFill>
                  <a:schemeClr val="bg1"/>
                </a:solidFill>
                <a:latin typeface="FS Blonde Script" panose="03000503000000000000" pitchFamily="66" charset="0"/>
                <a:cs typeface="Arial" panose="020B0604020202020204" pitchFamily="34"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không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tiếp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xúc</a:t>
            </a:r>
            <a:endParaRPr lang="en-US" sz="3200" dirty="0">
              <a:solidFill>
                <a:schemeClr val="bg1"/>
              </a:solidFill>
              <a:latin typeface="Times New Roman" pitchFamily="18" charset="0"/>
              <a:ea typeface="Calibri" panose="020F0502020204030204" pitchFamily="34" charset="0"/>
              <a:cs typeface="Times New Roman" pitchFamily="18" charset="0"/>
            </a:endParaRPr>
          </a:p>
        </p:txBody>
      </p:sp>
      <p:sp>
        <p:nvSpPr>
          <p:cNvPr id="31" name="Rectangle 30">
            <a:extLst>
              <a:ext uri="{FF2B5EF4-FFF2-40B4-BE49-F238E27FC236}">
                <a16:creationId xmlns:a16="http://schemas.microsoft.com/office/drawing/2014/main" xmlns="" id="{8020F7EA-B314-424F-9761-4E3DE9D421ED}"/>
              </a:ext>
            </a:extLst>
          </p:cNvPr>
          <p:cNvSpPr/>
          <p:nvPr/>
        </p:nvSpPr>
        <p:spPr>
          <a:xfrm>
            <a:off x="9345409" y="5176629"/>
            <a:ext cx="2455165" cy="541174"/>
          </a:xfrm>
          <a:prstGeom prst="rect">
            <a:avLst/>
          </a:prstGeom>
        </p:spPr>
        <p:txBody>
          <a:bodyPr wrap="square">
            <a:spAutoFit/>
          </a:bodyPr>
          <a:lstStyle/>
          <a:p>
            <a:pPr algn="ctr">
              <a:lnSpc>
                <a:spcPts val="3500"/>
              </a:lnSpc>
              <a:spcBef>
                <a:spcPts val="600"/>
              </a:spcBef>
              <a:spcAft>
                <a:spcPts val="0"/>
              </a:spcAft>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tiếp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xúc</a:t>
            </a:r>
            <a:r>
              <a:rPr lang="en-US" sz="2800" dirty="0">
                <a:solidFill>
                  <a:schemeClr val="bg1"/>
                </a:solidFill>
                <a:latin typeface="Times New Roman" pitchFamily="18" charset="0"/>
                <a:cs typeface="Times New Roman" pitchFamily="18" charset="0"/>
              </a:rPr>
              <a:t> </a:t>
            </a:r>
            <a:endParaRPr lang="en-US" sz="3200" dirty="0">
              <a:solidFill>
                <a:schemeClr val="bg1"/>
              </a:solidFill>
              <a:latin typeface="Times New Roman" pitchFamily="18" charset="0"/>
              <a:ea typeface="Calibri" panose="020F0502020204030204" pitchFamily="34" charset="0"/>
              <a:cs typeface="Times New Roman" pitchFamily="18" charset="0"/>
            </a:endParaRPr>
          </a:p>
        </p:txBody>
      </p:sp>
      <p:pic>
        <p:nvPicPr>
          <p:cNvPr id="33" name="Picture 5">
            <a:extLst>
              <a:ext uri="{FF2B5EF4-FFF2-40B4-BE49-F238E27FC236}">
                <a16:creationId xmlns:a16="http://schemas.microsoft.com/office/drawing/2014/main" xmlns="" id="{E494BEDF-A8B0-46D8-8D2A-DAE8848E42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5" r="1365"/>
          <a:stretch/>
        </p:blipFill>
        <p:spPr bwMode="auto">
          <a:xfrm>
            <a:off x="509094" y="966082"/>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89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arn(inVertical)">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9" grpId="0"/>
      <p:bldP spid="24" grpId="0"/>
      <p:bldP spid="25" grpId="0"/>
      <p:bldP spid="26"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1330764" y="1032339"/>
            <a:ext cx="485540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BÀI TẬP:</a:t>
            </a:r>
          </a:p>
        </p:txBody>
      </p:sp>
      <p:sp>
        <p:nvSpPr>
          <p:cNvPr id="9" name="Rectangle 8"/>
          <p:cNvSpPr/>
          <p:nvPr/>
        </p:nvSpPr>
        <p:spPr>
          <a:xfrm>
            <a:off x="444107" y="1779155"/>
            <a:ext cx="11484123" cy="5013104"/>
          </a:xfrm>
          <a:prstGeom prst="rect">
            <a:avLst/>
          </a:prstGeom>
        </p:spPr>
        <p:txBody>
          <a:bodyPr wrap="square">
            <a:spAutoFit/>
          </a:bodyPr>
          <a:lstStyle/>
          <a:p>
            <a:pPr algn="just">
              <a:lnSpc>
                <a:spcPct val="114000"/>
              </a:lnSpc>
            </a:pPr>
            <a:r>
              <a:rPr lang="en-US" sz="2800" b="1">
                <a:solidFill>
                  <a:srgbClr val="FFFF00"/>
                </a:solidFill>
                <a:latin typeface="Arial" panose="020B0604020202020204" pitchFamily="34" charset="0"/>
                <a:ea typeface="Calibri" panose="020F0502020204030204" pitchFamily="34" charset="0"/>
                <a:cs typeface="Arial" panose="020B0604020202020204" pitchFamily="34" charset="0"/>
              </a:rPr>
              <a:t>Bài 1.</a:t>
            </a:r>
            <a:r>
              <a:rPr lang="en-US" sz="2800">
                <a:solidFill>
                  <a:srgbClr val="FFFF00"/>
                </a:solidFill>
                <a:latin typeface="Arial" panose="020B0604020202020204" pitchFamily="34" charset="0"/>
                <a:ea typeface="Calibri" panose="020F0502020204030204" pitchFamily="34" charset="0"/>
                <a:cs typeface="Arial" panose="020B0604020202020204" pitchFamily="34" charset="0"/>
              </a:rPr>
              <a:t> Nêu hai ví dụ về lực tiếp xúc và lực không tiếp xúc.</a:t>
            </a:r>
          </a:p>
          <a:p>
            <a:pPr algn="just">
              <a:lnSpc>
                <a:spcPct val="114000"/>
              </a:lnSpc>
            </a:pPr>
            <a:r>
              <a:rPr lang="en-US" sz="2800" b="1">
                <a:solidFill>
                  <a:srgbClr val="FFFF00"/>
                </a:solidFill>
                <a:latin typeface="Arial" panose="020B0604020202020204" pitchFamily="34" charset="0"/>
                <a:ea typeface="Calibri" panose="020F0502020204030204" pitchFamily="34" charset="0"/>
                <a:cs typeface="Arial" panose="020B0604020202020204" pitchFamily="34" charset="0"/>
              </a:rPr>
              <a:t>Bài 2.</a:t>
            </a:r>
            <a:r>
              <a:rPr lang="en-US" sz="2800">
                <a:solidFill>
                  <a:srgbClr val="FFFF00"/>
                </a:solidFill>
                <a:latin typeface="Arial" panose="020B0604020202020204" pitchFamily="34" charset="0"/>
                <a:ea typeface="Calibri" panose="020F0502020204030204" pitchFamily="34" charset="0"/>
                <a:cs typeface="Arial" panose="020B0604020202020204" pitchFamily="34" charset="0"/>
              </a:rPr>
              <a:t> Lực nào sau đây là lực tiếp xúc?</a:t>
            </a:r>
          </a:p>
          <a:p>
            <a:pPr marL="800100" lvl="1" algn="just">
              <a:buFont typeface="+mj-lt"/>
              <a:buAutoNum type="alphaUcPeriod"/>
            </a:pPr>
            <a:r>
              <a:rPr lang="en-US" sz="2800">
                <a:solidFill>
                  <a:schemeClr val="bg1"/>
                </a:solidFill>
                <a:latin typeface="Arial" panose="020B0604020202020204" pitchFamily="34" charset="0"/>
                <a:ea typeface="Calibri" panose="020F0502020204030204" pitchFamily="34" charset="0"/>
                <a:cs typeface="Arial" panose="020B0604020202020204" pitchFamily="34" charset="0"/>
              </a:rPr>
              <a:t> Lực của Trái Đất tác dụng lên bóng đèn treo trên trần nhà.</a:t>
            </a:r>
          </a:p>
          <a:p>
            <a:pPr marL="800100" lvl="1" algn="just">
              <a:buFont typeface="+mj-lt"/>
              <a:buAutoNum type="alphaUcPeriod"/>
            </a:pPr>
            <a:r>
              <a:rPr lang="en-US" sz="2800">
                <a:solidFill>
                  <a:schemeClr val="bg1"/>
                </a:solidFill>
                <a:latin typeface="Arial" panose="020B0604020202020204" pitchFamily="34" charset="0"/>
                <a:ea typeface="Calibri" panose="020F0502020204030204" pitchFamily="34" charset="0"/>
                <a:cs typeface="Arial" panose="020B0604020202020204" pitchFamily="34" charset="0"/>
              </a:rPr>
              <a:t> Lực của quả cân tác dụng lên lò xo khi treo quả cân vào lò xo.</a:t>
            </a:r>
          </a:p>
          <a:p>
            <a:pPr marL="800100" lvl="1" algn="just">
              <a:buFont typeface="+mj-lt"/>
              <a:buAutoNum type="alphaUcPeriod"/>
            </a:pPr>
            <a:r>
              <a:rPr lang="en-US" sz="2800">
                <a:solidFill>
                  <a:schemeClr val="bg1"/>
                </a:solidFill>
                <a:latin typeface="Arial" panose="020B0604020202020204" pitchFamily="34" charset="0"/>
                <a:ea typeface="Calibri" panose="020F0502020204030204" pitchFamily="34" charset="0"/>
                <a:cs typeface="Arial" panose="020B0604020202020204" pitchFamily="34" charset="0"/>
              </a:rPr>
              <a:t> Lực của nam châm hút thanh sắt đặt cạch nó một đoạn.</a:t>
            </a:r>
          </a:p>
          <a:p>
            <a:pPr marL="800100" lvl="1" algn="just">
              <a:buFont typeface="+mj-lt"/>
              <a:buAutoNum type="alphaUcPeriod"/>
            </a:pPr>
            <a:r>
              <a:rPr lang="en-US" sz="2800">
                <a:solidFill>
                  <a:schemeClr val="bg1"/>
                </a:solidFill>
                <a:latin typeface="Arial" panose="020B0604020202020204" pitchFamily="34" charset="0"/>
                <a:ea typeface="Calibri" panose="020F0502020204030204" pitchFamily="34" charset="0"/>
                <a:cs typeface="Arial" panose="020B0604020202020204" pitchFamily="34" charset="0"/>
              </a:rPr>
              <a:t> Lực hút giữa Trái Đất và Mặt Trăng.</a:t>
            </a:r>
          </a:p>
          <a:p>
            <a:pPr algn="just">
              <a:lnSpc>
                <a:spcPct val="114000"/>
              </a:lnSpc>
            </a:pPr>
            <a:r>
              <a:rPr lang="en-US" sz="2800" b="1">
                <a:solidFill>
                  <a:srgbClr val="FFFF00"/>
                </a:solidFill>
                <a:latin typeface="Arial" panose="020B0604020202020204" pitchFamily="34" charset="0"/>
                <a:ea typeface="Calibri" panose="020F0502020204030204" pitchFamily="34" charset="0"/>
                <a:cs typeface="Arial" panose="020B0604020202020204" pitchFamily="34" charset="0"/>
              </a:rPr>
              <a:t>Bài 3.</a:t>
            </a:r>
            <a:r>
              <a:rPr lang="en-US" sz="2800">
                <a:solidFill>
                  <a:srgbClr val="FFFF00"/>
                </a:solidFill>
                <a:latin typeface="Arial" panose="020B0604020202020204" pitchFamily="34" charset="0"/>
                <a:ea typeface="Calibri" panose="020F0502020204030204" pitchFamily="34" charset="0"/>
                <a:cs typeface="Arial" panose="020B0604020202020204" pitchFamily="34" charset="0"/>
              </a:rPr>
              <a:t> Lực nào sau đây là lực không tiếp xúc? </a:t>
            </a:r>
          </a:p>
          <a:p>
            <a:pPr marL="800100" lvl="1" algn="just">
              <a:buFont typeface="+mj-lt"/>
              <a:buAutoNum type="alphaUcPeriod"/>
            </a:pPr>
            <a:r>
              <a:rPr lang="en-US" sz="2800">
                <a:solidFill>
                  <a:schemeClr val="bg1"/>
                </a:solidFill>
                <a:latin typeface="Arial" panose="020B0604020202020204" pitchFamily="34" charset="0"/>
                <a:ea typeface="Calibri" panose="020F0502020204030204" pitchFamily="34" charset="0"/>
                <a:cs typeface="Arial" panose="020B0604020202020204" pitchFamily="34" charset="0"/>
              </a:rPr>
              <a:t> Lực của bạn Linh tác dụng lên cửa để mở cửa. </a:t>
            </a:r>
          </a:p>
          <a:p>
            <a:pPr marL="800100" lvl="1" algn="just">
              <a:buFont typeface="+mj-lt"/>
              <a:buAutoNum type="alphaUcPeriod"/>
            </a:pPr>
            <a:r>
              <a:rPr lang="en-US" sz="2800">
                <a:solidFill>
                  <a:schemeClr val="bg1"/>
                </a:solidFill>
                <a:latin typeface="Arial" panose="020B0604020202020204" pitchFamily="34" charset="0"/>
                <a:ea typeface="Calibri" panose="020F0502020204030204" pitchFamily="34" charset="0"/>
                <a:cs typeface="Arial" panose="020B0604020202020204" pitchFamily="34" charset="0"/>
              </a:rPr>
              <a:t> Lực của chân cầu thủ tác dụng lên quả bóng.</a:t>
            </a:r>
          </a:p>
          <a:p>
            <a:pPr marL="800100" lvl="1" algn="just">
              <a:buFont typeface="+mj-lt"/>
              <a:buAutoNum type="alphaUcPeriod"/>
            </a:pPr>
            <a:r>
              <a:rPr lang="en-US" sz="2800">
                <a:solidFill>
                  <a:schemeClr val="bg1"/>
                </a:solidFill>
                <a:latin typeface="Arial" panose="020B0604020202020204" pitchFamily="34" charset="0"/>
                <a:ea typeface="Calibri" panose="020F0502020204030204" pitchFamily="34" charset="0"/>
                <a:cs typeface="Arial" panose="020B0604020202020204" pitchFamily="34" charset="0"/>
              </a:rPr>
              <a:t> Lực Trái Đất tác dụng lên quyển sách đặt trên mặt bàn.</a:t>
            </a:r>
          </a:p>
          <a:p>
            <a:pPr marL="800100" lvl="1" algn="just">
              <a:buFont typeface="+mj-lt"/>
              <a:buAutoNum type="alphaUcPeriod"/>
            </a:pPr>
            <a:r>
              <a:rPr lang="en-US" sz="2800">
                <a:solidFill>
                  <a:schemeClr val="bg1"/>
                </a:solidFill>
                <a:latin typeface="Arial" panose="020B0604020202020204" pitchFamily="34" charset="0"/>
                <a:ea typeface="Calibri" panose="020F0502020204030204" pitchFamily="34" charset="0"/>
                <a:cs typeface="Arial" panose="020B0604020202020204" pitchFamily="34" charset="0"/>
              </a:rPr>
              <a:t> Lực của gió tác dụng lên cánh buồm.</a:t>
            </a:r>
            <a:endParaRPr lang="en-US" sz="28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1F016FBE-56F4-4673-9712-C0C07163E8FC}"/>
              </a:ext>
            </a:extLst>
          </p:cNvPr>
          <p:cNvPicPr>
            <a:picLocks noChangeAspect="1"/>
          </p:cNvPicPr>
          <p:nvPr/>
        </p:nvPicPr>
        <p:blipFill rotWithShape="1">
          <a:blip r:embed="rId2"/>
          <a:srcRect l="6433" r="6433"/>
          <a:stretch/>
        </p:blipFill>
        <p:spPr>
          <a:xfrm>
            <a:off x="509094" y="1004686"/>
            <a:ext cx="640080" cy="640080"/>
          </a:xfrm>
          <a:prstGeom prst="rect">
            <a:avLst/>
          </a:prstGeom>
        </p:spPr>
      </p:pic>
    </p:spTree>
    <p:extLst>
      <p:ext uri="{BB962C8B-B14F-4D97-AF65-F5344CB8AC3E}">
        <p14:creationId xmlns:p14="http://schemas.microsoft.com/office/powerpoint/2010/main" val="32121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up)">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up)">
                                      <p:cBhvr>
                                        <p:cTn id="29" dur="500"/>
                                        <p:tgtEl>
                                          <p:spTgt spid="9">
                                            <p:txEl>
                                              <p:pRg st="1" end="1"/>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wipe(up)">
                                      <p:cBhvr>
                                        <p:cTn id="32" dur="500"/>
                                        <p:tgtEl>
                                          <p:spTgt spid="9">
                                            <p:txEl>
                                              <p:pRg st="2" end="2"/>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up)">
                                      <p:cBhvr>
                                        <p:cTn id="35" dur="500"/>
                                        <p:tgtEl>
                                          <p:spTgt spid="9">
                                            <p:txEl>
                                              <p:pRg st="3" end="3"/>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wipe(up)">
                                      <p:cBhvr>
                                        <p:cTn id="38" dur="500"/>
                                        <p:tgtEl>
                                          <p:spTgt spid="9">
                                            <p:txEl>
                                              <p:pRg st="4" end="4"/>
                                            </p:txEl>
                                          </p:spTgt>
                                        </p:tgtEl>
                                      </p:cBhvr>
                                    </p:animEffect>
                                  </p:childTnLst>
                                </p:cTn>
                              </p:par>
                              <p:par>
                                <p:cTn id="39" presetID="22" presetClass="entr" presetSubtype="1" fill="hold" nodeType="with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animEffect transition="in" filter="wipe(up)">
                                      <p:cBhvr>
                                        <p:cTn id="41" dur="500"/>
                                        <p:tgtEl>
                                          <p:spTgt spid="9">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9">
                                            <p:txEl>
                                              <p:pRg st="6" end="6"/>
                                            </p:txEl>
                                          </p:spTgt>
                                        </p:tgtEl>
                                        <p:attrNameLst>
                                          <p:attrName>style.visibility</p:attrName>
                                        </p:attrNameLst>
                                      </p:cBhvr>
                                      <p:to>
                                        <p:strVal val="visible"/>
                                      </p:to>
                                    </p:set>
                                    <p:animEffect transition="in" filter="wipe(up)">
                                      <p:cBhvr>
                                        <p:cTn id="46" dur="500"/>
                                        <p:tgtEl>
                                          <p:spTgt spid="9">
                                            <p:txEl>
                                              <p:pRg st="6" end="6"/>
                                            </p:txEl>
                                          </p:spTgt>
                                        </p:tgtEl>
                                      </p:cBhvr>
                                    </p:animEffect>
                                  </p:childTnLst>
                                </p:cTn>
                              </p:par>
                              <p:par>
                                <p:cTn id="47" presetID="22" presetClass="entr" presetSubtype="1" fill="hold" nodeType="with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Effect transition="in" filter="wipe(up)">
                                      <p:cBhvr>
                                        <p:cTn id="49" dur="500"/>
                                        <p:tgtEl>
                                          <p:spTgt spid="9">
                                            <p:txEl>
                                              <p:pRg st="7" end="7"/>
                                            </p:txEl>
                                          </p:spTgt>
                                        </p:tgtEl>
                                      </p:cBhvr>
                                    </p:animEffect>
                                  </p:childTnLst>
                                </p:cTn>
                              </p:par>
                              <p:par>
                                <p:cTn id="50" presetID="22" presetClass="entr" presetSubtype="1" fill="hold" nodeType="withEffect">
                                  <p:stCondLst>
                                    <p:cond delay="0"/>
                                  </p:stCondLst>
                                  <p:childTnLst>
                                    <p:set>
                                      <p:cBhvr>
                                        <p:cTn id="51" dur="1" fill="hold">
                                          <p:stCondLst>
                                            <p:cond delay="0"/>
                                          </p:stCondLst>
                                        </p:cTn>
                                        <p:tgtEl>
                                          <p:spTgt spid="9">
                                            <p:txEl>
                                              <p:pRg st="8" end="8"/>
                                            </p:txEl>
                                          </p:spTgt>
                                        </p:tgtEl>
                                        <p:attrNameLst>
                                          <p:attrName>style.visibility</p:attrName>
                                        </p:attrNameLst>
                                      </p:cBhvr>
                                      <p:to>
                                        <p:strVal val="visible"/>
                                      </p:to>
                                    </p:set>
                                    <p:animEffect transition="in" filter="wipe(up)">
                                      <p:cBhvr>
                                        <p:cTn id="52" dur="500"/>
                                        <p:tgtEl>
                                          <p:spTgt spid="9">
                                            <p:txEl>
                                              <p:pRg st="8" end="8"/>
                                            </p:txEl>
                                          </p:spTgt>
                                        </p:tgtEl>
                                      </p:cBhvr>
                                    </p:animEffect>
                                  </p:childTnLst>
                                </p:cTn>
                              </p:par>
                              <p:par>
                                <p:cTn id="53" presetID="22" presetClass="entr" presetSubtype="1" fill="hold" nodeType="withEffect">
                                  <p:stCondLst>
                                    <p:cond delay="0"/>
                                  </p:stCondLst>
                                  <p:childTnLst>
                                    <p:set>
                                      <p:cBhvr>
                                        <p:cTn id="54" dur="1" fill="hold">
                                          <p:stCondLst>
                                            <p:cond delay="0"/>
                                          </p:stCondLst>
                                        </p:cTn>
                                        <p:tgtEl>
                                          <p:spTgt spid="9">
                                            <p:txEl>
                                              <p:pRg st="9" end="9"/>
                                            </p:txEl>
                                          </p:spTgt>
                                        </p:tgtEl>
                                        <p:attrNameLst>
                                          <p:attrName>style.visibility</p:attrName>
                                        </p:attrNameLst>
                                      </p:cBhvr>
                                      <p:to>
                                        <p:strVal val="visible"/>
                                      </p:to>
                                    </p:set>
                                    <p:animEffect transition="in" filter="wipe(up)">
                                      <p:cBhvr>
                                        <p:cTn id="55" dur="500"/>
                                        <p:tgtEl>
                                          <p:spTgt spid="9">
                                            <p:txEl>
                                              <p:pRg st="9" end="9"/>
                                            </p:txEl>
                                          </p:spTgt>
                                        </p:tgtEl>
                                      </p:cBhvr>
                                    </p:animEffect>
                                  </p:childTnLst>
                                </p:cTn>
                              </p:par>
                              <p:par>
                                <p:cTn id="56" presetID="22" presetClass="entr" presetSubtype="1" fill="hold" nodeType="withEffect">
                                  <p:stCondLst>
                                    <p:cond delay="0"/>
                                  </p:stCondLst>
                                  <p:childTnLst>
                                    <p:set>
                                      <p:cBhvr>
                                        <p:cTn id="57" dur="1" fill="hold">
                                          <p:stCondLst>
                                            <p:cond delay="0"/>
                                          </p:stCondLst>
                                        </p:cTn>
                                        <p:tgtEl>
                                          <p:spTgt spid="9">
                                            <p:txEl>
                                              <p:pRg st="10" end="10"/>
                                            </p:txEl>
                                          </p:spTgt>
                                        </p:tgtEl>
                                        <p:attrNameLst>
                                          <p:attrName>style.visibility</p:attrName>
                                        </p:attrNameLst>
                                      </p:cBhvr>
                                      <p:to>
                                        <p:strVal val="visible"/>
                                      </p:to>
                                    </p:set>
                                    <p:animEffect transition="in" filter="wipe(up)">
                                      <p:cBhvr>
                                        <p:cTn id="58"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sp>
        <p:nvSpPr>
          <p:cNvPr id="9" name="Rectangle 8"/>
          <p:cNvSpPr/>
          <p:nvPr/>
        </p:nvSpPr>
        <p:spPr>
          <a:xfrm>
            <a:off x="4779833" y="1015815"/>
            <a:ext cx="2632372" cy="769441"/>
          </a:xfrm>
          <a:prstGeom prst="rect">
            <a:avLst/>
          </a:prstGeom>
        </p:spPr>
        <p:txBody>
          <a:bodyPr wrap="square">
            <a:spAutoFit/>
          </a:bodyPr>
          <a:lstStyle/>
          <a:p>
            <a:r>
              <a:rPr lang="en-US" sz="4400" b="1" kern="10">
                <a:ln w="12700">
                  <a:noFill/>
                  <a:round/>
                  <a:headEnd/>
                  <a:tailEnd/>
                </a:ln>
                <a:solidFill>
                  <a:srgbClr val="FFFF00"/>
                </a:solidFill>
                <a:latin typeface="Arial" panose="020B0604020202020204" pitchFamily="34" charset="0"/>
                <a:cs typeface="Arial" panose="020B0604020202020204" pitchFamily="34" charset="0"/>
              </a:rPr>
              <a:t>Ghi nhớ</a:t>
            </a:r>
            <a:endParaRPr lang="en-US" sz="4400" b="1" kern="10" dirty="0">
              <a:ln w="12700">
                <a:noFill/>
                <a:round/>
                <a:headEnd/>
                <a:tailEnd/>
              </a:ln>
              <a:solidFill>
                <a:srgbClr val="FFFF00"/>
              </a:solidFill>
              <a:latin typeface="Arial" panose="020B0604020202020204" pitchFamily="34" charset="0"/>
              <a:cs typeface="Arial" panose="020B0604020202020204" pitchFamily="34" charset="0"/>
            </a:endParaRPr>
          </a:p>
        </p:txBody>
      </p:sp>
      <p:sp>
        <p:nvSpPr>
          <p:cNvPr id="10" name="Round Diagonal Corner Rectangle 9"/>
          <p:cNvSpPr/>
          <p:nvPr/>
        </p:nvSpPr>
        <p:spPr>
          <a:xfrm>
            <a:off x="397565" y="1930774"/>
            <a:ext cx="11396870" cy="4548483"/>
          </a:xfrm>
          <a:prstGeom prst="round2Diag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ts val="4500"/>
              </a:lnSpc>
              <a:spcBef>
                <a:spcPts val="1200"/>
              </a:spcBef>
              <a:spcAft>
                <a:spcPts val="1200"/>
              </a:spcAft>
              <a:buFont typeface="Wingdings" panose="05000000000000000000" pitchFamily="2" charset="2"/>
              <a:buChar char="Ø"/>
            </a:pPr>
            <a:r>
              <a:rPr lang="en-US" sz="3200" b="1" u="sng">
                <a:solidFill>
                  <a:srgbClr val="FF0000"/>
                </a:solidFill>
                <a:latin typeface="HP001 4H" panose="020B0603050302020204" pitchFamily="34" charset="0"/>
                <a:cs typeface="Arial" panose="020B0604020202020204" pitchFamily="34" charset="0"/>
              </a:rPr>
              <a:t>Lực tiếp xúc</a:t>
            </a:r>
            <a:r>
              <a:rPr lang="en-US" sz="3200" b="1">
                <a:solidFill>
                  <a:srgbClr val="FF0000"/>
                </a:solidFill>
                <a:latin typeface="HP001 4H" panose="020B0603050302020204" pitchFamily="34" charset="0"/>
                <a:cs typeface="Arial" panose="020B0604020202020204" pitchFamily="34" charset="0"/>
              </a:rPr>
              <a:t> </a:t>
            </a:r>
            <a:r>
              <a:rPr lang="en-US" sz="3200">
                <a:solidFill>
                  <a:srgbClr val="FF0000"/>
                </a:solidFill>
                <a:latin typeface="HP001 4H" panose="020B0603050302020204" pitchFamily="34" charset="0"/>
                <a:cs typeface="Arial" panose="020B0604020202020204" pitchFamily="34" charset="0"/>
              </a:rPr>
              <a:t>xuất hiện khi vật (hoặc đối tượng) gây ra lực có sự tiếp xúc với vật (hoặc đối tượng) chịu tác dụng của lực.</a:t>
            </a:r>
            <a:endParaRPr lang="en-US" sz="3200" b="1">
              <a:solidFill>
                <a:srgbClr val="FF0000"/>
              </a:solidFill>
              <a:latin typeface="HP001 4H" panose="020B0603050302020204" pitchFamily="34" charset="0"/>
              <a:cs typeface="Arial" panose="020B0604020202020204" pitchFamily="34" charset="0"/>
            </a:endParaRPr>
          </a:p>
          <a:p>
            <a:pPr marL="571500" indent="-571500" algn="just">
              <a:lnSpc>
                <a:spcPts val="4500"/>
              </a:lnSpc>
              <a:spcBef>
                <a:spcPts val="1200"/>
              </a:spcBef>
              <a:spcAft>
                <a:spcPts val="1200"/>
              </a:spcAft>
              <a:buFont typeface="Wingdings" panose="05000000000000000000" pitchFamily="2" charset="2"/>
              <a:buChar char="Ø"/>
            </a:pPr>
            <a:r>
              <a:rPr lang="en-US" sz="3200" b="1" u="sng">
                <a:solidFill>
                  <a:srgbClr val="FF0000"/>
                </a:solidFill>
                <a:latin typeface="HP001 4H" panose="020B0603050302020204" pitchFamily="34" charset="0"/>
                <a:cs typeface="Arial" panose="020B0604020202020204" pitchFamily="34" charset="0"/>
              </a:rPr>
              <a:t>Lực không tiếp xúc</a:t>
            </a:r>
            <a:r>
              <a:rPr lang="en-US" sz="3200" b="1">
                <a:solidFill>
                  <a:srgbClr val="FF0000"/>
                </a:solidFill>
                <a:latin typeface="HP001 4H" panose="020B0603050302020204" pitchFamily="34" charset="0"/>
                <a:cs typeface="Arial" panose="020B0604020202020204" pitchFamily="34" charset="0"/>
              </a:rPr>
              <a:t> </a:t>
            </a:r>
            <a:r>
              <a:rPr lang="en-US" sz="3200">
                <a:solidFill>
                  <a:srgbClr val="FF0000"/>
                </a:solidFill>
                <a:latin typeface="HP001 4H" panose="020B0603050302020204" pitchFamily="34" charset="0"/>
                <a:cs typeface="Arial" panose="020B0604020202020204" pitchFamily="34" charset="0"/>
              </a:rPr>
              <a:t>xuất hiện khi vật (hoặc đối tượng) gây ra lực không có sự tiếp xúc với vật (hoặc đối tượng) chịu tác dụng của lực.</a:t>
            </a:r>
          </a:p>
        </p:txBody>
      </p:sp>
    </p:spTree>
    <p:extLst>
      <p:ext uri="{BB962C8B-B14F-4D97-AF65-F5344CB8AC3E}">
        <p14:creationId xmlns:p14="http://schemas.microsoft.com/office/powerpoint/2010/main" val="10905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2062" y="1137153"/>
            <a:ext cx="4668213" cy="769441"/>
          </a:xfrm>
          <a:prstGeom prst="rect">
            <a:avLst/>
          </a:prstGeom>
        </p:spPr>
        <p:txBody>
          <a:bodyPr wrap="square">
            <a:spAutoFit/>
          </a:bodyPr>
          <a:lstStyle/>
          <a:p>
            <a:r>
              <a:rPr lang="en-US" sz="4400" b="1" kern="10">
                <a:ln w="12700">
                  <a:noFill/>
                  <a:round/>
                  <a:headEnd/>
                  <a:tailEnd/>
                </a:ln>
                <a:solidFill>
                  <a:srgbClr val="FFFF00"/>
                </a:solidFill>
                <a:latin typeface="Arial" panose="020B0604020202020204" pitchFamily="34" charset="0"/>
                <a:cs typeface="Arial" panose="020B0604020202020204" pitchFamily="34" charset="0"/>
              </a:rPr>
              <a:t>Nhiệm vụ về nhà</a:t>
            </a:r>
            <a:endParaRPr lang="en-US" sz="4400" b="1" kern="10" dirty="0">
              <a:ln w="12700">
                <a:noFill/>
                <a:round/>
                <a:headEnd/>
                <a:tailEnd/>
              </a:ln>
              <a:solidFill>
                <a:srgbClr val="FFFF00"/>
              </a:solidFill>
              <a:latin typeface="Arial" panose="020B0604020202020204" pitchFamily="34" charset="0"/>
              <a:cs typeface="Arial" panose="020B0604020202020204" pitchFamily="34" charset="0"/>
            </a:endParaRPr>
          </a:p>
        </p:txBody>
      </p:sp>
      <p:sp>
        <p:nvSpPr>
          <p:cNvPr id="3" name="Round Diagonal Corner Rectangle 2"/>
          <p:cNvSpPr/>
          <p:nvPr/>
        </p:nvSpPr>
        <p:spPr>
          <a:xfrm>
            <a:off x="509095" y="2263322"/>
            <a:ext cx="11173850" cy="4031461"/>
          </a:xfrm>
          <a:prstGeom prst="round2Diag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50000"/>
              </a:lnSpc>
              <a:buFont typeface="Wingdings" panose="05000000000000000000" pitchFamily="2" charset="2"/>
              <a:buChar char="Ø"/>
            </a:pPr>
            <a:r>
              <a:rPr lang="en-US" sz="4400">
                <a:solidFill>
                  <a:srgbClr val="FF0000"/>
                </a:solidFill>
                <a:latin typeface="HP001 4H" panose="020B0603050302020204" pitchFamily="34" charset="0"/>
                <a:cs typeface="Arial" panose="020B0604020202020204" pitchFamily="34" charset="0"/>
              </a:rPr>
              <a:t>Mở nội dung ghi bài và viết vào vở.</a:t>
            </a:r>
          </a:p>
          <a:p>
            <a:pPr marL="685800" lvl="0" indent="-685800" algn="just">
              <a:lnSpc>
                <a:spcPct val="150000"/>
              </a:lnSpc>
              <a:buFont typeface="Wingdings" panose="05000000000000000000" pitchFamily="2" charset="2"/>
              <a:buChar char="Ø"/>
            </a:pPr>
            <a:r>
              <a:rPr lang="en-US" sz="4400">
                <a:solidFill>
                  <a:srgbClr val="FF0000"/>
                </a:solidFill>
                <a:latin typeface="HP001 4H" panose="020B0603050302020204" pitchFamily="34" charset="0"/>
                <a:cs typeface="Arial" panose="020B0604020202020204" pitchFamily="34" charset="0"/>
              </a:rPr>
              <a:t>Học thuộc các ghi nhớ trong bài 38.</a:t>
            </a:r>
          </a:p>
          <a:p>
            <a:pPr marL="685800" lvl="0" indent="-685800" algn="just">
              <a:lnSpc>
                <a:spcPct val="150000"/>
              </a:lnSpc>
              <a:buFont typeface="Wingdings" panose="05000000000000000000" pitchFamily="2" charset="2"/>
              <a:buChar char="Ø"/>
            </a:pPr>
            <a:r>
              <a:rPr lang="en-US" sz="4400">
                <a:solidFill>
                  <a:srgbClr val="FF0000"/>
                </a:solidFill>
                <a:latin typeface="HP001 4H" panose="020B0603050302020204" pitchFamily="34" charset="0"/>
                <a:cs typeface="Arial" panose="020B0604020202020204" pitchFamily="34" charset="0"/>
              </a:rPr>
              <a:t>Hoàn thành 3 bài tập cô giao vào vở.</a:t>
            </a:r>
          </a:p>
        </p:txBody>
      </p:sp>
      <p:grpSp>
        <p:nvGrpSpPr>
          <p:cNvPr id="14" name="Group 13">
            <a:extLst>
              <a:ext uri="{FF2B5EF4-FFF2-40B4-BE49-F238E27FC236}">
                <a16:creationId xmlns:a16="http://schemas.microsoft.com/office/drawing/2014/main" xmlns="" id="{27CDC1DA-A0DE-44F3-9705-0EE54B265FF8}"/>
              </a:ext>
            </a:extLst>
          </p:cNvPr>
          <p:cNvGrpSpPr/>
          <p:nvPr/>
        </p:nvGrpSpPr>
        <p:grpSpPr>
          <a:xfrm>
            <a:off x="509094" y="767265"/>
            <a:ext cx="11173850" cy="103032"/>
            <a:chOff x="594819" y="1554047"/>
            <a:chExt cx="11173850" cy="103032"/>
          </a:xfrm>
        </p:grpSpPr>
        <p:sp>
          <p:nvSpPr>
            <p:cNvPr id="15" name="Rectangle 14">
              <a:extLst>
                <a:ext uri="{FF2B5EF4-FFF2-40B4-BE49-F238E27FC236}">
                  <a16:creationId xmlns:a16="http://schemas.microsoft.com/office/drawing/2014/main" xmlns="" id="{0F2CDC69-8A26-415B-971E-3A01EC5BF9CE}"/>
                </a:ext>
              </a:extLst>
            </p:cNvPr>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BE6E35F8-1646-447F-9AF3-46FD86445A4D}"/>
                </a:ext>
              </a:extLst>
            </p:cNvPr>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C0C2B39F-05FB-4F91-A1C2-789A5894D755}"/>
                </a:ext>
              </a:extLst>
            </p:cNvPr>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xmlns="" id="{740237CD-81AF-4443-B4FD-30209E666FBF}"/>
              </a:ext>
            </a:extLst>
          </p:cNvPr>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19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421E9E7-5CB6-47A0-9770-B5D507802A03}"/>
              </a:ext>
            </a:extLst>
          </p:cNvPr>
          <p:cNvGrpSpPr/>
          <p:nvPr/>
        </p:nvGrpSpPr>
        <p:grpSpPr>
          <a:xfrm>
            <a:off x="980660" y="530086"/>
            <a:ext cx="11039061" cy="6327913"/>
            <a:chOff x="980660" y="530086"/>
            <a:chExt cx="11039061" cy="6327913"/>
          </a:xfrm>
        </p:grpSpPr>
        <p:pic>
          <p:nvPicPr>
            <p:cNvPr id="4" name="Picture 3">
              <a:extLst>
                <a:ext uri="{FF2B5EF4-FFF2-40B4-BE49-F238E27FC236}">
                  <a16:creationId xmlns:a16="http://schemas.microsoft.com/office/drawing/2014/main" xmlns="" id="{44A3430D-E042-4454-954A-F4D3A0C18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660" y="530086"/>
              <a:ext cx="11039061" cy="6327913"/>
            </a:xfrm>
            <a:prstGeom prst="rect">
              <a:avLst/>
            </a:prstGeom>
          </p:spPr>
        </p:pic>
        <p:sp>
          <p:nvSpPr>
            <p:cNvPr id="5" name="Rectangle 4">
              <a:extLst>
                <a:ext uri="{FF2B5EF4-FFF2-40B4-BE49-F238E27FC236}">
                  <a16:creationId xmlns:a16="http://schemas.microsoft.com/office/drawing/2014/main" xmlns="" id="{1B92DF76-CA00-468C-B463-CF5B90F9EEE1}"/>
                </a:ext>
              </a:extLst>
            </p:cNvPr>
            <p:cNvSpPr/>
            <p:nvPr/>
          </p:nvSpPr>
          <p:spPr>
            <a:xfrm>
              <a:off x="993912" y="2978426"/>
              <a:ext cx="503583" cy="1709530"/>
            </a:xfrm>
            <a:prstGeom prst="rect">
              <a:avLst/>
            </a:prstGeom>
            <a:solidFill>
              <a:srgbClr val="FF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xmlns="" id="{61E4F788-EE9B-409C-B03D-C6AFDB1A0F31}"/>
              </a:ext>
            </a:extLst>
          </p:cNvPr>
          <p:cNvSpPr/>
          <p:nvPr/>
        </p:nvSpPr>
        <p:spPr>
          <a:xfrm>
            <a:off x="1318591" y="3968626"/>
            <a:ext cx="9554817" cy="959878"/>
          </a:xfrm>
          <a:prstGeom prst="rect">
            <a:avLst/>
          </a:prstGeom>
        </p:spPr>
        <p:txBody>
          <a:bodyPr wrap="square">
            <a:spAutoFit/>
          </a:bodyPr>
          <a:lstStyle/>
          <a:p>
            <a:pPr algn="ctr">
              <a:lnSpc>
                <a:spcPts val="3500"/>
              </a:lnSpc>
              <a:spcBef>
                <a:spcPts val="600"/>
              </a:spcBef>
              <a:spcAft>
                <a:spcPts val="0"/>
              </a:spcAft>
            </a:pPr>
            <a:r>
              <a:rPr lang="en-US" sz="13800">
                <a:solidFill>
                  <a:srgbClr val="FF0066"/>
                </a:solidFill>
                <a:latin typeface="FS Blonde Script" panose="03000503000000000000" pitchFamily="66" charset="0"/>
                <a:cs typeface="Arial" panose="020B0604020202020204" pitchFamily="34" charset="0"/>
              </a:rPr>
              <a:t> Thank you!</a:t>
            </a:r>
            <a:endParaRPr lang="en-US" sz="16600">
              <a:solidFill>
                <a:srgbClr val="FF0066"/>
              </a:solidFill>
              <a:latin typeface="FS Blonde Script" panose="03000503000000000000"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833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Sáng Hay Từ Nam Châm Và Bi Sắ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3062" y="157162"/>
            <a:ext cx="8815387" cy="4958655"/>
          </a:xfrm>
          <a:prstGeom prst="rect">
            <a:avLst/>
          </a:prstGeom>
        </p:spPr>
      </p:pic>
      <p:grpSp>
        <p:nvGrpSpPr>
          <p:cNvPr id="7" name="Group 6"/>
          <p:cNvGrpSpPr/>
          <p:nvPr/>
        </p:nvGrpSpPr>
        <p:grpSpPr>
          <a:xfrm>
            <a:off x="605308" y="5435080"/>
            <a:ext cx="11177754" cy="1077218"/>
            <a:chOff x="605308" y="5435080"/>
            <a:chExt cx="11177754" cy="1077218"/>
          </a:xfrm>
        </p:grpSpPr>
        <p:sp>
          <p:nvSpPr>
            <p:cNvPr id="3" name="TextBox 2"/>
            <p:cNvSpPr txBox="1"/>
            <p:nvPr/>
          </p:nvSpPr>
          <p:spPr>
            <a:xfrm>
              <a:off x="605308" y="5435080"/>
              <a:ext cx="11177754" cy="1077218"/>
            </a:xfrm>
            <a:prstGeom prst="rect">
              <a:avLst/>
            </a:prstGeom>
            <a:solidFill>
              <a:schemeClr val="bg1"/>
            </a:solidFill>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      Bốn chiếc đinh được treo tự do trên dây, nhưng đều hướng về phía nam châm. Tại sao lại như vậy?</a:t>
              </a:r>
            </a:p>
          </p:txBody>
        </p:sp>
        <p:pic>
          <p:nvPicPr>
            <p:cNvPr id="6" name="Picture 5"/>
            <p:cNvPicPr>
              <a:picLocks noChangeAspect="1"/>
            </p:cNvPicPr>
            <p:nvPr/>
          </p:nvPicPr>
          <p:blipFill>
            <a:blip r:embed="rId5"/>
            <a:stretch>
              <a:fillRect/>
            </a:stretch>
          </p:blipFill>
          <p:spPr>
            <a:xfrm>
              <a:off x="605308" y="5435080"/>
              <a:ext cx="1138683" cy="1077218"/>
            </a:xfrm>
            <a:prstGeom prst="rect">
              <a:avLst/>
            </a:prstGeom>
          </p:spPr>
        </p:pic>
      </p:grpSp>
    </p:spTree>
    <p:extLst>
      <p:ext uri="{BB962C8B-B14F-4D97-AF65-F5344CB8AC3E}">
        <p14:creationId xmlns:p14="http://schemas.microsoft.com/office/powerpoint/2010/main" val="3945353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970" y="1097709"/>
            <a:ext cx="10993549" cy="750617"/>
          </a:xfrm>
        </p:spPr>
        <p:txBody>
          <a:bodyPr>
            <a:noAutofit/>
          </a:bodyPr>
          <a:lstStyle/>
          <a:p>
            <a:pPr algn="ctr">
              <a:lnSpc>
                <a:spcPct val="150000"/>
              </a:lnSpc>
            </a:pPr>
            <a:r>
              <a:rPr lang="en-US" sz="3700" u="sng">
                <a:solidFill>
                  <a:schemeClr val="bg1"/>
                </a:solidFill>
                <a:latin typeface="Arial" panose="020B0604020202020204" pitchFamily="34" charset="0"/>
                <a:cs typeface="Arial" panose="020B0604020202020204" pitchFamily="34" charset="0"/>
              </a:rPr>
              <a:t>BÀI 38</a:t>
            </a:r>
            <a:r>
              <a:rPr lang="en-US" sz="3700">
                <a:solidFill>
                  <a:schemeClr val="bg1"/>
                </a:solidFill>
                <a:latin typeface="Arial" panose="020B0604020202020204" pitchFamily="34" charset="0"/>
                <a:cs typeface="Arial" panose="020B0604020202020204" pitchFamily="34" charset="0"/>
              </a:rPr>
              <a:t>: </a:t>
            </a:r>
            <a:r>
              <a:rPr lang="en-US" sz="3700">
                <a:solidFill>
                  <a:srgbClr val="FFFF00"/>
                </a:solidFill>
                <a:latin typeface="Arial" panose="020B0604020202020204" pitchFamily="34" charset="0"/>
                <a:cs typeface="Arial" panose="020B0604020202020204" pitchFamily="34" charset="0"/>
              </a:rPr>
              <a:t/>
            </a:r>
            <a:br>
              <a:rPr lang="en-US" sz="3700">
                <a:solidFill>
                  <a:srgbClr val="FFFF00"/>
                </a:solidFill>
                <a:latin typeface="Arial" panose="020B0604020202020204" pitchFamily="34" charset="0"/>
                <a:cs typeface="Arial" panose="020B0604020202020204" pitchFamily="34" charset="0"/>
              </a:rPr>
            </a:br>
            <a:r>
              <a:rPr lang="en-US" sz="3700" b="1">
                <a:solidFill>
                  <a:srgbClr val="FFFF00"/>
                </a:solidFill>
                <a:latin typeface="Arial" panose="020B0604020202020204" pitchFamily="34" charset="0"/>
                <a:cs typeface="Arial" panose="020B0604020202020204" pitchFamily="34" charset="0"/>
              </a:rPr>
              <a:t>LỰC TIẾP XÚC VÀ LỰC KHÔNG TIẾP XÚC</a:t>
            </a:r>
            <a:endParaRPr lang="en-US" sz="3700" b="1" dirty="0">
              <a:solidFill>
                <a:srgbClr val="FFFF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366" y="2787205"/>
            <a:ext cx="11590759" cy="3646631"/>
          </a:xfrm>
          <a:prstGeom prst="rect">
            <a:avLst/>
          </a:prstGeom>
        </p:spPr>
      </p:pic>
      <p:grpSp>
        <p:nvGrpSpPr>
          <p:cNvPr id="9" name="Group 8"/>
          <p:cNvGrpSpPr/>
          <p:nvPr/>
        </p:nvGrpSpPr>
        <p:grpSpPr>
          <a:xfrm>
            <a:off x="594819" y="2124577"/>
            <a:ext cx="11173850" cy="103032"/>
            <a:chOff x="594819" y="1554047"/>
            <a:chExt cx="11173850" cy="103032"/>
          </a:xfrm>
        </p:grpSpPr>
        <p:sp>
          <p:nvSpPr>
            <p:cNvPr id="5" name="Rectangle 4"/>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562353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4808" r="4808"/>
          <a:stretch/>
        </p:blipFill>
        <p:spPr>
          <a:xfrm>
            <a:off x="509094" y="1004687"/>
            <a:ext cx="640080" cy="640080"/>
          </a:xfrm>
          <a:prstGeom prst="rect">
            <a:avLst/>
          </a:prstGeom>
        </p:spPr>
      </p:pic>
      <p:sp>
        <p:nvSpPr>
          <p:cNvPr id="8" name="TextBox 7"/>
          <p:cNvSpPr txBox="1"/>
          <p:nvPr/>
        </p:nvSpPr>
        <p:spPr>
          <a:xfrm>
            <a:off x="1330764" y="1032339"/>
            <a:ext cx="485540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LỰC TIẾP XÚC:</a:t>
            </a:r>
          </a:p>
        </p:txBody>
      </p:sp>
      <p:grpSp>
        <p:nvGrpSpPr>
          <p:cNvPr id="10" name="Group 9"/>
          <p:cNvGrpSpPr/>
          <p:nvPr/>
        </p:nvGrpSpPr>
        <p:grpSpPr>
          <a:xfrm>
            <a:off x="157519" y="3354307"/>
            <a:ext cx="2651760" cy="1828800"/>
            <a:chOff x="8864567" y="2342189"/>
            <a:chExt cx="3592196" cy="2483817"/>
          </a:xfrm>
        </p:grpSpPr>
        <p:pic>
          <p:nvPicPr>
            <p:cNvPr id="12" name="Picture 11"/>
            <p:cNvPicPr>
              <a:picLocks noChangeAspect="1"/>
            </p:cNvPicPr>
            <p:nvPr/>
          </p:nvPicPr>
          <p:blipFill>
            <a:blip r:embed="rId3"/>
            <a:stretch>
              <a:fillRect/>
            </a:stretch>
          </p:blipFill>
          <p:spPr>
            <a:xfrm>
              <a:off x="8864568" y="2342189"/>
              <a:ext cx="3592195" cy="2483817"/>
            </a:xfrm>
            <a:prstGeom prst="rect">
              <a:avLst/>
            </a:prstGeom>
          </p:spPr>
        </p:pic>
        <p:sp>
          <p:nvSpPr>
            <p:cNvPr id="9" name="TextBox 8"/>
            <p:cNvSpPr txBox="1"/>
            <p:nvPr/>
          </p:nvSpPr>
          <p:spPr>
            <a:xfrm>
              <a:off x="8864567" y="4241269"/>
              <a:ext cx="1266714" cy="479016"/>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38.1a</a:t>
              </a:r>
            </a:p>
          </p:txBody>
        </p:sp>
      </p:grpSp>
      <p:grpSp>
        <p:nvGrpSpPr>
          <p:cNvPr id="11" name="Group 10"/>
          <p:cNvGrpSpPr/>
          <p:nvPr/>
        </p:nvGrpSpPr>
        <p:grpSpPr>
          <a:xfrm>
            <a:off x="2046382" y="4904991"/>
            <a:ext cx="2651760" cy="1841340"/>
            <a:chOff x="8894264" y="4556074"/>
            <a:chExt cx="3535735" cy="2485810"/>
          </a:xfrm>
        </p:grpSpPr>
        <p:pic>
          <p:nvPicPr>
            <p:cNvPr id="13" name="Picture 12"/>
            <p:cNvPicPr>
              <a:picLocks noChangeAspect="1"/>
            </p:cNvPicPr>
            <p:nvPr/>
          </p:nvPicPr>
          <p:blipFill>
            <a:blip r:embed="rId4"/>
            <a:stretch>
              <a:fillRect/>
            </a:stretch>
          </p:blipFill>
          <p:spPr>
            <a:xfrm>
              <a:off x="8894264" y="4556074"/>
              <a:ext cx="3535735" cy="2468880"/>
            </a:xfrm>
            <a:prstGeom prst="rect">
              <a:avLst/>
            </a:prstGeom>
          </p:spPr>
        </p:pic>
        <p:sp>
          <p:nvSpPr>
            <p:cNvPr id="26" name="TextBox 25"/>
            <p:cNvSpPr txBox="1"/>
            <p:nvPr/>
          </p:nvSpPr>
          <p:spPr>
            <a:xfrm>
              <a:off x="8894264" y="6501735"/>
              <a:ext cx="1232826" cy="540149"/>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38.1b</a:t>
              </a:r>
            </a:p>
          </p:txBody>
        </p:sp>
      </p:grpSp>
      <p:sp>
        <p:nvSpPr>
          <p:cNvPr id="27" name="Arrow: Right 26">
            <a:extLst>
              <a:ext uri="{FF2B5EF4-FFF2-40B4-BE49-F238E27FC236}">
                <a16:creationId xmlns:a16="http://schemas.microsoft.com/office/drawing/2014/main" xmlns="" id="{693ADC9C-B3EB-4C98-9CDB-9D4A9827C67A}"/>
              </a:ext>
            </a:extLst>
          </p:cNvPr>
          <p:cNvSpPr/>
          <p:nvPr/>
        </p:nvSpPr>
        <p:spPr>
          <a:xfrm>
            <a:off x="509094" y="1766994"/>
            <a:ext cx="524576" cy="530087"/>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7931D573-C5F3-457A-B56B-968BBF9A0E61}"/>
              </a:ext>
            </a:extLst>
          </p:cNvPr>
          <p:cNvSpPr txBox="1"/>
          <p:nvPr/>
        </p:nvSpPr>
        <p:spPr>
          <a:xfrm>
            <a:off x="1215259" y="1779156"/>
            <a:ext cx="10662453" cy="523220"/>
          </a:xfrm>
          <a:prstGeom prst="rect">
            <a:avLst/>
          </a:prstGeom>
          <a:noFill/>
        </p:spPr>
        <p:txBody>
          <a:bodyPr wrap="square" rtlCol="0">
            <a:spAutoFit/>
          </a:bodyPr>
          <a:lstStyle/>
          <a:p>
            <a:r>
              <a:rPr lang="en-US" sz="2800" i="1">
                <a:solidFill>
                  <a:srgbClr val="FFFF00"/>
                </a:solidFill>
                <a:latin typeface="Arial" panose="020B0604020202020204" pitchFamily="34" charset="0"/>
                <a:cs typeface="Arial" panose="020B0604020202020204" pitchFamily="34" charset="0"/>
              </a:rPr>
              <a:t>Tìm hiểu về lực tiếp xúc:</a:t>
            </a:r>
          </a:p>
        </p:txBody>
      </p:sp>
      <p:sp>
        <p:nvSpPr>
          <p:cNvPr id="29" name="TextBox 28">
            <a:extLst>
              <a:ext uri="{FF2B5EF4-FFF2-40B4-BE49-F238E27FC236}">
                <a16:creationId xmlns:a16="http://schemas.microsoft.com/office/drawing/2014/main" xmlns="" id="{B69EF74A-99E6-426C-9A4F-274AB7BAEB78}"/>
              </a:ext>
            </a:extLst>
          </p:cNvPr>
          <p:cNvSpPr txBox="1"/>
          <p:nvPr/>
        </p:nvSpPr>
        <p:spPr>
          <a:xfrm>
            <a:off x="157518" y="2432437"/>
            <a:ext cx="11876963" cy="830997"/>
          </a:xfrm>
          <a:prstGeom prst="rect">
            <a:avLst/>
          </a:prstGeom>
          <a:solidFill>
            <a:srgbClr val="00B0F0"/>
          </a:solidFill>
        </p:spPr>
        <p:txBody>
          <a:bodyPr wrap="square" rtlCol="0">
            <a:spAutoFit/>
          </a:bodyPr>
          <a:lstStyle/>
          <a:p>
            <a:pPr algn="just"/>
            <a:r>
              <a:rPr lang="en-US" sz="2400" dirty="0">
                <a:solidFill>
                  <a:schemeClr val="bg1"/>
                </a:solidFill>
                <a:latin typeface="Arial" panose="020B0604020202020204" pitchFamily="34" charset="0"/>
                <a:cs typeface="Arial" panose="020B0604020202020204" pitchFamily="34" charset="0"/>
              </a:rPr>
              <a:t>ND1: </a:t>
            </a:r>
            <a:r>
              <a:rPr lang="en-US" sz="2400" dirty="0" err="1">
                <a:solidFill>
                  <a:schemeClr val="bg1"/>
                </a:solidFill>
                <a:latin typeface="Arial" panose="020B0604020202020204" pitchFamily="34" charset="0"/>
                <a:cs typeface="Arial" panose="020B0604020202020204" pitchFamily="34" charset="0"/>
              </a:rPr>
              <a:t>Khi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nâng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tạ</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và</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khi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đá</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bóng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hình</a:t>
            </a:r>
            <a:r>
              <a:rPr lang="en-US" sz="2400" dirty="0">
                <a:solidFill>
                  <a:schemeClr val="bg1"/>
                </a:solidFill>
                <a:latin typeface="Arial" panose="020B0604020202020204" pitchFamily="34" charset="0"/>
                <a:cs typeface="Arial" panose="020B0604020202020204" pitchFamily="34" charset="0"/>
              </a:rPr>
              <a:t> 38.1a </a:t>
            </a:r>
            <a:r>
              <a:rPr lang="en-US" sz="2400" dirty="0" err="1">
                <a:solidFill>
                  <a:schemeClr val="bg1"/>
                </a:solidFill>
                <a:latin typeface="Arial" panose="020B0604020202020204" pitchFamily="34" charset="0"/>
                <a:cs typeface="Arial" panose="020B0604020202020204" pitchFamily="34" charset="0"/>
              </a:rPr>
              <a:t>và</a:t>
            </a:r>
            <a:r>
              <a:rPr lang="en-US" sz="2400" dirty="0">
                <a:solidFill>
                  <a:schemeClr val="bg1"/>
                </a:solidFill>
                <a:latin typeface="Arial" panose="020B0604020202020204" pitchFamily="34" charset="0"/>
                <a:cs typeface="Arial" panose="020B0604020202020204" pitchFamily="34" charset="0"/>
              </a:rPr>
              <a:t> 38.1b), </a:t>
            </a:r>
            <a:r>
              <a:rPr lang="en-US" sz="2400" dirty="0" err="1">
                <a:solidFill>
                  <a:schemeClr val="bg1"/>
                </a:solidFill>
                <a:latin typeface="Arial" panose="020B0604020202020204" pitchFamily="34" charset="0"/>
                <a:cs typeface="Arial" panose="020B0604020202020204" pitchFamily="34" charset="0"/>
              </a:rPr>
              <a:t>vật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nào</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gây</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ra</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và</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vật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nào</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chịu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tác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dụng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của</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Các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vật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này</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có</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tiếp</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xúc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với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nhau</a:t>
            </a:r>
            <a:r>
              <a:rPr lang="en-US" sz="2400" dirty="0">
                <a:solidFill>
                  <a:schemeClr val="bg1"/>
                </a:solidFill>
                <a:latin typeface="Arial" panose="020B0604020202020204" pitchFamily="34" charset="0"/>
                <a:cs typeface="Arial" panose="020B0604020202020204" pitchFamily="34" charset="0"/>
              </a:rPr>
              <a:t> hay </a:t>
            </a:r>
            <a:r>
              <a:rPr lang="en-US" sz="2400" dirty="0" err="1">
                <a:solidFill>
                  <a:schemeClr val="bg1"/>
                </a:solidFill>
                <a:latin typeface="Arial" panose="020B0604020202020204" pitchFamily="34" charset="0"/>
                <a:cs typeface="Arial" panose="020B0604020202020204" pitchFamily="34" charset="0"/>
              </a:rPr>
              <a:t>không</a:t>
            </a:r>
            <a:r>
              <a:rPr lang="en-US" sz="2400" dirty="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graphicFrame>
        <p:nvGraphicFramePr>
          <p:cNvPr id="33" name="Table 32">
            <a:extLst>
              <a:ext uri="{FF2B5EF4-FFF2-40B4-BE49-F238E27FC236}">
                <a16:creationId xmlns:a16="http://schemas.microsoft.com/office/drawing/2014/main" xmlns="" id="{42877E38-D416-47F0-BBF8-8B6C5EEDDAB7}"/>
              </a:ext>
            </a:extLst>
          </p:cNvPr>
          <p:cNvGraphicFramePr>
            <a:graphicFrameLocks noGrp="1"/>
          </p:cNvGraphicFramePr>
          <p:nvPr>
            <p:extLst>
              <p:ext uri="{D42A27DB-BD31-4B8C-83A1-F6EECF244321}">
                <p14:modId xmlns:p14="http://schemas.microsoft.com/office/powerpoint/2010/main" val="3099269655"/>
              </p:ext>
            </p:extLst>
          </p:nvPr>
        </p:nvGraphicFramePr>
        <p:xfrm>
          <a:off x="4900426" y="3354307"/>
          <a:ext cx="7134053" cy="3375384"/>
        </p:xfrm>
        <a:graphic>
          <a:graphicData uri="http://schemas.openxmlformats.org/drawingml/2006/table">
            <a:tbl>
              <a:tblPr firstRow="1" firstCol="1" bandRow="1">
                <a:tableStyleId>{74C1A8A3-306A-4EB7-A6B1-4F7E0EB9C5D6}</a:tableStyleId>
              </a:tblPr>
              <a:tblGrid>
                <a:gridCol w="1725661">
                  <a:extLst>
                    <a:ext uri="{9D8B030D-6E8A-4147-A177-3AD203B41FA5}">
                      <a16:colId xmlns:a16="http://schemas.microsoft.com/office/drawing/2014/main" xmlns="" val="20000"/>
                    </a:ext>
                  </a:extLst>
                </a:gridCol>
                <a:gridCol w="1908313">
                  <a:extLst>
                    <a:ext uri="{9D8B030D-6E8A-4147-A177-3AD203B41FA5}">
                      <a16:colId xmlns:a16="http://schemas.microsoft.com/office/drawing/2014/main" xmlns="" val="20001"/>
                    </a:ext>
                  </a:extLst>
                </a:gridCol>
                <a:gridCol w="1766780">
                  <a:extLst>
                    <a:ext uri="{9D8B030D-6E8A-4147-A177-3AD203B41FA5}">
                      <a16:colId xmlns:a16="http://schemas.microsoft.com/office/drawing/2014/main" xmlns="" val="20002"/>
                    </a:ext>
                  </a:extLst>
                </a:gridCol>
                <a:gridCol w="1733299">
                  <a:extLst>
                    <a:ext uri="{9D8B030D-6E8A-4147-A177-3AD203B41FA5}">
                      <a16:colId xmlns:a16="http://schemas.microsoft.com/office/drawing/2014/main" xmlns="" val="20003"/>
                    </a:ext>
                  </a:extLst>
                </a:gridCol>
              </a:tblGrid>
              <a:tr h="1349846">
                <a:tc>
                  <a:txBody>
                    <a:bodyPr/>
                    <a:lstStyle/>
                    <a:p>
                      <a:pPr algn="ctr">
                        <a:lnSpc>
                          <a:spcPct val="115000"/>
                        </a:lnSpc>
                        <a:spcBef>
                          <a:spcPts val="600"/>
                        </a:spcBef>
                        <a:spcAft>
                          <a:spcPts val="0"/>
                        </a:spcAft>
                      </a:pPr>
                      <a:r>
                        <a:rPr lang="en-US" sz="2000">
                          <a:solidFill>
                            <a:schemeClr val="tx1"/>
                          </a:solidFill>
                          <a:effectLst/>
                          <a:latin typeface="Arial" panose="020B0604020202020204" pitchFamily="34" charset="0"/>
                          <a:cs typeface="Arial" panose="020B0604020202020204" pitchFamily="34" charset="0"/>
                        </a:rPr>
                        <a:t>Hình</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r>
                        <a:rPr lang="en-US" sz="2000">
                          <a:solidFill>
                            <a:schemeClr val="tx1"/>
                          </a:solidFill>
                          <a:effectLst/>
                          <a:latin typeface="Arial" panose="020B0604020202020204" pitchFamily="34" charset="0"/>
                          <a:cs typeface="Arial" panose="020B0604020202020204" pitchFamily="34" charset="0"/>
                        </a:rPr>
                        <a:t>Vật gây ra lực</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r>
                        <a:rPr lang="en-US" sz="2000">
                          <a:solidFill>
                            <a:schemeClr val="tx1"/>
                          </a:solidFill>
                          <a:effectLst/>
                          <a:latin typeface="Arial" panose="020B0604020202020204" pitchFamily="34" charset="0"/>
                          <a:cs typeface="Arial" panose="020B0604020202020204" pitchFamily="34" charset="0"/>
                        </a:rPr>
                        <a:t>Vật chịu tác dụng của lực</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r>
                        <a:rPr lang="en-US" sz="2000">
                          <a:solidFill>
                            <a:schemeClr val="tx1"/>
                          </a:solidFill>
                          <a:effectLst/>
                          <a:latin typeface="Arial" panose="020B0604020202020204" pitchFamily="34" charset="0"/>
                          <a:cs typeface="Arial" panose="020B0604020202020204" pitchFamily="34" charset="0"/>
                        </a:rPr>
                        <a:t>Các vật có tiếp xúc với nhau không</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xmlns="" val="10000"/>
                  </a:ext>
                </a:extLst>
              </a:tr>
              <a:tr h="1012769">
                <a:tc>
                  <a:txBody>
                    <a:bodyPr/>
                    <a:lstStyle/>
                    <a:p>
                      <a:pPr algn="ctr">
                        <a:lnSpc>
                          <a:spcPct val="115000"/>
                        </a:lnSpc>
                        <a:spcBef>
                          <a:spcPts val="600"/>
                        </a:spcBef>
                        <a:spcAft>
                          <a:spcPts val="0"/>
                        </a:spcAft>
                      </a:pPr>
                      <a:r>
                        <a:rPr lang="en-US" sz="2000" b="1">
                          <a:solidFill>
                            <a:schemeClr val="tx1"/>
                          </a:solidFill>
                          <a:effectLst/>
                          <a:latin typeface="Arial" panose="020B0604020202020204" pitchFamily="34" charset="0"/>
                          <a:cs typeface="Arial" panose="020B0604020202020204" pitchFamily="34" charset="0"/>
                        </a:rPr>
                        <a:t>Hình 38.1a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FF"/>
                    </a:solidFill>
                  </a:tcPr>
                </a:tc>
                <a:tc>
                  <a:txBody>
                    <a:bodyPr/>
                    <a:lstStyle/>
                    <a:p>
                      <a:pPr algn="ctr">
                        <a:lnSpc>
                          <a:spcPct val="115000"/>
                        </a:lnSpc>
                        <a:spcBef>
                          <a:spcPts val="600"/>
                        </a:spcBef>
                        <a:spcAft>
                          <a:spcPts val="0"/>
                        </a:spcAft>
                      </a:pP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FF"/>
                    </a:solidFill>
                  </a:tcPr>
                </a:tc>
                <a:tc>
                  <a:txBody>
                    <a:bodyPr/>
                    <a:lstStyle/>
                    <a:p>
                      <a:pPr algn="ctr">
                        <a:lnSpc>
                          <a:spcPct val="115000"/>
                        </a:lnSpc>
                        <a:spcBef>
                          <a:spcPts val="600"/>
                        </a:spcBef>
                        <a:spcAft>
                          <a:spcPts val="0"/>
                        </a:spcAft>
                      </a:pP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FF"/>
                    </a:solidFill>
                  </a:tcPr>
                </a:tc>
                <a:extLst>
                  <a:ext uri="{0D108BD9-81ED-4DB2-BD59-A6C34878D82A}">
                    <a16:rowId xmlns:a16="http://schemas.microsoft.com/office/drawing/2014/main" xmlns="" val="10001"/>
                  </a:ext>
                </a:extLst>
              </a:tr>
              <a:tr h="1012769">
                <a:tc>
                  <a:txBody>
                    <a:bodyPr/>
                    <a:lstStyle/>
                    <a:p>
                      <a:pPr algn="ctr">
                        <a:lnSpc>
                          <a:spcPct val="115000"/>
                        </a:lnSpc>
                        <a:spcBef>
                          <a:spcPts val="600"/>
                        </a:spcBef>
                        <a:spcAft>
                          <a:spcPts val="0"/>
                        </a:spcAft>
                      </a:pPr>
                      <a:r>
                        <a:rPr lang="en-US" sz="2000" b="1">
                          <a:solidFill>
                            <a:schemeClr val="tx1"/>
                          </a:solidFill>
                          <a:effectLst/>
                          <a:latin typeface="Arial" panose="020B0604020202020204" pitchFamily="34" charset="0"/>
                          <a:cs typeface="Arial" panose="020B0604020202020204" pitchFamily="34" charset="0"/>
                        </a:rPr>
                        <a:t>Hình 38.1b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endParaRPr lang="en-US" sz="240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lnSpc>
                          <a:spcPct val="115000"/>
                        </a:lnSpc>
                        <a:spcBef>
                          <a:spcPts val="600"/>
                        </a:spcBef>
                        <a:spcAft>
                          <a:spcPts val="0"/>
                        </a:spcAft>
                      </a:pPr>
                      <a:r>
                        <a:rPr lang="en-US" sz="2400">
                          <a:solidFill>
                            <a:schemeClr val="tx1"/>
                          </a:solidFill>
                          <a:effectLst/>
                        </a:rPr>
                        <a:t> </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lnSpc>
                          <a:spcPct val="115000"/>
                        </a:lnSpc>
                        <a:spcBef>
                          <a:spcPts val="600"/>
                        </a:spcBef>
                        <a:spcAft>
                          <a:spcPts val="0"/>
                        </a:spcAft>
                      </a:pP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xmlns="" val="10002"/>
                  </a:ext>
                </a:extLst>
              </a:tr>
            </a:tbl>
          </a:graphicData>
        </a:graphic>
      </p:graphicFrame>
      <p:sp>
        <p:nvSpPr>
          <p:cNvPr id="36" name="Rectangle 35">
            <a:extLst>
              <a:ext uri="{FF2B5EF4-FFF2-40B4-BE49-F238E27FC236}">
                <a16:creationId xmlns:a16="http://schemas.microsoft.com/office/drawing/2014/main" xmlns="" id="{F40B83F0-D915-44A4-9FD1-DA4D90BFC625}"/>
              </a:ext>
            </a:extLst>
          </p:cNvPr>
          <p:cNvSpPr/>
          <p:nvPr/>
        </p:nvSpPr>
        <p:spPr>
          <a:xfrm>
            <a:off x="6587004" y="4749661"/>
            <a:ext cx="1942847" cy="990015"/>
          </a:xfrm>
          <a:prstGeom prst="rect">
            <a:avLst/>
          </a:prstGeom>
        </p:spPr>
        <p:txBody>
          <a:bodyPr wrap="square">
            <a:spAutoFit/>
          </a:bodyPr>
          <a:lstStyle/>
          <a:p>
            <a:pPr algn="ctr">
              <a:lnSpc>
                <a:spcPts val="3500"/>
              </a:lnSpc>
              <a:spcBef>
                <a:spcPts val="600"/>
              </a:spcBef>
              <a:spcAft>
                <a:spcPts val="0"/>
              </a:spcAft>
            </a:pPr>
            <a:r>
              <a:rPr lang="en-US" sz="2800" dirty="0" err="1">
                <a:solidFill>
                  <a:srgbClr val="FF0000"/>
                </a:solidFill>
                <a:latin typeface="Times New Roman" pitchFamily="18" charset="0"/>
                <a:cs typeface="Times New Roman" pitchFamily="18" charset="0"/>
              </a:rPr>
              <a:t>Bàn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cô</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gái</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37" name="Rectangle 36">
            <a:extLst>
              <a:ext uri="{FF2B5EF4-FFF2-40B4-BE49-F238E27FC236}">
                <a16:creationId xmlns:a16="http://schemas.microsoft.com/office/drawing/2014/main" xmlns="" id="{9E8B6A34-E4DD-4305-AA38-C7D6C5896D61}"/>
              </a:ext>
            </a:extLst>
          </p:cNvPr>
          <p:cNvSpPr/>
          <p:nvPr/>
        </p:nvSpPr>
        <p:spPr>
          <a:xfrm>
            <a:off x="8782216" y="4974081"/>
            <a:ext cx="1130439" cy="541174"/>
          </a:xfrm>
          <a:prstGeom prst="rect">
            <a:avLst/>
          </a:prstGeom>
        </p:spPr>
        <p:txBody>
          <a:bodyPr wrap="none">
            <a:spAutoFit/>
          </a:bodyPr>
          <a:lstStyle/>
          <a:p>
            <a:pPr algn="ctr">
              <a:lnSpc>
                <a:spcPts val="3500"/>
              </a:lnSpc>
              <a:spcBef>
                <a:spcPts val="600"/>
              </a:spcBef>
              <a:spcAft>
                <a:spcPts val="0"/>
              </a:spcAft>
            </a:pPr>
            <a:r>
              <a:rPr lang="en-US" sz="2800" dirty="0" err="1">
                <a:solidFill>
                  <a:srgbClr val="FF0000"/>
                </a:solidFill>
                <a:latin typeface="Times New Roman" pitchFamily="18" charset="0"/>
                <a:cs typeface="Times New Roman" pitchFamily="18" charset="0"/>
              </a:rPr>
              <a:t>Quả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tạ</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38" name="Rectangle 37">
            <a:extLst>
              <a:ext uri="{FF2B5EF4-FFF2-40B4-BE49-F238E27FC236}">
                <a16:creationId xmlns:a16="http://schemas.microsoft.com/office/drawing/2014/main" xmlns="" id="{77EEC30E-3EAA-420E-B1A7-6BB19E78522B}"/>
              </a:ext>
            </a:extLst>
          </p:cNvPr>
          <p:cNvSpPr/>
          <p:nvPr/>
        </p:nvSpPr>
        <p:spPr>
          <a:xfrm>
            <a:off x="10766009" y="4974081"/>
            <a:ext cx="676788" cy="541174"/>
          </a:xfrm>
          <a:prstGeom prst="rect">
            <a:avLst/>
          </a:prstGeom>
        </p:spPr>
        <p:txBody>
          <a:bodyPr wrap="none">
            <a:spAutoFit/>
          </a:bodyPr>
          <a:lstStyle/>
          <a:p>
            <a:pPr algn="ctr">
              <a:lnSpc>
                <a:spcPts val="3500"/>
              </a:lnSpc>
              <a:spcBef>
                <a:spcPts val="600"/>
              </a:spcBef>
              <a:spcAft>
                <a:spcPts val="0"/>
              </a:spcAft>
            </a:pPr>
            <a:r>
              <a:rPr lang="en-US" sz="2800" dirty="0">
                <a:solidFill>
                  <a:srgbClr val="FF0000"/>
                </a:solidFill>
                <a:latin typeface="FS Blonde Script" panose="03000503000000000000" pitchFamily="66" charset="0"/>
                <a:cs typeface="Arial" panose="020B0604020202020204" pitchFamily="34" charset="0"/>
              </a:rPr>
              <a:t> </a:t>
            </a:r>
            <a:r>
              <a:rPr lang="en-US" sz="2800" dirty="0" err="1">
                <a:solidFill>
                  <a:srgbClr val="FF0000"/>
                </a:solidFill>
                <a:latin typeface="Times New Roman" pitchFamily="18" charset="0"/>
                <a:cs typeface="Times New Roman" pitchFamily="18" charset="0"/>
              </a:rPr>
              <a:t>Có</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39" name="Rectangle 38">
            <a:extLst>
              <a:ext uri="{FF2B5EF4-FFF2-40B4-BE49-F238E27FC236}">
                <a16:creationId xmlns:a16="http://schemas.microsoft.com/office/drawing/2014/main" xmlns="" id="{1245C5CD-EBB7-4FCA-A7FB-4D8921C137F2}"/>
              </a:ext>
            </a:extLst>
          </p:cNvPr>
          <p:cNvSpPr/>
          <p:nvPr/>
        </p:nvSpPr>
        <p:spPr>
          <a:xfrm>
            <a:off x="6587004" y="5739676"/>
            <a:ext cx="2042869" cy="990015"/>
          </a:xfrm>
          <a:prstGeom prst="rect">
            <a:avLst/>
          </a:prstGeom>
        </p:spPr>
        <p:txBody>
          <a:bodyPr wrap="square">
            <a:spAutoFit/>
          </a:bodyPr>
          <a:lstStyle/>
          <a:p>
            <a:pPr algn="ctr">
              <a:lnSpc>
                <a:spcPts val="3500"/>
              </a:lnSpc>
              <a:spcBef>
                <a:spcPts val="600"/>
              </a:spcBef>
              <a:spcAft>
                <a:spcPts val="0"/>
              </a:spcAft>
            </a:pPr>
            <a:r>
              <a:rPr lang="en-US" sz="2800" dirty="0" err="1">
                <a:solidFill>
                  <a:srgbClr val="FF0000"/>
                </a:solidFill>
                <a:latin typeface="Times New Roman" pitchFamily="18" charset="0"/>
                <a:cs typeface="Times New Roman" pitchFamily="18" charset="0"/>
              </a:rPr>
              <a:t>Bàn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cầu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thủ</a:t>
            </a:r>
            <a:endParaRPr lang="en-US" sz="2800" dirty="0">
              <a:solidFill>
                <a:srgbClr val="FF0000"/>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xmlns="" id="{C75786A1-6DB5-4B01-A12F-50B4765A7F81}"/>
              </a:ext>
            </a:extLst>
          </p:cNvPr>
          <p:cNvSpPr/>
          <p:nvPr/>
        </p:nvSpPr>
        <p:spPr>
          <a:xfrm>
            <a:off x="8731955" y="5964096"/>
            <a:ext cx="1598515" cy="541174"/>
          </a:xfrm>
          <a:prstGeom prst="rect">
            <a:avLst/>
          </a:prstGeom>
        </p:spPr>
        <p:txBody>
          <a:bodyPr wrap="none">
            <a:spAutoFit/>
          </a:bodyPr>
          <a:lstStyle/>
          <a:p>
            <a:pPr>
              <a:lnSpc>
                <a:spcPts val="3500"/>
              </a:lnSpc>
            </a:pPr>
            <a:r>
              <a:rPr lang="en-US" sz="2800" dirty="0" err="1">
                <a:solidFill>
                  <a:srgbClr val="FF0000"/>
                </a:solidFill>
                <a:latin typeface="Times New Roman" pitchFamily="18" charset="0"/>
                <a:cs typeface="Times New Roman" pitchFamily="18" charset="0"/>
              </a:rPr>
              <a:t>Quả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bón</a:t>
            </a:r>
            <a:r>
              <a:rPr lang="en-US" sz="2800" dirty="0" err="1">
                <a:solidFill>
                  <a:srgbClr val="FF0000"/>
                </a:solidFill>
                <a:latin typeface="FS Blonde Script" panose="03000503000000000000" pitchFamily="66" charset="0"/>
                <a:cs typeface="Arial" panose="020B0604020202020204" pitchFamily="34" charset="0"/>
              </a:rPr>
              <a:t>g</a:t>
            </a:r>
            <a:endParaRPr lang="en-US" sz="2800" dirty="0">
              <a:solidFill>
                <a:srgbClr val="FF0000"/>
              </a:solidFill>
              <a:latin typeface="FS Blonde Script" panose="03000503000000000000" pitchFamily="66" charset="0"/>
            </a:endParaRPr>
          </a:p>
        </p:txBody>
      </p:sp>
      <p:sp>
        <p:nvSpPr>
          <p:cNvPr id="41" name="Rectangle 40">
            <a:extLst>
              <a:ext uri="{FF2B5EF4-FFF2-40B4-BE49-F238E27FC236}">
                <a16:creationId xmlns:a16="http://schemas.microsoft.com/office/drawing/2014/main" xmlns="" id="{2685212A-5002-4845-BEDE-EE7B76FC1A91}"/>
              </a:ext>
            </a:extLst>
          </p:cNvPr>
          <p:cNvSpPr/>
          <p:nvPr/>
        </p:nvSpPr>
        <p:spPr>
          <a:xfrm>
            <a:off x="10766010" y="5964096"/>
            <a:ext cx="676788" cy="541174"/>
          </a:xfrm>
          <a:prstGeom prst="rect">
            <a:avLst/>
          </a:prstGeom>
        </p:spPr>
        <p:txBody>
          <a:bodyPr wrap="none">
            <a:spAutoFit/>
          </a:bodyPr>
          <a:lstStyle/>
          <a:p>
            <a:pPr algn="ctr">
              <a:lnSpc>
                <a:spcPts val="3500"/>
              </a:lnSpc>
              <a:spcBef>
                <a:spcPts val="600"/>
              </a:spcBef>
              <a:spcAft>
                <a:spcPts val="0"/>
              </a:spcAft>
            </a:pPr>
            <a:r>
              <a:rPr lang="en-US" sz="2800" dirty="0">
                <a:solidFill>
                  <a:srgbClr val="FF0000"/>
                </a:solidFill>
                <a:latin typeface="FS Blonde Script" panose="03000503000000000000" pitchFamily="66" charset="0"/>
                <a:cs typeface="Arial" panose="020B0604020202020204" pitchFamily="34" charset="0"/>
              </a:rPr>
              <a:t> </a:t>
            </a:r>
            <a:r>
              <a:rPr lang="en-US" sz="2800" dirty="0" err="1">
                <a:solidFill>
                  <a:srgbClr val="FF0000"/>
                </a:solidFill>
                <a:latin typeface="Times New Roman" pitchFamily="18" charset="0"/>
                <a:cs typeface="Times New Roman" pitchFamily="18" charset="0"/>
              </a:rPr>
              <a:t>Có</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48098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500"/>
                                        <p:tgtEl>
                                          <p:spTgt spid="10"/>
                                        </p:tgtEl>
                                      </p:cBhvr>
                                    </p:animEffect>
                                  </p:childTnLst>
                                </p:cTn>
                              </p:par>
                              <p:par>
                                <p:cTn id="33" presetID="6"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barn(inVertical)">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barn(inVertical)">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animBg="1"/>
      <p:bldP spid="28" grpId="0"/>
      <p:bldP spid="29" grpId="0" animBg="1"/>
      <p:bldP spid="36"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4808" r="4808"/>
          <a:stretch/>
        </p:blipFill>
        <p:spPr>
          <a:xfrm>
            <a:off x="509094" y="1004687"/>
            <a:ext cx="640080" cy="640080"/>
          </a:xfrm>
          <a:prstGeom prst="rect">
            <a:avLst/>
          </a:prstGeom>
        </p:spPr>
      </p:pic>
      <p:sp>
        <p:nvSpPr>
          <p:cNvPr id="8" name="TextBox 7"/>
          <p:cNvSpPr txBox="1"/>
          <p:nvPr/>
        </p:nvSpPr>
        <p:spPr>
          <a:xfrm>
            <a:off x="1330764" y="1032339"/>
            <a:ext cx="485540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LỰC TIẾP XÚC:</a:t>
            </a:r>
          </a:p>
        </p:txBody>
      </p:sp>
      <p:grpSp>
        <p:nvGrpSpPr>
          <p:cNvPr id="10" name="Group 9"/>
          <p:cNvGrpSpPr/>
          <p:nvPr/>
        </p:nvGrpSpPr>
        <p:grpSpPr>
          <a:xfrm>
            <a:off x="245224" y="2419308"/>
            <a:ext cx="2511227" cy="1828800"/>
            <a:chOff x="8864567" y="2342189"/>
            <a:chExt cx="3856784" cy="2483817"/>
          </a:xfrm>
        </p:grpSpPr>
        <p:pic>
          <p:nvPicPr>
            <p:cNvPr id="12" name="Picture 11"/>
            <p:cNvPicPr>
              <a:picLocks noChangeAspect="1"/>
            </p:cNvPicPr>
            <p:nvPr/>
          </p:nvPicPr>
          <p:blipFill>
            <a:blip r:embed="rId3"/>
            <a:stretch>
              <a:fillRect/>
            </a:stretch>
          </p:blipFill>
          <p:spPr>
            <a:xfrm>
              <a:off x="8864569" y="2342189"/>
              <a:ext cx="3856782" cy="2483817"/>
            </a:xfrm>
            <a:prstGeom prst="rect">
              <a:avLst/>
            </a:prstGeom>
          </p:spPr>
        </p:pic>
        <p:sp>
          <p:nvSpPr>
            <p:cNvPr id="9" name="TextBox 8"/>
            <p:cNvSpPr txBox="1"/>
            <p:nvPr/>
          </p:nvSpPr>
          <p:spPr>
            <a:xfrm>
              <a:off x="8864567" y="4241269"/>
              <a:ext cx="1266714" cy="479016"/>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38.1a</a:t>
              </a:r>
            </a:p>
          </p:txBody>
        </p:sp>
      </p:grpSp>
      <p:grpSp>
        <p:nvGrpSpPr>
          <p:cNvPr id="11" name="Group 10"/>
          <p:cNvGrpSpPr/>
          <p:nvPr/>
        </p:nvGrpSpPr>
        <p:grpSpPr>
          <a:xfrm>
            <a:off x="2842653" y="2426314"/>
            <a:ext cx="2511225" cy="1841340"/>
            <a:chOff x="8894264" y="4556074"/>
            <a:chExt cx="3376535" cy="2485810"/>
          </a:xfrm>
        </p:grpSpPr>
        <p:pic>
          <p:nvPicPr>
            <p:cNvPr id="13" name="Picture 12"/>
            <p:cNvPicPr>
              <a:picLocks noChangeAspect="1"/>
            </p:cNvPicPr>
            <p:nvPr/>
          </p:nvPicPr>
          <p:blipFill>
            <a:blip r:embed="rId4"/>
            <a:stretch>
              <a:fillRect/>
            </a:stretch>
          </p:blipFill>
          <p:spPr>
            <a:xfrm>
              <a:off x="8894265" y="4556074"/>
              <a:ext cx="3376534" cy="2468880"/>
            </a:xfrm>
            <a:prstGeom prst="rect">
              <a:avLst/>
            </a:prstGeom>
          </p:spPr>
        </p:pic>
        <p:sp>
          <p:nvSpPr>
            <p:cNvPr id="26" name="TextBox 25"/>
            <p:cNvSpPr txBox="1"/>
            <p:nvPr/>
          </p:nvSpPr>
          <p:spPr>
            <a:xfrm>
              <a:off x="8894264" y="6501735"/>
              <a:ext cx="1232826" cy="540149"/>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38.1b</a:t>
              </a:r>
            </a:p>
          </p:txBody>
        </p:sp>
      </p:grpSp>
      <p:sp>
        <p:nvSpPr>
          <p:cNvPr id="27" name="Arrow: Right 26">
            <a:extLst>
              <a:ext uri="{FF2B5EF4-FFF2-40B4-BE49-F238E27FC236}">
                <a16:creationId xmlns:a16="http://schemas.microsoft.com/office/drawing/2014/main" xmlns="" id="{693ADC9C-B3EB-4C98-9CDB-9D4A9827C67A}"/>
              </a:ext>
            </a:extLst>
          </p:cNvPr>
          <p:cNvSpPr/>
          <p:nvPr/>
        </p:nvSpPr>
        <p:spPr>
          <a:xfrm>
            <a:off x="509094" y="1766994"/>
            <a:ext cx="524576" cy="530087"/>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7931D573-C5F3-457A-B56B-968BBF9A0E61}"/>
              </a:ext>
            </a:extLst>
          </p:cNvPr>
          <p:cNvSpPr txBox="1"/>
          <p:nvPr/>
        </p:nvSpPr>
        <p:spPr>
          <a:xfrm>
            <a:off x="1215259" y="1779156"/>
            <a:ext cx="10662453" cy="523220"/>
          </a:xfrm>
          <a:prstGeom prst="rect">
            <a:avLst/>
          </a:prstGeom>
          <a:noFill/>
        </p:spPr>
        <p:txBody>
          <a:bodyPr wrap="square" rtlCol="0">
            <a:spAutoFit/>
          </a:bodyPr>
          <a:lstStyle/>
          <a:p>
            <a:r>
              <a:rPr lang="en-US" sz="2800" i="1">
                <a:solidFill>
                  <a:srgbClr val="FFFF00"/>
                </a:solidFill>
                <a:latin typeface="Arial" panose="020B0604020202020204" pitchFamily="34" charset="0"/>
                <a:cs typeface="Arial" panose="020B0604020202020204" pitchFamily="34" charset="0"/>
              </a:rPr>
              <a:t>Tìm hiểu về lực tiếp xúc:</a:t>
            </a:r>
          </a:p>
        </p:txBody>
      </p:sp>
      <p:pic>
        <p:nvPicPr>
          <p:cNvPr id="14" name="Picture 13">
            <a:extLst>
              <a:ext uri="{FF2B5EF4-FFF2-40B4-BE49-F238E27FC236}">
                <a16:creationId xmlns:a16="http://schemas.microsoft.com/office/drawing/2014/main" xmlns="" id="{AC2A5951-03D6-4E64-9467-0C33108E805B}"/>
              </a:ext>
            </a:extLst>
          </p:cNvPr>
          <p:cNvPicPr>
            <a:picLocks noChangeAspect="1"/>
          </p:cNvPicPr>
          <p:nvPr/>
        </p:nvPicPr>
        <p:blipFill>
          <a:blip r:embed="rId5"/>
          <a:stretch>
            <a:fillRect/>
          </a:stretch>
        </p:blipFill>
        <p:spPr>
          <a:xfrm>
            <a:off x="245225" y="4365040"/>
            <a:ext cx="5108653" cy="2530415"/>
          </a:xfrm>
          <a:prstGeom prst="rect">
            <a:avLst/>
          </a:prstGeom>
        </p:spPr>
      </p:pic>
      <p:sp>
        <p:nvSpPr>
          <p:cNvPr id="30" name="Rectangle: Rounded Corners 29">
            <a:extLst>
              <a:ext uri="{FF2B5EF4-FFF2-40B4-BE49-F238E27FC236}">
                <a16:creationId xmlns:a16="http://schemas.microsoft.com/office/drawing/2014/main" xmlns="" id="{F4E3B297-CDBF-4BF4-9C78-D54E2BF9BA0D}"/>
              </a:ext>
            </a:extLst>
          </p:cNvPr>
          <p:cNvSpPr/>
          <p:nvPr/>
        </p:nvSpPr>
        <p:spPr>
          <a:xfrm>
            <a:off x="5440082" y="2464418"/>
            <a:ext cx="6506693" cy="1152239"/>
          </a:xfrm>
          <a:prstGeom prst="roundRect">
            <a:avLst>
              <a:gd name="adj" fmla="val 10419"/>
            </a:avLst>
          </a:prstGeom>
          <a:solidFill>
            <a:srgbClr val="FF99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300"/>
              </a:lnSpc>
            </a:pPr>
            <a:r>
              <a:rPr lang="en-US" sz="2800" dirty="0" err="1">
                <a:solidFill>
                  <a:schemeClr val="tx1"/>
                </a:solidFill>
                <a:latin typeface="Times New Roman" pitchFamily="18" charset="0"/>
                <a:cs typeface="Times New Roman" pitchFamily="18" charset="0"/>
              </a:rPr>
              <a:t>Lực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tay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nâng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lực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cầu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thủ</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bóng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gọi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xúc</a:t>
            </a:r>
            <a:r>
              <a:rPr lang="en-US" sz="2800" dirty="0">
                <a:solidFill>
                  <a:schemeClr val="tx1"/>
                </a:solidFill>
                <a:latin typeface="Times New Roman" pitchFamily="18" charset="0"/>
                <a:cs typeface="Times New Roman" pitchFamily="18" charset="0"/>
              </a:rPr>
              <a:t>.</a:t>
            </a:r>
          </a:p>
        </p:txBody>
      </p:sp>
      <p:sp>
        <p:nvSpPr>
          <p:cNvPr id="31" name="Rectangle 30">
            <a:extLst>
              <a:ext uri="{FF2B5EF4-FFF2-40B4-BE49-F238E27FC236}">
                <a16:creationId xmlns:a16="http://schemas.microsoft.com/office/drawing/2014/main" xmlns="" id="{BA41E355-7321-484F-A513-796F58E3F0C7}"/>
              </a:ext>
            </a:extLst>
          </p:cNvPr>
          <p:cNvSpPr/>
          <p:nvPr/>
        </p:nvSpPr>
        <p:spPr>
          <a:xfrm>
            <a:off x="7631756" y="3817574"/>
            <a:ext cx="2123343" cy="584775"/>
          </a:xfrm>
          <a:prstGeom prst="rect">
            <a:avLst/>
          </a:prstGeom>
        </p:spPr>
        <p:txBody>
          <a:bodyPr wrap="square">
            <a:spAutoFit/>
          </a:bodyPr>
          <a:lstStyle/>
          <a:p>
            <a:pPr algn="ctr"/>
            <a:r>
              <a:rPr lang="en-US" sz="3200" b="1" kern="10">
                <a:ln w="12700">
                  <a:noFill/>
                  <a:round/>
                  <a:headEnd/>
                  <a:tailEnd/>
                </a:ln>
                <a:solidFill>
                  <a:srgbClr val="FFFF00"/>
                </a:solidFill>
                <a:latin typeface="Arial" panose="020B0604020202020204" pitchFamily="34" charset="0"/>
                <a:cs typeface="Arial" panose="020B0604020202020204" pitchFamily="34" charset="0"/>
              </a:rPr>
              <a:t>Kết luận</a:t>
            </a:r>
            <a:endParaRPr lang="en-US" sz="3200" b="1" kern="10" dirty="0">
              <a:ln w="12700">
                <a:noFill/>
                <a:round/>
                <a:headEnd/>
                <a:tailEnd/>
              </a:ln>
              <a:solidFill>
                <a:srgbClr val="FFFF00"/>
              </a:solidFill>
              <a:latin typeface="Arial" panose="020B0604020202020204" pitchFamily="34" charset="0"/>
              <a:cs typeface="Arial" panose="020B0604020202020204" pitchFamily="34" charset="0"/>
            </a:endParaRPr>
          </a:p>
        </p:txBody>
      </p:sp>
      <p:sp>
        <p:nvSpPr>
          <p:cNvPr id="32" name="Round Diagonal Corner Rectangle 9">
            <a:extLst>
              <a:ext uri="{FF2B5EF4-FFF2-40B4-BE49-F238E27FC236}">
                <a16:creationId xmlns:a16="http://schemas.microsoft.com/office/drawing/2014/main" xmlns="" id="{AADC8DC4-56B3-429C-9C39-115AFDB3663B}"/>
              </a:ext>
            </a:extLst>
          </p:cNvPr>
          <p:cNvSpPr/>
          <p:nvPr/>
        </p:nvSpPr>
        <p:spPr>
          <a:xfrm>
            <a:off x="5440082" y="4515443"/>
            <a:ext cx="6506693" cy="2240199"/>
          </a:xfrm>
          <a:prstGeom prst="round2Diag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48640" algn="just">
              <a:lnSpc>
                <a:spcPts val="3800"/>
              </a:lnSpc>
            </a:pPr>
            <a:r>
              <a:rPr lang="en-US" sz="2800" b="1" u="sng" dirty="0" err="1">
                <a:solidFill>
                  <a:srgbClr val="FF0000"/>
                </a:solidFill>
                <a:latin typeface="Times New Roman" pitchFamily="18" charset="0"/>
                <a:cs typeface="Times New Roman" pitchFamily="18" charset="0"/>
              </a:rPr>
              <a:t>Lực</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tiếp</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xúc</a:t>
            </a:r>
            <a:r>
              <a:rPr lang="en-US" sz="2800" b="1"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hoặc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hoặc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chịu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lực</a:t>
            </a:r>
            <a:r>
              <a:rPr lang="en-US" sz="2800" dirty="0">
                <a:solidFill>
                  <a:srgbClr val="FF0000"/>
                </a:solidFill>
                <a:latin typeface="Times New Roman" pitchFamily="18" charset="0"/>
                <a:cs typeface="Times New Roman" pitchFamily="18" charset="0"/>
              </a:rPr>
              <a:t>.</a:t>
            </a:r>
          </a:p>
        </p:txBody>
      </p:sp>
      <p:pic>
        <p:nvPicPr>
          <p:cNvPr id="34" name="Picture 33">
            <a:extLst>
              <a:ext uri="{FF2B5EF4-FFF2-40B4-BE49-F238E27FC236}">
                <a16:creationId xmlns:a16="http://schemas.microsoft.com/office/drawing/2014/main" xmlns="" id="{69512C22-5FB9-4F29-AA21-B5E326F8CDCD}"/>
              </a:ext>
            </a:extLst>
          </p:cNvPr>
          <p:cNvPicPr>
            <a:picLocks noChangeAspect="1"/>
          </p:cNvPicPr>
          <p:nvPr/>
        </p:nvPicPr>
        <p:blipFill rotWithShape="1">
          <a:blip r:embed="rId6"/>
          <a:srcRect t="1649" b="1649"/>
          <a:stretch/>
        </p:blipFill>
        <p:spPr>
          <a:xfrm>
            <a:off x="10986448" y="3959715"/>
            <a:ext cx="696496" cy="696496"/>
          </a:xfrm>
          <a:prstGeom prst="rect">
            <a:avLst/>
          </a:prstGeom>
        </p:spPr>
      </p:pic>
    </p:spTree>
    <p:extLst>
      <p:ext uri="{BB962C8B-B14F-4D97-AF65-F5344CB8AC3E}">
        <p14:creationId xmlns:p14="http://schemas.microsoft.com/office/powerpoint/2010/main" val="161305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anim calcmode="lin" valueType="num">
                                      <p:cBhvr>
                                        <p:cTn id="18" dur="500" fill="hold"/>
                                        <p:tgtEl>
                                          <p:spTgt spid="34"/>
                                        </p:tgtEl>
                                        <p:attrNameLst>
                                          <p:attrName>ppt_x</p:attrName>
                                        </p:attrNameLst>
                                      </p:cBhvr>
                                      <p:tavLst>
                                        <p:tav tm="0">
                                          <p:val>
                                            <p:strVal val="#ppt_x"/>
                                          </p:val>
                                        </p:tav>
                                        <p:tav tm="100000">
                                          <p:val>
                                            <p:strVal val="#ppt_x"/>
                                          </p:val>
                                        </p:tav>
                                      </p:tavLst>
                                    </p:anim>
                                    <p:anim calcmode="lin" valueType="num">
                                      <p:cBhvr>
                                        <p:cTn id="19" dur="5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repeatCount="indefinite"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0"/>
                                        <p:tgtEl>
                                          <p:spTgt spid="34"/>
                                        </p:tgtEl>
                                      </p:cBhvr>
                                    </p:animEffect>
                                    <p:anim calcmode="lin" valueType="num">
                                      <p:cBhvr>
                                        <p:cTn id="30" dur="5000" fill="hold"/>
                                        <p:tgtEl>
                                          <p:spTgt spid="34"/>
                                        </p:tgtEl>
                                        <p:attrNameLst>
                                          <p:attrName>ppt_w</p:attrName>
                                        </p:attrNameLst>
                                      </p:cBhvr>
                                      <p:tavLst>
                                        <p:tav tm="0" fmla="#ppt_w*sin(2.5*pi*$)">
                                          <p:val>
                                            <p:fltVal val="0"/>
                                          </p:val>
                                        </p:tav>
                                        <p:tav tm="100000">
                                          <p:val>
                                            <p:fltVal val="1"/>
                                          </p:val>
                                        </p:tav>
                                      </p:tavLst>
                                    </p:anim>
                                    <p:anim calcmode="lin" valueType="num">
                                      <p:cBhvr>
                                        <p:cTn id="31" dur="50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4808" r="4808"/>
          <a:stretch/>
        </p:blipFill>
        <p:spPr>
          <a:xfrm>
            <a:off x="509094" y="1004687"/>
            <a:ext cx="640080" cy="640080"/>
          </a:xfrm>
          <a:prstGeom prst="rect">
            <a:avLst/>
          </a:prstGeom>
        </p:spPr>
      </p:pic>
      <p:sp>
        <p:nvSpPr>
          <p:cNvPr id="8" name="TextBox 7"/>
          <p:cNvSpPr txBox="1"/>
          <p:nvPr/>
        </p:nvSpPr>
        <p:spPr>
          <a:xfrm>
            <a:off x="1330764" y="1032339"/>
            <a:ext cx="485540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LỰC TIẾP XÚC:</a:t>
            </a:r>
          </a:p>
        </p:txBody>
      </p:sp>
      <p:sp>
        <p:nvSpPr>
          <p:cNvPr id="25" name="TextBox 24">
            <a:extLst>
              <a:ext uri="{FF2B5EF4-FFF2-40B4-BE49-F238E27FC236}">
                <a16:creationId xmlns:a16="http://schemas.microsoft.com/office/drawing/2014/main" xmlns="" id="{9C0A04B3-0578-4668-9F0B-8B6A8DD55AC9}"/>
              </a:ext>
            </a:extLst>
          </p:cNvPr>
          <p:cNvSpPr txBox="1"/>
          <p:nvPr/>
        </p:nvSpPr>
        <p:spPr>
          <a:xfrm>
            <a:off x="1423565" y="1779156"/>
            <a:ext cx="10259379" cy="830997"/>
          </a:xfrm>
          <a:prstGeom prst="rect">
            <a:avLst/>
          </a:prstGeom>
          <a:solidFill>
            <a:srgbClr val="FF6600"/>
          </a:solidFill>
        </p:spPr>
        <p:txBody>
          <a:bodyPr wrap="square" rtlCol="0">
            <a:spAutoFit/>
          </a:bodyPr>
          <a:lstStyle/>
          <a:p>
            <a:pPr algn="just"/>
            <a:r>
              <a:rPr lang="en-US" sz="2400">
                <a:solidFill>
                  <a:schemeClr val="bg1"/>
                </a:solidFill>
                <a:latin typeface="Arial" panose="020B0604020202020204" pitchFamily="34" charset="0"/>
                <a:cs typeface="Arial" panose="020B0604020202020204" pitchFamily="34" charset="0"/>
              </a:rPr>
              <a:t>Em hãy tìm các ví dụ về lực tiếp xúc trong đời sống:</a:t>
            </a:r>
          </a:p>
          <a:p>
            <a:pPr algn="just"/>
            <a:endParaRPr lang="vi-VN" sz="2400" dirty="0">
              <a:solidFill>
                <a:schemeClr val="bg1"/>
              </a:solidFill>
              <a:latin typeface="Arial" panose="020B0604020202020204" pitchFamily="34" charset="0"/>
              <a:cs typeface="Arial" panose="020B0604020202020204" pitchFamily="34" charset="0"/>
            </a:endParaRPr>
          </a:p>
        </p:txBody>
      </p:sp>
      <p:pic>
        <p:nvPicPr>
          <p:cNvPr id="30" name="Picture 13">
            <a:extLst>
              <a:ext uri="{FF2B5EF4-FFF2-40B4-BE49-F238E27FC236}">
                <a16:creationId xmlns:a16="http://schemas.microsoft.com/office/drawing/2014/main" xmlns="" id="{27909E4C-B1AE-4DDD-9036-E9CF73C00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8" r="82772" b="76648"/>
          <a:stretch/>
        </p:blipFill>
        <p:spPr bwMode="auto">
          <a:xfrm>
            <a:off x="509132" y="1774738"/>
            <a:ext cx="830997" cy="83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xmlns="" id="{45196A49-C450-4A2C-ABF2-2B93C5D72982}"/>
              </a:ext>
            </a:extLst>
          </p:cNvPr>
          <p:cNvPicPr>
            <a:picLocks noChangeAspect="1"/>
          </p:cNvPicPr>
          <p:nvPr/>
        </p:nvPicPr>
        <p:blipFill>
          <a:blip r:embed="rId4"/>
          <a:stretch>
            <a:fillRect/>
          </a:stretch>
        </p:blipFill>
        <p:spPr>
          <a:xfrm>
            <a:off x="2582595" y="2740248"/>
            <a:ext cx="3644731" cy="1900439"/>
          </a:xfrm>
          <a:prstGeom prst="rect">
            <a:avLst/>
          </a:prstGeom>
          <a:ln>
            <a:solidFill>
              <a:schemeClr val="bg1"/>
            </a:solidFill>
          </a:ln>
        </p:spPr>
      </p:pic>
      <p:pic>
        <p:nvPicPr>
          <p:cNvPr id="32" name="Picture 31">
            <a:extLst>
              <a:ext uri="{FF2B5EF4-FFF2-40B4-BE49-F238E27FC236}">
                <a16:creationId xmlns:a16="http://schemas.microsoft.com/office/drawing/2014/main" xmlns="" id="{3B215659-E081-45C3-8A85-044D974A091B}"/>
              </a:ext>
            </a:extLst>
          </p:cNvPr>
          <p:cNvPicPr>
            <a:picLocks noChangeAspect="1"/>
          </p:cNvPicPr>
          <p:nvPr/>
        </p:nvPicPr>
        <p:blipFill rotWithShape="1">
          <a:blip r:embed="rId5"/>
          <a:srcRect l="18622" r="19248" b="11037"/>
          <a:stretch/>
        </p:blipFill>
        <p:spPr>
          <a:xfrm>
            <a:off x="509094" y="2740249"/>
            <a:ext cx="1878940" cy="3982523"/>
          </a:xfrm>
          <a:prstGeom prst="rect">
            <a:avLst/>
          </a:prstGeom>
          <a:ln>
            <a:solidFill>
              <a:schemeClr val="bg1"/>
            </a:solidFill>
          </a:ln>
        </p:spPr>
      </p:pic>
      <p:pic>
        <p:nvPicPr>
          <p:cNvPr id="34" name="Picture 33">
            <a:extLst>
              <a:ext uri="{FF2B5EF4-FFF2-40B4-BE49-F238E27FC236}">
                <a16:creationId xmlns:a16="http://schemas.microsoft.com/office/drawing/2014/main" xmlns="" id="{FA96C1D5-164E-4814-894E-569F45A581F7}"/>
              </a:ext>
            </a:extLst>
          </p:cNvPr>
          <p:cNvPicPr>
            <a:picLocks noChangeAspect="1"/>
          </p:cNvPicPr>
          <p:nvPr/>
        </p:nvPicPr>
        <p:blipFill rotWithShape="1">
          <a:blip r:embed="rId6"/>
          <a:srcRect t="14557" r="24355" b="4938"/>
          <a:stretch/>
        </p:blipFill>
        <p:spPr>
          <a:xfrm>
            <a:off x="2582595" y="4822332"/>
            <a:ext cx="2612295" cy="1900439"/>
          </a:xfrm>
          <a:prstGeom prst="rect">
            <a:avLst/>
          </a:prstGeom>
          <a:ln>
            <a:solidFill>
              <a:schemeClr val="bg1"/>
            </a:solidFill>
          </a:ln>
        </p:spPr>
      </p:pic>
      <p:pic>
        <p:nvPicPr>
          <p:cNvPr id="35" name="Picture 34">
            <a:extLst>
              <a:ext uri="{FF2B5EF4-FFF2-40B4-BE49-F238E27FC236}">
                <a16:creationId xmlns:a16="http://schemas.microsoft.com/office/drawing/2014/main" xmlns="" id="{921BA29F-3CF7-42FB-8135-219818274B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5431" y="2734685"/>
            <a:ext cx="2470191" cy="1900438"/>
          </a:xfrm>
          <a:prstGeom prst="rect">
            <a:avLst/>
          </a:prstGeom>
          <a:ln>
            <a:solidFill>
              <a:schemeClr val="bg1"/>
            </a:solidFill>
          </a:ln>
        </p:spPr>
      </p:pic>
      <p:pic>
        <p:nvPicPr>
          <p:cNvPr id="42" name="Picture 41">
            <a:extLst>
              <a:ext uri="{FF2B5EF4-FFF2-40B4-BE49-F238E27FC236}">
                <a16:creationId xmlns:a16="http://schemas.microsoft.com/office/drawing/2014/main" xmlns="" id="{8576AD12-FCDE-4215-B66B-66507DC3D86F}"/>
              </a:ext>
            </a:extLst>
          </p:cNvPr>
          <p:cNvPicPr>
            <a:picLocks noChangeAspect="1"/>
          </p:cNvPicPr>
          <p:nvPr/>
        </p:nvPicPr>
        <p:blipFill>
          <a:blip r:embed="rId8"/>
          <a:stretch>
            <a:fillRect/>
          </a:stretch>
        </p:blipFill>
        <p:spPr>
          <a:xfrm>
            <a:off x="9033726" y="2734684"/>
            <a:ext cx="2535973" cy="1900438"/>
          </a:xfrm>
          <a:prstGeom prst="rect">
            <a:avLst/>
          </a:prstGeom>
          <a:ln>
            <a:solidFill>
              <a:schemeClr val="bg1"/>
            </a:solidFill>
          </a:ln>
        </p:spPr>
      </p:pic>
      <p:pic>
        <p:nvPicPr>
          <p:cNvPr id="43" name="Picture 42">
            <a:extLst>
              <a:ext uri="{FF2B5EF4-FFF2-40B4-BE49-F238E27FC236}">
                <a16:creationId xmlns:a16="http://schemas.microsoft.com/office/drawing/2014/main" xmlns="" id="{5EC641B5-4639-4166-8928-C093CD6291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170"/>
          <a:stretch/>
        </p:blipFill>
        <p:spPr>
          <a:xfrm>
            <a:off x="5389451" y="4820344"/>
            <a:ext cx="6180249" cy="1900439"/>
          </a:xfrm>
          <a:prstGeom prst="rect">
            <a:avLst/>
          </a:prstGeom>
          <a:ln>
            <a:solidFill>
              <a:schemeClr val="bg1"/>
            </a:solidFill>
          </a:ln>
        </p:spPr>
      </p:pic>
    </p:spTree>
    <p:extLst>
      <p:ext uri="{BB962C8B-B14F-4D97-AF65-F5344CB8AC3E}">
        <p14:creationId xmlns:p14="http://schemas.microsoft.com/office/powerpoint/2010/main" val="8841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1330764" y="1032339"/>
            <a:ext cx="485540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LỰC KHÔNG TIẾP XÚC:</a:t>
            </a:r>
          </a:p>
        </p:txBody>
      </p:sp>
      <p:pic>
        <p:nvPicPr>
          <p:cNvPr id="8" name="Picture 7"/>
          <p:cNvPicPr>
            <a:picLocks noChangeAspect="1"/>
          </p:cNvPicPr>
          <p:nvPr/>
        </p:nvPicPr>
        <p:blipFill rotWithShape="1">
          <a:blip r:embed="rId2"/>
          <a:srcRect l="2284" r="2284"/>
          <a:stretch/>
        </p:blipFill>
        <p:spPr>
          <a:xfrm>
            <a:off x="509094" y="1004686"/>
            <a:ext cx="640080" cy="640080"/>
          </a:xfrm>
          <a:prstGeom prst="rect">
            <a:avLst/>
          </a:prstGeom>
        </p:spPr>
      </p:pic>
      <p:grpSp>
        <p:nvGrpSpPr>
          <p:cNvPr id="25" name="Group 24"/>
          <p:cNvGrpSpPr/>
          <p:nvPr/>
        </p:nvGrpSpPr>
        <p:grpSpPr>
          <a:xfrm>
            <a:off x="157518" y="3762827"/>
            <a:ext cx="2330317" cy="1976849"/>
            <a:chOff x="6585303" y="2484717"/>
            <a:chExt cx="2896806" cy="2007052"/>
          </a:xfrm>
        </p:grpSpPr>
        <p:pic>
          <p:nvPicPr>
            <p:cNvPr id="17" name="Picture 16"/>
            <p:cNvPicPr>
              <a:picLocks noChangeAspect="1"/>
            </p:cNvPicPr>
            <p:nvPr/>
          </p:nvPicPr>
          <p:blipFill rotWithShape="1">
            <a:blip r:embed="rId3"/>
            <a:srcRect l="14228" r="4026"/>
            <a:stretch/>
          </p:blipFill>
          <p:spPr>
            <a:xfrm>
              <a:off x="6585303" y="2484717"/>
              <a:ext cx="2896806" cy="2007052"/>
            </a:xfrm>
            <a:prstGeom prst="rect">
              <a:avLst/>
            </a:prstGeom>
          </p:spPr>
        </p:pic>
        <p:sp>
          <p:nvSpPr>
            <p:cNvPr id="23" name="TextBox 22"/>
            <p:cNvSpPr txBox="1"/>
            <p:nvPr/>
          </p:nvSpPr>
          <p:spPr>
            <a:xfrm>
              <a:off x="8587430" y="2484717"/>
              <a:ext cx="894679" cy="406223"/>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38.2</a:t>
              </a:r>
            </a:p>
          </p:txBody>
        </p:sp>
      </p:grpSp>
      <p:grpSp>
        <p:nvGrpSpPr>
          <p:cNvPr id="27" name="Group 26"/>
          <p:cNvGrpSpPr/>
          <p:nvPr/>
        </p:nvGrpSpPr>
        <p:grpSpPr>
          <a:xfrm>
            <a:off x="2487835" y="4501039"/>
            <a:ext cx="2199017" cy="2356961"/>
            <a:chOff x="9601378" y="3179413"/>
            <a:chExt cx="2554242" cy="2932307"/>
          </a:xfrm>
        </p:grpSpPr>
        <p:pic>
          <p:nvPicPr>
            <p:cNvPr id="18" name="Picture 17"/>
            <p:cNvPicPr>
              <a:picLocks noChangeAspect="1"/>
            </p:cNvPicPr>
            <p:nvPr/>
          </p:nvPicPr>
          <p:blipFill rotWithShape="1">
            <a:blip r:embed="rId4"/>
            <a:srcRect r="14365"/>
            <a:stretch/>
          </p:blipFill>
          <p:spPr>
            <a:xfrm>
              <a:off x="9601378" y="3179413"/>
              <a:ext cx="2401732" cy="2898648"/>
            </a:xfrm>
            <a:prstGeom prst="rect">
              <a:avLst/>
            </a:prstGeom>
          </p:spPr>
        </p:pic>
        <p:sp>
          <p:nvSpPr>
            <p:cNvPr id="24" name="TextBox 23"/>
            <p:cNvSpPr txBox="1"/>
            <p:nvPr/>
          </p:nvSpPr>
          <p:spPr>
            <a:xfrm>
              <a:off x="11260941" y="5613941"/>
              <a:ext cx="894679" cy="497779"/>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37.2</a:t>
              </a:r>
            </a:p>
          </p:txBody>
        </p:sp>
      </p:grpSp>
      <p:sp>
        <p:nvSpPr>
          <p:cNvPr id="33" name="Arrow: Right 32">
            <a:extLst>
              <a:ext uri="{FF2B5EF4-FFF2-40B4-BE49-F238E27FC236}">
                <a16:creationId xmlns:a16="http://schemas.microsoft.com/office/drawing/2014/main" xmlns="" id="{A55CF527-ABDA-4A75-B732-6F9D24900ED2}"/>
              </a:ext>
            </a:extLst>
          </p:cNvPr>
          <p:cNvSpPr/>
          <p:nvPr/>
        </p:nvSpPr>
        <p:spPr>
          <a:xfrm>
            <a:off x="509094" y="1766994"/>
            <a:ext cx="524576" cy="530087"/>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852CEF5D-ECA0-4EAB-9EA2-604CA06DD757}"/>
              </a:ext>
            </a:extLst>
          </p:cNvPr>
          <p:cNvSpPr txBox="1"/>
          <p:nvPr/>
        </p:nvSpPr>
        <p:spPr>
          <a:xfrm>
            <a:off x="1215259" y="1779156"/>
            <a:ext cx="10662453" cy="523220"/>
          </a:xfrm>
          <a:prstGeom prst="rect">
            <a:avLst/>
          </a:prstGeom>
          <a:noFill/>
        </p:spPr>
        <p:txBody>
          <a:bodyPr wrap="square" rtlCol="0">
            <a:spAutoFit/>
          </a:bodyPr>
          <a:lstStyle/>
          <a:p>
            <a:r>
              <a:rPr lang="en-US" sz="2800" i="1">
                <a:solidFill>
                  <a:srgbClr val="FFFF00"/>
                </a:solidFill>
                <a:latin typeface="Arial" panose="020B0604020202020204" pitchFamily="34" charset="0"/>
                <a:cs typeface="Arial" panose="020B0604020202020204" pitchFamily="34" charset="0"/>
              </a:rPr>
              <a:t>Tìm hiểu về lực không tiếp xúc:</a:t>
            </a:r>
          </a:p>
        </p:txBody>
      </p:sp>
      <p:sp>
        <p:nvSpPr>
          <p:cNvPr id="35" name="TextBox 34">
            <a:extLst>
              <a:ext uri="{FF2B5EF4-FFF2-40B4-BE49-F238E27FC236}">
                <a16:creationId xmlns:a16="http://schemas.microsoft.com/office/drawing/2014/main" xmlns="" id="{DC2AD7DA-3F54-4AD7-AB5B-43C4996AEEA1}"/>
              </a:ext>
            </a:extLst>
          </p:cNvPr>
          <p:cNvSpPr txBox="1"/>
          <p:nvPr/>
        </p:nvSpPr>
        <p:spPr>
          <a:xfrm>
            <a:off x="157518" y="2432437"/>
            <a:ext cx="11876963" cy="1200329"/>
          </a:xfrm>
          <a:prstGeom prst="rect">
            <a:avLst/>
          </a:prstGeom>
          <a:solidFill>
            <a:srgbClr val="00B0F0"/>
          </a:solidFill>
        </p:spPr>
        <p:txBody>
          <a:bodyPr wrap="square" rtlCol="0">
            <a:spAutoFit/>
          </a:bodyPr>
          <a:lstStyle/>
          <a:p>
            <a:pPr algn="just"/>
            <a:r>
              <a:rPr lang="en-US" sz="2400">
                <a:solidFill>
                  <a:schemeClr val="bg1"/>
                </a:solidFill>
                <a:latin typeface="Arial" panose="020B0604020202020204" pitchFamily="34" charset="0"/>
                <a:cs typeface="Arial" panose="020B0604020202020204" pitchFamily="34" charset="0"/>
              </a:rPr>
              <a:t>ND2: Quan sát hình 38.2, em hãy cho biết tại sao viên bi sắt lại bị kéo về phía nam châm. Trong hình 38.2 và 37.2, vật nào gây ra lực và vật nào chịu tác dụng của lực? Các vật có tiếp xúc với nhau hay không?</a:t>
            </a:r>
            <a:endParaRPr lang="vi-VN" sz="2400" dirty="0">
              <a:solidFill>
                <a:schemeClr val="bg1"/>
              </a:solidFill>
              <a:latin typeface="Arial" panose="020B0604020202020204" pitchFamily="34" charset="0"/>
              <a:cs typeface="Arial" panose="020B0604020202020204" pitchFamily="34" charset="0"/>
            </a:endParaRPr>
          </a:p>
        </p:txBody>
      </p:sp>
      <p:graphicFrame>
        <p:nvGraphicFramePr>
          <p:cNvPr id="36" name="Table 35">
            <a:extLst>
              <a:ext uri="{FF2B5EF4-FFF2-40B4-BE49-F238E27FC236}">
                <a16:creationId xmlns:a16="http://schemas.microsoft.com/office/drawing/2014/main" xmlns="" id="{15ED2BAE-6E8D-43ED-B6B2-C52FAD12C5E3}"/>
              </a:ext>
            </a:extLst>
          </p:cNvPr>
          <p:cNvGraphicFramePr>
            <a:graphicFrameLocks noGrp="1"/>
          </p:cNvGraphicFramePr>
          <p:nvPr>
            <p:extLst>
              <p:ext uri="{D42A27DB-BD31-4B8C-83A1-F6EECF244321}">
                <p14:modId xmlns:p14="http://schemas.microsoft.com/office/powerpoint/2010/main" val="2433181995"/>
              </p:ext>
            </p:extLst>
          </p:nvPr>
        </p:nvGraphicFramePr>
        <p:xfrm>
          <a:off x="4818152" y="3762827"/>
          <a:ext cx="7216327" cy="3003871"/>
        </p:xfrm>
        <a:graphic>
          <a:graphicData uri="http://schemas.openxmlformats.org/drawingml/2006/table">
            <a:tbl>
              <a:tblPr firstRow="1" firstCol="1" bandRow="1">
                <a:tableStyleId>{74C1A8A3-306A-4EB7-A6B1-4F7E0EB9C5D6}</a:tableStyleId>
              </a:tblPr>
              <a:tblGrid>
                <a:gridCol w="1745562">
                  <a:extLst>
                    <a:ext uri="{9D8B030D-6E8A-4147-A177-3AD203B41FA5}">
                      <a16:colId xmlns:a16="http://schemas.microsoft.com/office/drawing/2014/main" xmlns="" val="20000"/>
                    </a:ext>
                  </a:extLst>
                </a:gridCol>
                <a:gridCol w="1930321">
                  <a:extLst>
                    <a:ext uri="{9D8B030D-6E8A-4147-A177-3AD203B41FA5}">
                      <a16:colId xmlns:a16="http://schemas.microsoft.com/office/drawing/2014/main" xmlns="" val="20001"/>
                    </a:ext>
                  </a:extLst>
                </a:gridCol>
                <a:gridCol w="1787156">
                  <a:extLst>
                    <a:ext uri="{9D8B030D-6E8A-4147-A177-3AD203B41FA5}">
                      <a16:colId xmlns:a16="http://schemas.microsoft.com/office/drawing/2014/main" xmlns="" val="20002"/>
                    </a:ext>
                  </a:extLst>
                </a:gridCol>
                <a:gridCol w="1753288">
                  <a:extLst>
                    <a:ext uri="{9D8B030D-6E8A-4147-A177-3AD203B41FA5}">
                      <a16:colId xmlns:a16="http://schemas.microsoft.com/office/drawing/2014/main" xmlns="" val="20003"/>
                    </a:ext>
                  </a:extLst>
                </a:gridCol>
              </a:tblGrid>
              <a:tr h="1227963">
                <a:tc>
                  <a:txBody>
                    <a:bodyPr/>
                    <a:lstStyle/>
                    <a:p>
                      <a:pPr algn="ctr">
                        <a:lnSpc>
                          <a:spcPct val="115000"/>
                        </a:lnSpc>
                        <a:spcBef>
                          <a:spcPts val="600"/>
                        </a:spcBef>
                        <a:spcAft>
                          <a:spcPts val="0"/>
                        </a:spcAft>
                      </a:pPr>
                      <a:r>
                        <a:rPr lang="en-US" sz="2000">
                          <a:solidFill>
                            <a:schemeClr val="tx1"/>
                          </a:solidFill>
                          <a:effectLst/>
                          <a:latin typeface="Arial" panose="020B0604020202020204" pitchFamily="34" charset="0"/>
                          <a:cs typeface="Arial" panose="020B0604020202020204" pitchFamily="34" charset="0"/>
                        </a:rPr>
                        <a:t>Hình</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r>
                        <a:rPr lang="en-US" sz="2000">
                          <a:solidFill>
                            <a:schemeClr val="tx1"/>
                          </a:solidFill>
                          <a:effectLst/>
                          <a:latin typeface="Arial" panose="020B0604020202020204" pitchFamily="34" charset="0"/>
                          <a:cs typeface="Arial" panose="020B0604020202020204" pitchFamily="34" charset="0"/>
                        </a:rPr>
                        <a:t>Vật gây ra lực</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r>
                        <a:rPr lang="en-US" sz="2000">
                          <a:solidFill>
                            <a:schemeClr val="tx1"/>
                          </a:solidFill>
                          <a:effectLst/>
                          <a:latin typeface="Arial" panose="020B0604020202020204" pitchFamily="34" charset="0"/>
                          <a:cs typeface="Arial" panose="020B0604020202020204" pitchFamily="34" charset="0"/>
                        </a:rPr>
                        <a:t>Vật chịu tác dụng của lực</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r>
                        <a:rPr lang="en-US" sz="2000">
                          <a:solidFill>
                            <a:schemeClr val="tx1"/>
                          </a:solidFill>
                          <a:effectLst/>
                          <a:latin typeface="Arial" panose="020B0604020202020204" pitchFamily="34" charset="0"/>
                          <a:cs typeface="Arial" panose="020B0604020202020204" pitchFamily="34" charset="0"/>
                        </a:rPr>
                        <a:t>Các vật có tiếp xúc với nhau không</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xmlns="" val="10000"/>
                  </a:ext>
                </a:extLst>
              </a:tr>
              <a:tr h="887954">
                <a:tc>
                  <a:txBody>
                    <a:bodyPr/>
                    <a:lstStyle/>
                    <a:p>
                      <a:pPr algn="ctr">
                        <a:lnSpc>
                          <a:spcPct val="115000"/>
                        </a:lnSpc>
                        <a:spcBef>
                          <a:spcPts val="600"/>
                        </a:spcBef>
                        <a:spcAft>
                          <a:spcPts val="0"/>
                        </a:spcAft>
                      </a:pPr>
                      <a:r>
                        <a:rPr lang="en-US" sz="2000" b="1">
                          <a:solidFill>
                            <a:schemeClr val="tx1"/>
                          </a:solidFill>
                          <a:effectLst/>
                          <a:latin typeface="Arial" panose="020B0604020202020204" pitchFamily="34" charset="0"/>
                          <a:cs typeface="Arial" panose="020B0604020202020204" pitchFamily="34" charset="0"/>
                        </a:rPr>
                        <a:t>Hình 38.2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FF"/>
                    </a:solidFill>
                  </a:tcPr>
                </a:tc>
                <a:tc>
                  <a:txBody>
                    <a:bodyPr/>
                    <a:lstStyle/>
                    <a:p>
                      <a:pPr algn="ctr">
                        <a:lnSpc>
                          <a:spcPct val="115000"/>
                        </a:lnSpc>
                        <a:spcBef>
                          <a:spcPts val="600"/>
                        </a:spcBef>
                        <a:spcAft>
                          <a:spcPts val="0"/>
                        </a:spcAft>
                      </a:pP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FF"/>
                    </a:solidFill>
                  </a:tcPr>
                </a:tc>
                <a:tc>
                  <a:txBody>
                    <a:bodyPr/>
                    <a:lstStyle/>
                    <a:p>
                      <a:pPr algn="ctr">
                        <a:lnSpc>
                          <a:spcPct val="115000"/>
                        </a:lnSpc>
                        <a:spcBef>
                          <a:spcPts val="600"/>
                        </a:spcBef>
                        <a:spcAft>
                          <a:spcPts val="0"/>
                        </a:spcAft>
                      </a:pP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FF"/>
                    </a:solidFill>
                  </a:tcPr>
                </a:tc>
                <a:extLst>
                  <a:ext uri="{0D108BD9-81ED-4DB2-BD59-A6C34878D82A}">
                    <a16:rowId xmlns:a16="http://schemas.microsoft.com/office/drawing/2014/main" xmlns="" val="10001"/>
                  </a:ext>
                </a:extLst>
              </a:tr>
              <a:tr h="887954">
                <a:tc>
                  <a:txBody>
                    <a:bodyPr/>
                    <a:lstStyle/>
                    <a:p>
                      <a:pPr algn="ctr">
                        <a:lnSpc>
                          <a:spcPct val="115000"/>
                        </a:lnSpc>
                        <a:spcBef>
                          <a:spcPts val="600"/>
                        </a:spcBef>
                        <a:spcAft>
                          <a:spcPts val="0"/>
                        </a:spcAft>
                      </a:pPr>
                      <a:r>
                        <a:rPr lang="en-US" sz="2000" b="1">
                          <a:solidFill>
                            <a:schemeClr val="tx1"/>
                          </a:solidFill>
                          <a:effectLst/>
                          <a:latin typeface="Arial" panose="020B0604020202020204" pitchFamily="34" charset="0"/>
                          <a:cs typeface="Arial" panose="020B0604020202020204" pitchFamily="34" charset="0"/>
                        </a:rPr>
                        <a:t>Hình 37.2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endParaRPr lang="en-US" sz="240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lnSpc>
                          <a:spcPct val="115000"/>
                        </a:lnSpc>
                        <a:spcBef>
                          <a:spcPts val="600"/>
                        </a:spcBef>
                        <a:spcAft>
                          <a:spcPts val="0"/>
                        </a:spcAft>
                      </a:pPr>
                      <a:r>
                        <a:rPr lang="en-US" sz="2400">
                          <a:solidFill>
                            <a:schemeClr val="tx1"/>
                          </a:solidFill>
                          <a:effectLst/>
                        </a:rPr>
                        <a:t> </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lnSpc>
                          <a:spcPct val="115000"/>
                        </a:lnSpc>
                        <a:spcBef>
                          <a:spcPts val="600"/>
                        </a:spcBef>
                        <a:spcAft>
                          <a:spcPts val="0"/>
                        </a:spcAft>
                      </a:pP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xmlns="" val="10002"/>
                  </a:ext>
                </a:extLst>
              </a:tr>
            </a:tbl>
          </a:graphicData>
        </a:graphic>
      </p:graphicFrame>
      <p:sp>
        <p:nvSpPr>
          <p:cNvPr id="37" name="Rectangle 36">
            <a:extLst>
              <a:ext uri="{FF2B5EF4-FFF2-40B4-BE49-F238E27FC236}">
                <a16:creationId xmlns:a16="http://schemas.microsoft.com/office/drawing/2014/main" xmlns="" id="{F6137EF0-05D2-4037-A6C2-B47CAE2F479F}"/>
              </a:ext>
            </a:extLst>
          </p:cNvPr>
          <p:cNvSpPr/>
          <p:nvPr/>
        </p:nvSpPr>
        <p:spPr>
          <a:xfrm>
            <a:off x="6546485" y="5124818"/>
            <a:ext cx="1901479" cy="541174"/>
          </a:xfrm>
          <a:prstGeom prst="rect">
            <a:avLst/>
          </a:prstGeom>
        </p:spPr>
        <p:txBody>
          <a:bodyPr wrap="square">
            <a:spAutoFit/>
          </a:bodyPr>
          <a:lstStyle/>
          <a:p>
            <a:pPr algn="ctr">
              <a:lnSpc>
                <a:spcPts val="3500"/>
              </a:lnSpc>
              <a:spcBef>
                <a:spcPts val="600"/>
              </a:spcBef>
              <a:spcAft>
                <a:spcPts val="0"/>
              </a:spcAft>
            </a:pPr>
            <a:r>
              <a:rPr lang="en-US" sz="2800" dirty="0">
                <a:solidFill>
                  <a:srgbClr val="FF0000"/>
                </a:solidFill>
                <a:latin typeface="Times New Roman" pitchFamily="18" charset="0"/>
                <a:cs typeface="Times New Roman" pitchFamily="18" charset="0"/>
              </a:rPr>
              <a:t>Nam </a:t>
            </a:r>
            <a:r>
              <a:rPr lang="en-US" sz="2800" dirty="0" err="1">
                <a:solidFill>
                  <a:srgbClr val="FF0000"/>
                </a:solidFill>
                <a:latin typeface="Times New Roman" pitchFamily="18" charset="0"/>
                <a:cs typeface="Times New Roman" pitchFamily="18" charset="0"/>
              </a:rPr>
              <a:t>châm</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38" name="Rectangle 37">
            <a:extLst>
              <a:ext uri="{FF2B5EF4-FFF2-40B4-BE49-F238E27FC236}">
                <a16:creationId xmlns:a16="http://schemas.microsoft.com/office/drawing/2014/main" xmlns="" id="{D865D23B-32C6-44EB-8EEB-10E02A8049DD}"/>
              </a:ext>
            </a:extLst>
          </p:cNvPr>
          <p:cNvSpPr/>
          <p:nvPr/>
        </p:nvSpPr>
        <p:spPr>
          <a:xfrm>
            <a:off x="8547955" y="5186170"/>
            <a:ext cx="1716432" cy="541174"/>
          </a:xfrm>
          <a:prstGeom prst="rect">
            <a:avLst/>
          </a:prstGeom>
        </p:spPr>
        <p:txBody>
          <a:bodyPr wrap="none">
            <a:spAutoFit/>
          </a:bodyPr>
          <a:lstStyle/>
          <a:p>
            <a:pPr algn="ctr">
              <a:lnSpc>
                <a:spcPts val="3500"/>
              </a:lnSpc>
              <a:spcBef>
                <a:spcPts val="600"/>
              </a:spcBef>
              <a:spcAft>
                <a:spcPts val="0"/>
              </a:spcAft>
            </a:pPr>
            <a:r>
              <a:rPr lang="en-US" sz="2800" dirty="0" err="1">
                <a:solidFill>
                  <a:srgbClr val="FF0000"/>
                </a:solidFill>
                <a:latin typeface="Times New Roman" pitchFamily="18" charset="0"/>
                <a:cs typeface="Times New Roman" pitchFamily="18" charset="0"/>
              </a:rPr>
              <a:t>Viên</a:t>
            </a:r>
            <a:r>
              <a:rPr lang="en-US" sz="2800" dirty="0">
                <a:solidFill>
                  <a:srgbClr val="FF0000"/>
                </a:solidFill>
                <a:latin typeface="Times New Roman" pitchFamily="18" charset="0"/>
                <a:cs typeface="Times New Roman" pitchFamily="18" charset="0"/>
              </a:rPr>
              <a:t> bi </a:t>
            </a:r>
            <a:r>
              <a:rPr lang="en-US" sz="2800" dirty="0" err="1">
                <a:solidFill>
                  <a:srgbClr val="FF0000"/>
                </a:solidFill>
                <a:latin typeface="Times New Roman" pitchFamily="18" charset="0"/>
                <a:cs typeface="Times New Roman" pitchFamily="18" charset="0"/>
              </a:rPr>
              <a:t>sắt</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39" name="Rectangle 38">
            <a:extLst>
              <a:ext uri="{FF2B5EF4-FFF2-40B4-BE49-F238E27FC236}">
                <a16:creationId xmlns:a16="http://schemas.microsoft.com/office/drawing/2014/main" xmlns="" id="{1F29A057-1D7E-4347-A8B7-8910FDDD03A9}"/>
              </a:ext>
            </a:extLst>
          </p:cNvPr>
          <p:cNvSpPr/>
          <p:nvPr/>
        </p:nvSpPr>
        <p:spPr>
          <a:xfrm>
            <a:off x="10496695" y="5186170"/>
            <a:ext cx="1236237" cy="541174"/>
          </a:xfrm>
          <a:prstGeom prst="rect">
            <a:avLst/>
          </a:prstGeom>
        </p:spPr>
        <p:txBody>
          <a:bodyPr wrap="none">
            <a:spAutoFit/>
          </a:bodyPr>
          <a:lstStyle/>
          <a:p>
            <a:pPr algn="ctr">
              <a:lnSpc>
                <a:spcPts val="3500"/>
              </a:lnSpc>
              <a:spcBef>
                <a:spcPts val="600"/>
              </a:spcBef>
              <a:spcAft>
                <a:spcPts val="0"/>
              </a:spcAft>
            </a:pPr>
            <a:r>
              <a:rPr lang="en-US" sz="2800" dirty="0">
                <a:solidFill>
                  <a:srgbClr val="FF0000"/>
                </a:solidFill>
                <a:latin typeface="FS Blonde Script" panose="03000503000000000000" pitchFamily="66" charset="0"/>
                <a:cs typeface="Arial" panose="020B0604020202020204" pitchFamily="34" charset="0"/>
              </a:rPr>
              <a:t> </a:t>
            </a:r>
            <a:r>
              <a:rPr lang="en-US" sz="2800" dirty="0" err="1">
                <a:solidFill>
                  <a:srgbClr val="FF0000"/>
                </a:solidFill>
                <a:latin typeface="Times New Roman" pitchFamily="18" charset="0"/>
                <a:cs typeface="Times New Roman" pitchFamily="18" charset="0"/>
              </a:rPr>
              <a:t>Không</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40" name="Rectangle 39">
            <a:extLst>
              <a:ext uri="{FF2B5EF4-FFF2-40B4-BE49-F238E27FC236}">
                <a16:creationId xmlns:a16="http://schemas.microsoft.com/office/drawing/2014/main" xmlns="" id="{C02A8810-F478-462B-9562-B972C6A91194}"/>
              </a:ext>
            </a:extLst>
          </p:cNvPr>
          <p:cNvSpPr/>
          <p:nvPr/>
        </p:nvSpPr>
        <p:spPr>
          <a:xfrm>
            <a:off x="6526909" y="6072467"/>
            <a:ext cx="2042869" cy="541174"/>
          </a:xfrm>
          <a:prstGeom prst="rect">
            <a:avLst/>
          </a:prstGeom>
        </p:spPr>
        <p:txBody>
          <a:bodyPr wrap="square">
            <a:spAutoFit/>
          </a:bodyPr>
          <a:lstStyle/>
          <a:p>
            <a:pPr algn="ctr">
              <a:lnSpc>
                <a:spcPts val="3500"/>
              </a:lnSpc>
              <a:spcBef>
                <a:spcPts val="600"/>
              </a:spcBef>
              <a:spcAft>
                <a:spcPts val="0"/>
              </a:spcAft>
            </a:pPr>
            <a:r>
              <a:rPr lang="en-US" sz="2800" dirty="0" err="1">
                <a:solidFill>
                  <a:srgbClr val="FF0000"/>
                </a:solidFill>
                <a:latin typeface="Times New Roman" pitchFamily="18" charset="0"/>
                <a:cs typeface="Times New Roman" pitchFamily="18" charset="0"/>
              </a:rPr>
              <a:t>Trái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Đất</a:t>
            </a:r>
            <a:endParaRPr lang="en-US" sz="2800" dirty="0">
              <a:solidFill>
                <a:srgbClr val="FF0000"/>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xmlns="" id="{EEC716D5-052A-4542-801E-951147E0B7DB}"/>
              </a:ext>
            </a:extLst>
          </p:cNvPr>
          <p:cNvSpPr/>
          <p:nvPr/>
        </p:nvSpPr>
        <p:spPr>
          <a:xfrm>
            <a:off x="8742364" y="6059511"/>
            <a:ext cx="1309974" cy="541174"/>
          </a:xfrm>
          <a:prstGeom prst="rect">
            <a:avLst/>
          </a:prstGeom>
        </p:spPr>
        <p:txBody>
          <a:bodyPr wrap="none">
            <a:spAutoFit/>
          </a:bodyPr>
          <a:lstStyle/>
          <a:p>
            <a:pPr>
              <a:lnSpc>
                <a:spcPts val="3500"/>
              </a:lnSpc>
            </a:pPr>
            <a:r>
              <a:rPr lang="en-US" sz="2800" dirty="0" err="1">
                <a:solidFill>
                  <a:srgbClr val="FF0000"/>
                </a:solidFill>
                <a:latin typeface="Times New Roman" pitchFamily="18" charset="0"/>
                <a:cs typeface="Times New Roman" pitchFamily="18" charset="0"/>
              </a:rPr>
              <a:t>Quả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táo</a:t>
            </a:r>
            <a:endParaRPr lang="en-US" sz="2800" dirty="0">
              <a:solidFill>
                <a:srgbClr val="FF0000"/>
              </a:solidFill>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xmlns="" id="{4F8EFF33-F220-40B1-88D2-0F2FDB753412}"/>
              </a:ext>
            </a:extLst>
          </p:cNvPr>
          <p:cNvSpPr/>
          <p:nvPr/>
        </p:nvSpPr>
        <p:spPr>
          <a:xfrm>
            <a:off x="10496694" y="6059511"/>
            <a:ext cx="1236237" cy="541174"/>
          </a:xfrm>
          <a:prstGeom prst="rect">
            <a:avLst/>
          </a:prstGeom>
        </p:spPr>
        <p:txBody>
          <a:bodyPr wrap="none">
            <a:spAutoFit/>
          </a:bodyPr>
          <a:lstStyle/>
          <a:p>
            <a:pPr algn="ctr">
              <a:lnSpc>
                <a:spcPts val="3500"/>
              </a:lnSpc>
              <a:spcBef>
                <a:spcPts val="600"/>
              </a:spcBef>
              <a:spcAft>
                <a:spcPts val="0"/>
              </a:spcAft>
            </a:pPr>
            <a:r>
              <a:rPr lang="en-US" sz="2800" dirty="0">
                <a:solidFill>
                  <a:srgbClr val="FF0000"/>
                </a:solidFill>
                <a:latin typeface="FS Blonde Script" panose="03000503000000000000" pitchFamily="66" charset="0"/>
                <a:cs typeface="Arial" panose="020B0604020202020204" pitchFamily="34" charset="0"/>
              </a:rPr>
              <a:t> </a:t>
            </a:r>
            <a:r>
              <a:rPr lang="en-US" sz="2800" dirty="0" err="1">
                <a:solidFill>
                  <a:srgbClr val="FF0000"/>
                </a:solidFill>
                <a:latin typeface="Times New Roman" pitchFamily="18" charset="0"/>
                <a:cs typeface="Times New Roman" pitchFamily="18" charset="0"/>
              </a:rPr>
              <a:t>Không</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1150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750"/>
                                        <p:tgtEl>
                                          <p:spTgt spid="25"/>
                                        </p:tgtEl>
                                      </p:cBhvr>
                                    </p:animEffect>
                                  </p:childTnLst>
                                </p:cTn>
                              </p:par>
                              <p:par>
                                <p:cTn id="33" presetID="6" presetClass="entr" presetSubtype="16"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circle(in)">
                                      <p:cBhvr>
                                        <p:cTn id="35" dur="75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barn(inVertical)">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barn(inVertical)">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animBg="1"/>
      <p:bldP spid="34" grpId="0"/>
      <p:bldP spid="35" grpId="0" animBg="1"/>
      <p:bldP spid="37" grpId="0"/>
      <p:bldP spid="38" grpId="0"/>
      <p:bldP spid="39"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xmlns="" id="{63F30E60-0AF4-4270-BE0A-333F69CD13C4}"/>
              </a:ext>
            </a:extLst>
          </p:cNvPr>
          <p:cNvGrpSpPr/>
          <p:nvPr/>
        </p:nvGrpSpPr>
        <p:grpSpPr>
          <a:xfrm>
            <a:off x="3080654" y="3771731"/>
            <a:ext cx="2199017" cy="2356961"/>
            <a:chOff x="9601378" y="3179413"/>
            <a:chExt cx="2554242" cy="2932307"/>
          </a:xfrm>
        </p:grpSpPr>
        <p:pic>
          <p:nvPicPr>
            <p:cNvPr id="41" name="Picture 40">
              <a:extLst>
                <a:ext uri="{FF2B5EF4-FFF2-40B4-BE49-F238E27FC236}">
                  <a16:creationId xmlns:a16="http://schemas.microsoft.com/office/drawing/2014/main" xmlns="" id="{0B6A6E86-540A-421D-81D8-2E667C8DC95D}"/>
                </a:ext>
              </a:extLst>
            </p:cNvPr>
            <p:cNvPicPr>
              <a:picLocks noChangeAspect="1"/>
            </p:cNvPicPr>
            <p:nvPr/>
          </p:nvPicPr>
          <p:blipFill rotWithShape="1">
            <a:blip r:embed="rId2"/>
            <a:srcRect r="14365"/>
            <a:stretch/>
          </p:blipFill>
          <p:spPr>
            <a:xfrm>
              <a:off x="9601378" y="3179413"/>
              <a:ext cx="2401732" cy="2898648"/>
            </a:xfrm>
            <a:prstGeom prst="rect">
              <a:avLst/>
            </a:prstGeom>
          </p:spPr>
        </p:pic>
        <p:sp>
          <p:nvSpPr>
            <p:cNvPr id="42" name="TextBox 41">
              <a:extLst>
                <a:ext uri="{FF2B5EF4-FFF2-40B4-BE49-F238E27FC236}">
                  <a16:creationId xmlns:a16="http://schemas.microsoft.com/office/drawing/2014/main" xmlns="" id="{C55CCDA2-A891-4A06-8940-6B8DDA273BD0}"/>
                </a:ext>
              </a:extLst>
            </p:cNvPr>
            <p:cNvSpPr txBox="1"/>
            <p:nvPr/>
          </p:nvSpPr>
          <p:spPr>
            <a:xfrm>
              <a:off x="11260941" y="5613941"/>
              <a:ext cx="894679" cy="497779"/>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37.2</a:t>
              </a:r>
            </a:p>
          </p:txBody>
        </p:sp>
      </p:grpSp>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1330764" y="1032339"/>
            <a:ext cx="485540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LỰC KHÔNG TIẾP XÚC:</a:t>
            </a:r>
          </a:p>
        </p:txBody>
      </p:sp>
      <p:pic>
        <p:nvPicPr>
          <p:cNvPr id="8" name="Picture 7"/>
          <p:cNvPicPr>
            <a:picLocks noChangeAspect="1"/>
          </p:cNvPicPr>
          <p:nvPr/>
        </p:nvPicPr>
        <p:blipFill rotWithShape="1">
          <a:blip r:embed="rId3"/>
          <a:srcRect l="2284" r="2284"/>
          <a:stretch/>
        </p:blipFill>
        <p:spPr>
          <a:xfrm>
            <a:off x="509094" y="1004686"/>
            <a:ext cx="640080" cy="640080"/>
          </a:xfrm>
          <a:prstGeom prst="rect">
            <a:avLst/>
          </a:prstGeom>
        </p:spPr>
      </p:pic>
      <p:grpSp>
        <p:nvGrpSpPr>
          <p:cNvPr id="26" name="Group 25"/>
          <p:cNvGrpSpPr/>
          <p:nvPr/>
        </p:nvGrpSpPr>
        <p:grpSpPr>
          <a:xfrm>
            <a:off x="157518" y="3429000"/>
            <a:ext cx="2320639" cy="1875184"/>
            <a:chOff x="6585303" y="4725584"/>
            <a:chExt cx="2896806" cy="2011680"/>
          </a:xfrm>
        </p:grpSpPr>
        <p:pic>
          <p:nvPicPr>
            <p:cNvPr id="21" name="Picture 20"/>
            <p:cNvPicPr>
              <a:picLocks noChangeAspect="1"/>
            </p:cNvPicPr>
            <p:nvPr/>
          </p:nvPicPr>
          <p:blipFill>
            <a:blip r:embed="rId4"/>
            <a:stretch>
              <a:fillRect/>
            </a:stretch>
          </p:blipFill>
          <p:spPr>
            <a:xfrm>
              <a:off x="6585303" y="4725584"/>
              <a:ext cx="2896806" cy="2011680"/>
            </a:xfrm>
            <a:prstGeom prst="rect">
              <a:avLst/>
            </a:prstGeom>
          </p:spPr>
        </p:pic>
        <p:sp>
          <p:nvSpPr>
            <p:cNvPr id="22" name="TextBox 21"/>
            <p:cNvSpPr txBox="1"/>
            <p:nvPr/>
          </p:nvSpPr>
          <p:spPr>
            <a:xfrm>
              <a:off x="6585303" y="6214044"/>
              <a:ext cx="1266714" cy="485696"/>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38.1a</a:t>
              </a:r>
            </a:p>
          </p:txBody>
        </p:sp>
      </p:grpSp>
      <p:grpSp>
        <p:nvGrpSpPr>
          <p:cNvPr id="25" name="Group 24"/>
          <p:cNvGrpSpPr/>
          <p:nvPr/>
        </p:nvGrpSpPr>
        <p:grpSpPr>
          <a:xfrm>
            <a:off x="1190029" y="5057054"/>
            <a:ext cx="2285211" cy="1700685"/>
            <a:chOff x="6585303" y="2484717"/>
            <a:chExt cx="2896806" cy="2007052"/>
          </a:xfrm>
        </p:grpSpPr>
        <p:pic>
          <p:nvPicPr>
            <p:cNvPr id="17" name="Picture 16"/>
            <p:cNvPicPr>
              <a:picLocks noChangeAspect="1"/>
            </p:cNvPicPr>
            <p:nvPr/>
          </p:nvPicPr>
          <p:blipFill rotWithShape="1">
            <a:blip r:embed="rId5"/>
            <a:srcRect l="14228" r="4026"/>
            <a:stretch/>
          </p:blipFill>
          <p:spPr>
            <a:xfrm>
              <a:off x="6585303" y="2484717"/>
              <a:ext cx="2896806" cy="2007052"/>
            </a:xfrm>
            <a:prstGeom prst="rect">
              <a:avLst/>
            </a:prstGeom>
          </p:spPr>
        </p:pic>
        <p:sp>
          <p:nvSpPr>
            <p:cNvPr id="23" name="TextBox 22"/>
            <p:cNvSpPr txBox="1"/>
            <p:nvPr/>
          </p:nvSpPr>
          <p:spPr>
            <a:xfrm>
              <a:off x="8587430" y="2484717"/>
              <a:ext cx="894679" cy="947205"/>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38.2</a:t>
              </a:r>
            </a:p>
          </p:txBody>
        </p:sp>
      </p:grpSp>
      <p:sp>
        <p:nvSpPr>
          <p:cNvPr id="33" name="Arrow: Right 32">
            <a:extLst>
              <a:ext uri="{FF2B5EF4-FFF2-40B4-BE49-F238E27FC236}">
                <a16:creationId xmlns:a16="http://schemas.microsoft.com/office/drawing/2014/main" xmlns="" id="{A55CF527-ABDA-4A75-B732-6F9D24900ED2}"/>
              </a:ext>
            </a:extLst>
          </p:cNvPr>
          <p:cNvSpPr/>
          <p:nvPr/>
        </p:nvSpPr>
        <p:spPr>
          <a:xfrm>
            <a:off x="509094" y="1766994"/>
            <a:ext cx="524576" cy="530087"/>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852CEF5D-ECA0-4EAB-9EA2-604CA06DD757}"/>
              </a:ext>
            </a:extLst>
          </p:cNvPr>
          <p:cNvSpPr txBox="1"/>
          <p:nvPr/>
        </p:nvSpPr>
        <p:spPr>
          <a:xfrm>
            <a:off x="1215259" y="1779156"/>
            <a:ext cx="10662453" cy="523220"/>
          </a:xfrm>
          <a:prstGeom prst="rect">
            <a:avLst/>
          </a:prstGeom>
          <a:noFill/>
        </p:spPr>
        <p:txBody>
          <a:bodyPr wrap="square" rtlCol="0">
            <a:spAutoFit/>
          </a:bodyPr>
          <a:lstStyle/>
          <a:p>
            <a:r>
              <a:rPr lang="en-US" sz="2800" i="1">
                <a:solidFill>
                  <a:srgbClr val="FFFF00"/>
                </a:solidFill>
                <a:latin typeface="Arial" panose="020B0604020202020204" pitchFamily="34" charset="0"/>
                <a:cs typeface="Arial" panose="020B0604020202020204" pitchFamily="34" charset="0"/>
              </a:rPr>
              <a:t>Tìm hiểu về lực không tiếp xúc:</a:t>
            </a:r>
          </a:p>
        </p:txBody>
      </p:sp>
      <p:sp>
        <p:nvSpPr>
          <p:cNvPr id="35" name="TextBox 34">
            <a:extLst>
              <a:ext uri="{FF2B5EF4-FFF2-40B4-BE49-F238E27FC236}">
                <a16:creationId xmlns:a16="http://schemas.microsoft.com/office/drawing/2014/main" xmlns="" id="{DC2AD7DA-3F54-4AD7-AB5B-43C4996AEEA1}"/>
              </a:ext>
            </a:extLst>
          </p:cNvPr>
          <p:cNvSpPr txBox="1"/>
          <p:nvPr/>
        </p:nvSpPr>
        <p:spPr>
          <a:xfrm>
            <a:off x="157518" y="2432437"/>
            <a:ext cx="11876963" cy="830997"/>
          </a:xfrm>
          <a:prstGeom prst="rect">
            <a:avLst/>
          </a:prstGeom>
          <a:solidFill>
            <a:srgbClr val="00B0F0"/>
          </a:solidFill>
        </p:spPr>
        <p:txBody>
          <a:bodyPr wrap="square" rtlCol="0">
            <a:spAutoFit/>
          </a:bodyPr>
          <a:lstStyle/>
          <a:p>
            <a:pPr algn="just"/>
            <a:r>
              <a:rPr lang="en-US" sz="2400">
                <a:solidFill>
                  <a:schemeClr val="bg1"/>
                </a:solidFill>
                <a:latin typeface="Arial" panose="020B0604020202020204" pitchFamily="34" charset="0"/>
                <a:cs typeface="Arial" panose="020B0604020202020204" pitchFamily="34" charset="0"/>
              </a:rPr>
              <a:t>ND3: Theo em có sự khác biệt nào về các lực tác dụng được minh họa ở hình 38.1a, 38.2 và 37.2?</a:t>
            </a:r>
            <a:endParaRPr lang="vi-VN" sz="2400" dirty="0">
              <a:solidFill>
                <a:schemeClr val="bg1"/>
              </a:solidFill>
              <a:latin typeface="Arial" panose="020B0604020202020204" pitchFamily="34" charset="0"/>
              <a:cs typeface="Arial" panose="020B0604020202020204" pitchFamily="34" charset="0"/>
            </a:endParaRPr>
          </a:p>
        </p:txBody>
      </p:sp>
      <p:graphicFrame>
        <p:nvGraphicFramePr>
          <p:cNvPr id="32" name="Table 31">
            <a:extLst>
              <a:ext uri="{FF2B5EF4-FFF2-40B4-BE49-F238E27FC236}">
                <a16:creationId xmlns:a16="http://schemas.microsoft.com/office/drawing/2014/main" xmlns="" id="{5EB28869-5F24-40D5-BB3E-53080F973171}"/>
              </a:ext>
            </a:extLst>
          </p:cNvPr>
          <p:cNvGraphicFramePr>
            <a:graphicFrameLocks noGrp="1"/>
          </p:cNvGraphicFramePr>
          <p:nvPr>
            <p:extLst>
              <p:ext uri="{D42A27DB-BD31-4B8C-83A1-F6EECF244321}">
                <p14:modId xmlns:p14="http://schemas.microsoft.com/office/powerpoint/2010/main" val="1193701978"/>
              </p:ext>
            </p:extLst>
          </p:nvPr>
        </p:nvGraphicFramePr>
        <p:xfrm>
          <a:off x="5263952" y="3239650"/>
          <a:ext cx="6912330" cy="3606369"/>
        </p:xfrm>
        <a:graphic>
          <a:graphicData uri="http://schemas.openxmlformats.org/drawingml/2006/table">
            <a:tbl>
              <a:tblPr firstRow="1" firstCol="1" bandRow="1">
                <a:tableStyleId>{74C1A8A3-306A-4EB7-A6B1-4F7E0EB9C5D6}</a:tableStyleId>
              </a:tblPr>
              <a:tblGrid>
                <a:gridCol w="1635477">
                  <a:extLst>
                    <a:ext uri="{9D8B030D-6E8A-4147-A177-3AD203B41FA5}">
                      <a16:colId xmlns:a16="http://schemas.microsoft.com/office/drawing/2014/main" xmlns="" val="20000"/>
                    </a:ext>
                  </a:extLst>
                </a:gridCol>
                <a:gridCol w="2374831">
                  <a:extLst>
                    <a:ext uri="{9D8B030D-6E8A-4147-A177-3AD203B41FA5}">
                      <a16:colId xmlns:a16="http://schemas.microsoft.com/office/drawing/2014/main" xmlns="" val="20003"/>
                    </a:ext>
                  </a:extLst>
                </a:gridCol>
                <a:gridCol w="2902022">
                  <a:extLst>
                    <a:ext uri="{9D8B030D-6E8A-4147-A177-3AD203B41FA5}">
                      <a16:colId xmlns:a16="http://schemas.microsoft.com/office/drawing/2014/main" xmlns="" val="850340031"/>
                    </a:ext>
                  </a:extLst>
                </a:gridCol>
              </a:tblGrid>
              <a:tr h="1124450">
                <a:tc>
                  <a:txBody>
                    <a:bodyPr/>
                    <a:lstStyle/>
                    <a:p>
                      <a:pPr algn="ctr">
                        <a:lnSpc>
                          <a:spcPct val="115000"/>
                        </a:lnSpc>
                        <a:spcBef>
                          <a:spcPts val="600"/>
                        </a:spcBef>
                        <a:spcAft>
                          <a:spcPts val="0"/>
                        </a:spcAft>
                      </a:pPr>
                      <a:r>
                        <a:rPr lang="en-US" sz="2000" dirty="0" err="1">
                          <a:solidFill>
                            <a:schemeClr val="tx1"/>
                          </a:solidFill>
                          <a:effectLst/>
                          <a:latin typeface="Arial" panose="020B0604020202020204" pitchFamily="34" charset="0"/>
                          <a:cs typeface="Arial" panose="020B0604020202020204" pitchFamily="34" charset="0"/>
                        </a:rPr>
                        <a:t>Hình</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Vật gây ra lực </a:t>
                      </a:r>
                    </a:p>
                    <a:p>
                      <a:pPr algn="ctr">
                        <a:lnSpc>
                          <a:spcPct val="115000"/>
                        </a:lnSpc>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có tiếp xúc với </a:t>
                      </a:r>
                    </a:p>
                    <a:p>
                      <a:pPr algn="ctr">
                        <a:lnSpc>
                          <a:spcPct val="115000"/>
                        </a:lnSpc>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vật chịu lực không</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r>
                        <a:rPr lang="en-US" sz="2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Loại</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lực</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xmlns="" val="10000"/>
                  </a:ext>
                </a:extLst>
              </a:tr>
              <a:tr h="734763">
                <a:tc>
                  <a:txBody>
                    <a:bodyPr/>
                    <a:lstStyle/>
                    <a:p>
                      <a:pPr algn="ctr">
                        <a:lnSpc>
                          <a:spcPct val="115000"/>
                        </a:lnSpc>
                        <a:spcBef>
                          <a:spcPts val="600"/>
                        </a:spcBef>
                        <a:spcAft>
                          <a:spcPts val="0"/>
                        </a:spcAft>
                      </a:pPr>
                      <a:r>
                        <a:rPr lang="en-US" sz="2000" b="1">
                          <a:solidFill>
                            <a:schemeClr val="tx1"/>
                          </a:solidFill>
                          <a:effectLst/>
                          <a:latin typeface="Arial" panose="020B0604020202020204" pitchFamily="34" charset="0"/>
                          <a:cs typeface="Arial" panose="020B0604020202020204" pitchFamily="34" charset="0"/>
                        </a:rPr>
                        <a:t>Hình 38.1a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endParaRPr lang="en-US" sz="28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FF"/>
                    </a:solidFill>
                  </a:tcPr>
                </a:tc>
                <a:tc>
                  <a:txBody>
                    <a:bodyPr/>
                    <a:lstStyle/>
                    <a:p>
                      <a:pPr algn="ctr">
                        <a:lnSpc>
                          <a:spcPct val="115000"/>
                        </a:lnSpc>
                        <a:spcBef>
                          <a:spcPts val="600"/>
                        </a:spcBef>
                        <a:spcAft>
                          <a:spcPts val="0"/>
                        </a:spcAft>
                      </a:pPr>
                      <a:endParaRPr lang="en-US" sz="28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CCFF"/>
                    </a:solidFill>
                  </a:tcPr>
                </a:tc>
                <a:extLst>
                  <a:ext uri="{0D108BD9-81ED-4DB2-BD59-A6C34878D82A}">
                    <a16:rowId xmlns:a16="http://schemas.microsoft.com/office/drawing/2014/main" xmlns="" val="10001"/>
                  </a:ext>
                </a:extLst>
              </a:tr>
              <a:tr h="734763">
                <a:tc>
                  <a:txBody>
                    <a:bodyPr/>
                    <a:lstStyle/>
                    <a:p>
                      <a:pPr algn="ctr">
                        <a:lnSpc>
                          <a:spcPct val="115000"/>
                        </a:lnSpc>
                        <a:spcBef>
                          <a:spcPts val="600"/>
                        </a:spcBef>
                        <a:spcAft>
                          <a:spcPts val="0"/>
                        </a:spcAft>
                      </a:pPr>
                      <a:r>
                        <a:rPr lang="en-US" sz="2000" b="1">
                          <a:solidFill>
                            <a:schemeClr val="tx1"/>
                          </a:solidFill>
                          <a:effectLst/>
                          <a:latin typeface="Arial" panose="020B0604020202020204" pitchFamily="34" charset="0"/>
                          <a:cs typeface="Arial" panose="020B0604020202020204" pitchFamily="34" charset="0"/>
                        </a:rPr>
                        <a:t>Hình 38.2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endParaRPr lang="en-US" sz="28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FF"/>
                    </a:solidFill>
                  </a:tcPr>
                </a:tc>
                <a:tc>
                  <a:txBody>
                    <a:bodyPr/>
                    <a:lstStyle/>
                    <a:p>
                      <a:pPr algn="ctr">
                        <a:lnSpc>
                          <a:spcPct val="115000"/>
                        </a:lnSpc>
                        <a:spcBef>
                          <a:spcPts val="600"/>
                        </a:spcBef>
                        <a:spcAft>
                          <a:spcPts val="0"/>
                        </a:spcAft>
                      </a:pPr>
                      <a:endParaRPr lang="en-US" sz="28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FF"/>
                    </a:solidFill>
                  </a:tcPr>
                </a:tc>
                <a:extLst>
                  <a:ext uri="{0D108BD9-81ED-4DB2-BD59-A6C34878D82A}">
                    <a16:rowId xmlns:a16="http://schemas.microsoft.com/office/drawing/2014/main" xmlns="" val="10002"/>
                  </a:ext>
                </a:extLst>
              </a:tr>
              <a:tr h="734763">
                <a:tc>
                  <a:txBody>
                    <a:bodyPr/>
                    <a:lstStyle/>
                    <a:p>
                      <a:pPr algn="ctr">
                        <a:lnSpc>
                          <a:spcPct val="115000"/>
                        </a:lnSpc>
                        <a:spcBef>
                          <a:spcPts val="600"/>
                        </a:spcBef>
                        <a:spcAft>
                          <a:spcPts val="0"/>
                        </a:spcAft>
                      </a:pPr>
                      <a:r>
                        <a:rPr lang="en-US" sz="2000" b="1">
                          <a:solidFill>
                            <a:schemeClr val="tx1"/>
                          </a:solidFill>
                          <a:effectLst/>
                          <a:latin typeface="Arial" panose="020B0604020202020204" pitchFamily="34" charset="0"/>
                          <a:cs typeface="Arial" panose="020B0604020202020204" pitchFamily="34" charset="0"/>
                        </a:rPr>
                        <a:t>Hình 37.2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lnSpc>
                          <a:spcPct val="115000"/>
                        </a:lnSpc>
                        <a:spcBef>
                          <a:spcPts val="600"/>
                        </a:spcBef>
                        <a:spcAft>
                          <a:spcPts val="0"/>
                        </a:spcAft>
                      </a:pPr>
                      <a:endParaRPr lang="en-US" sz="280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lnSpc>
                          <a:spcPct val="115000"/>
                        </a:lnSpc>
                        <a:spcBef>
                          <a:spcPts val="600"/>
                        </a:spcBef>
                        <a:spcAft>
                          <a:spcPts val="0"/>
                        </a:spcAft>
                      </a:pPr>
                      <a:endParaRPr lang="en-US" sz="2800" dirty="0">
                        <a:solidFill>
                          <a:schemeClr val="tx1"/>
                        </a:solidFill>
                        <a:effectLst/>
                        <a:latin typeface="Times New Roman" pitchFamily="18" charset="0"/>
                        <a:ea typeface="Calibri" panose="020F0502020204030204" pitchFamily="34" charset="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xmlns="" val="1526259441"/>
                  </a:ext>
                </a:extLst>
              </a:tr>
            </a:tbl>
          </a:graphicData>
        </a:graphic>
      </p:graphicFrame>
      <p:sp>
        <p:nvSpPr>
          <p:cNvPr id="36" name="Rectangle 35">
            <a:extLst>
              <a:ext uri="{FF2B5EF4-FFF2-40B4-BE49-F238E27FC236}">
                <a16:creationId xmlns:a16="http://schemas.microsoft.com/office/drawing/2014/main" xmlns="" id="{BFEF85C7-85B6-435C-9A8D-59FC43E616EA}"/>
              </a:ext>
            </a:extLst>
          </p:cNvPr>
          <p:cNvSpPr/>
          <p:nvPr/>
        </p:nvSpPr>
        <p:spPr>
          <a:xfrm>
            <a:off x="7586425" y="4924663"/>
            <a:ext cx="676788" cy="541174"/>
          </a:xfrm>
          <a:prstGeom prst="rect">
            <a:avLst/>
          </a:prstGeom>
        </p:spPr>
        <p:txBody>
          <a:bodyPr wrap="none">
            <a:spAutoFit/>
          </a:bodyPr>
          <a:lstStyle/>
          <a:p>
            <a:pPr algn="ctr">
              <a:lnSpc>
                <a:spcPts val="3500"/>
              </a:lnSpc>
              <a:spcBef>
                <a:spcPts val="600"/>
              </a:spcBef>
              <a:spcAft>
                <a:spcPts val="0"/>
              </a:spcAft>
            </a:pPr>
            <a:r>
              <a:rPr lang="en-US" sz="2800" dirty="0">
                <a:solidFill>
                  <a:srgbClr val="FF0000"/>
                </a:solidFill>
                <a:latin typeface="FS Blonde Script" panose="03000503000000000000" pitchFamily="66" charset="0"/>
                <a:cs typeface="Arial" panose="020B0604020202020204" pitchFamily="34" charset="0"/>
              </a:rPr>
              <a:t> </a:t>
            </a:r>
            <a:r>
              <a:rPr lang="en-US" sz="2800" dirty="0" err="1">
                <a:solidFill>
                  <a:srgbClr val="FF0000"/>
                </a:solidFill>
                <a:latin typeface="Times New Roman" pitchFamily="18" charset="0"/>
                <a:cs typeface="Times New Roman" pitchFamily="18" charset="0"/>
              </a:rPr>
              <a:t>Có</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37" name="Rectangle 36">
            <a:extLst>
              <a:ext uri="{FF2B5EF4-FFF2-40B4-BE49-F238E27FC236}">
                <a16:creationId xmlns:a16="http://schemas.microsoft.com/office/drawing/2014/main" xmlns="" id="{2B60B7B9-0F95-4626-8926-410C7614B94E}"/>
              </a:ext>
            </a:extLst>
          </p:cNvPr>
          <p:cNvSpPr/>
          <p:nvPr/>
        </p:nvSpPr>
        <p:spPr>
          <a:xfrm>
            <a:off x="7465862" y="5556985"/>
            <a:ext cx="1236237" cy="541174"/>
          </a:xfrm>
          <a:prstGeom prst="rect">
            <a:avLst/>
          </a:prstGeom>
        </p:spPr>
        <p:txBody>
          <a:bodyPr wrap="none">
            <a:spAutoFit/>
          </a:bodyPr>
          <a:lstStyle/>
          <a:p>
            <a:pPr algn="ctr">
              <a:lnSpc>
                <a:spcPts val="3500"/>
              </a:lnSpc>
              <a:spcBef>
                <a:spcPts val="600"/>
              </a:spcBef>
              <a:spcAft>
                <a:spcPts val="0"/>
              </a:spcAft>
            </a:pPr>
            <a:r>
              <a:rPr lang="en-US" sz="2800" dirty="0">
                <a:solidFill>
                  <a:srgbClr val="FF0000"/>
                </a:solidFill>
                <a:latin typeface="FS Blonde Script" panose="03000503000000000000" pitchFamily="66" charset="0"/>
                <a:cs typeface="Arial" panose="020B0604020202020204" pitchFamily="34" charset="0"/>
              </a:rPr>
              <a:t> </a:t>
            </a:r>
            <a:r>
              <a:rPr lang="en-US" sz="2800" dirty="0" err="1">
                <a:solidFill>
                  <a:srgbClr val="FF0000"/>
                </a:solidFill>
                <a:latin typeface="Times New Roman" pitchFamily="18" charset="0"/>
                <a:cs typeface="Times New Roman" pitchFamily="18" charset="0"/>
              </a:rPr>
              <a:t>Không</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38" name="Rectangle 37">
            <a:extLst>
              <a:ext uri="{FF2B5EF4-FFF2-40B4-BE49-F238E27FC236}">
                <a16:creationId xmlns:a16="http://schemas.microsoft.com/office/drawing/2014/main" xmlns="" id="{E90298A3-755E-434D-AAE1-D59A871D735D}"/>
              </a:ext>
            </a:extLst>
          </p:cNvPr>
          <p:cNvSpPr/>
          <p:nvPr/>
        </p:nvSpPr>
        <p:spPr>
          <a:xfrm>
            <a:off x="9247019" y="4910352"/>
            <a:ext cx="2455165" cy="541174"/>
          </a:xfrm>
          <a:prstGeom prst="rect">
            <a:avLst/>
          </a:prstGeom>
        </p:spPr>
        <p:txBody>
          <a:bodyPr wrap="square">
            <a:spAutoFit/>
          </a:bodyPr>
          <a:lstStyle/>
          <a:p>
            <a:pPr algn="ctr">
              <a:lnSpc>
                <a:spcPts val="3500"/>
              </a:lnSpc>
              <a:spcBef>
                <a:spcPts val="600"/>
              </a:spcBef>
              <a:spcAft>
                <a:spcPts val="0"/>
              </a:spcAft>
            </a:pPr>
            <a:r>
              <a:rPr lang="en-US" sz="2800" dirty="0">
                <a:solidFill>
                  <a:srgbClr val="FF0000"/>
                </a:solidFill>
                <a:latin typeface="FS Blonde Script" panose="03000503000000000000" pitchFamily="66" charset="0"/>
                <a:cs typeface="Arial" panose="020B0604020202020204" pitchFamily="34" charset="0"/>
              </a:rPr>
              <a:t> </a:t>
            </a:r>
            <a:r>
              <a:rPr lang="en-US" sz="2800" dirty="0" err="1">
                <a:solidFill>
                  <a:srgbClr val="FF0000"/>
                </a:solidFill>
                <a:latin typeface="Times New Roman" pitchFamily="18" charset="0"/>
                <a:cs typeface="Times New Roman" pitchFamily="18" charset="0"/>
              </a:rPr>
              <a:t>Lực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39" name="Rectangle 38">
            <a:extLst>
              <a:ext uri="{FF2B5EF4-FFF2-40B4-BE49-F238E27FC236}">
                <a16:creationId xmlns:a16="http://schemas.microsoft.com/office/drawing/2014/main" xmlns="" id="{48334FAA-C8B2-4D14-90A1-04F9DC73A862}"/>
              </a:ext>
            </a:extLst>
          </p:cNvPr>
          <p:cNvSpPr/>
          <p:nvPr/>
        </p:nvSpPr>
        <p:spPr>
          <a:xfrm>
            <a:off x="9112481" y="5556985"/>
            <a:ext cx="3075296" cy="541174"/>
          </a:xfrm>
          <a:prstGeom prst="rect">
            <a:avLst/>
          </a:prstGeom>
        </p:spPr>
        <p:txBody>
          <a:bodyPr wrap="square">
            <a:spAutoFit/>
          </a:bodyPr>
          <a:lstStyle/>
          <a:p>
            <a:pPr algn="ctr">
              <a:lnSpc>
                <a:spcPts val="3500"/>
              </a:lnSpc>
              <a:spcBef>
                <a:spcPts val="600"/>
              </a:spcBef>
              <a:spcAft>
                <a:spcPts val="0"/>
              </a:spcAft>
            </a:pP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xúc</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43" name="Rectangle 42">
            <a:extLst>
              <a:ext uri="{FF2B5EF4-FFF2-40B4-BE49-F238E27FC236}">
                <a16:creationId xmlns:a16="http://schemas.microsoft.com/office/drawing/2014/main" xmlns="" id="{4B62A956-1D34-4BC3-B0E2-D6550C3ACA1F}"/>
              </a:ext>
            </a:extLst>
          </p:cNvPr>
          <p:cNvSpPr/>
          <p:nvPr/>
        </p:nvSpPr>
        <p:spPr>
          <a:xfrm>
            <a:off x="7465862" y="6316826"/>
            <a:ext cx="1236237" cy="541174"/>
          </a:xfrm>
          <a:prstGeom prst="rect">
            <a:avLst/>
          </a:prstGeom>
        </p:spPr>
        <p:txBody>
          <a:bodyPr wrap="none">
            <a:spAutoFit/>
          </a:bodyPr>
          <a:lstStyle/>
          <a:p>
            <a:pPr algn="ctr">
              <a:lnSpc>
                <a:spcPts val="3500"/>
              </a:lnSpc>
              <a:spcBef>
                <a:spcPts val="600"/>
              </a:spcBef>
              <a:spcAft>
                <a:spcPts val="0"/>
              </a:spcAft>
            </a:pPr>
            <a:r>
              <a:rPr lang="en-US" sz="2800" dirty="0">
                <a:solidFill>
                  <a:srgbClr val="FF0000"/>
                </a:solidFill>
                <a:latin typeface="FS Blonde Script" panose="03000503000000000000" pitchFamily="66" charset="0"/>
                <a:cs typeface="Arial" panose="020B0604020202020204" pitchFamily="34" charset="0"/>
              </a:rPr>
              <a:t> </a:t>
            </a:r>
            <a:r>
              <a:rPr lang="en-US" sz="2800" dirty="0" err="1">
                <a:solidFill>
                  <a:srgbClr val="FF0000"/>
                </a:solidFill>
                <a:latin typeface="Times New Roman" pitchFamily="18" charset="0"/>
                <a:cs typeface="Times New Roman" pitchFamily="18" charset="0"/>
              </a:rPr>
              <a:t>Không</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
        <p:nvSpPr>
          <p:cNvPr id="44" name="Rectangle 43">
            <a:extLst>
              <a:ext uri="{FF2B5EF4-FFF2-40B4-BE49-F238E27FC236}">
                <a16:creationId xmlns:a16="http://schemas.microsoft.com/office/drawing/2014/main" xmlns="" id="{8BDD2C99-F0DD-4535-95EB-A0462769093F}"/>
              </a:ext>
            </a:extLst>
          </p:cNvPr>
          <p:cNvSpPr/>
          <p:nvPr/>
        </p:nvSpPr>
        <p:spPr>
          <a:xfrm>
            <a:off x="9174557" y="6216565"/>
            <a:ext cx="3075295" cy="541174"/>
          </a:xfrm>
          <a:prstGeom prst="rect">
            <a:avLst/>
          </a:prstGeom>
        </p:spPr>
        <p:txBody>
          <a:bodyPr wrap="square">
            <a:spAutoFit/>
          </a:bodyPr>
          <a:lstStyle/>
          <a:p>
            <a:pPr algn="ctr">
              <a:lnSpc>
                <a:spcPts val="3500"/>
              </a:lnSpc>
              <a:spcBef>
                <a:spcPts val="600"/>
              </a:spcBef>
              <a:spcAft>
                <a:spcPts val="0"/>
              </a:spcAft>
            </a:pPr>
            <a:r>
              <a:rPr lang="en-US" sz="2800" dirty="0">
                <a:solidFill>
                  <a:srgbClr val="FF0000"/>
                </a:solidFill>
                <a:latin typeface="FS Blonde Script" panose="03000503000000000000" pitchFamily="66" charset="0"/>
                <a:cs typeface="Arial" panose="020B0604020202020204" pitchFamily="34" charset="0"/>
              </a:rPr>
              <a:t> </a:t>
            </a:r>
            <a:r>
              <a:rPr lang="en-US" sz="2800" dirty="0" err="1">
                <a:solidFill>
                  <a:srgbClr val="FF0000"/>
                </a:solidFill>
                <a:latin typeface="Times New Roman" pitchFamily="18" charset="0"/>
                <a:cs typeface="Times New Roman" pitchFamily="18" charset="0"/>
              </a:rPr>
              <a:t>Lực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xúc</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19005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750"/>
                                        <p:tgtEl>
                                          <p:spTgt spid="25"/>
                                        </p:tgtEl>
                                      </p:cBhvr>
                                    </p:animEffect>
                                  </p:childTnLst>
                                </p:cTn>
                              </p:par>
                              <p:par>
                                <p:cTn id="13" presetID="6"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ircle(in)">
                                      <p:cBhvr>
                                        <p:cTn id="15" dur="750"/>
                                        <p:tgtEl>
                                          <p:spTgt spid="26"/>
                                        </p:tgtEl>
                                      </p:cBhvr>
                                    </p:animEffect>
                                  </p:childTnLst>
                                </p:cTn>
                              </p:par>
                              <p:par>
                                <p:cTn id="16" presetID="6"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circle(in)">
                                      <p:cBhvr>
                                        <p:cTn id="18" dur="75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inVertical)">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Vertical)">
                                      <p:cBhvr>
                                        <p:cTn id="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p:bldP spid="38" grpId="0"/>
      <p:bldP spid="39"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094" y="767265"/>
            <a:ext cx="11173850" cy="103032"/>
            <a:chOff x="594819" y="1554047"/>
            <a:chExt cx="11173850" cy="103032"/>
          </a:xfrm>
        </p:grpSpPr>
        <p:sp>
          <p:nvSpPr>
            <p:cNvPr id="3" name="Rectangle 2"/>
            <p:cNvSpPr/>
            <p:nvPr/>
          </p:nvSpPr>
          <p:spPr>
            <a:xfrm>
              <a:off x="594819" y="1554048"/>
              <a:ext cx="3657600" cy="103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52944" y="1554048"/>
              <a:ext cx="3657600" cy="1030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11069" y="1554047"/>
              <a:ext cx="3657600" cy="103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689395" y="0"/>
            <a:ext cx="10993549" cy="7506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u="sng">
                <a:solidFill>
                  <a:schemeClr val="bg1"/>
                </a:solidFill>
                <a:latin typeface="Arial" panose="020B0604020202020204" pitchFamily="34" charset="0"/>
                <a:cs typeface="Arial" panose="020B0604020202020204" pitchFamily="34" charset="0"/>
              </a:rPr>
              <a:t>BÀI 38</a:t>
            </a:r>
            <a:r>
              <a:rPr lang="en-US" sz="2800">
                <a:solidFill>
                  <a:schemeClr val="bg1"/>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LỰC TIẾP XÚC VÀ LỰC KHÔNG TIẾP XÚC</a:t>
            </a:r>
            <a:endParaRPr lang="en-US" sz="2800" b="1"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1330764" y="1032339"/>
            <a:ext cx="4855405"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LỰC KHÔNG TIẾP XÚC:</a:t>
            </a:r>
          </a:p>
        </p:txBody>
      </p:sp>
      <p:pic>
        <p:nvPicPr>
          <p:cNvPr id="8" name="Picture 7"/>
          <p:cNvPicPr>
            <a:picLocks noChangeAspect="1"/>
          </p:cNvPicPr>
          <p:nvPr/>
        </p:nvPicPr>
        <p:blipFill rotWithShape="1">
          <a:blip r:embed="rId2"/>
          <a:srcRect l="2284" r="2284"/>
          <a:stretch/>
        </p:blipFill>
        <p:spPr>
          <a:xfrm>
            <a:off x="509094" y="1004686"/>
            <a:ext cx="640080" cy="640080"/>
          </a:xfrm>
          <a:prstGeom prst="rect">
            <a:avLst/>
          </a:prstGeom>
        </p:spPr>
      </p:pic>
      <p:sp>
        <p:nvSpPr>
          <p:cNvPr id="9" name="Rectangle 8"/>
          <p:cNvSpPr/>
          <p:nvPr/>
        </p:nvSpPr>
        <p:spPr>
          <a:xfrm>
            <a:off x="4869983" y="1691676"/>
            <a:ext cx="2632372" cy="769441"/>
          </a:xfrm>
          <a:prstGeom prst="rect">
            <a:avLst/>
          </a:prstGeom>
        </p:spPr>
        <p:txBody>
          <a:bodyPr wrap="square">
            <a:spAutoFit/>
          </a:bodyPr>
          <a:lstStyle/>
          <a:p>
            <a:r>
              <a:rPr lang="en-US" sz="4400" b="1" kern="10">
                <a:ln w="12700">
                  <a:noFill/>
                  <a:round/>
                  <a:headEnd/>
                  <a:tailEnd/>
                </a:ln>
                <a:solidFill>
                  <a:srgbClr val="FFFF00"/>
                </a:solidFill>
                <a:latin typeface="Arial" panose="020B0604020202020204" pitchFamily="34" charset="0"/>
                <a:cs typeface="Arial" panose="020B0604020202020204" pitchFamily="34" charset="0"/>
              </a:rPr>
              <a:t>Kết luận</a:t>
            </a:r>
            <a:endParaRPr lang="en-US" sz="4400" b="1" kern="10" dirty="0">
              <a:ln w="12700">
                <a:noFill/>
                <a:round/>
                <a:headEnd/>
                <a:tailEnd/>
              </a:ln>
              <a:solidFill>
                <a:srgbClr val="FFFF00"/>
              </a:solidFill>
              <a:latin typeface="Arial" panose="020B0604020202020204" pitchFamily="34" charset="0"/>
              <a:cs typeface="Arial" panose="020B0604020202020204" pitchFamily="34" charset="0"/>
            </a:endParaRPr>
          </a:p>
        </p:txBody>
      </p:sp>
      <p:sp>
        <p:nvSpPr>
          <p:cNvPr id="10" name="Round Diagonal Corner Rectangle 9"/>
          <p:cNvSpPr/>
          <p:nvPr/>
        </p:nvSpPr>
        <p:spPr>
          <a:xfrm>
            <a:off x="808384" y="2942894"/>
            <a:ext cx="10588486" cy="3286540"/>
          </a:xfrm>
          <a:prstGeom prst="round2Diag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97280" algn="just">
              <a:lnSpc>
                <a:spcPct val="150000"/>
              </a:lnSpc>
            </a:pPr>
            <a:r>
              <a:rPr lang="en-US" sz="3600" b="1" u="sng">
                <a:solidFill>
                  <a:srgbClr val="FF0000"/>
                </a:solidFill>
                <a:latin typeface="HP001 4H" panose="020B0603050302020204" pitchFamily="34" charset="0"/>
                <a:cs typeface="Arial" panose="020B0604020202020204" pitchFamily="34" charset="0"/>
              </a:rPr>
              <a:t>Lực không tiếp xúc</a:t>
            </a:r>
            <a:r>
              <a:rPr lang="en-US" sz="3600" b="1">
                <a:solidFill>
                  <a:srgbClr val="FF0000"/>
                </a:solidFill>
                <a:latin typeface="HP001 4H" panose="020B0603050302020204" pitchFamily="34" charset="0"/>
                <a:cs typeface="Arial" panose="020B0604020202020204" pitchFamily="34" charset="0"/>
              </a:rPr>
              <a:t> </a:t>
            </a:r>
            <a:r>
              <a:rPr lang="en-US" sz="3600">
                <a:solidFill>
                  <a:srgbClr val="FF0000"/>
                </a:solidFill>
                <a:latin typeface="HP001 4H" panose="020B0603050302020204" pitchFamily="34" charset="0"/>
                <a:cs typeface="Arial" panose="020B0604020202020204" pitchFamily="34" charset="0"/>
              </a:rPr>
              <a:t>xuất hiện khi vật (hoặc đối tượng) gây ra lực không có sự tiếp xúc với vật (hoặc đối tượng) chịu tác dụng của lực.</a:t>
            </a:r>
          </a:p>
        </p:txBody>
      </p:sp>
      <p:pic>
        <p:nvPicPr>
          <p:cNvPr id="11" name="Picture 10"/>
          <p:cNvPicPr>
            <a:picLocks noChangeAspect="1"/>
          </p:cNvPicPr>
          <p:nvPr/>
        </p:nvPicPr>
        <p:blipFill rotWithShape="1">
          <a:blip r:embed="rId3"/>
          <a:srcRect t="1649" b="1649"/>
          <a:stretch/>
        </p:blipFill>
        <p:spPr>
          <a:xfrm>
            <a:off x="1149174" y="2513347"/>
            <a:ext cx="914400" cy="914400"/>
          </a:xfrm>
          <a:prstGeom prst="rect">
            <a:avLst/>
          </a:prstGeom>
        </p:spPr>
      </p:pic>
    </p:spTree>
    <p:extLst>
      <p:ext uri="{BB962C8B-B14F-4D97-AF65-F5344CB8AC3E}">
        <p14:creationId xmlns:p14="http://schemas.microsoft.com/office/powerpoint/2010/main" val="37164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repeatCount="indefinite" fill="hold" nodeType="clickEffect">
                                  <p:stCondLst>
                                    <p:cond delay="1000"/>
                                  </p:stCondLst>
                                  <p:endCondLst>
                                    <p:cond evt="onNext" delay="0">
                                      <p:tgtEl>
                                        <p:sldTgt/>
                                      </p:tgtEl>
                                    </p:cond>
                                  </p:end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0"/>
                                        <p:tgtEl>
                                          <p:spTgt spid="11"/>
                                        </p:tgtEl>
                                      </p:cBhvr>
                                    </p:animEffect>
                                    <p:anim calcmode="lin" valueType="num">
                                      <p:cBhvr>
                                        <p:cTn id="25" dur="5000" fill="hold"/>
                                        <p:tgtEl>
                                          <p:spTgt spid="11"/>
                                        </p:tgtEl>
                                        <p:attrNameLst>
                                          <p:attrName>ppt_w</p:attrName>
                                        </p:attrNameLst>
                                      </p:cBhvr>
                                      <p:tavLst>
                                        <p:tav tm="0" fmla="#ppt_w*sin(2.5*pi*$)">
                                          <p:val>
                                            <p:fltVal val="0"/>
                                          </p:val>
                                        </p:tav>
                                        <p:tav tm="100000">
                                          <p:val>
                                            <p:fltVal val="1"/>
                                          </p:val>
                                        </p:tav>
                                      </p:tavLst>
                                    </p:anim>
                                    <p:anim calcmode="lin" valueType="num">
                                      <p:cBhvr>
                                        <p:cTn id="26"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864</Words>
  <Application>Microsoft Office PowerPoint</Application>
  <PresentationFormat>Custom</PresentationFormat>
  <Paragraphs>117</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BÀI 38:  LỰC TIẾP XÚC VÀ LỰC KHÔNG TIẾP XÚC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38:  LỰC TIẾP XÚC VÀ LỰC KHÔNG TIẾP XÚC</dc:title>
  <dc:creator>huonggiang889@outlook.com</dc:creator>
  <cp:lastModifiedBy>Admin</cp:lastModifiedBy>
  <cp:revision>46</cp:revision>
  <dcterms:created xsi:type="dcterms:W3CDTF">2022-01-11T14:18:28Z</dcterms:created>
  <dcterms:modified xsi:type="dcterms:W3CDTF">2022-03-11T14:06:49Z</dcterms:modified>
</cp:coreProperties>
</file>