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8"/>
  </p:notesMasterIdLst>
  <p:sldIdLst>
    <p:sldId id="257" r:id="rId2"/>
    <p:sldId id="258" r:id="rId3"/>
    <p:sldId id="265" r:id="rId4"/>
    <p:sldId id="319" r:id="rId5"/>
    <p:sldId id="330" r:id="rId6"/>
    <p:sldId id="268" r:id="rId7"/>
    <p:sldId id="320" r:id="rId8"/>
    <p:sldId id="321" r:id="rId9"/>
    <p:sldId id="269" r:id="rId10"/>
    <p:sldId id="271" r:id="rId11"/>
    <p:sldId id="322" r:id="rId12"/>
    <p:sldId id="323" r:id="rId13"/>
    <p:sldId id="324" r:id="rId14"/>
    <p:sldId id="325" r:id="rId15"/>
    <p:sldId id="326" r:id="rId16"/>
    <p:sldId id="327" r:id="rId17"/>
    <p:sldId id="328" r:id="rId18"/>
    <p:sldId id="331" r:id="rId19"/>
    <p:sldId id="275" r:id="rId20"/>
    <p:sldId id="329" r:id="rId21"/>
    <p:sldId id="333" r:id="rId22"/>
    <p:sldId id="334" r:id="rId23"/>
    <p:sldId id="332" r:id="rId24"/>
    <p:sldId id="335" r:id="rId25"/>
    <p:sldId id="288" r:id="rId26"/>
    <p:sldId id="336" r:id="rId27"/>
    <p:sldId id="295" r:id="rId28"/>
    <p:sldId id="337" r:id="rId29"/>
    <p:sldId id="338" r:id="rId30"/>
    <p:sldId id="339" r:id="rId31"/>
    <p:sldId id="340" r:id="rId32"/>
    <p:sldId id="341" r:id="rId33"/>
    <p:sldId id="302" r:id="rId34"/>
    <p:sldId id="303" r:id="rId35"/>
    <p:sldId id="304" r:id="rId36"/>
    <p:sldId id="305" r:id="rId37"/>
    <p:sldId id="306" r:id="rId38"/>
    <p:sldId id="307" r:id="rId39"/>
    <p:sldId id="308" r:id="rId40"/>
    <p:sldId id="309" r:id="rId41"/>
    <p:sldId id="310" r:id="rId42"/>
    <p:sldId id="311" r:id="rId43"/>
    <p:sldId id="313" r:id="rId44"/>
    <p:sldId id="267" r:id="rId45"/>
    <p:sldId id="272" r:id="rId46"/>
    <p:sldId id="318" r:id="rId4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4" d="100"/>
          <a:sy n="74" d="100"/>
        </p:scale>
        <p:origin x="1714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theme" Target="theme/theme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1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782CA48-FB90-4038-92F5-2C6813D01B5F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F7B1BE0-1EB9-4A98-B434-07C820734FB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50031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12C0EC41-27DE-46A1-9639-921B73D9692F}" type="slidenum">
              <a:rPr lang="en-US" altLang="en-US" sz="1200" smtClean="0">
                <a:latin typeface="Times New Roman" pitchFamily="18" charset="0"/>
              </a:rPr>
              <a:pPr eaLnBrk="1" hangingPunct="1"/>
              <a:t>6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65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12C0EC41-27DE-46A1-9639-921B73D9692F}" type="slidenum">
              <a:rPr lang="en-US" altLang="en-US" sz="1200" smtClean="0">
                <a:latin typeface="Times New Roman" pitchFamily="18" charset="0"/>
              </a:rPr>
              <a:pPr eaLnBrk="1" hangingPunct="1"/>
              <a:t>7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65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12C0EC41-27DE-46A1-9639-921B73D9692F}" type="slidenum">
              <a:rPr lang="en-US" altLang="en-US" sz="1200" smtClean="0">
                <a:latin typeface="Times New Roman" pitchFamily="18" charset="0"/>
              </a:rPr>
              <a:pPr eaLnBrk="1" hangingPunct="1"/>
              <a:t>8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65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10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10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11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11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12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12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13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13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14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14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15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15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16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16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fld id="{519949E6-3B72-4B23-A056-BAD68E752E6A}" type="slidenum">
              <a:rPr lang="en-US" altLang="en-US" sz="1200" smtClean="0">
                <a:latin typeface="Times New Roman" pitchFamily="18" charset="0"/>
              </a:rPr>
              <a:pPr eaLnBrk="1" hangingPunct="1"/>
              <a:t>17</a:t>
            </a:fld>
            <a:endParaRPr lang="en-US" altLang="en-US" sz="1200">
              <a:latin typeface="Times New Roman" pitchFamily="18" charset="0"/>
            </a:endParaRPr>
          </a:p>
        </p:txBody>
      </p:sp>
      <p:sp>
        <p:nvSpPr>
          <p:cNvPr id="6758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6758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67589" name="Slide Number Placeholder 3"/>
          <p:cNvSpPr txBox="1">
            <a:spLocks noGrp="1"/>
          </p:cNvSpPr>
          <p:nvPr/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r" eaLnBrk="1" hangingPunct="1"/>
            <a:fld id="{98E94FB3-C905-4A73-8D41-0C1017E47D3E}" type="slidenum">
              <a:rPr lang="en-US" altLang="en-US" sz="1200">
                <a:latin typeface="VNI-Times" pitchFamily="2" charset="0"/>
              </a:rPr>
              <a:pPr algn="r" eaLnBrk="1" hangingPunct="1"/>
              <a:t>17</a:t>
            </a:fld>
            <a:endParaRPr lang="en-US" altLang="en-US" sz="1200">
              <a:latin typeface="VNI-Times" pitchFamily="2" charset="0"/>
            </a:endParaRP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F7B1BE0-1EB9-4A98-B434-07C820734FB8}" type="slidenum">
              <a:rPr lang="en-US" smtClean="0"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670839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966031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16639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28967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50944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9832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636521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20131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51392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74207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172432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62331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685800" y="609600"/>
            <a:ext cx="7772400" cy="5486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89A8206-BACC-4110-A26F-29FFA83C07E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1264168"/>
      </p:ext>
    </p:extLst>
  </p:cSld>
  <p:clrMapOvr>
    <a:masterClrMapping/>
  </p:clrMapOvr>
  <p:transition advTm="35000">
    <p:blinds dir="vert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E0C832-357A-472C-828B-A827077DA9B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423716"/>
      </p:ext>
    </p:extLst>
  </p:cSld>
  <p:clrMapOvr>
    <a:masterClrMapping/>
  </p:clrMapOvr>
  <p:transition advTm="35000">
    <p:blinds dir="vert"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13716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981200"/>
            <a:ext cx="8229600" cy="3886200"/>
          </a:xfrm>
        </p:spPr>
        <p:txBody>
          <a:bodyPr rtlCol="0">
            <a:normAutofit/>
          </a:bodyPr>
          <a:lstStyle/>
          <a:p>
            <a:pPr lvl="0"/>
            <a:endParaRPr lang="en-US" noProof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C65DC6D-D241-4425-A5E7-A75B7DB896B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67C5A7-E8E7-459F-A99F-F82E1A549D3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6553200" y="6248400"/>
            <a:ext cx="2133600" cy="457200"/>
          </a:xfrm>
        </p:spPr>
        <p:txBody>
          <a:bodyPr/>
          <a:lstStyle>
            <a:lvl1pPr>
              <a:defRPr/>
            </a:lvl1pPr>
          </a:lstStyle>
          <a:p>
            <a:fld id="{489E1039-BF14-465D-B652-8E6ED3865914}" type="slidenum">
              <a:rPr lang="en-US" altLang="en-US"/>
              <a:pPr/>
              <a:t>‹#›</a:t>
            </a:fld>
            <a:endParaRPr lang="en-US" altLang="en-US"/>
          </a:p>
        </p:txBody>
      </p:sp>
      <p:sp>
        <p:nvSpPr>
          <p:cNvPr id="6" name="Date Placeholder 5">
            <a:extLst>
              <a:ext uri="{FF2B5EF4-FFF2-40B4-BE49-F238E27FC236}">
                <a16:creationId xmlns:a16="http://schemas.microsoft.com/office/drawing/2014/main" id="{84D45BFE-82F6-4C4F-839E-94A2499A807C}"/>
              </a:ext>
            </a:extLst>
          </p:cNvPr>
          <p:cNvSpPr>
            <a:spLocks noGrp="1"/>
          </p:cNvSpPr>
          <p:nvPr>
            <p:ph type="dt" sz="half" idx="12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48310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E30F5E-33AE-4687-AC39-BBD1A0A6D28D}" type="datetimeFigureOut">
              <a:rPr lang="en-US" smtClean="0"/>
              <a:t>3/21/2022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047EB6-A28D-42D7-AF41-2BF18B2203F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10132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C&#7843;%20l&#224;ng%20kinh%20ng&#7841;c%20khi%20b&#7855;t%20&#273;&#432;&#7907;c%20lo&#224;i%20D&#417;i%20Kh&#7893;ng%20L&#7891;%20l&#7899;n%20nh&#7845;t%20th&#7871;%20gi&#7899;i-Kh&#225;m%20Ph&#225;%20L&#7841;%20K&#7923;.mp4" TargetMode="External"/><Relationship Id="rId2" Type="http://schemas.openxmlformats.org/officeDocument/2006/relationships/hyperlink" Target="C&#193;C%20LO&#7840;I%20TH&#218;%20C&#193;%20VOI,%20KH&#7880;,%20VOI%20,CH&#7890;N%20C&#193;O,%20H&#7892;...WMV" TargetMode="External"/><Relationship Id="rId1" Type="http://schemas.openxmlformats.org/officeDocument/2006/relationships/slideLayout" Target="../slideLayouts/slideLayout7.xml"/><Relationship Id="rId5" Type="http://schemas.openxmlformats.org/officeDocument/2006/relationships/hyperlink" Target="C&#193;C%20THU%20&#258;N%20TH&#7882;T.WMV" TargetMode="External"/><Relationship Id="rId4" Type="http://schemas.openxmlformats.org/officeDocument/2006/relationships/hyperlink" Target="H&#7879;%20sinh%20th&#225;i%20r&#7915;ng%20nhi&#7879;t%20&#273;&#7899;i.mp4" TargetMode="Externa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.jpeg"/><Relationship Id="rId4" Type="http://schemas.openxmlformats.org/officeDocument/2006/relationships/image" Target="../media/image16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0.jpeg"/><Relationship Id="rId4" Type="http://schemas.openxmlformats.org/officeDocument/2006/relationships/image" Target="../media/image19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3.jpeg"/><Relationship Id="rId4" Type="http://schemas.openxmlformats.org/officeDocument/2006/relationships/image" Target="../media/image22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5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8.jpeg"/><Relationship Id="rId4" Type="http://schemas.openxmlformats.org/officeDocument/2006/relationships/image" Target="../media/image27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jpeg"/><Relationship Id="rId4" Type="http://schemas.openxmlformats.org/officeDocument/2006/relationships/image" Target="../media/image30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3.jpe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7.jpeg"/><Relationship Id="rId4" Type="http://schemas.openxmlformats.org/officeDocument/2006/relationships/image" Target="../media/image36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0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eg"/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8.jpeg"/><Relationship Id="rId4" Type="http://schemas.openxmlformats.org/officeDocument/2006/relationships/image" Target="../media/image47.jpe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7" Type="http://schemas.openxmlformats.org/officeDocument/2006/relationships/image" Target="../media/image54.jpeg"/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3.jpeg"/><Relationship Id="rId5" Type="http://schemas.openxmlformats.org/officeDocument/2006/relationships/image" Target="../media/image52.jpeg"/><Relationship Id="rId4" Type="http://schemas.openxmlformats.org/officeDocument/2006/relationships/image" Target="../media/image51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image" Target="../media/image55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7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1.jpeg"/><Relationship Id="rId5" Type="http://schemas.openxmlformats.org/officeDocument/2006/relationships/image" Target="../media/image60.jpeg"/><Relationship Id="rId4" Type="http://schemas.openxmlformats.org/officeDocument/2006/relationships/image" Target="../media/image59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jpeg"/><Relationship Id="rId2" Type="http://schemas.openxmlformats.org/officeDocument/2006/relationships/image" Target="../media/image62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5.jpeg"/><Relationship Id="rId4" Type="http://schemas.openxmlformats.org/officeDocument/2006/relationships/image" Target="../media/image64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9.jpeg"/><Relationship Id="rId4" Type="http://schemas.openxmlformats.org/officeDocument/2006/relationships/image" Target="../media/image68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jpeg"/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3.jpeg"/><Relationship Id="rId4" Type="http://schemas.openxmlformats.org/officeDocument/2006/relationships/image" Target="../media/image72.jpeg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4.jpe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2" Type="http://schemas.openxmlformats.org/officeDocument/2006/relationships/image" Target="../media/image7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7.jpeg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jpeg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jpe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86.jpeg"/><Relationship Id="rId3" Type="http://schemas.openxmlformats.org/officeDocument/2006/relationships/image" Target="../media/image81.jpeg"/><Relationship Id="rId7" Type="http://schemas.openxmlformats.org/officeDocument/2006/relationships/image" Target="../media/image85.jpeg"/><Relationship Id="rId2" Type="http://schemas.openxmlformats.org/officeDocument/2006/relationships/image" Target="../media/image80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4.jpeg"/><Relationship Id="rId5" Type="http://schemas.openxmlformats.org/officeDocument/2006/relationships/image" Target="../media/image83.jpeg"/><Relationship Id="rId4" Type="http://schemas.openxmlformats.org/officeDocument/2006/relationships/image" Target="../media/image82.jpeg"/><Relationship Id="rId9" Type="http://schemas.openxmlformats.org/officeDocument/2006/relationships/image" Target="../media/image87.jpe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9.jpeg"/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1.jpeg"/><Relationship Id="rId2" Type="http://schemas.openxmlformats.org/officeDocument/2006/relationships/image" Target="../media/image90.jpeg"/><Relationship Id="rId1" Type="http://schemas.openxmlformats.org/officeDocument/2006/relationships/slideLayout" Target="../slideLayouts/slideLayout6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jpeg"/><Relationship Id="rId2" Type="http://schemas.openxmlformats.org/officeDocument/2006/relationships/image" Target="../media/image9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4.jpe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6.jpeg"/><Relationship Id="rId2" Type="http://schemas.openxmlformats.org/officeDocument/2006/relationships/image" Target="../media/image95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8.jpeg"/><Relationship Id="rId2" Type="http://schemas.openxmlformats.org/officeDocument/2006/relationships/image" Target="../media/image97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0.jpeg"/><Relationship Id="rId5" Type="http://schemas.openxmlformats.org/officeDocument/2006/relationships/image" Target="../media/image99.jpeg"/><Relationship Id="rId4" Type="http://schemas.openxmlformats.org/officeDocument/2006/relationships/image" Target="http://www.vnn.vn/dataimages/normal/images257897_05Khi200604.jpg" TargetMode="Externa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01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ext Box 2"/>
          <p:cNvSpPr txBox="1">
            <a:spLocks noChangeArrowheads="1"/>
          </p:cNvSpPr>
          <p:nvPr/>
        </p:nvSpPr>
        <p:spPr bwMode="auto">
          <a:xfrm>
            <a:off x="1295400" y="1143000"/>
            <a:ext cx="411480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>
              <a:spcBef>
                <a:spcPct val="50000"/>
              </a:spcBef>
            </a:pPr>
            <a:endParaRPr lang="en-US" altLang="en-US" sz="1800">
              <a:latin typeface="Arial" charset="0"/>
            </a:endParaRPr>
          </a:p>
        </p:txBody>
      </p:sp>
      <p:sp>
        <p:nvSpPr>
          <p:cNvPr id="259075" name="Rectangle 3"/>
          <p:cNvSpPr>
            <a:spLocks noChangeArrowheads="1"/>
          </p:cNvSpPr>
          <p:nvPr/>
        </p:nvSpPr>
        <p:spPr bwMode="auto">
          <a:xfrm rot="16200000">
            <a:off x="-2765425" y="3070225"/>
            <a:ext cx="6858000" cy="717550"/>
          </a:xfrm>
          <a:prstGeom prst="rect">
            <a:avLst/>
          </a:prstGeom>
          <a:gradFill rotWithShape="1">
            <a:gsLst>
              <a:gs pos="0">
                <a:srgbClr val="FFFFFF"/>
              </a:gs>
              <a:gs pos="50000">
                <a:schemeClr val="folHlink"/>
              </a:gs>
              <a:gs pos="100000">
                <a:srgbClr val="FFFFFF"/>
              </a:gs>
            </a:gsLst>
            <a:lin ang="5400000" scaled="1"/>
          </a:gra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0" hangingPunct="0">
              <a:defRPr/>
            </a:pPr>
            <a:r>
              <a:rPr lang="en-US" sz="4400" b="1">
                <a:solidFill>
                  <a:srgbClr val="800000"/>
                </a:solidFill>
                <a:latin typeface=".VnTimeH" pitchFamily="34" charset="0"/>
              </a:rPr>
              <a:t>Sinh HäC LíP 7</a:t>
            </a:r>
            <a:endParaRPr lang="en-US" sz="1800" b="1">
              <a:latin typeface="Arial" charset="0"/>
            </a:endParaRPr>
          </a:p>
        </p:txBody>
      </p:sp>
      <p:pic>
        <p:nvPicPr>
          <p:cNvPr id="3076" name="Picture 4" descr="BAR5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76400" y="5943600"/>
            <a:ext cx="6629400" cy="685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7" name="Text Box 5"/>
          <p:cNvSpPr txBox="1">
            <a:spLocks noChangeArrowheads="1"/>
          </p:cNvSpPr>
          <p:nvPr/>
        </p:nvSpPr>
        <p:spPr bwMode="auto">
          <a:xfrm>
            <a:off x="1143000" y="3413125"/>
            <a:ext cx="7848600" cy="1616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/>
            <a:r>
              <a:rPr lang="en-US" altLang="en-US" sz="2800" b="1" dirty="0" err="1">
                <a:solidFill>
                  <a:srgbClr val="990000"/>
                </a:solidFill>
                <a:latin typeface="Times New Roman" pitchFamily="18" charset="0"/>
              </a:rPr>
              <a:t>Tiết</a:t>
            </a:r>
            <a:r>
              <a:rPr lang="en-US" altLang="en-US" sz="2800" b="1" dirty="0">
                <a:solidFill>
                  <a:srgbClr val="990000"/>
                </a:solidFill>
                <a:latin typeface="Times New Roman" pitchFamily="18" charset="0"/>
              </a:rPr>
              <a:t> 52 – </a:t>
            </a:r>
            <a:r>
              <a:rPr lang="en-US" altLang="en-US" sz="2800" b="1" dirty="0" err="1">
                <a:solidFill>
                  <a:srgbClr val="990000"/>
                </a:solidFill>
                <a:latin typeface="Times New Roman" pitchFamily="18" charset="0"/>
              </a:rPr>
              <a:t>Bài</a:t>
            </a:r>
            <a:r>
              <a:rPr lang="en-US" altLang="en-US" sz="2800" b="1" dirty="0">
                <a:solidFill>
                  <a:srgbClr val="990000"/>
                </a:solidFill>
                <a:latin typeface="Times New Roman" pitchFamily="18" charset="0"/>
              </a:rPr>
              <a:t> 52</a:t>
            </a:r>
            <a:r>
              <a:rPr lang="en-US" altLang="en-US" sz="3600" b="1" dirty="0">
                <a:solidFill>
                  <a:srgbClr val="990000"/>
                </a:solidFill>
                <a:latin typeface="Times New Roman" pitchFamily="18" charset="0"/>
              </a:rPr>
              <a:t> </a:t>
            </a:r>
          </a:p>
          <a:p>
            <a:pPr algn="ctr" eaLnBrk="1" hangingPunct="1"/>
            <a:r>
              <a:rPr lang="en-US" altLang="en-US" sz="3200" b="1" dirty="0">
                <a:solidFill>
                  <a:srgbClr val="800000"/>
                </a:solidFill>
                <a:latin typeface="Times New Roman" pitchFamily="18" charset="0"/>
              </a:rPr>
              <a:t>THỰC HÀNH XEM BĂNG HÌNH  </a:t>
            </a:r>
          </a:p>
          <a:p>
            <a:pPr algn="ctr" eaLnBrk="1" hangingPunct="1"/>
            <a:r>
              <a:rPr lang="en-US" altLang="en-US" sz="3200" b="1" dirty="0">
                <a:solidFill>
                  <a:srgbClr val="800000"/>
                </a:solidFill>
                <a:latin typeface="Times New Roman" pitchFamily="18" charset="0"/>
              </a:rPr>
              <a:t>VỀ ĐỜI SỐNG VÀ TẬP TÍNH CỦA THÚ</a:t>
            </a:r>
            <a:r>
              <a:rPr lang="en-US" altLang="en-US" sz="3200" dirty="0">
                <a:latin typeface="Times New Roman" pitchFamily="18" charset="0"/>
              </a:rPr>
              <a:t> </a:t>
            </a:r>
          </a:p>
        </p:txBody>
      </p:sp>
      <p:pic>
        <p:nvPicPr>
          <p:cNvPr id="3078" name="Picture 6" descr="large_332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0" y="228600"/>
            <a:ext cx="3733800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9079" name="Rectangle 7"/>
          <p:cNvSpPr>
            <a:spLocks noGrp="1" noChangeAspect="1" noChangeArrowheads="1"/>
          </p:cNvSpPr>
          <p:nvPr isPhoto="1"/>
        </p:nvSpPr>
        <p:spPr bwMode="auto">
          <a:xfrm>
            <a:off x="4876800" y="247650"/>
            <a:ext cx="4114800" cy="2571750"/>
          </a:xfrm>
          <a:prstGeom prst="rect">
            <a:avLst/>
          </a:prstGeom>
          <a:blipFill dpi="0" rotWithShape="1">
            <a:blip r:embed="rId4"/>
            <a:srcRect/>
            <a:stretch>
              <a:fillRect b="-20000"/>
            </a:stretch>
          </a:blipFill>
          <a:ln w="762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/>
          <a:lstStyle/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74183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3" descr="D:\kho phim sinh\hinh da sửa\ft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9" name="Text Box 3"/>
          <p:cNvSpPr txBox="1">
            <a:spLocks noChangeArrowheads="1"/>
          </p:cNvSpPr>
          <p:nvPr/>
        </p:nvSpPr>
        <p:spPr bwMode="auto">
          <a:xfrm>
            <a:off x="1524000" y="2057400"/>
            <a:ext cx="6477000" cy="2528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3200" b="1">
                <a:solidFill>
                  <a:srgbClr val="0000FF"/>
                </a:solidFill>
                <a:latin typeface="Times New Roman" pitchFamily="18" charset="0"/>
              </a:rPr>
              <a:t>Lớp Thú hiện nay có khoảng 4600 loài, được chia thành 26 bộ. Chúng phân bố ở khắp mọi nơi trên trái đất, chúng có đời sống, tập tính phong phú và đa dạng.</a:t>
            </a:r>
          </a:p>
        </p:txBody>
      </p:sp>
    </p:spTree>
    <p:extLst>
      <p:ext uri="{BB962C8B-B14F-4D97-AF65-F5344CB8AC3E}">
        <p14:creationId xmlns:p14="http://schemas.microsoft.com/office/powerpoint/2010/main" val="36827956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9298" name="Picture 2" descr="bor2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6200"/>
            <a:ext cx="9144000" cy="678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267" name="AutoShape 3"/>
          <p:cNvSpPr>
            <a:spLocks noChangeArrowheads="1"/>
          </p:cNvSpPr>
          <p:nvPr/>
        </p:nvSpPr>
        <p:spPr bwMode="auto">
          <a:xfrm>
            <a:off x="1295400" y="457200"/>
            <a:ext cx="6553200" cy="990600"/>
          </a:xfrm>
          <a:prstGeom prst="plaque">
            <a:avLst>
              <a:gd name="adj" fmla="val 16667"/>
            </a:avLst>
          </a:prstGeom>
          <a:solidFill>
            <a:srgbClr val="66FF99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/>
            <a:r>
              <a:rPr lang="en-US" altLang="en-US" sz="1800" u="sng" dirty="0">
                <a:latin typeface="Arial" charset="0"/>
              </a:rPr>
              <a:t>TIẾT 52 - BÀI 52:</a:t>
            </a:r>
            <a:r>
              <a:rPr lang="en-US" altLang="en-US" sz="1800" dirty="0">
                <a:latin typeface="Arial" charset="0"/>
              </a:rPr>
              <a:t> </a:t>
            </a:r>
            <a:r>
              <a:rPr lang="en-US" altLang="en-US" sz="2000" b="1" dirty="0">
                <a:solidFill>
                  <a:srgbClr val="FF00FF"/>
                </a:solidFill>
                <a:latin typeface="Times New Roman" pitchFamily="18" charset="0"/>
              </a:rPr>
              <a:t>THỰC HÀNH: XEM BĂNG HÌNH VỀ </a:t>
            </a:r>
          </a:p>
          <a:p>
            <a:pPr algn="ctr"/>
            <a:r>
              <a:rPr lang="en-US" altLang="en-US" sz="2000" b="1" dirty="0">
                <a:solidFill>
                  <a:srgbClr val="FF00FF"/>
                </a:solidFill>
                <a:latin typeface="Times New Roman" pitchFamily="18" charset="0"/>
              </a:rPr>
              <a:t>               ĐỜI SỐNG VÀ TẬP TÍNH CỦA THÚ</a:t>
            </a:r>
          </a:p>
        </p:txBody>
      </p:sp>
      <p:sp>
        <p:nvSpPr>
          <p:cNvPr id="11268" name="Text Box 4"/>
          <p:cNvSpPr txBox="1">
            <a:spLocks noChangeArrowheads="1"/>
          </p:cNvSpPr>
          <p:nvPr/>
        </p:nvSpPr>
        <p:spPr bwMode="auto">
          <a:xfrm>
            <a:off x="533400" y="1676400"/>
            <a:ext cx="8001000" cy="44012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800" b="1" dirty="0">
                <a:solidFill>
                  <a:srgbClr val="FF0000"/>
                </a:solidFill>
                <a:latin typeface="Times New Roman" pitchFamily="18" charset="0"/>
              </a:rPr>
              <a:t>I- </a:t>
            </a:r>
            <a:r>
              <a:rPr lang="en-US" altLang="en-US" sz="2800" b="1" dirty="0" err="1">
                <a:solidFill>
                  <a:srgbClr val="FF0000"/>
                </a:solidFill>
                <a:latin typeface="Times New Roman" pitchFamily="18" charset="0"/>
              </a:rPr>
              <a:t>Nội</a:t>
            </a:r>
            <a:r>
              <a:rPr lang="en-US" altLang="en-US" sz="2800" b="1" dirty="0">
                <a:solidFill>
                  <a:srgbClr val="FF0000"/>
                </a:solidFill>
                <a:latin typeface="Times New Roman" pitchFamily="18" charset="0"/>
              </a:rPr>
              <a:t> dung</a:t>
            </a:r>
          </a:p>
          <a:p>
            <a:pPr marL="514350" indent="-514350" eaLnBrk="1" hangingPunct="1">
              <a:spcBef>
                <a:spcPct val="50000"/>
              </a:spcBef>
              <a:buAutoNum type="arabicPeriod"/>
            </a:pP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Môi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trường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sống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: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trên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cây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trên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không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dưới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nước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ở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đất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trong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đất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…</a:t>
            </a:r>
          </a:p>
          <a:p>
            <a:pPr marL="514350" indent="-514350" eaLnBrk="1" hangingPunct="1">
              <a:spcBef>
                <a:spcPct val="50000"/>
              </a:spcBef>
              <a:buAutoNum type="arabicPeriod"/>
            </a:pP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Di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chuyển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: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chạy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leo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trèo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bay,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lượn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bơi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…</a:t>
            </a:r>
          </a:p>
          <a:p>
            <a:pPr marL="514350" indent="-514350" eaLnBrk="1" hangingPunct="1">
              <a:spcBef>
                <a:spcPct val="50000"/>
              </a:spcBef>
              <a:buAutoNum type="arabicPeriod"/>
            </a:pP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Kiếm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ăn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: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ăn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thịt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ăn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thực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vật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ăn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tạp</a:t>
            </a:r>
            <a:endParaRPr lang="en-US" altLang="en-US" sz="2800" b="1" dirty="0">
              <a:solidFill>
                <a:srgbClr val="0000FF"/>
              </a:solidFill>
              <a:latin typeface="Times New Roman" pitchFamily="18" charset="0"/>
            </a:endParaRPr>
          </a:p>
          <a:p>
            <a:pPr marL="514350" indent="-514350" eaLnBrk="1" hangingPunct="1">
              <a:spcBef>
                <a:spcPct val="50000"/>
              </a:spcBef>
              <a:buAutoNum type="arabicPeriod"/>
            </a:pP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Sinh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sản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: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sai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khác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đực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cái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;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giao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hoan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giao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phối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chữa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đẻ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nuôi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con,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dạy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con;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sống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theo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đàn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hoặc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đơn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độc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2030563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92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1000"/>
                                        <p:tgtEl>
                                          <p:spTgt spid="4392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7" name="AutoShape 3"/>
          <p:cNvSpPr>
            <a:spLocks noChangeArrowheads="1"/>
          </p:cNvSpPr>
          <p:nvPr/>
        </p:nvSpPr>
        <p:spPr bwMode="auto">
          <a:xfrm>
            <a:off x="762000" y="304800"/>
            <a:ext cx="7620000" cy="990600"/>
          </a:xfrm>
          <a:prstGeom prst="plaque">
            <a:avLst>
              <a:gd name="adj" fmla="val 16667"/>
            </a:avLst>
          </a:prstGeom>
          <a:solidFill>
            <a:srgbClr val="66FF99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/>
            <a:r>
              <a:rPr lang="en-US" altLang="en-US" sz="2000" u="sng" dirty="0">
                <a:latin typeface="Arial" charset="0"/>
              </a:rPr>
              <a:t>TIẾT 52 - BÀI 52:</a:t>
            </a:r>
            <a:r>
              <a:rPr lang="en-US" altLang="en-US" sz="2000" dirty="0">
                <a:latin typeface="Arial" charset="0"/>
              </a:rPr>
              <a:t> </a:t>
            </a:r>
            <a:r>
              <a:rPr lang="en-US" altLang="en-US" b="1" dirty="0">
                <a:solidFill>
                  <a:srgbClr val="FF00FF"/>
                </a:solidFill>
                <a:latin typeface="Times New Roman" pitchFamily="18" charset="0"/>
              </a:rPr>
              <a:t>THỰC HÀNH: XEM BĂNG HÌNH VỀ </a:t>
            </a:r>
          </a:p>
          <a:p>
            <a:pPr algn="ctr"/>
            <a:r>
              <a:rPr lang="en-US" altLang="en-US" b="1" dirty="0">
                <a:solidFill>
                  <a:srgbClr val="FF00FF"/>
                </a:solidFill>
                <a:latin typeface="Times New Roman" pitchFamily="18" charset="0"/>
              </a:rPr>
              <a:t>               ĐỜI SỐNG VÀ TẬP TÍNH CỦA THÚ</a:t>
            </a:r>
          </a:p>
        </p:txBody>
      </p:sp>
      <p:sp>
        <p:nvSpPr>
          <p:cNvPr id="11268" name="Text Box 4"/>
          <p:cNvSpPr txBox="1">
            <a:spLocks noChangeArrowheads="1"/>
          </p:cNvSpPr>
          <p:nvPr/>
        </p:nvSpPr>
        <p:spPr bwMode="auto">
          <a:xfrm>
            <a:off x="762000" y="1600200"/>
            <a:ext cx="7924800" cy="458587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800" b="1" dirty="0">
                <a:solidFill>
                  <a:srgbClr val="FF0000"/>
                </a:solidFill>
                <a:latin typeface="Times New Roman" pitchFamily="18" charset="0"/>
              </a:rPr>
              <a:t>II-Thu </a:t>
            </a:r>
            <a:r>
              <a:rPr lang="en-US" altLang="en-US" sz="2800" b="1" dirty="0" err="1">
                <a:solidFill>
                  <a:srgbClr val="FF0000"/>
                </a:solidFill>
                <a:latin typeface="Times New Roman" pitchFamily="18" charset="0"/>
              </a:rPr>
              <a:t>hoạch</a:t>
            </a:r>
            <a:endParaRPr lang="en-US" altLang="en-US" sz="2800" b="1" dirty="0">
              <a:solidFill>
                <a:srgbClr val="FF0000"/>
              </a:solidFill>
              <a:latin typeface="Times New Roman" pitchFamily="18" charset="0"/>
            </a:endParaRPr>
          </a:p>
          <a:p>
            <a:pPr eaLnBrk="1" hangingPunct="1">
              <a:spcBef>
                <a:spcPct val="50000"/>
              </a:spcBef>
            </a:pP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1-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Hãy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trình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bày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tóm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tắt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những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nội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dung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chính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của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băng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hình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.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2 </a:t>
            </a:r>
            <a:r>
              <a:rPr lang="en-US" altLang="en-US" sz="3600" dirty="0">
                <a:latin typeface="Times New Roman" panose="02020603050405020304" pitchFamily="18" charset="0"/>
              </a:rPr>
              <a:t>-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Kể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tên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những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động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vật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quan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sát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được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?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28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3 –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Đa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dạng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của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thú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được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thể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hiện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ở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đặc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điểm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nào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?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Thú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sống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ở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những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môi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trường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nào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?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4-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Hãy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nêu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các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cách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thức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kiếm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ăn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,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tập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tính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sinh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sản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và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các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tập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tính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khác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 ở </a:t>
            </a:r>
            <a:r>
              <a:rPr lang="en-US" altLang="en-US" sz="2800" b="1" dirty="0" err="1">
                <a:solidFill>
                  <a:srgbClr val="0000FF"/>
                </a:solidFill>
                <a:latin typeface="Times New Roman" pitchFamily="18" charset="0"/>
              </a:rPr>
              <a:t>thú</a:t>
            </a:r>
            <a:r>
              <a:rPr lang="en-US" altLang="en-US" sz="2800" b="1" dirty="0">
                <a:solidFill>
                  <a:srgbClr val="0000FF"/>
                </a:solidFill>
                <a:latin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7625078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371600" y="838200"/>
            <a:ext cx="6400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MÔI TRƯỜNG SỐNG</a:t>
            </a:r>
          </a:p>
        </p:txBody>
      </p:sp>
      <p:sp>
        <p:nvSpPr>
          <p:cNvPr id="3" name="5-Point Star 2">
            <a:hlinkClick r:id="rId2" action="ppaction://hlinkfile"/>
          </p:cNvPr>
          <p:cNvSpPr/>
          <p:nvPr/>
        </p:nvSpPr>
        <p:spPr>
          <a:xfrm>
            <a:off x="4343400" y="5410200"/>
            <a:ext cx="990600" cy="838200"/>
          </a:xfrm>
          <a:prstGeom prst="star5">
            <a:avLst>
              <a:gd name="adj" fmla="val 13720"/>
              <a:gd name="hf" fmla="val 105146"/>
              <a:gd name="vf" fmla="val 11055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utoShape 4">
            <a:hlinkClick r:id="rId3" action="ppaction://hlinkfile"/>
            <a:extLst>
              <a:ext uri="{FF2B5EF4-FFF2-40B4-BE49-F238E27FC236}">
                <a16:creationId xmlns:a16="http://schemas.microsoft.com/office/drawing/2014/main" id="{2A2C81DE-7902-417C-8A6F-E49CC7499FE3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15100" y="1905000"/>
            <a:ext cx="1905000" cy="1981200"/>
          </a:xfrm>
          <a:prstGeom prst="actionButtonBackPrevious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6" name="AutoShape 8">
            <a:hlinkClick r:id="rId4" action="ppaction://hlinkfile"/>
            <a:extLst>
              <a:ext uri="{FF2B5EF4-FFF2-40B4-BE49-F238E27FC236}">
                <a16:creationId xmlns:a16="http://schemas.microsoft.com/office/drawing/2014/main" id="{34C7FC75-7D78-46E9-9C76-FAD89F866C2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33800" y="1905000"/>
            <a:ext cx="1981200" cy="1981200"/>
          </a:xfrm>
          <a:prstGeom prst="actionButtonHome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endParaRPr lang="en-US" altLang="en-US"/>
          </a:p>
        </p:txBody>
      </p:sp>
      <p:sp>
        <p:nvSpPr>
          <p:cNvPr id="7" name="AutoShape 9">
            <a:hlinkClick r:id="rId5" action="ppaction://hlinkfile"/>
            <a:extLst>
              <a:ext uri="{FF2B5EF4-FFF2-40B4-BE49-F238E27FC236}">
                <a16:creationId xmlns:a16="http://schemas.microsoft.com/office/drawing/2014/main" id="{2C0D0BD5-D2E5-4811-B9DD-1D4C1A172B6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66800" y="1905000"/>
            <a:ext cx="2057400" cy="1981200"/>
          </a:xfrm>
          <a:prstGeom prst="actionButtonInformation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4779096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body" sz="half" idx="2"/>
          </p:nvPr>
        </p:nvSpPr>
        <p:spPr>
          <a:xfrm>
            <a:off x="0" y="5888182"/>
            <a:ext cx="9144000" cy="990600"/>
          </a:xfrm>
          <a:solidFill>
            <a:srgbClr val="0070C0"/>
          </a:solidFill>
          <a:ln>
            <a:solidFill>
              <a:schemeClr val="accent1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Thú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bay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lượn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đặc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trưng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loài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dơi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ban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nấp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hang hay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chỗ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tối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ban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đêm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bay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săn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mồi</a:t>
            </a:r>
            <a:endParaRPr lang="en-US" altLang="en-US" sz="28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6562" name="Picture 2" descr="http://www.dulichsoctrang.org/images/images/tin_tuc_du_lich/8.g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04849"/>
            <a:ext cx="4095750" cy="28765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6564" name="Picture 4" descr="http://yatlat.com/cam-nang-du-lich/wp-content/uploads/2013/08/khu-du-lich-sinh-thai-rung-ngap-man-Can-Gio-Di-du-lich-Ho-Chi-Minh-3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6577" y="381000"/>
            <a:ext cx="5123300" cy="32003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3581400" y="3733800"/>
            <a:ext cx="2286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DƠI QUẠ</a:t>
            </a:r>
          </a:p>
        </p:txBody>
      </p:sp>
    </p:spTree>
    <p:extLst>
      <p:ext uri="{BB962C8B-B14F-4D97-AF65-F5344CB8AC3E}">
        <p14:creationId xmlns:p14="http://schemas.microsoft.com/office/powerpoint/2010/main" val="3144596672"/>
      </p:ext>
    </p:extLst>
  </p:cSld>
  <p:clrMapOvr>
    <a:masterClrMapping/>
  </p:clrMapOvr>
  <p:transition spd="med" advTm="35000">
    <p:blinds dir="vert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body" sz="half" idx="2"/>
          </p:nvPr>
        </p:nvSpPr>
        <p:spPr>
          <a:xfrm>
            <a:off x="0" y="5867400"/>
            <a:ext cx="9144000" cy="990600"/>
          </a:xfrm>
          <a:solidFill>
            <a:srgbClr val="0070C0"/>
          </a:solidFill>
          <a:ln>
            <a:solidFill>
              <a:schemeClr val="accent1"/>
            </a:solidFill>
            <a:miter lim="800000"/>
            <a:headEnd/>
            <a:tailEnd/>
          </a:ln>
        </p:spPr>
        <p:txBody>
          <a:bodyPr/>
          <a:lstStyle/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Thú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bay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lượn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đặc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trưng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là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loài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dơi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, ban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ngày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nấp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trong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hang hay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chỗ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tối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, ban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đêm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bay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đi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săn</a:t>
            </a:r>
            <a:r>
              <a:rPr kumimoji="0" lang="en-US" alt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mồi</a:t>
            </a:r>
            <a:endParaRPr kumimoji="0" lang="en-US" altLang="en-US" sz="2800" b="1" i="0" u="none" strike="noStrike" kern="1200" cap="none" spc="0" normalizeH="0" baseline="0" noProof="0" dirty="0">
              <a:ln>
                <a:noFill/>
              </a:ln>
              <a:solidFill>
                <a:srgbClr val="FFFF00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buFontTx/>
              <a:buNone/>
            </a:pPr>
            <a:endParaRPr lang="en-US" altLang="en-US" sz="28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429000" y="5334000"/>
            <a:ext cx="2286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DƠI MUỖI</a:t>
            </a:r>
          </a:p>
        </p:txBody>
      </p:sp>
      <p:pic>
        <p:nvPicPr>
          <p:cNvPr id="75778" name="Picture 2" descr="http://ttvnol.vcmedia.vn/images/56601/picture%20012_1334812616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0" y="152400"/>
            <a:ext cx="6858000" cy="514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42295285"/>
      </p:ext>
    </p:extLst>
  </p:cSld>
  <p:clrMapOvr>
    <a:masterClrMapping/>
  </p:clrMapOvr>
  <p:transition spd="med" advTm="35000">
    <p:blinds dir="vert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body" sz="half" idx="2"/>
          </p:nvPr>
        </p:nvSpPr>
        <p:spPr>
          <a:xfrm>
            <a:off x="0" y="5867400"/>
            <a:ext cx="9144000" cy="990600"/>
          </a:xfrm>
          <a:solidFill>
            <a:srgbClr val="0070C0"/>
          </a:solidFill>
          <a:ln>
            <a:solidFill>
              <a:schemeClr val="accent1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>
              <a:lnSpc>
                <a:spcPct val="90000"/>
              </a:lnSpc>
              <a:buFontTx/>
              <a:buNone/>
            </a:pPr>
            <a:r>
              <a:rPr lang="en-US" altLang="en-US" sz="2800" b="1" u="sng">
                <a:solidFill>
                  <a:srgbClr val="FFFF00"/>
                </a:solidFill>
                <a:latin typeface="VNI-Times" pitchFamily="2" charset="0"/>
              </a:rPr>
              <a:t>Thuù bay löôïn</a:t>
            </a:r>
            <a:r>
              <a:rPr lang="en-US" altLang="en-US" sz="2800" b="1">
                <a:solidFill>
                  <a:srgbClr val="FFFF00"/>
                </a:solidFill>
                <a:latin typeface="VNI-Times" pitchFamily="2" charset="0"/>
              </a:rPr>
              <a:t> : Ñaëc tröng laø loaøi dôi, ban ngaøy naáp trong hang, hay choã toái, ban ñeâm bay ñi saên moài.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2286000" y="5257800"/>
            <a:ext cx="4800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DƠI QUỶ (DƠI HÚT MÁU)</a:t>
            </a:r>
          </a:p>
        </p:txBody>
      </p:sp>
      <p:pic>
        <p:nvPicPr>
          <p:cNvPr id="77826" name="Picture 2" descr="http://upload.wikimedia.org/wikipedia/commons/2/23/Desmodus_rotundus_feeding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53898"/>
            <a:ext cx="4810118" cy="52235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39238370"/>
      </p:ext>
    </p:extLst>
  </p:cSld>
  <p:clrMapOvr>
    <a:masterClrMapping/>
  </p:clrMapOvr>
  <p:transition spd="med" advTm="35000">
    <p:blinds dir="vert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4" name="Text Box 10"/>
          <p:cNvSpPr txBox="1">
            <a:spLocks noChangeArrowheads="1"/>
          </p:cNvSpPr>
          <p:nvPr/>
        </p:nvSpPr>
        <p:spPr bwMode="auto">
          <a:xfrm>
            <a:off x="63500" y="6015335"/>
            <a:ext cx="90043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b="1" u="sng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Thú bay lượn:</a:t>
            </a:r>
            <a:r>
              <a:rPr lang="en-US" alt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hoạt động ban ngày</a:t>
            </a:r>
          </a:p>
        </p:txBody>
      </p:sp>
      <p:sp>
        <p:nvSpPr>
          <p:cNvPr id="15366" name="Text Box 12"/>
          <p:cNvSpPr txBox="1">
            <a:spLocks noChangeArrowheads="1"/>
          </p:cNvSpPr>
          <p:nvPr/>
        </p:nvSpPr>
        <p:spPr bwMode="auto">
          <a:xfrm>
            <a:off x="3048000" y="4582180"/>
            <a:ext cx="2590800" cy="523220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SÓC BAY</a:t>
            </a:r>
          </a:p>
        </p:txBody>
      </p:sp>
      <p:pic>
        <p:nvPicPr>
          <p:cNvPr id="64514" name="Picture 2" descr="http://1.bp.blogspot.com/-TgzQKKG9HkQ/UPBWWbr6mxI/AAAAAAAAeY4/LKodV7Y5oeg/s1600/con+s%C3%B3c+bay+(3)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14350"/>
            <a:ext cx="4572000" cy="32194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4516" name="Picture 4" descr="http://soccanh.com/wp-content/uploads/2014/01/cac-loai-soc-pho-bien-2014-2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23239" y="511892"/>
            <a:ext cx="4840426" cy="32219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93267482"/>
      </p:ext>
    </p:extLst>
  </p:cSld>
  <p:clrMapOvr>
    <a:masterClrMapping/>
  </p:clrMapOvr>
  <p:transition spd="med" advTm="35000">
    <p:blinds dir="vert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nước: chỉ sống trong môi trường nước</a:t>
            </a:r>
          </a:p>
        </p:txBody>
      </p:sp>
      <p:pic>
        <p:nvPicPr>
          <p:cNvPr id="62466" name="Picture 2" descr="http://khoahoc.tv/photos/image/2009/05/05/dolphin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9873" y="150925"/>
            <a:ext cx="4286250" cy="32194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2468" name="Picture 4" descr="http://k14.vcmedia.vn/k:thumb_w/600/uB4mqZWoubkMGMhfU7t7Y6dklDnZR/Image/2013/09/4a-6e21a/tuyen-tap-truyen-thuyet-ky-quai-trong-rung-ram-amazon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6630"/>
            <a:ext cx="4953000" cy="32937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2476" name="Picture 12" descr="http://a9.vietbao.vn/images/vi955/2010/3/55284235-1267925360-ca-nha-tang-2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8375" y="3370375"/>
            <a:ext cx="4762500" cy="2857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1371600" y="34290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HEO HỒNG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934200" y="3396734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HEO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4953000" y="56388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NHÀ TÁNG</a:t>
            </a:r>
          </a:p>
        </p:txBody>
      </p:sp>
    </p:spTree>
    <p:extLst>
      <p:ext uri="{BB962C8B-B14F-4D97-AF65-F5344CB8AC3E}">
        <p14:creationId xmlns:p14="http://schemas.microsoft.com/office/powerpoint/2010/main" val="1249025955"/>
      </p:ext>
    </p:extLst>
  </p:cSld>
  <p:clrMapOvr>
    <a:masterClrMapping/>
  </p:clrMapOvr>
  <p:transition spd="slow" advTm="35000">
    <p:strips dir="ld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nước: chỉ sống trong môi trường nước</a:t>
            </a:r>
          </a:p>
        </p:txBody>
      </p:sp>
      <p:pic>
        <p:nvPicPr>
          <p:cNvPr id="62470" name="Picture 6" descr="http://phunutoday.vn/upload_images/images/2014/08/18/phu-nu-today-dong-vat-lam-tinh-6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1285"/>
            <a:ext cx="4789947" cy="31853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2474" name="Picture 10" descr="http://www.haihuoc.com/wp-content/uploads/2010/09/10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9947" y="36871"/>
            <a:ext cx="4319640" cy="32397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22" name="Picture 2" descr="http://khoahoc.tv/photos/image/052012/30/Dugongdugon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3306603"/>
            <a:ext cx="4842768" cy="29888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0" y="81142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HẢI CẨU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6949767" y="32766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HẢI TƯỢNG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-19665" y="5688127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BÒ BIỂN</a:t>
            </a:r>
          </a:p>
        </p:txBody>
      </p:sp>
    </p:spTree>
    <p:extLst>
      <p:ext uri="{BB962C8B-B14F-4D97-AF65-F5344CB8AC3E}">
        <p14:creationId xmlns:p14="http://schemas.microsoft.com/office/powerpoint/2010/main" val="2050148777"/>
      </p:ext>
    </p:extLst>
  </p:cSld>
  <p:clrMapOvr>
    <a:masterClrMapping/>
  </p:clrMapOvr>
  <p:transition spd="slow" advTm="35000">
    <p:strips dir="ld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9874" name="Picture 2" descr="http://se5revolution.s3.amazonaws.com/uploads/249/305048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01645"/>
            <a:ext cx="8928100" cy="29760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76" name="Picture 4" descr="http://nld.vcmedia.vn/Images/Uploaded/Share/2011/07/21/ca-voi-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37803" y="3124200"/>
            <a:ext cx="4076700" cy="30575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78" name="Picture 6" descr="http://nld.vcmedia.vn/thumb_w/540/2014/article-2622512-1da2907900000578-908-964x633-1399535274193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3087510"/>
            <a:ext cx="4953000" cy="32561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nước: chỉ sống trong môi trường nước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24952" y="450474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VOI XANH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124952" y="56388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VOI LƯNG GÙ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5037803" y="52578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VOI SÁT THỦ</a:t>
            </a:r>
          </a:p>
        </p:txBody>
      </p:sp>
    </p:spTree>
    <p:extLst>
      <p:ext uri="{BB962C8B-B14F-4D97-AF65-F5344CB8AC3E}">
        <p14:creationId xmlns:p14="http://schemas.microsoft.com/office/powerpoint/2010/main" val="3873318178"/>
      </p:ext>
    </p:extLst>
  </p:cSld>
  <p:clrMapOvr>
    <a:masterClrMapping/>
  </p:clrMapOvr>
  <p:transition spd="slow" advTm="35000">
    <p:strips dir="ld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nước: sống ở nước nhiều hơn</a:t>
            </a:r>
          </a:p>
        </p:txBody>
      </p:sp>
      <p:pic>
        <p:nvPicPr>
          <p:cNvPr id="86018" name="Picture 2" descr="http://anh.24h.com.vn/upload/4-2013/images/2013-11-05/1383635696-godzilla-platypus-australia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486" y="0"/>
            <a:ext cx="5375462" cy="2971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6020" name="Picture 4" descr="http://k14.vcmedia.vn/Images/Uploaded/Share/2010/04/20/100421cl2sosinh7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-17205"/>
            <a:ext cx="4550141" cy="29865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6024" name="Picture 8" descr="http://m.f30.img.vnexpress.net/2012/07/05/ha-ma-1-1349857406_480x0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2971800"/>
            <a:ext cx="4572000" cy="30384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20637" y="29718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THÚ MỎ VỊT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400800" y="5640943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 MÃ</a:t>
            </a:r>
          </a:p>
        </p:txBody>
      </p:sp>
    </p:spTree>
    <p:extLst>
      <p:ext uri="{BB962C8B-B14F-4D97-AF65-F5344CB8AC3E}">
        <p14:creationId xmlns:p14="http://schemas.microsoft.com/office/powerpoint/2010/main" val="273254610"/>
      </p:ext>
    </p:extLst>
  </p:cSld>
  <p:clrMapOvr>
    <a:masterClrMapping/>
  </p:clrMapOvr>
  <p:transition spd="slow" advTm="35000">
    <p:strips dir="ld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nước: sống ở nước nhiều hơn</a:t>
            </a:r>
          </a:p>
        </p:txBody>
      </p:sp>
      <p:pic>
        <p:nvPicPr>
          <p:cNvPr id="88066" name="Picture 2" descr="http://123.25.71.107:82/hoidap/uploads/news/2011_07/raica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62000"/>
            <a:ext cx="5119688" cy="3413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8068" name="Picture 4" descr="http://d4.violet.vn/uploads/blogs/7669/beaver1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67351" y="887300"/>
            <a:ext cx="4023749" cy="33081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1454944" y="4482607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HẢI LY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936174" y="4331732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RÁI CÁ</a:t>
            </a:r>
          </a:p>
        </p:txBody>
      </p:sp>
    </p:spTree>
    <p:extLst>
      <p:ext uri="{BB962C8B-B14F-4D97-AF65-F5344CB8AC3E}">
        <p14:creationId xmlns:p14="http://schemas.microsoft.com/office/powerpoint/2010/main" val="1168994828"/>
      </p:ext>
    </p:extLst>
  </p:cSld>
  <p:clrMapOvr>
    <a:masterClrMapping/>
  </p:clrMapOvr>
  <p:transition spd="slow" advTm="35000">
    <p:strips dir="ld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đất: sống nơi trống trải, ít nơi trú ẩn, nhiều thức ăn</a:t>
            </a:r>
          </a:p>
        </p:txBody>
      </p:sp>
      <p:pic>
        <p:nvPicPr>
          <p:cNvPr id="90114" name="Picture 2" descr="http://upload.wikimedia.org/wikipedia/commons/8/83/T%C3%AA_gi%C3%A1c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916"/>
            <a:ext cx="4463845" cy="33478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0116" name="Picture 4" descr="http://www.anninhthudo.vn/Uploaded/caominh/2011_09_12/hamster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845" y="34413"/>
            <a:ext cx="4680154" cy="33890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0122" name="Picture 10" descr="http://clip.vietnamnetjsc.vn/2013/07/04/10/20/giraffetheanimalkingdom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3352801"/>
            <a:ext cx="5150277" cy="2895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0" y="2983468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TÊ GIÁC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553200" y="342349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CHUỘT BẠCH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6330147" y="5791200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HƯƠU CAO CỔ</a:t>
            </a:r>
          </a:p>
        </p:txBody>
      </p:sp>
    </p:spTree>
    <p:extLst>
      <p:ext uri="{BB962C8B-B14F-4D97-AF65-F5344CB8AC3E}">
        <p14:creationId xmlns:p14="http://schemas.microsoft.com/office/powerpoint/2010/main" val="2950822062"/>
      </p:ext>
    </p:extLst>
  </p:cSld>
  <p:clrMapOvr>
    <a:masterClrMapping/>
  </p:clrMapOvr>
  <p:transition spd="slow" advTm="35000">
    <p:strips dir="ld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ở đất: sống nơi trống trải, ít nơi trú ẩn, nhiều thức ăn</a:t>
            </a:r>
          </a:p>
        </p:txBody>
      </p:sp>
      <p:pic>
        <p:nvPicPr>
          <p:cNvPr id="92162" name="Picture 2" descr="http://img.blog.zdn.vn/14037157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908965"/>
            <a:ext cx="5065672" cy="32632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8" descr="http://khoahoc.tv/photos/Image/2010/12/02/chuotchui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32723"/>
            <a:ext cx="5143500" cy="30194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6" descr="http://a8.vietbao.vn/images/vn803/chuyen_la/30235996_strangcreature7-5-3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5735" y="-48017"/>
            <a:ext cx="4038600" cy="30347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/>
          <p:cNvSpPr txBox="1"/>
          <p:nvPr/>
        </p:nvSpPr>
        <p:spPr>
          <a:xfrm>
            <a:off x="-31955" y="4294"/>
            <a:ext cx="2209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CHUỘT CHŨI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5065672" y="5797952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CHUỘT CHŨI MŨI SAO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5237737" y="3022951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CHUỘT CHÙ</a:t>
            </a:r>
          </a:p>
        </p:txBody>
      </p:sp>
    </p:spTree>
    <p:extLst>
      <p:ext uri="{BB962C8B-B14F-4D97-AF65-F5344CB8AC3E}">
        <p14:creationId xmlns:p14="http://schemas.microsoft.com/office/powerpoint/2010/main" val="1108090454"/>
      </p:ext>
    </p:extLst>
  </p:cSld>
  <p:clrMapOvr>
    <a:masterClrMapping/>
  </p:clrMapOvr>
  <p:transition spd="slow" advTm="35000">
    <p:strips dir="ld"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0" y="6243935"/>
            <a:ext cx="9144000" cy="461665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b="1">
                <a:solidFill>
                  <a:srgbClr val="FFFF00"/>
                </a:solidFill>
                <a:latin typeface="Times New Roman" pitchFamily="18" charset="0"/>
                <a:cs typeface="Times New Roman" panose="02020603050405020304" pitchFamily="18" charset="0"/>
              </a:rPr>
              <a:t>Thú sống trong đất: đào hang để ở, kiếm ăn trên mặt đất</a:t>
            </a:r>
          </a:p>
        </p:txBody>
      </p:sp>
      <p:pic>
        <p:nvPicPr>
          <p:cNvPr id="94210" name="Picture 2" descr="http://www.dui.vn/images/post/2014/08/03/12/DSC05908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4916" y="838200"/>
            <a:ext cx="3875138" cy="36137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4212" name="Picture 4" descr="http://g.vatgia.vn/gallery_img/8/ndd1392481039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48099" y="852948"/>
            <a:ext cx="5295901" cy="29765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/>
          <p:cNvSpPr txBox="1"/>
          <p:nvPr/>
        </p:nvSpPr>
        <p:spPr>
          <a:xfrm>
            <a:off x="5058298" y="3831347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NHÍM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303878" y="4512820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DÚI</a:t>
            </a:r>
          </a:p>
        </p:txBody>
      </p:sp>
    </p:spTree>
    <p:extLst>
      <p:ext uri="{BB962C8B-B14F-4D97-AF65-F5344CB8AC3E}">
        <p14:creationId xmlns:p14="http://schemas.microsoft.com/office/powerpoint/2010/main" val="2757450465"/>
      </p:ext>
    </p:extLst>
  </p:cSld>
  <p:clrMapOvr>
    <a:masterClrMapping/>
  </p:clrMapOvr>
  <p:transition spd="slow" advTm="35000">
    <p:strips dir="ld"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295400" y="2612886"/>
            <a:ext cx="6400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 CHUYỂN</a:t>
            </a:r>
          </a:p>
        </p:txBody>
      </p:sp>
    </p:spTree>
    <p:extLst>
      <p:ext uri="{BB962C8B-B14F-4D97-AF65-F5344CB8AC3E}">
        <p14:creationId xmlns:p14="http://schemas.microsoft.com/office/powerpoint/2010/main" val="180601716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575" name="Text Box 7"/>
          <p:cNvSpPr txBox="1">
            <a:spLocks noChangeArrowheads="1"/>
          </p:cNvSpPr>
          <p:nvPr/>
        </p:nvSpPr>
        <p:spPr bwMode="auto">
          <a:xfrm>
            <a:off x="22123" y="617220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 chuyển: đi, chạy, nhảy</a:t>
            </a:r>
          </a:p>
        </p:txBody>
      </p:sp>
      <p:pic>
        <p:nvPicPr>
          <p:cNvPr id="57346" name="Picture 2" descr="http://image.tin247.com/dantri/081015165214-848-78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4882" y="-1"/>
            <a:ext cx="4859118" cy="31308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48" name="Picture 4" descr="http://cafef.vcmedia.vn/zoom/660_360/Images/Uploaded/Share/f06381e58d0f678f3e4bdfc0f544f29e/Anh-moi-size-630-330/ck-hors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58265" y="3155458"/>
            <a:ext cx="5575758" cy="30413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50" name="Picture 6" descr="http://www.ilkresim.com/Photo/Pics/Ziplayan-Kangurular_11e66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71" y="-29497"/>
            <a:ext cx="4213829" cy="31603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 descr="http://khoahoc.tv/photos/image/2010/04/28/tinh2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9124" y="3087515"/>
            <a:ext cx="4077724" cy="31092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81590037"/>
      </p:ext>
    </p:extLst>
  </p:cSld>
  <p:clrMapOvr>
    <a:masterClrMapping/>
  </p:clrMapOvr>
  <p:transition spd="slow" advTm="35000"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3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93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3575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575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 chuyển: leo trèo</a:t>
            </a:r>
          </a:p>
        </p:txBody>
      </p:sp>
      <p:pic>
        <p:nvPicPr>
          <p:cNvPr id="95234" name="Picture 2" descr="http://khoahoc.tv/photos/image/012012/30/hybridusbrunneus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93573" y="3154681"/>
            <a:ext cx="3073827" cy="30661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5236" name="Picture 4" descr="http://khoahoc.tv/photos/image/2014/05/12/con-luoi2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6199" y="0"/>
            <a:ext cx="5257801" cy="31546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5238" name="Picture 6" descr="http://a9.vietbao.vn/images/vn901/khoa-hoc/11174396-meo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458" y="1906"/>
            <a:ext cx="4286250" cy="31527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28151849"/>
      </p:ext>
    </p:extLst>
  </p:cSld>
  <p:clrMapOvr>
    <a:masterClrMapping/>
  </p:clrMapOvr>
  <p:transition spd="slow" advTm="35000"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3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93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3575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575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 chuyển: bay, lượn</a:t>
            </a:r>
          </a:p>
        </p:txBody>
      </p:sp>
      <p:pic>
        <p:nvPicPr>
          <p:cNvPr id="96258" name="Picture 2" descr="http://khoahoc.tv/photos/image/092011/19/Eptesicusfuscus1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458" y="1"/>
            <a:ext cx="5238750" cy="3476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6260" name="Picture 4" descr="http://imgs.vietnamnet.vn/Images/vnn/2013/04/09/10/20130409104859-chon4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6536" y="3070121"/>
            <a:ext cx="5257799" cy="31614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5886450" y="5797952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CẦY BAY</a:t>
            </a:r>
          </a:p>
        </p:txBody>
      </p:sp>
    </p:spTree>
    <p:extLst>
      <p:ext uri="{BB962C8B-B14F-4D97-AF65-F5344CB8AC3E}">
        <p14:creationId xmlns:p14="http://schemas.microsoft.com/office/powerpoint/2010/main" val="815929195"/>
      </p:ext>
    </p:extLst>
  </p:cSld>
  <p:clrMapOvr>
    <a:masterClrMapping/>
  </p:clrMapOvr>
  <p:transition spd="slow" advTm="35000"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3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93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3575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575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 chuyển: bơi</a:t>
            </a:r>
          </a:p>
        </p:txBody>
      </p:sp>
      <p:pic>
        <p:nvPicPr>
          <p:cNvPr id="97282" name="Picture 2" descr="http://chuyenshock.net/upload/news/content/15.2013/kham-pha-bi-an-ve-quai-vat-to-nhat-hanh-tinh-1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77" y="-9831"/>
            <a:ext cx="4759223" cy="34663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7284" name="Picture 4" descr="http://daidong.org/2010%20FOTOs/58/Irak%20War/37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4076" y="2921026"/>
            <a:ext cx="5216423" cy="33645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1143000" y="3063181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 VOI XÁM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886450" y="5802868"/>
            <a:ext cx="3257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TRÂU NƯỚC</a:t>
            </a:r>
          </a:p>
        </p:txBody>
      </p:sp>
    </p:spTree>
    <p:extLst>
      <p:ext uri="{BB962C8B-B14F-4D97-AF65-F5344CB8AC3E}">
        <p14:creationId xmlns:p14="http://schemas.microsoft.com/office/powerpoint/2010/main" val="2994407874"/>
      </p:ext>
    </p:extLst>
  </p:cSld>
  <p:clrMapOvr>
    <a:masterClrMapping/>
  </p:clrMapOvr>
  <p:transition spd="slow" advTm="35000"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3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93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3575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295400" y="2612886"/>
            <a:ext cx="6400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KIẾM ĂN</a:t>
            </a:r>
          </a:p>
        </p:txBody>
      </p:sp>
    </p:spTree>
    <p:extLst>
      <p:ext uri="{BB962C8B-B14F-4D97-AF65-F5344CB8AC3E}">
        <p14:creationId xmlns:p14="http://schemas.microsoft.com/office/powerpoint/2010/main" val="180601716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575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Kiếm ăn: ăn thực vật (cỏ, lá cây, quả, hạt)</a:t>
            </a:r>
          </a:p>
        </p:txBody>
      </p:sp>
      <p:pic>
        <p:nvPicPr>
          <p:cNvPr id="98306" name="Picture 2" descr="http://khampha.vn/upload/1-2014/images/2014-02-22/1393042223-anh-dong-vat-dep-6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45167" y="3200400"/>
            <a:ext cx="4762500" cy="2971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8308" name="Picture 4" descr="http://images.ndh.vn/Images/Uploaded/Store/22/38/223875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733" y="92075"/>
            <a:ext cx="4656667" cy="31083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AutoShape 8"/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AutoShape 10"/>
          <p:cNvSpPr>
            <a:spLocks noChangeAspect="1" noChangeArrowheads="1"/>
          </p:cNvSpPr>
          <p:nvPr/>
        </p:nvSpPr>
        <p:spPr bwMode="auto">
          <a:xfrm>
            <a:off x="63500" y="-136525"/>
            <a:ext cx="10010775" cy="6257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98316" name="Picture 12" descr="http://media.tinmoi.vn/2012/02/17/50_7_1329436790_67_images847262_2.jpe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87152"/>
            <a:ext cx="4562373" cy="31374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8318" name="Picture 14" descr="http://khoahoc.tv/photos/image/012013/02/panda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06783" y="0"/>
            <a:ext cx="4284817" cy="32252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90062765"/>
      </p:ext>
    </p:extLst>
  </p:cSld>
  <p:clrMapOvr>
    <a:masterClrMapping/>
  </p:clrMapOvr>
  <p:transition spd="slow" advTm="35000"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3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93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3575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Panther-on-Rock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0"/>
            <a:ext cx="2667000" cy="2819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19" name="Text Box 3"/>
          <p:cNvSpPr txBox="1">
            <a:spLocks noChangeArrowheads="1"/>
          </p:cNvSpPr>
          <p:nvPr/>
        </p:nvSpPr>
        <p:spPr bwMode="auto">
          <a:xfrm>
            <a:off x="914400" y="2828925"/>
            <a:ext cx="762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>
                <a:solidFill>
                  <a:srgbClr val="FF3300"/>
                </a:solidFill>
                <a:latin typeface="Times New Roman" pitchFamily="18" charset="0"/>
              </a:rPr>
              <a:t>Báo</a:t>
            </a:r>
          </a:p>
        </p:txBody>
      </p:sp>
      <p:pic>
        <p:nvPicPr>
          <p:cNvPr id="34820" name="Picture 4" descr="gau 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000" y="0"/>
            <a:ext cx="3238500" cy="2743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21" name="Text Box 5"/>
          <p:cNvSpPr txBox="1">
            <a:spLocks noChangeArrowheads="1"/>
          </p:cNvSpPr>
          <p:nvPr/>
        </p:nvSpPr>
        <p:spPr bwMode="auto">
          <a:xfrm>
            <a:off x="6858000" y="2819400"/>
            <a:ext cx="1371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>
                <a:solidFill>
                  <a:srgbClr val="FF3300"/>
                </a:solidFill>
                <a:latin typeface="Times New Roman" pitchFamily="18" charset="0"/>
              </a:rPr>
              <a:t>Gấu đen</a:t>
            </a:r>
          </a:p>
        </p:txBody>
      </p:sp>
      <p:pic>
        <p:nvPicPr>
          <p:cNvPr id="34822" name="Picture 6" descr="soi xam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276600"/>
            <a:ext cx="3048000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23" name="Text Box 7"/>
          <p:cNvSpPr txBox="1">
            <a:spLocks noChangeArrowheads="1"/>
          </p:cNvSpPr>
          <p:nvPr/>
        </p:nvSpPr>
        <p:spPr bwMode="auto">
          <a:xfrm>
            <a:off x="533400" y="5867400"/>
            <a:ext cx="1600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>
                <a:solidFill>
                  <a:srgbClr val="FF3300"/>
                </a:solidFill>
                <a:latin typeface="Times New Roman" pitchFamily="18" charset="0"/>
              </a:rPr>
              <a:t>Sói xám</a:t>
            </a:r>
          </a:p>
        </p:txBody>
      </p:sp>
      <p:sp>
        <p:nvSpPr>
          <p:cNvPr id="34824" name="Text Box 8"/>
          <p:cNvSpPr txBox="1">
            <a:spLocks noChangeArrowheads="1"/>
          </p:cNvSpPr>
          <p:nvPr/>
        </p:nvSpPr>
        <p:spPr bwMode="auto">
          <a:xfrm>
            <a:off x="6934200" y="5849871"/>
            <a:ext cx="121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>
                <a:solidFill>
                  <a:srgbClr val="FF3300"/>
                </a:solidFill>
                <a:latin typeface="Times New Roman" pitchFamily="18" charset="0"/>
              </a:rPr>
              <a:t>Sư tử</a:t>
            </a:r>
          </a:p>
        </p:txBody>
      </p:sp>
      <p:pic>
        <p:nvPicPr>
          <p:cNvPr id="34826" name="Picture 10" descr="230px-Lion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3276600"/>
            <a:ext cx="3048000" cy="268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27" name="Text Box 11"/>
          <p:cNvSpPr txBox="1">
            <a:spLocks noChangeArrowheads="1"/>
          </p:cNvSpPr>
          <p:nvPr/>
        </p:nvSpPr>
        <p:spPr bwMode="auto">
          <a:xfrm>
            <a:off x="4038600" y="2895600"/>
            <a:ext cx="762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endParaRPr lang="en-US" altLang="en-US">
              <a:latin typeface="Times New Roman" pitchFamily="18" charset="0"/>
            </a:endParaRPr>
          </a:p>
        </p:txBody>
      </p:sp>
      <p:sp>
        <p:nvSpPr>
          <p:cNvPr id="34828" name="Text Box 12"/>
          <p:cNvSpPr txBox="1">
            <a:spLocks noChangeArrowheads="1"/>
          </p:cNvSpPr>
          <p:nvPr/>
        </p:nvSpPr>
        <p:spPr bwMode="auto">
          <a:xfrm>
            <a:off x="3962400" y="2862263"/>
            <a:ext cx="762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>
                <a:solidFill>
                  <a:srgbClr val="FF3300"/>
                </a:solidFill>
                <a:latin typeface="Times New Roman" pitchFamily="18" charset="0"/>
              </a:rPr>
              <a:t>Hổ</a:t>
            </a:r>
          </a:p>
        </p:txBody>
      </p:sp>
      <p:pic>
        <p:nvPicPr>
          <p:cNvPr id="34829" name="Picture 13" descr="ImageView"/>
          <p:cNvPicPr>
            <a:picLocks noGrp="1" noChangeAspect="1" noChangeArrowheads="1"/>
          </p:cNvPicPr>
          <p:nvPr>
            <p:ph type="body" idx="1"/>
          </p:nvPr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3124200" y="3276600"/>
            <a:ext cx="2754313" cy="2590800"/>
          </a:xfrm>
          <a:noFill/>
        </p:spPr>
      </p:pic>
      <p:sp>
        <p:nvSpPr>
          <p:cNvPr id="34830" name="Text Box 14"/>
          <p:cNvSpPr txBox="1">
            <a:spLocks noChangeArrowheads="1"/>
          </p:cNvSpPr>
          <p:nvPr/>
        </p:nvSpPr>
        <p:spPr bwMode="auto">
          <a:xfrm>
            <a:off x="3276600" y="5791200"/>
            <a:ext cx="2514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>
                <a:solidFill>
                  <a:srgbClr val="FF3300"/>
                </a:solidFill>
                <a:latin typeface="Times New Roman" pitchFamily="18" charset="0"/>
              </a:rPr>
              <a:t>Thú ăn thịt có túi</a:t>
            </a:r>
          </a:p>
        </p:txBody>
      </p:sp>
      <p:pic>
        <p:nvPicPr>
          <p:cNvPr id="34831" name="Picture 15" descr="images(12)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62275" y="0"/>
            <a:ext cx="2524125" cy="284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Kiếm ăn: ăn thịt</a:t>
            </a:r>
          </a:p>
        </p:txBody>
      </p:sp>
    </p:spTree>
    <p:extLst>
      <p:ext uri="{BB962C8B-B14F-4D97-AF65-F5344CB8AC3E}">
        <p14:creationId xmlns:p14="http://schemas.microsoft.com/office/powerpoint/2010/main" val="264579098"/>
      </p:ext>
    </p:extLst>
  </p:cSld>
  <p:clrMapOvr>
    <a:masterClrMapping/>
  </p:clrMapOvr>
  <p:transition advTm="35000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575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Kiếm ăn: ăn thịt</a:t>
            </a:r>
          </a:p>
        </p:txBody>
      </p:sp>
      <p:sp>
        <p:nvSpPr>
          <p:cNvPr id="2" name="AutoShape 8"/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AutoShape 10"/>
          <p:cNvSpPr>
            <a:spLocks noChangeAspect="1" noChangeArrowheads="1"/>
          </p:cNvSpPr>
          <p:nvPr/>
        </p:nvSpPr>
        <p:spPr bwMode="auto">
          <a:xfrm>
            <a:off x="63500" y="-136525"/>
            <a:ext cx="10010775" cy="6257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2" name="Picture 7" descr="Stud_327_with_Blesbuck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35323" y="15875"/>
            <a:ext cx="5067300" cy="373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23" descr="IMG_144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8787" y="15876"/>
            <a:ext cx="4094110" cy="37337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4" descr="tap tinh san moi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0766" y="3686112"/>
            <a:ext cx="4193459" cy="262305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67702202"/>
      </p:ext>
    </p:extLst>
  </p:cSld>
  <p:clrMapOvr>
    <a:masterClrMapping/>
  </p:clrMapOvr>
  <p:transition spd="slow" advTm="35000"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3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93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49" presetClass="entr" presetSubtype="0" decel="10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3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3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3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3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3575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1987" name="Group 23"/>
          <p:cNvGrpSpPr>
            <a:grpSpLocks/>
          </p:cNvGrpSpPr>
          <p:nvPr/>
        </p:nvGrpSpPr>
        <p:grpSpPr bwMode="auto">
          <a:xfrm>
            <a:off x="609600" y="228600"/>
            <a:ext cx="7543800" cy="5943600"/>
            <a:chOff x="0" y="576"/>
            <a:chExt cx="5760" cy="3744"/>
          </a:xfrm>
        </p:grpSpPr>
        <p:pic>
          <p:nvPicPr>
            <p:cNvPr id="41988" name="Picture 16" descr="Khi Gorila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88" y="2688"/>
              <a:ext cx="2527" cy="16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41989" name="Picture 17" descr="CHIMP01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05" y="2797"/>
              <a:ext cx="1455" cy="15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41990" name="Picture 18" descr="Duoi uoi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816"/>
              <a:ext cx="2676" cy="187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41991" name="Picture 19" descr="TinhTinh me dang au yem con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375" y="816"/>
              <a:ext cx="2385" cy="187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1992" name="Rectangle 20"/>
            <p:cNvSpPr>
              <a:spLocks noChangeArrowheads="1"/>
            </p:cNvSpPr>
            <p:nvPr/>
          </p:nvSpPr>
          <p:spPr bwMode="auto">
            <a:xfrm>
              <a:off x="1008" y="576"/>
              <a:ext cx="1179" cy="2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b"/>
            <a:lstStyle>
              <a:lvl1pPr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9pPr>
            </a:lstStyle>
            <a:p>
              <a:r>
                <a:rPr lang="en-US" altLang="en-US" sz="1800" b="1">
                  <a:solidFill>
                    <a:srgbClr val="0000FF"/>
                  </a:solidFill>
                  <a:latin typeface="Times New Roman" pitchFamily="18" charset="0"/>
                </a:rPr>
                <a:t>ĐƯỜI ƯƠI</a:t>
              </a:r>
            </a:p>
          </p:txBody>
        </p:sp>
        <p:sp>
          <p:nvSpPr>
            <p:cNvPr id="41993" name="Rectangle 21"/>
            <p:cNvSpPr>
              <a:spLocks noChangeArrowheads="1"/>
            </p:cNvSpPr>
            <p:nvPr/>
          </p:nvSpPr>
          <p:spPr bwMode="auto">
            <a:xfrm>
              <a:off x="3984" y="624"/>
              <a:ext cx="1152" cy="24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b"/>
            <a:lstStyle>
              <a:lvl1pPr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9pPr>
            </a:lstStyle>
            <a:p>
              <a:r>
                <a:rPr lang="en-US" altLang="en-US" sz="1800" b="1">
                  <a:solidFill>
                    <a:srgbClr val="0000FF"/>
                  </a:solidFill>
                  <a:latin typeface="Times New Roman" pitchFamily="18" charset="0"/>
                </a:rPr>
                <a:t>TINH TINH</a:t>
              </a:r>
            </a:p>
          </p:txBody>
        </p:sp>
        <p:sp>
          <p:nvSpPr>
            <p:cNvPr id="41994" name="Rectangle 22"/>
            <p:cNvSpPr>
              <a:spLocks noChangeArrowheads="1"/>
            </p:cNvSpPr>
            <p:nvPr/>
          </p:nvSpPr>
          <p:spPr bwMode="auto">
            <a:xfrm>
              <a:off x="240" y="3168"/>
              <a:ext cx="1248" cy="2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b"/>
            <a:lstStyle>
              <a:lvl1pPr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.VnTime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.VnTime" pitchFamily="34" charset="0"/>
                </a:defRPr>
              </a:lvl9pPr>
            </a:lstStyle>
            <a:p>
              <a:r>
                <a:rPr lang="en-US" altLang="en-US" sz="1800" b="1">
                  <a:solidFill>
                    <a:srgbClr val="0000FF"/>
                  </a:solidFill>
                  <a:latin typeface="Times New Roman" pitchFamily="18" charset="0"/>
                </a:rPr>
                <a:t>GÔRILA</a:t>
              </a:r>
            </a:p>
          </p:txBody>
        </p:sp>
      </p:grpSp>
      <p:sp>
        <p:nvSpPr>
          <p:cNvPr id="11" name="Text Box 7"/>
          <p:cNvSpPr txBox="1">
            <a:spLocks noChangeArrowheads="1"/>
          </p:cNvSpPr>
          <p:nvPr/>
        </p:nvSpPr>
        <p:spPr bwMode="auto">
          <a:xfrm>
            <a:off x="17124" y="624840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Kiếm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ăn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ăn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tạp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nhưng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ăn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TV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chính</a:t>
            </a:r>
            <a:endParaRPr lang="en-US" altLang="en-US" sz="28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9938735"/>
      </p:ext>
    </p:extLst>
  </p:cSld>
  <p:clrMapOvr>
    <a:masterClrMapping/>
  </p:clrMapOvr>
  <p:transition advTm="35000">
    <p:checke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295400" y="2612886"/>
            <a:ext cx="6400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 SẢN</a:t>
            </a:r>
          </a:p>
        </p:txBody>
      </p:sp>
    </p:spTree>
    <p:extLst>
      <p:ext uri="{BB962C8B-B14F-4D97-AF65-F5344CB8AC3E}">
        <p14:creationId xmlns:p14="http://schemas.microsoft.com/office/powerpoint/2010/main" val="423084789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9330" name="Picture 2" descr="http://hinh-nen.org/images/14523hinh-nen-gia-dinh-nhung-chu-su-tu-hanh-phuc-ben-nhau.jpe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2484"/>
            <a:ext cx="4847850" cy="27269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9332" name="Picture 4" descr="http://bannhunghuou.com/Upload/News/31012013175930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19667"/>
            <a:ext cx="4254500" cy="28097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9334" name="Picture 6" descr="http://www.thegioimoionline.com/wp-content/uploads/2015/02/NUOIDE-1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" y="2790825"/>
            <a:ext cx="4762500" cy="29241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9336" name="Picture 8" descr="http://m.f29.img.vnecdn.net/2013/11/16/1-6438-1384608548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0778" y="2810952"/>
            <a:ext cx="4303222" cy="28745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 sản: sai khác đực, cái</a:t>
            </a:r>
          </a:p>
        </p:txBody>
      </p:sp>
    </p:spTree>
    <p:extLst>
      <p:ext uri="{BB962C8B-B14F-4D97-AF65-F5344CB8AC3E}">
        <p14:creationId xmlns:p14="http://schemas.microsoft.com/office/powerpoint/2010/main" val="20985585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 sản: giao hoan</a:t>
            </a:r>
          </a:p>
        </p:txBody>
      </p:sp>
      <p:pic>
        <p:nvPicPr>
          <p:cNvPr id="3" name="Picture 9" descr="0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205" y="3094290"/>
            <a:ext cx="4343195" cy="31509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6" descr="Giraffe_Ithala_KZN_South_Africa_Luca_Galuzzi_200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23" y="3094290"/>
            <a:ext cx="4540250" cy="31495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5" descr="0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23" y="0"/>
            <a:ext cx="4540250" cy="313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 descr="rhino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205" y="1"/>
            <a:ext cx="4530418" cy="31427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22362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14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1378" name="Picture 2" descr="http://multimedia.bachkhoatrithuc.vn/srv_thumb.ashx?w=418&amp;h=206&amp;f=/data/uploads/Dongvat/30_9_Nh/3_thumovit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15" y="12289"/>
            <a:ext cx="5985965" cy="29500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1380" name="Picture 4" descr="http://famillefried.canalblog.com/images/ornithorynque2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2600" y="12291"/>
            <a:ext cx="3540023" cy="29500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1382" name="Picture 6" descr="http://dantri4.vcmedia.vn/RMwXrV4nluXwCFEbfJb/Image/2013/06/DSC03276-37eb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23" y="2984197"/>
            <a:ext cx="4419600" cy="33147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11" descr="cham soc con cai o Su Tu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7142" y="2962535"/>
            <a:ext cx="4734027" cy="3336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 sản: đẻ con, nuôi con, chăm sóc con</a:t>
            </a:r>
          </a:p>
        </p:txBody>
      </p:sp>
    </p:spTree>
    <p:extLst>
      <p:ext uri="{BB962C8B-B14F-4D97-AF65-F5344CB8AC3E}">
        <p14:creationId xmlns:p14="http://schemas.microsoft.com/office/powerpoint/2010/main" val="4478166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426" name="Picture 2" descr="http://k14.vcmedia.vn/thumb_w/600/A3YmnWqkHeph7OwGyu6TwbX57tgTw/Image/2012/11/11D/giao-phoi-dong-vat-teeniscover-kenh14-02a-2ce38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76201"/>
            <a:ext cx="6565900" cy="59640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 sản: nuôi con</a:t>
            </a:r>
          </a:p>
        </p:txBody>
      </p:sp>
    </p:spTree>
    <p:extLst>
      <p:ext uri="{BB962C8B-B14F-4D97-AF65-F5344CB8AC3E}">
        <p14:creationId xmlns:p14="http://schemas.microsoft.com/office/powerpoint/2010/main" val="15680001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169" name="Picture 4" descr="DSC_556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6066" y="-20091"/>
            <a:ext cx="5950420" cy="32317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9165" name="Picture 15" descr="fcc2e62f30e35700ea26a9ab0a80a5bc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879" y="3211661"/>
            <a:ext cx="5380960" cy="296491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9163" name="Picture 19" descr="e688a09ebd72beff0629e92336417e7c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0080" y="3200400"/>
            <a:ext cx="3772207" cy="28999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Text Box 7"/>
          <p:cNvSpPr txBox="1">
            <a:spLocks noChangeArrowheads="1"/>
          </p:cNvSpPr>
          <p:nvPr/>
        </p:nvSpPr>
        <p:spPr bwMode="auto">
          <a:xfrm>
            <a:off x="22123" y="6258580"/>
            <a:ext cx="9080500" cy="523220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 sản: nuôi con</a:t>
            </a:r>
          </a:p>
        </p:txBody>
      </p:sp>
    </p:spTree>
    <p:extLst>
      <p:ext uri="{BB962C8B-B14F-4D97-AF65-F5344CB8AC3E}">
        <p14:creationId xmlns:p14="http://schemas.microsoft.com/office/powerpoint/2010/main" val="1301273673"/>
      </p:ext>
    </p:extLst>
  </p:cSld>
  <p:clrMapOvr>
    <a:masterClrMapping/>
  </p:clrMapOvr>
  <p:transition spd="slow" advTm="35000">
    <p:blinds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ChangeArrowheads="1"/>
          </p:cNvSpPr>
          <p:nvPr/>
        </p:nvSpPr>
        <p:spPr bwMode="auto">
          <a:xfrm>
            <a:off x="0" y="685800"/>
            <a:ext cx="8915400" cy="4770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/>
            <a:r>
              <a:rPr lang="en-US" altLang="en-US" b="1" u="sng" dirty="0" err="1">
                <a:latin typeface=".VnArialH" pitchFamily="34" charset="0"/>
              </a:rPr>
              <a:t>Mét</a:t>
            </a:r>
            <a:r>
              <a:rPr lang="en-US" altLang="en-US" b="1" u="sng" dirty="0">
                <a:latin typeface=".VnArialH" pitchFamily="34" charset="0"/>
              </a:rPr>
              <a:t> </a:t>
            </a:r>
            <a:r>
              <a:rPr lang="en-US" altLang="en-US" b="1" u="sng" dirty="0" err="1">
                <a:latin typeface=".VnArialH" pitchFamily="34" charset="0"/>
              </a:rPr>
              <a:t>sè</a:t>
            </a:r>
            <a:r>
              <a:rPr lang="en-US" altLang="en-US" b="1" u="sng" dirty="0">
                <a:latin typeface=".VnArialH" pitchFamily="34" charset="0"/>
              </a:rPr>
              <a:t> </a:t>
            </a:r>
            <a:r>
              <a:rPr lang="en-US" altLang="en-US" b="1" u="sng" dirty="0" err="1">
                <a:latin typeface=".VnArialH" pitchFamily="34" charset="0"/>
              </a:rPr>
              <a:t>tËp</a:t>
            </a:r>
            <a:r>
              <a:rPr lang="en-US" altLang="en-US" b="1" u="sng" dirty="0">
                <a:latin typeface=".VnArialH" pitchFamily="34" charset="0"/>
              </a:rPr>
              <a:t> </a:t>
            </a:r>
            <a:r>
              <a:rPr lang="en-US" altLang="en-US" b="1" u="sng" dirty="0" err="1">
                <a:latin typeface=".VnArialH" pitchFamily="34" charset="0"/>
              </a:rPr>
              <a:t>tÝnh</a:t>
            </a:r>
            <a:r>
              <a:rPr lang="en-US" altLang="en-US" b="1" u="sng" dirty="0">
                <a:latin typeface=".VnArialH" pitchFamily="34" charset="0"/>
              </a:rPr>
              <a:t> </a:t>
            </a:r>
            <a:r>
              <a:rPr lang="en-US" altLang="en-US" b="1" u="sng" dirty="0" err="1">
                <a:latin typeface=".VnArialH" pitchFamily="34" charset="0"/>
              </a:rPr>
              <a:t>kh¸c</a:t>
            </a:r>
            <a:endParaRPr lang="en-US" altLang="en-US" b="1" u="sng" dirty="0">
              <a:latin typeface=".VnArialH" pitchFamily="34" charset="0"/>
            </a:endParaRPr>
          </a:p>
          <a:p>
            <a:pPr algn="ctr" eaLnBrk="1" hangingPunct="1"/>
            <a:endParaRPr lang="en-US" altLang="en-US" dirty="0"/>
          </a:p>
          <a:p>
            <a:pPr eaLnBrk="1" hangingPunct="1"/>
            <a:r>
              <a:rPr lang="en-US" altLang="en-US" sz="3200" b="1" dirty="0"/>
              <a:t>-</a:t>
            </a:r>
            <a:r>
              <a:rPr lang="en-US" altLang="en-US" sz="3200" dirty="0"/>
              <a:t> </a:t>
            </a:r>
            <a:r>
              <a:rPr lang="en-US" altLang="en-US" sz="3200" b="1" dirty="0" err="1"/>
              <a:t>Ngoµi</a:t>
            </a:r>
            <a:r>
              <a:rPr lang="en-US" altLang="en-US" sz="3200" b="1" dirty="0"/>
              <a:t> </a:t>
            </a:r>
            <a:r>
              <a:rPr lang="en-US" altLang="en-US" sz="3200" b="1" dirty="0" err="1"/>
              <a:t>c¸c</a:t>
            </a:r>
            <a:r>
              <a:rPr lang="en-US" altLang="en-US" sz="3200" b="1" dirty="0"/>
              <a:t> </a:t>
            </a:r>
            <a:r>
              <a:rPr lang="en-US" altLang="en-US" sz="3200" b="1" dirty="0" err="1"/>
              <a:t>tËp</a:t>
            </a:r>
            <a:r>
              <a:rPr lang="en-US" altLang="en-US" sz="3200" b="1" dirty="0"/>
              <a:t> </a:t>
            </a:r>
            <a:r>
              <a:rPr lang="en-US" altLang="en-US" sz="3200" b="1" dirty="0" err="1"/>
              <a:t>tÝnh</a:t>
            </a:r>
            <a:r>
              <a:rPr lang="en-US" altLang="en-US" sz="3200" b="1" dirty="0"/>
              <a:t> </a:t>
            </a:r>
            <a:r>
              <a:rPr lang="en-US" altLang="en-US" sz="3200" b="1" dirty="0" err="1"/>
              <a:t>trªn</a:t>
            </a:r>
            <a:r>
              <a:rPr lang="en-US" altLang="en-US" sz="3200" b="1" dirty="0"/>
              <a:t>, </a:t>
            </a:r>
            <a:r>
              <a:rPr lang="en-US" altLang="en-US" sz="3200" b="1" dirty="0" err="1"/>
              <a:t>thó</a:t>
            </a:r>
            <a:r>
              <a:rPr lang="en-US" altLang="en-US" sz="3200" b="1" dirty="0"/>
              <a:t> </a:t>
            </a:r>
            <a:r>
              <a:rPr lang="en-US" altLang="en-US" sz="3200" b="1" dirty="0" err="1">
                <a:latin typeface="Times New Roman" pitchFamily="18" charset="0"/>
              </a:rPr>
              <a:t>còn</a:t>
            </a:r>
            <a:r>
              <a:rPr lang="en-US" altLang="en-US" sz="3200" b="1" dirty="0">
                <a:latin typeface="Times New Roman" pitchFamily="18" charset="0"/>
              </a:rPr>
              <a:t> </a:t>
            </a:r>
            <a:r>
              <a:rPr lang="en-US" altLang="en-US" sz="3200" b="1" dirty="0" err="1">
                <a:latin typeface="Times New Roman" pitchFamily="18" charset="0"/>
              </a:rPr>
              <a:t>có</a:t>
            </a:r>
            <a:r>
              <a:rPr lang="en-US" altLang="en-US" sz="3200" dirty="0"/>
              <a:t> </a:t>
            </a:r>
            <a:r>
              <a:rPr lang="en-US" altLang="en-US" sz="3200" b="1" u="sng" dirty="0" err="1">
                <a:latin typeface="Times New Roman" pitchFamily="18" charset="0"/>
              </a:rPr>
              <a:t>Tập</a:t>
            </a:r>
            <a:r>
              <a:rPr lang="en-US" altLang="en-US" sz="3200" b="1" u="sng" dirty="0">
                <a:latin typeface="Times New Roman" pitchFamily="18" charset="0"/>
              </a:rPr>
              <a:t> </a:t>
            </a:r>
            <a:r>
              <a:rPr lang="en-US" altLang="en-US" sz="3200" b="1" u="sng" dirty="0" err="1">
                <a:latin typeface="Times New Roman" pitchFamily="18" charset="0"/>
              </a:rPr>
              <a:t>tính</a:t>
            </a:r>
            <a:r>
              <a:rPr lang="en-US" altLang="en-US" sz="3200" b="1" u="sng" dirty="0">
                <a:latin typeface="Times New Roman" pitchFamily="18" charset="0"/>
              </a:rPr>
              <a:t> </a:t>
            </a:r>
            <a:r>
              <a:rPr lang="en-US" altLang="en-US" sz="3200" b="1" u="sng" dirty="0" err="1">
                <a:latin typeface="Times New Roman" pitchFamily="18" charset="0"/>
              </a:rPr>
              <a:t>bảo</a:t>
            </a:r>
            <a:r>
              <a:rPr lang="en-US" altLang="en-US" sz="3200" b="1" u="sng" dirty="0">
                <a:latin typeface="Times New Roman" pitchFamily="18" charset="0"/>
              </a:rPr>
              <a:t> </a:t>
            </a:r>
            <a:r>
              <a:rPr lang="en-US" altLang="en-US" sz="3200" b="1" u="sng" dirty="0" err="1">
                <a:latin typeface="Times New Roman" pitchFamily="18" charset="0"/>
              </a:rPr>
              <a:t>vệ</a:t>
            </a:r>
            <a:r>
              <a:rPr lang="en-US" altLang="en-US" sz="3200" b="1" u="sng" dirty="0">
                <a:latin typeface="Times New Roman" pitchFamily="18" charset="0"/>
              </a:rPr>
              <a:t> </a:t>
            </a:r>
            <a:r>
              <a:rPr lang="en-US" altLang="en-US" sz="3200" b="1" u="sng" dirty="0" err="1">
                <a:latin typeface="Times New Roman" pitchFamily="18" charset="0"/>
              </a:rPr>
              <a:t>lãnh</a:t>
            </a:r>
            <a:r>
              <a:rPr lang="en-US" altLang="en-US" sz="3200" b="1" u="sng" dirty="0">
                <a:latin typeface="Times New Roman" pitchFamily="18" charset="0"/>
              </a:rPr>
              <a:t> </a:t>
            </a:r>
            <a:r>
              <a:rPr lang="en-US" altLang="en-US" sz="3200" b="1" u="sng" dirty="0" err="1">
                <a:latin typeface="Times New Roman" pitchFamily="18" charset="0"/>
              </a:rPr>
              <a:t>thổ</a:t>
            </a:r>
            <a:r>
              <a:rPr lang="en-US" altLang="en-US" sz="3200" b="1" u="sng" dirty="0">
                <a:latin typeface="Times New Roman" pitchFamily="18" charset="0"/>
              </a:rPr>
              <a:t>: </a:t>
            </a:r>
          </a:p>
          <a:p>
            <a:pPr eaLnBrk="1" hangingPunct="1"/>
            <a:r>
              <a:rPr lang="en-US" altLang="en-US" sz="3200" dirty="0">
                <a:solidFill>
                  <a:srgbClr val="0000CC"/>
                </a:solidFill>
              </a:rPr>
              <a:t>( </a:t>
            </a:r>
            <a:r>
              <a:rPr lang="en-US" altLang="en-US" sz="3200" dirty="0" err="1">
                <a:solidFill>
                  <a:srgbClr val="0000CC"/>
                </a:solidFill>
              </a:rPr>
              <a:t>L·nh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thæ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chÝnh</a:t>
            </a:r>
            <a:r>
              <a:rPr lang="en-US" altLang="en-US" sz="3200" dirty="0">
                <a:solidFill>
                  <a:srgbClr val="0000CC"/>
                </a:solidFill>
              </a:rPr>
              <a:t> lµ </a:t>
            </a:r>
            <a:r>
              <a:rPr lang="en-US" altLang="en-US" sz="3200" dirty="0" err="1">
                <a:solidFill>
                  <a:srgbClr val="0000CC"/>
                </a:solidFill>
              </a:rPr>
              <a:t>mét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vïng</a:t>
            </a:r>
            <a:r>
              <a:rPr lang="en-US" altLang="en-US" sz="3200" dirty="0">
                <a:solidFill>
                  <a:srgbClr val="0000CC"/>
                </a:solidFill>
              </a:rPr>
              <a:t> ®­</a:t>
            </a:r>
            <a:r>
              <a:rPr lang="en-US" altLang="en-US" sz="3200" dirty="0" err="1">
                <a:solidFill>
                  <a:srgbClr val="0000CC"/>
                </a:solidFill>
              </a:rPr>
              <a:t>ược</a:t>
            </a:r>
            <a:r>
              <a:rPr lang="en-US" altLang="en-US" sz="3200" dirty="0">
                <a:solidFill>
                  <a:srgbClr val="0000CC"/>
                </a:solidFill>
              </a:rPr>
              <a:t> con </a:t>
            </a:r>
            <a:r>
              <a:rPr lang="en-US" altLang="en-US" sz="3200" dirty="0" err="1">
                <a:solidFill>
                  <a:srgbClr val="0000CC"/>
                </a:solidFill>
              </a:rPr>
              <a:t>vËt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b¶o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vÖ</a:t>
            </a:r>
            <a:r>
              <a:rPr lang="en-US" altLang="en-US" sz="3200" dirty="0">
                <a:solidFill>
                  <a:srgbClr val="0000CC"/>
                </a:solidFill>
              </a:rPr>
              <a:t> ®Ó </a:t>
            </a:r>
            <a:r>
              <a:rPr lang="en-US" altLang="en-US" sz="3200" dirty="0" err="1">
                <a:solidFill>
                  <a:srgbClr val="0000CC"/>
                </a:solidFill>
              </a:rPr>
              <a:t>ng¨n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chÆn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bÊt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kú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sù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x©m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lÊn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nµo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cña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c¸c</a:t>
            </a:r>
            <a:r>
              <a:rPr lang="en-US" altLang="en-US" sz="3200" dirty="0">
                <a:solidFill>
                  <a:srgbClr val="0000CC"/>
                </a:solidFill>
              </a:rPr>
              <a:t> c¸ </a:t>
            </a:r>
            <a:r>
              <a:rPr lang="en-US" altLang="en-US" sz="3200" dirty="0" err="1">
                <a:solidFill>
                  <a:srgbClr val="0000CC"/>
                </a:solidFill>
              </a:rPr>
              <a:t>thÓ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cïng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loµi</a:t>
            </a:r>
            <a:r>
              <a:rPr lang="en-US" altLang="en-US" sz="3200" dirty="0">
                <a:solidFill>
                  <a:srgbClr val="0000CC"/>
                </a:solidFill>
              </a:rPr>
              <a:t> </a:t>
            </a:r>
            <a:r>
              <a:rPr lang="en-US" altLang="en-US" sz="3200" dirty="0" err="1">
                <a:solidFill>
                  <a:srgbClr val="0000CC"/>
                </a:solidFill>
              </a:rPr>
              <a:t>kh¸c</a:t>
            </a:r>
            <a:r>
              <a:rPr lang="en-US" altLang="en-US" sz="3200" dirty="0">
                <a:solidFill>
                  <a:srgbClr val="0000CC"/>
                </a:solidFill>
              </a:rPr>
              <a:t>). </a:t>
            </a:r>
          </a:p>
          <a:p>
            <a:pPr eaLnBrk="1" hangingPunct="1"/>
            <a:r>
              <a:rPr lang="en-US" altLang="en-US" sz="3200" dirty="0"/>
              <a:t>- </a:t>
            </a:r>
            <a:r>
              <a:rPr lang="en-US" altLang="en-US" sz="3200" dirty="0" err="1"/>
              <a:t>Th«ng</a:t>
            </a:r>
            <a:r>
              <a:rPr lang="en-US" altLang="en-US" sz="3200" dirty="0"/>
              <a:t> </a:t>
            </a:r>
            <a:r>
              <a:rPr lang="en-US" altLang="en-US" sz="3200" dirty="0" err="1"/>
              <a:t>th­ưêng</a:t>
            </a:r>
            <a:r>
              <a:rPr lang="en-US" altLang="en-US" sz="3200" dirty="0"/>
              <a:t> </a:t>
            </a:r>
            <a:r>
              <a:rPr lang="en-US" altLang="en-US" sz="3200" dirty="0" err="1"/>
              <a:t>c¸c</a:t>
            </a:r>
            <a:r>
              <a:rPr lang="en-US" altLang="en-US" sz="3200" dirty="0"/>
              <a:t> c¸ </a:t>
            </a:r>
            <a:r>
              <a:rPr lang="en-US" altLang="en-US" sz="3200" dirty="0" err="1"/>
              <a:t>thÓ</a:t>
            </a:r>
            <a:r>
              <a:rPr lang="en-US" altLang="en-US" sz="3200" dirty="0"/>
              <a:t> ®</a:t>
            </a:r>
            <a:r>
              <a:rPr lang="en-US" altLang="en-US" sz="3200" dirty="0" err="1"/>
              <a:t>ùc</a:t>
            </a:r>
            <a:r>
              <a:rPr lang="en-US" altLang="en-US" sz="3200" dirty="0"/>
              <a:t> </a:t>
            </a:r>
            <a:r>
              <a:rPr lang="en-US" altLang="en-US" sz="3200" dirty="0" err="1"/>
              <a:t>trư­íc</a:t>
            </a:r>
            <a:r>
              <a:rPr lang="en-US" altLang="en-US" sz="3200" dirty="0"/>
              <a:t> </a:t>
            </a:r>
            <a:r>
              <a:rPr lang="en-US" altLang="en-US" sz="3200" dirty="0" err="1"/>
              <a:t>mïa</a:t>
            </a:r>
            <a:r>
              <a:rPr lang="en-US" altLang="en-US" sz="3200" dirty="0"/>
              <a:t> </a:t>
            </a:r>
            <a:r>
              <a:rPr lang="en-US" altLang="en-US" sz="3200" dirty="0" err="1"/>
              <a:t>sinh</a:t>
            </a:r>
            <a:r>
              <a:rPr lang="en-US" altLang="en-US" sz="3200" dirty="0"/>
              <a:t> </a:t>
            </a:r>
            <a:r>
              <a:rPr lang="en-US" altLang="en-US" sz="3200" dirty="0" err="1"/>
              <a:t>s¶n</a:t>
            </a:r>
            <a:r>
              <a:rPr lang="en-US" altLang="en-US" sz="3200" dirty="0"/>
              <a:t> vµ </a:t>
            </a:r>
            <a:r>
              <a:rPr lang="en-US" altLang="en-US" sz="3200" dirty="0" err="1"/>
              <a:t>giao</a:t>
            </a:r>
            <a:r>
              <a:rPr lang="en-US" altLang="en-US" sz="3200" dirty="0"/>
              <a:t> </a:t>
            </a:r>
            <a:r>
              <a:rPr lang="en-US" altLang="en-US" sz="3200" dirty="0" err="1"/>
              <a:t>hoan</a:t>
            </a:r>
            <a:r>
              <a:rPr lang="en-US" altLang="en-US" sz="3200" dirty="0"/>
              <a:t> bao </a:t>
            </a:r>
            <a:r>
              <a:rPr lang="en-US" altLang="en-US" sz="3200" dirty="0" err="1"/>
              <a:t>giê</a:t>
            </a:r>
            <a:r>
              <a:rPr lang="en-US" altLang="en-US" sz="3200" dirty="0"/>
              <a:t> </a:t>
            </a:r>
            <a:r>
              <a:rPr lang="en-US" altLang="en-US" sz="3200" dirty="0" err="1"/>
              <a:t>còng</a:t>
            </a:r>
            <a:r>
              <a:rPr lang="en-US" altLang="en-US" sz="3200" dirty="0"/>
              <a:t> “§¸</a:t>
            </a:r>
            <a:r>
              <a:rPr lang="en-US" altLang="en-US" sz="3200" dirty="0" err="1"/>
              <a:t>nh</a:t>
            </a:r>
            <a:r>
              <a:rPr lang="en-US" altLang="en-US" sz="3200" dirty="0"/>
              <a:t> </a:t>
            </a:r>
            <a:r>
              <a:rPr lang="en-US" altLang="en-US" sz="3200" dirty="0" err="1"/>
              <a:t>dÊu</a:t>
            </a:r>
            <a:r>
              <a:rPr lang="en-US" altLang="en-US" sz="3200" dirty="0"/>
              <a:t>”, </a:t>
            </a:r>
            <a:r>
              <a:rPr lang="en-US" altLang="en-US" sz="3200" dirty="0" err="1"/>
              <a:t>canh</a:t>
            </a:r>
            <a:r>
              <a:rPr lang="en-US" altLang="en-US" sz="3200" dirty="0"/>
              <a:t> </a:t>
            </a:r>
            <a:r>
              <a:rPr lang="en-US" altLang="en-US" sz="3200" dirty="0" err="1"/>
              <a:t>gi</a:t>
            </a:r>
            <a:r>
              <a:rPr lang="en-US" altLang="en-US" sz="3200" dirty="0"/>
              <a:t>÷ </a:t>
            </a:r>
            <a:r>
              <a:rPr lang="en-US" altLang="en-US" sz="3200" dirty="0" err="1"/>
              <a:t>mét</a:t>
            </a:r>
            <a:r>
              <a:rPr lang="en-US" altLang="en-US" sz="3200" dirty="0"/>
              <a:t> </a:t>
            </a:r>
            <a:r>
              <a:rPr lang="en-US" altLang="en-US" sz="3200" dirty="0" err="1"/>
              <a:t>phÇn</a:t>
            </a:r>
            <a:r>
              <a:rPr lang="en-US" altLang="en-US" sz="3200" dirty="0"/>
              <a:t> </a:t>
            </a:r>
            <a:r>
              <a:rPr lang="en-US" altLang="en-US" sz="3200" dirty="0" err="1"/>
              <a:t>l·nh</a:t>
            </a:r>
            <a:r>
              <a:rPr lang="en-US" altLang="en-US" sz="3200" dirty="0"/>
              <a:t> </a:t>
            </a:r>
            <a:r>
              <a:rPr lang="en-US" altLang="en-US" sz="3200" dirty="0" err="1"/>
              <a:t>thæ</a:t>
            </a:r>
            <a:r>
              <a:rPr lang="en-US" altLang="en-US" sz="3200" dirty="0"/>
              <a:t> </a:t>
            </a:r>
            <a:r>
              <a:rPr lang="en-US" altLang="en-US" sz="3200" dirty="0" err="1"/>
              <a:t>nhÊt</a:t>
            </a:r>
            <a:r>
              <a:rPr lang="en-US" altLang="en-US" sz="3200" dirty="0"/>
              <a:t> ®</a:t>
            </a:r>
            <a:r>
              <a:rPr lang="en-US" altLang="en-US" sz="3200" dirty="0" err="1"/>
              <a:t>Þnh</a:t>
            </a:r>
            <a:r>
              <a:rPr lang="en-US" altLang="en-US" sz="3200" dirty="0"/>
              <a:t>.</a:t>
            </a:r>
            <a:r>
              <a:rPr lang="en-US" altLang="en-US" sz="3200" b="1" dirty="0"/>
              <a:t>  </a:t>
            </a:r>
            <a:endParaRPr lang="en-US" altLang="en-US" sz="3200" dirty="0">
              <a:solidFill>
                <a:srgbClr val="0000CC"/>
              </a:solidFill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40497256"/>
      </p:ext>
    </p:extLst>
  </p:cSld>
  <p:clrMapOvr>
    <a:masterClrMapping/>
  </p:clrMapOvr>
  <p:transition spd="med" advTm="35000">
    <p:blinds dir="vert"/>
  </p:transition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ChangeArrowheads="1"/>
          </p:cNvSpPr>
          <p:nvPr/>
        </p:nvSpPr>
        <p:spPr bwMode="auto">
          <a:xfrm>
            <a:off x="304800" y="457200"/>
            <a:ext cx="8839200" cy="9541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buFontTx/>
              <a:buChar char="-"/>
            </a:pP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Động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vật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bảo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vệ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lãnh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thổ</a:t>
            </a:r>
            <a:r>
              <a:rPr lang="en-US" altLang="en-US" sz="2800" b="1" dirty="0">
                <a:latin typeface="Times New Roman" pitchFamily="18" charset="0"/>
              </a:rPr>
              <a:t> (</a:t>
            </a:r>
            <a:r>
              <a:rPr lang="en-US" altLang="en-US" sz="2800" b="1" dirty="0" err="1">
                <a:latin typeface="Times New Roman" pitchFamily="18" charset="0"/>
              </a:rPr>
              <a:t>cách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đe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dọa</a:t>
            </a:r>
            <a:r>
              <a:rPr lang="en-US" altLang="en-US" sz="2800" b="1" dirty="0">
                <a:latin typeface="Times New Roman" pitchFamily="18" charset="0"/>
              </a:rPr>
              <a:t>, </a:t>
            </a:r>
            <a:r>
              <a:rPr lang="en-US" altLang="en-US" sz="2800" b="1" dirty="0" err="1">
                <a:latin typeface="Times New Roman" pitchFamily="18" charset="0"/>
              </a:rPr>
              <a:t>tấn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công</a:t>
            </a:r>
            <a:r>
              <a:rPr lang="en-US" altLang="en-US" sz="2800" b="1" dirty="0">
                <a:latin typeface="Times New Roman" pitchFamily="18" charset="0"/>
              </a:rPr>
              <a:t>, </a:t>
            </a:r>
            <a:r>
              <a:rPr lang="en-US" altLang="en-US" sz="2800" b="1" dirty="0" err="1">
                <a:latin typeface="Times New Roman" pitchFamily="18" charset="0"/>
              </a:rPr>
              <a:t>cách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đánh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dấu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lãnh</a:t>
            </a:r>
            <a:r>
              <a:rPr lang="en-US" altLang="en-US" sz="2800" b="1" dirty="0">
                <a:latin typeface="Times New Roman" pitchFamily="18" charset="0"/>
              </a:rPr>
              <a:t> </a:t>
            </a:r>
            <a:r>
              <a:rPr lang="en-US" altLang="en-US" sz="2800" b="1" dirty="0" err="1">
                <a:latin typeface="Times New Roman" pitchFamily="18" charset="0"/>
              </a:rPr>
              <a:t>thổ</a:t>
            </a:r>
            <a:endParaRPr lang="en-US" altLang="en-US" sz="3200" dirty="0"/>
          </a:p>
        </p:txBody>
      </p:sp>
      <p:pic>
        <p:nvPicPr>
          <p:cNvPr id="51203" name="Picture 3" descr="Tap tinh xa hoi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1620748"/>
            <a:ext cx="7467600" cy="472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550036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ChangeArrowheads="1"/>
          </p:cNvSpPr>
          <p:nvPr/>
        </p:nvSpPr>
        <p:spPr bwMode="auto">
          <a:xfrm>
            <a:off x="304800" y="0"/>
            <a:ext cx="8610600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r>
              <a:rPr lang="en-US" altLang="en-US" dirty="0">
                <a:latin typeface="Times New Roman" pitchFamily="18" charset="0"/>
              </a:rPr>
              <a:t>                                   </a:t>
            </a:r>
            <a:r>
              <a:rPr lang="en-US" altLang="en-US" sz="2800" b="1" u="sng" dirty="0" err="1">
                <a:solidFill>
                  <a:srgbClr val="0000FF"/>
                </a:solidFill>
                <a:latin typeface="Times New Roman" pitchFamily="18" charset="0"/>
              </a:rPr>
              <a:t>Tập</a:t>
            </a:r>
            <a:r>
              <a:rPr lang="en-US" altLang="en-US" sz="2800" b="1" u="sng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u="sng" dirty="0" err="1">
                <a:solidFill>
                  <a:srgbClr val="0000FF"/>
                </a:solidFill>
                <a:latin typeface="Times New Roman" pitchFamily="18" charset="0"/>
              </a:rPr>
              <a:t>tính</a:t>
            </a:r>
            <a:r>
              <a:rPr lang="en-US" altLang="en-US" sz="2800" b="1" u="sng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u="sng" dirty="0" err="1">
                <a:solidFill>
                  <a:srgbClr val="0000FF"/>
                </a:solidFill>
                <a:latin typeface="Times New Roman" pitchFamily="18" charset="0"/>
              </a:rPr>
              <a:t>xã</a:t>
            </a:r>
            <a:r>
              <a:rPr lang="en-US" altLang="en-US" sz="2800" b="1" u="sng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b="1" u="sng" dirty="0" err="1">
                <a:solidFill>
                  <a:srgbClr val="0000FF"/>
                </a:solidFill>
                <a:latin typeface="Times New Roman" pitchFamily="18" charset="0"/>
              </a:rPr>
              <a:t>hội</a:t>
            </a:r>
            <a:r>
              <a:rPr lang="en-US" altLang="en-US" sz="2800" b="1" u="sng" dirty="0">
                <a:solidFill>
                  <a:srgbClr val="0000FF"/>
                </a:solidFill>
                <a:latin typeface="Times New Roman" pitchFamily="18" charset="0"/>
              </a:rPr>
              <a:t>:</a:t>
            </a:r>
          </a:p>
          <a:p>
            <a:pPr eaLnBrk="1" hangingPunct="1"/>
            <a:r>
              <a:rPr lang="en-US" altLang="en-US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-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Tập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tính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thứ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bậc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: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duy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trì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trật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tự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trong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đàn</a:t>
            </a:r>
            <a:r>
              <a:rPr lang="en-US" altLang="en-US" sz="2800" dirty="0">
                <a:latin typeface="Times New Roman" pitchFamily="18" charset="0"/>
              </a:rPr>
              <a:t>, </a:t>
            </a:r>
            <a:r>
              <a:rPr lang="en-US" altLang="en-US" sz="2800" dirty="0" err="1">
                <a:latin typeface="Times New Roman" pitchFamily="18" charset="0"/>
              </a:rPr>
              <a:t>tăng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cường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truyền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tính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trạng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tốt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của</a:t>
            </a:r>
            <a:r>
              <a:rPr lang="en-US" altLang="en-US" sz="2800" dirty="0">
                <a:latin typeface="Times New Roman" pitchFamily="18" charset="0"/>
              </a:rPr>
              <a:t> con </a:t>
            </a:r>
            <a:r>
              <a:rPr lang="en-US" altLang="en-US" sz="2800" dirty="0" err="1">
                <a:latin typeface="Times New Roman" pitchFamily="18" charset="0"/>
              </a:rPr>
              <a:t>đầu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đàn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cho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thế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hệ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sau</a:t>
            </a:r>
            <a:r>
              <a:rPr lang="en-US" altLang="en-US" sz="2800" dirty="0">
                <a:latin typeface="Times New Roman" pitchFamily="18" charset="0"/>
              </a:rPr>
              <a:t>.</a:t>
            </a:r>
          </a:p>
          <a:p>
            <a:pPr eaLnBrk="1" hangingPunct="1"/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-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Tập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tính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vị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rgbClr val="0000FF"/>
                </a:solidFill>
                <a:latin typeface="Times New Roman" pitchFamily="18" charset="0"/>
              </a:rPr>
              <a:t>tha</a:t>
            </a:r>
            <a:r>
              <a:rPr lang="en-US" altLang="en-US" sz="2800" dirty="0">
                <a:solidFill>
                  <a:srgbClr val="0000FF"/>
                </a:solidFill>
                <a:latin typeface="Times New Roman" pitchFamily="18" charset="0"/>
              </a:rPr>
              <a:t>: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là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tập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tính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hy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sinh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quyền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lợi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bản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thân</a:t>
            </a:r>
            <a:r>
              <a:rPr lang="en-US" altLang="en-US" sz="2800" dirty="0">
                <a:latin typeface="Times New Roman" pitchFamily="18" charset="0"/>
              </a:rPr>
              <a:t>, </a:t>
            </a:r>
            <a:r>
              <a:rPr lang="en-US" altLang="en-US" sz="2800" dirty="0" err="1">
                <a:latin typeface="Times New Roman" pitchFamily="18" charset="0"/>
              </a:rPr>
              <a:t>thậm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chí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là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tính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mạng</a:t>
            </a:r>
            <a:r>
              <a:rPr lang="en-US" altLang="en-US" sz="2800" dirty="0">
                <a:latin typeface="Times New Roman" pitchFamily="18" charset="0"/>
              </a:rPr>
              <a:t>. </a:t>
            </a:r>
            <a:r>
              <a:rPr lang="en-US" altLang="en-US" sz="2800" dirty="0" err="1">
                <a:latin typeface="Times New Roman" pitchFamily="18" charset="0"/>
              </a:rPr>
              <a:t>Giúp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nhau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kiếm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ăn</a:t>
            </a:r>
            <a:r>
              <a:rPr lang="en-US" altLang="en-US" sz="2800" dirty="0">
                <a:latin typeface="Times New Roman" pitchFamily="18" charset="0"/>
              </a:rPr>
              <a:t>, </a:t>
            </a:r>
            <a:r>
              <a:rPr lang="en-US" altLang="en-US" sz="2800" dirty="0" err="1">
                <a:latin typeface="Times New Roman" pitchFamily="18" charset="0"/>
              </a:rPr>
              <a:t>tự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vệ</a:t>
            </a:r>
            <a:r>
              <a:rPr lang="en-US" altLang="en-US" sz="2800" dirty="0">
                <a:latin typeface="Times New Roman" pitchFamily="18" charset="0"/>
              </a:rPr>
              <a:t>. </a:t>
            </a:r>
            <a:r>
              <a:rPr lang="en-US" altLang="en-US" sz="2800" dirty="0" err="1">
                <a:latin typeface="Times New Roman" pitchFamily="18" charset="0"/>
              </a:rPr>
              <a:t>Duy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trì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sự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tồn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tại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latin typeface="Times New Roman" pitchFamily="18" charset="0"/>
              </a:rPr>
              <a:t>của</a:t>
            </a:r>
            <a:r>
              <a:rPr lang="en-US" altLang="en-US" sz="2800" dirty="0"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cả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đàn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.</a:t>
            </a:r>
            <a:endParaRPr lang="en-US" altLang="en-US" sz="2800" dirty="0">
              <a:latin typeface="Times New Roman" pitchFamily="18" charset="0"/>
            </a:endParaRPr>
          </a:p>
        </p:txBody>
      </p:sp>
      <p:pic>
        <p:nvPicPr>
          <p:cNvPr id="279555" name="Picture 3" descr="IMG_0699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743200"/>
            <a:ext cx="86106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8279519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95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2000"/>
                                        <p:tgtEl>
                                          <p:spTgt spid="2795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6402" name="Picture 2" descr="IMG_124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568325"/>
            <a:ext cx="7772400" cy="5984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3251" name="Rectangle 3"/>
          <p:cNvSpPr>
            <a:spLocks noChangeArrowheads="1"/>
          </p:cNvSpPr>
          <p:nvPr/>
        </p:nvSpPr>
        <p:spPr bwMode="auto">
          <a:xfrm>
            <a:off x="2133600" y="0"/>
            <a:ext cx="5545138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0000FF"/>
                </a:solidFill>
              </a:rPr>
              <a:t>TËp tÝnh </a:t>
            </a:r>
            <a:r>
              <a:rPr lang="en-US" altLang="en-US" sz="2800" b="1">
                <a:solidFill>
                  <a:srgbClr val="0000FF"/>
                </a:solidFill>
                <a:latin typeface="Times New Roman" pitchFamily="18" charset="0"/>
              </a:rPr>
              <a:t>xã hội: sống theo</a:t>
            </a:r>
            <a:r>
              <a:rPr lang="en-US" altLang="en-US" sz="2800" b="1">
                <a:solidFill>
                  <a:srgbClr val="0000FF"/>
                </a:solidFill>
              </a:rPr>
              <a:t> bÇy ®µn</a:t>
            </a:r>
          </a:p>
        </p:txBody>
      </p:sp>
      <p:pic>
        <p:nvPicPr>
          <p:cNvPr id="486404" name="Picture 4" descr="IMG_0630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09600"/>
            <a:ext cx="8382000" cy="586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6405" name="Picture 5" descr="DSC_587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685800"/>
            <a:ext cx="7924800" cy="55705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6406" name="Picture 6" descr="6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0" y="990600"/>
            <a:ext cx="7620000" cy="510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6407" name="Picture 7" descr="DSCN2310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609600"/>
            <a:ext cx="7924800" cy="594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6408" name="Picture 8" descr="Song theo bay cua gau truc do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200" y="990600"/>
            <a:ext cx="7391400" cy="525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6409" name="Picture 9" descr="DSC_5314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990600"/>
            <a:ext cx="7391400" cy="518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6410" name="Picture 10" descr="800px-Lion_cub_with_mother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1066800"/>
            <a:ext cx="7239000" cy="510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00707264"/>
      </p:ext>
    </p:extLst>
  </p:cSld>
  <p:clrMapOvr>
    <a:masterClrMapping/>
  </p:clrMapOvr>
  <p:transition spd="slow" advTm="35000">
    <p:blinds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864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864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2000"/>
                                        <p:tgtEl>
                                          <p:spTgt spid="48640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6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8" dur="2000"/>
                                        <p:tgtEl>
                                          <p:spTgt spid="4864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8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22" dur="2000"/>
                                        <p:tgtEl>
                                          <p:spTgt spid="48640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6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25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2000"/>
                                        <p:tgtEl>
                                          <p:spTgt spid="4864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5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31" dur="500"/>
                                        <p:tgtEl>
                                          <p:spTgt spid="48640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34" presetID="21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6" dur="2000"/>
                                        <p:tgtEl>
                                          <p:spTgt spid="4864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 nodeType="clickPar">
                      <p:stCondLst>
                        <p:cond delay="indefinite"/>
                      </p:stCondLst>
                      <p:childTnLst>
                        <p:par>
                          <p:cTn id="3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9" presetID="5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40" dur="500"/>
                                        <p:tgtEl>
                                          <p:spTgt spid="48640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43" presetID="5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45" dur="500"/>
                                        <p:tgtEl>
                                          <p:spTgt spid="4864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 nodeType="clickPar">
                      <p:stCondLst>
                        <p:cond delay="indefinite"/>
                      </p:stCondLst>
                      <p:childTnLst>
                        <p:par>
                          <p:cTn id="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8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49" dur="2000"/>
                                        <p:tgtEl>
                                          <p:spTgt spid="48640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64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52" presetID="5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4" dur="500"/>
                                        <p:tgtEl>
                                          <p:spTgt spid="4864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 nodeType="clickPar">
                      <p:stCondLst>
                        <p:cond delay="indefinite"/>
                      </p:stCondLst>
                      <p:childTnLst>
                        <p:par>
                          <p:cTn id="5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7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58" dur="2000"/>
                                        <p:tgtEl>
                                          <p:spTgt spid="48640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6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 nodeType="clickPar">
                      <p:stCondLst>
                        <p:cond delay="indefinite"/>
                      </p:stCondLst>
                      <p:childTnLst>
                        <p:par>
                          <p:cTn id="6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2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64" dur="2000"/>
                                        <p:tgtEl>
                                          <p:spTgt spid="4864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 nodeType="clickPar">
                      <p:stCondLst>
                        <p:cond delay="indefinite"/>
                      </p:stCondLst>
                      <p:childTnLst>
                        <p:par>
                          <p:cTn id="6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7" presetID="21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heel(4)">
                                      <p:cBhvr>
                                        <p:cTn id="68" dur="2000"/>
                                        <p:tgtEl>
                                          <p:spTgt spid="48640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64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 nodeType="clickPar">
                      <p:stCondLst>
                        <p:cond delay="indefinite"/>
                      </p:stCondLst>
                      <p:childTnLst>
                        <p:par>
                          <p:cTn id="7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2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74" dur="2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10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75" dur="2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1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76" dur="2000"/>
                                        <p:tgtEl>
                                          <p:spTgt spid="4864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 nodeType="clickPar">
                      <p:stCondLst>
                        <p:cond delay="indefinite"/>
                      </p:stCondLst>
                      <p:childTnLst>
                        <p:par>
                          <p:cTn id="7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9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80" dur="2000"/>
                                        <p:tgtEl>
                                          <p:spTgt spid="4864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6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282" name="Picture 2" descr="Bay da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209800"/>
            <a:ext cx="8153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4275" name="Rectangle 3"/>
          <p:cNvSpPr>
            <a:spLocks noChangeArrowheads="1"/>
          </p:cNvSpPr>
          <p:nvPr/>
        </p:nvSpPr>
        <p:spPr bwMode="auto">
          <a:xfrm>
            <a:off x="209550" y="119896"/>
            <a:ext cx="8724900" cy="17851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lnSpc>
                <a:spcPct val="90000"/>
              </a:lnSpc>
              <a:spcBef>
                <a:spcPct val="20000"/>
              </a:spcBef>
            </a:pP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di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cư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­: </a:t>
            </a:r>
          </a:p>
          <a:p>
            <a:pPr eaLnBrk="1" hangingPunct="1">
              <a:lnSpc>
                <a:spcPct val="90000"/>
              </a:lnSpc>
              <a:spcBef>
                <a:spcPct val="20000"/>
              </a:spcBef>
            </a:pPr>
            <a:r>
              <a:rPr lang="en-US" altLang="en-US" dirty="0"/>
              <a:t>  </a:t>
            </a:r>
            <a:r>
              <a:rPr lang="en-US" altLang="en-US" sz="2800" b="1" dirty="0" err="1"/>
              <a:t>Là</a:t>
            </a:r>
            <a:r>
              <a:rPr lang="en-US" altLang="en-US" sz="2800" b="1" dirty="0"/>
              <a:t> d¹ng </a:t>
            </a:r>
            <a:r>
              <a:rPr lang="en-US" altLang="en-US" sz="2800" b="1" dirty="0" err="1"/>
              <a:t>tËp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tÝnh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rÊt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ph</a:t>
            </a:r>
            <a:r>
              <a:rPr lang="en-US" altLang="en-US" sz="2800" b="1" dirty="0" err="1">
                <a:latin typeface="Times New Roman" panose="02020603050405020304" pitchFamily="18" charset="0"/>
              </a:rPr>
              <a:t>ức</a:t>
            </a:r>
            <a:r>
              <a:rPr lang="en-US" altLang="en-US" sz="2800" b="1" dirty="0"/>
              <a:t> t¹p </a:t>
            </a:r>
            <a:r>
              <a:rPr lang="en-US" altLang="en-US" sz="2800" b="1" dirty="0" err="1"/>
              <a:t>thÓ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hiÖn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trong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qu</a:t>
            </a:r>
            <a:r>
              <a:rPr lang="en-US" altLang="en-US" sz="2800" b="1" dirty="0"/>
              <a:t>¸ </a:t>
            </a:r>
            <a:r>
              <a:rPr lang="en-US" altLang="en-US" sz="2800" b="1" dirty="0" err="1"/>
              <a:t>tr×nh</a:t>
            </a:r>
            <a:r>
              <a:rPr lang="en-US" altLang="en-US" sz="2800" b="1" dirty="0"/>
              <a:t> di </a:t>
            </a:r>
            <a:r>
              <a:rPr lang="en-US" altLang="en-US" sz="2800" b="1" dirty="0" err="1"/>
              <a:t>cư</a:t>
            </a:r>
            <a:r>
              <a:rPr lang="en-US" altLang="en-US" sz="2800" b="1" dirty="0"/>
              <a:t>­. </a:t>
            </a:r>
            <a:r>
              <a:rPr lang="en-US" altLang="en-US" sz="2800" b="1" dirty="0" err="1"/>
              <a:t>Chóng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thu­êng</a:t>
            </a:r>
            <a:r>
              <a:rPr lang="en-US" altLang="en-US" sz="2800" b="1" dirty="0"/>
              <a:t> di </a:t>
            </a:r>
            <a:r>
              <a:rPr lang="en-US" altLang="en-US" sz="2800" b="1" dirty="0" err="1"/>
              <a:t>cư</a:t>
            </a:r>
            <a:r>
              <a:rPr lang="en-US" altLang="en-US" sz="2800" b="1" dirty="0"/>
              <a:t>­ </a:t>
            </a:r>
            <a:r>
              <a:rPr lang="en-US" altLang="en-US" sz="2800" b="1" dirty="0" err="1"/>
              <a:t>theo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mïa</a:t>
            </a:r>
            <a:r>
              <a:rPr lang="en-US" altLang="en-US" sz="2800" b="1" dirty="0"/>
              <a:t>, ®</a:t>
            </a:r>
            <a:r>
              <a:rPr lang="en-US" altLang="en-US" sz="2800" b="1" dirty="0" err="1"/>
              <a:t>ịnh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kỳ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hàng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n¨m</a:t>
            </a:r>
            <a:r>
              <a:rPr lang="en-US" altLang="en-US" sz="2800" b="1" dirty="0"/>
              <a:t> ®Ó </a:t>
            </a:r>
            <a:r>
              <a:rPr lang="en-US" altLang="en-US" sz="2800" b="1" dirty="0" err="1"/>
              <a:t>tr¸nh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c¸i</a:t>
            </a:r>
            <a:r>
              <a:rPr lang="en-US" altLang="en-US" sz="2800" b="1" dirty="0"/>
              <a:t> l¹nh </a:t>
            </a:r>
            <a:r>
              <a:rPr lang="en-US" altLang="en-US" sz="2800" b="1" dirty="0" err="1"/>
              <a:t>gi</a:t>
            </a:r>
            <a:r>
              <a:rPr lang="en-US" altLang="en-US" sz="2800" b="1" dirty="0"/>
              <a:t>¸ </a:t>
            </a:r>
            <a:r>
              <a:rPr lang="en-US" altLang="en-US" sz="2800" b="1" dirty="0" err="1"/>
              <a:t>hoÆc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t×m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thøc</a:t>
            </a:r>
            <a:r>
              <a:rPr lang="en-US" altLang="en-US" sz="2800" b="1" dirty="0"/>
              <a:t> ¨n </a:t>
            </a:r>
            <a:r>
              <a:rPr lang="en-US" altLang="en-US" sz="2800" b="1" dirty="0" err="1"/>
              <a:t>míi</a:t>
            </a:r>
            <a:r>
              <a:rPr lang="en-US" altLang="en-US" sz="2800" b="1" dirty="0"/>
              <a:t>.</a:t>
            </a:r>
          </a:p>
        </p:txBody>
      </p:sp>
      <p:pic>
        <p:nvPicPr>
          <p:cNvPr id="481284" name="Picture 4" descr="DSC_544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133600"/>
            <a:ext cx="8229600" cy="441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957122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xit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6" dur="5000"/>
                                        <p:tgtEl>
                                          <p:spTgt spid="48128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9"/>
                                          </p:stCondLst>
                                        </p:cTn>
                                        <p:tgtEl>
                                          <p:spTgt spid="4812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9" presetID="5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2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1" dur="5000"/>
                                        <p:tgtEl>
                                          <p:spTgt spid="4812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3"/>
          <p:cNvSpPr>
            <a:spLocks noGrp="1" noChangeArrowheads="1"/>
          </p:cNvSpPr>
          <p:nvPr>
            <p:ph type="title"/>
          </p:nvPr>
        </p:nvSpPr>
        <p:spPr>
          <a:xfrm>
            <a:off x="609600" y="457200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z="3200" b="1">
                <a:solidFill>
                  <a:srgbClr val="FF00FF"/>
                </a:solidFill>
              </a:rPr>
              <a:t>Tập tính in vết</a:t>
            </a:r>
          </a:p>
        </p:txBody>
      </p:sp>
      <p:pic>
        <p:nvPicPr>
          <p:cNvPr id="55299" name="Picture 4" descr="Taptinhinvet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575" y="1524000"/>
            <a:ext cx="4495800" cy="388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5300" name="Picture 5" descr="Taptinhinvet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1524000"/>
            <a:ext cx="4267200" cy="388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727158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322" name="Picture 4" descr="Tap tinh quen nhon o chuot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3467100"/>
            <a:ext cx="3962400" cy="3352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6323" name="Picture 5" descr="Quen nho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0"/>
            <a:ext cx="3962400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6324" name="Picture 6" descr="Tap tinh quen nhon o chuot 0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3843" y="3429000"/>
            <a:ext cx="4191000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6325" name="Rectangle 7"/>
          <p:cNvSpPr>
            <a:spLocks noChangeArrowheads="1"/>
          </p:cNvSpPr>
          <p:nvPr/>
        </p:nvSpPr>
        <p:spPr bwMode="auto">
          <a:xfrm>
            <a:off x="152400" y="533400"/>
            <a:ext cx="4495800" cy="31085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r>
              <a:rPr lang="en-US" altLang="en-US" b="1" dirty="0">
                <a:solidFill>
                  <a:srgbClr val="0000FF"/>
                </a:solidFill>
              </a:rPr>
              <a:t>       </a:t>
            </a:r>
            <a:r>
              <a:rPr lang="en-US" altLang="en-US" sz="2800" b="1" dirty="0" err="1">
                <a:solidFill>
                  <a:srgbClr val="0000FF"/>
                </a:solidFill>
              </a:rPr>
              <a:t>TËp</a:t>
            </a:r>
            <a:r>
              <a:rPr lang="en-US" altLang="en-US" sz="2800" b="1" dirty="0">
                <a:solidFill>
                  <a:srgbClr val="0000FF"/>
                </a:solidFill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</a:rPr>
              <a:t>tÝnh</a:t>
            </a:r>
            <a:r>
              <a:rPr lang="en-US" altLang="en-US" sz="2800" b="1" dirty="0">
                <a:solidFill>
                  <a:srgbClr val="0000FF"/>
                </a:solidFill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</a:rPr>
              <a:t>quen</a:t>
            </a:r>
            <a:r>
              <a:rPr lang="en-US" altLang="en-US" sz="2800" b="1" dirty="0">
                <a:solidFill>
                  <a:srgbClr val="0000FF"/>
                </a:solidFill>
              </a:rPr>
              <a:t> </a:t>
            </a:r>
            <a:r>
              <a:rPr lang="en-US" altLang="en-US" sz="2800" b="1" dirty="0" err="1">
                <a:solidFill>
                  <a:srgbClr val="0000FF"/>
                </a:solidFill>
              </a:rPr>
              <a:t>nhên</a:t>
            </a:r>
            <a:r>
              <a:rPr lang="en-US" altLang="en-US" sz="2800" dirty="0">
                <a:solidFill>
                  <a:srgbClr val="0000FF"/>
                </a:solidFill>
              </a:rPr>
              <a:t>:</a:t>
            </a:r>
            <a:br>
              <a:rPr lang="en-US" altLang="en-US" sz="2800" dirty="0">
                <a:solidFill>
                  <a:srgbClr val="0000FF"/>
                </a:solidFill>
              </a:rPr>
            </a:br>
            <a:r>
              <a:rPr lang="en-US" altLang="en-US" sz="2800" dirty="0" err="1">
                <a:solidFill>
                  <a:schemeClr val="tx2"/>
                </a:solidFill>
              </a:rPr>
              <a:t>Nh÷ng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kÝch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thÝch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lặp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đi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lặp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lại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nhiều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lần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mà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kh«ng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g©y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nguy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hiểm</a:t>
            </a:r>
            <a:r>
              <a:rPr lang="en-US" altLang="en-US" sz="2800" dirty="0">
                <a:solidFill>
                  <a:schemeClr val="tx2"/>
                </a:solidFill>
              </a:rPr>
              <a:t> g×,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động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vật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kh«ng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cã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phản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ứng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trả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lời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và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trở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l</a:t>
            </a:r>
            <a:r>
              <a:rPr lang="en-US" altLang="en-US" sz="2800" dirty="0" err="1">
                <a:solidFill>
                  <a:schemeClr val="tx2"/>
                </a:solidFill>
              </a:rPr>
              <a:t>ªn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quen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nhờn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đối</a:t>
            </a:r>
            <a:r>
              <a:rPr lang="en-US" altLang="en-US" sz="2800" dirty="0">
                <a:solidFill>
                  <a:schemeClr val="tx2"/>
                </a:solidFill>
                <a:latin typeface="Times New Roman" pitchFamily="18" charset="0"/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  <a:latin typeface="Times New Roman" pitchFamily="18" charset="0"/>
              </a:rPr>
              <a:t>với</a:t>
            </a:r>
            <a:r>
              <a:rPr lang="en-US" altLang="en-US" sz="2800" dirty="0">
                <a:solidFill>
                  <a:schemeClr val="tx2"/>
                </a:solidFill>
              </a:rPr>
              <a:t> </a:t>
            </a:r>
            <a:r>
              <a:rPr lang="en-US" altLang="en-US" sz="2800" dirty="0" err="1">
                <a:solidFill>
                  <a:schemeClr val="tx2"/>
                </a:solidFill>
              </a:rPr>
              <a:t>chóng</a:t>
            </a:r>
            <a:br>
              <a:rPr lang="en-US" altLang="en-US" sz="2800" dirty="0">
                <a:solidFill>
                  <a:schemeClr val="tx2"/>
                </a:solidFill>
              </a:rPr>
            </a:br>
            <a:endParaRPr lang="en-US" altLang="en-US" sz="28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75783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Text Box 2"/>
          <p:cNvSpPr txBox="1">
            <a:spLocks noChangeArrowheads="1"/>
          </p:cNvSpPr>
          <p:nvPr/>
        </p:nvSpPr>
        <p:spPr bwMode="auto">
          <a:xfrm>
            <a:off x="1524000" y="0"/>
            <a:ext cx="54864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rgbClr val="0000FF"/>
                </a:solidFill>
              </a:rPr>
              <a:t>TËp tÝnh: häc kh«n</a:t>
            </a:r>
          </a:p>
        </p:txBody>
      </p:sp>
      <p:pic>
        <p:nvPicPr>
          <p:cNvPr id="11266" name="Picture 2" descr="http://saigongiaitri.net/uploads/news/2013_03/xiec-thu-khi-dap-xe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19113"/>
            <a:ext cx="4495800" cy="34432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268" name="Picture 4" descr="http://suoitien.com/wp-content/uploads/ca_19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36590" y="3228975"/>
            <a:ext cx="5107409" cy="3629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603802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370" name="Picture 2" descr="untitled005"/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572000" y="457200"/>
            <a:ext cx="3981450" cy="2895600"/>
          </a:xfrm>
          <a:noFill/>
        </p:spPr>
      </p:pic>
      <p:pic>
        <p:nvPicPr>
          <p:cNvPr id="58371" name="Picture 3" descr="http://www.vnn.vn/dataimages/normal/images257897_05Khi200604.jpg"/>
          <p:cNvPicPr>
            <a:picLocks noChangeAspect="1" noChangeArrowheads="1"/>
          </p:cNvPicPr>
          <p:nvPr/>
        </p:nvPicPr>
        <p:blipFill>
          <a:blip r:embed="rId3" r:link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304800"/>
            <a:ext cx="3352800" cy="304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2" name="Picture 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4114800"/>
            <a:ext cx="4648200" cy="2743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3" name="Picture 5" descr="Tap tinh kiem an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7800" y="4183294"/>
            <a:ext cx="3352800" cy="2667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8374" name="Rectangle 6"/>
          <p:cNvSpPr>
            <a:spLocks noChangeArrowheads="1"/>
          </p:cNvSpPr>
          <p:nvPr/>
        </p:nvSpPr>
        <p:spPr bwMode="auto">
          <a:xfrm>
            <a:off x="533400" y="3429000"/>
            <a:ext cx="8229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r>
              <a:rPr lang="en-US" altLang="en-US" b="1" dirty="0" err="1">
                <a:solidFill>
                  <a:srgbClr val="FF00FF"/>
                </a:solidFill>
              </a:rPr>
              <a:t>KhØ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</a:rPr>
              <a:t>sö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</a:rPr>
              <a:t>dông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</a:rPr>
              <a:t>èng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</a:rPr>
              <a:t>hót</a:t>
            </a:r>
            <a:r>
              <a:rPr lang="en-US" altLang="en-US" b="1" dirty="0">
                <a:solidFill>
                  <a:srgbClr val="FF00FF"/>
                </a:solidFill>
              </a:rPr>
              <a:t> ®Ó </a:t>
            </a:r>
            <a:r>
              <a:rPr lang="en-US" altLang="en-US" b="1" dirty="0" err="1">
                <a:solidFill>
                  <a:srgbClr val="FF00FF"/>
                </a:solidFill>
              </a:rPr>
              <a:t>uèng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</a:rPr>
              <a:t>nu­íc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</a:rPr>
              <a:t>dõa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>
                <a:solidFill>
                  <a:srgbClr val="FF00FF"/>
                </a:solidFill>
                <a:latin typeface="Times New Roman" pitchFamily="18" charset="0"/>
              </a:rPr>
              <a:t>(</a:t>
            </a:r>
            <a:r>
              <a:rPr lang="en-US" altLang="en-US" b="1" dirty="0" err="1">
                <a:solidFill>
                  <a:srgbClr val="FF00FF"/>
                </a:solidFill>
                <a:latin typeface="Times New Roman" pitchFamily="18" charset="0"/>
              </a:rPr>
              <a:t>Tập</a:t>
            </a:r>
            <a:r>
              <a:rPr lang="en-US" altLang="en-US" b="1" dirty="0">
                <a:solidFill>
                  <a:srgbClr val="FF00FF"/>
                </a:solidFill>
                <a:latin typeface="Times New Roman" pitchFamily="18" charset="0"/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  <a:latin typeface="Times New Roman" pitchFamily="18" charset="0"/>
              </a:rPr>
              <a:t>tính</a:t>
            </a:r>
            <a:r>
              <a:rPr lang="en-US" altLang="en-US" b="1" dirty="0">
                <a:solidFill>
                  <a:srgbClr val="FF00FF"/>
                </a:solidFill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  <a:latin typeface="Times New Roman" pitchFamily="18" charset="0"/>
              </a:rPr>
              <a:t>học</a:t>
            </a:r>
            <a:r>
              <a:rPr lang="en-US" altLang="en-US" b="1" dirty="0">
                <a:solidFill>
                  <a:srgbClr val="FF00FF"/>
                </a:solidFill>
                <a:latin typeface="Times New Roman" pitchFamily="18" charset="0"/>
              </a:rPr>
              <a:t> </a:t>
            </a:r>
            <a:r>
              <a:rPr lang="en-US" altLang="en-US" b="1" dirty="0" err="1">
                <a:solidFill>
                  <a:srgbClr val="FF00FF"/>
                </a:solidFill>
                <a:latin typeface="Times New Roman" pitchFamily="18" charset="0"/>
              </a:rPr>
              <a:t>được</a:t>
            </a:r>
            <a:r>
              <a:rPr lang="en-US" altLang="en-US" b="1" dirty="0">
                <a:solidFill>
                  <a:srgbClr val="FF00FF"/>
                </a:solidFill>
                <a:latin typeface="Times New Roman" pitchFamily="18" charset="0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7925846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5000"/>
    </mc:Choice>
    <mc:Fallback xmlns="">
      <p:transition spd="slow" advTm="35000"/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Text Box 2"/>
          <p:cNvSpPr txBox="1">
            <a:spLocks noChangeArrowheads="1"/>
          </p:cNvSpPr>
          <p:nvPr/>
        </p:nvSpPr>
        <p:spPr bwMode="auto">
          <a:xfrm>
            <a:off x="2590800" y="0"/>
            <a:ext cx="40386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800" b="1">
                <a:solidFill>
                  <a:schemeClr val="accent2"/>
                </a:solidFill>
              </a:rPr>
              <a:t>Mét sè tËp tÝnh cña thó</a:t>
            </a:r>
          </a:p>
        </p:txBody>
      </p:sp>
      <p:sp>
        <p:nvSpPr>
          <p:cNvPr id="60419" name="Text Box 3"/>
          <p:cNvSpPr txBox="1">
            <a:spLocks noChangeArrowheads="1"/>
          </p:cNvSpPr>
          <p:nvPr/>
        </p:nvSpPr>
        <p:spPr bwMode="auto">
          <a:xfrm>
            <a:off x="838200" y="3581400"/>
            <a:ext cx="8001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endParaRPr lang="en-US" altLang="en-US">
              <a:latin typeface="Times New Roman" pitchFamily="18" charset="0"/>
            </a:endParaRPr>
          </a:p>
        </p:txBody>
      </p:sp>
      <p:sp>
        <p:nvSpPr>
          <p:cNvPr id="60420" name="Text Box 4"/>
          <p:cNvSpPr txBox="1">
            <a:spLocks noChangeArrowheads="1"/>
          </p:cNvSpPr>
          <p:nvPr/>
        </p:nvSpPr>
        <p:spPr bwMode="auto">
          <a:xfrm>
            <a:off x="1295400" y="3810000"/>
            <a:ext cx="670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endParaRPr lang="en-US" altLang="en-US">
              <a:latin typeface="Times New Roman" pitchFamily="18" charset="0"/>
            </a:endParaRPr>
          </a:p>
        </p:txBody>
      </p:sp>
      <p:graphicFrame>
        <p:nvGraphicFramePr>
          <p:cNvPr id="103537" name="Group 113"/>
          <p:cNvGraphicFramePr>
            <a:graphicFrameLocks noGrp="1"/>
          </p:cNvGraphicFramePr>
          <p:nvPr>
            <p:ph/>
            <p:extLst>
              <p:ext uri="{D42A27DB-BD31-4B8C-83A1-F6EECF244321}">
                <p14:modId xmlns:p14="http://schemas.microsoft.com/office/powerpoint/2010/main" val="530660608"/>
              </p:ext>
            </p:extLst>
          </p:nvPr>
        </p:nvGraphicFramePr>
        <p:xfrm>
          <a:off x="228600" y="533400"/>
          <a:ext cx="8686800" cy="6104068"/>
        </p:xfrm>
        <a:graphic>
          <a:graphicData uri="http://schemas.openxmlformats.org/drawingml/2006/table">
            <a:tbl>
              <a:tblPr/>
              <a:tblGrid>
                <a:gridCol w="12414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2398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8113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2954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5240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9050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1015946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Tên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động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vật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quan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sát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được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Môi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trường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sống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Cách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di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chuyển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Thức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ăn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Sinh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sản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.VnTime" pitchFamily="34" charset="0"/>
                        </a:rPr>
                        <a:t>TËp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.VnTime" pitchFamily="34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.VnTime" pitchFamily="34" charset="0"/>
                        </a:rPr>
                        <a:t>tÝnh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Times New Roman" pitchFamily="18" charset="0"/>
                        </a:rPr>
                        <a:t>khác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0100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Cá heo</a:t>
                      </a:r>
                    </a:p>
                  </a:txBody>
                  <a:tcPr marT="45718" marB="45718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Dưới nước 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Bơi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Ăn tạp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Đẻ con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B¶o</a:t>
                      </a: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 </a:t>
                      </a:r>
                      <a:r>
                        <a:rPr kumimoji="0" lang="en-US" sz="24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vÖ</a:t>
                      </a: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 </a:t>
                      </a:r>
                      <a:r>
                        <a:rPr kumimoji="0" lang="en-US" sz="24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l·nh</a:t>
                      </a: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 </a:t>
                      </a:r>
                      <a:r>
                        <a:rPr kumimoji="0" lang="en-US" sz="24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thæ</a:t>
                      </a:r>
                      <a:endParaRPr kumimoji="0" lang="en-US" sz="24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.VnTime" pitchFamily="34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30961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0070C0"/>
                          </a:solidFill>
                          <a:effectLst/>
                          <a:latin typeface="Times New Roman" pitchFamily="18" charset="0"/>
                        </a:rPr>
                        <a:t>Dơi</a:t>
                      </a:r>
                    </a:p>
                  </a:txBody>
                  <a:tcPr marT="45718" marB="45718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0070C0"/>
                          </a:solidFill>
                          <a:effectLst/>
                          <a:latin typeface="Times New Roman" pitchFamily="18" charset="0"/>
                        </a:rPr>
                        <a:t>Trong hang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0070C0"/>
                          </a:solidFill>
                          <a:effectLst/>
                          <a:latin typeface="Times New Roman" pitchFamily="18" charset="0"/>
                        </a:rPr>
                        <a:t>bay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0070C0"/>
                          </a:solidFill>
                          <a:effectLst/>
                          <a:latin typeface="Times New Roman" pitchFamily="18" charset="0"/>
                        </a:rPr>
                        <a:t>Sâu bọ, hoa quả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0070C0"/>
                          </a:solidFill>
                          <a:effectLst/>
                          <a:latin typeface="Times New Roman" pitchFamily="18" charset="0"/>
                        </a:rPr>
                        <a:t>Đẻ con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0070C0"/>
                          </a:solidFill>
                          <a:effectLst/>
                          <a:latin typeface=".VnTime" pitchFamily="34" charset="0"/>
                        </a:rPr>
                        <a:t>§¸nh dÊu l·nh thæ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00483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Chuột chũi</a:t>
                      </a:r>
                    </a:p>
                  </a:txBody>
                  <a:tcPr marT="45718" marB="45718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Trong đất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Bằng 4 chi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Sâu bọ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Đẻ con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TËp tÝnh bÇy ®µn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(Thø bËc, vÞ tha)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00578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</a:rPr>
                        <a:t>Khỉ</a:t>
                      </a:r>
                    </a:p>
                  </a:txBody>
                  <a:tcPr marT="45718" marB="45718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</a:rPr>
                        <a:t>Trên cây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</a:rPr>
                        <a:t>Leo trèo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</a:rPr>
                        <a:t>Ăn tạp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Times New Roman" pitchFamily="18" charset="0"/>
                        </a:rPr>
                        <a:t>Đẻ con và chăm sóc con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.VnTime" pitchFamily="34" charset="0"/>
                        </a:rPr>
                        <a:t>TËp tÝnh di cư­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7772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Thú mỏ vịt</a:t>
                      </a:r>
                    </a:p>
                  </a:txBody>
                  <a:tcPr marT="45718" marB="45718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Sống ở nước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Bơi lội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1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Ăn tạp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</a:rPr>
                        <a:t>Đẻ trứng</a:t>
                      </a: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Quen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nhên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,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häc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.VnTime" pitchFamily="34" charset="0"/>
                        </a:rPr>
                        <a:t>kh«n</a:t>
                      </a:r>
                      <a:endParaRPr kumimoji="0" lang="en-US" sz="2000" b="1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.VnTime" pitchFamily="34" charset="0"/>
                      </a:endParaRPr>
                    </a:p>
                  </a:txBody>
                  <a:tcPr marT="45718" marB="45718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846386669"/>
      </p:ext>
    </p:extLst>
  </p:cSld>
  <p:clrMapOvr>
    <a:masterClrMapping/>
  </p:clrMapOvr>
  <p:transition advTm="35000">
    <p:blinds dir="vert"/>
  </p:transition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ext Box 2">
            <a:extLst>
              <a:ext uri="{FF2B5EF4-FFF2-40B4-BE49-F238E27FC236}">
                <a16:creationId xmlns:a16="http://schemas.microsoft.com/office/drawing/2014/main" id="{C70A1369-5759-4128-8814-A0E61B406EA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" y="0"/>
            <a:ext cx="8763000" cy="70788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b="1" dirty="0" err="1">
                <a:latin typeface="Times New Roman" panose="02020603050405020304" pitchFamily="18" charset="0"/>
              </a:rPr>
              <a:t>B</a:t>
            </a:r>
            <a:r>
              <a:rPr lang="en-US" altLang="en-US" sz="2000" b="1" dirty="0" err="1">
                <a:latin typeface="Arial" panose="020B0604020202020204" pitchFamily="34" charset="0"/>
              </a:rPr>
              <a:t>ảng</a:t>
            </a:r>
            <a:r>
              <a:rPr lang="en-US" altLang="en-US" sz="2000" b="1" dirty="0">
                <a:latin typeface="Arial" panose="020B0604020202020204" pitchFamily="34" charset="0"/>
              </a:rPr>
              <a:t>. </a:t>
            </a:r>
            <a:r>
              <a:rPr lang="en-US" altLang="en-US" sz="2000" b="1" dirty="0" err="1">
                <a:latin typeface="Arial" panose="020B0604020202020204" pitchFamily="34" charset="0"/>
              </a:rPr>
              <a:t>Cấu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tạo</a:t>
            </a:r>
            <a:r>
              <a:rPr lang="en-US" altLang="en-US" sz="2000" b="1" dirty="0">
                <a:latin typeface="Arial" panose="020B0604020202020204" pitchFamily="34" charset="0"/>
              </a:rPr>
              <a:t>, </a:t>
            </a:r>
            <a:r>
              <a:rPr lang="en-US" altLang="en-US" sz="2000" b="1" dirty="0" err="1">
                <a:latin typeface="Arial" panose="020B0604020202020204" pitchFamily="34" charset="0"/>
              </a:rPr>
              <a:t>đời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sống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và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tập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tính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của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một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số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đại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diện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thuộc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bộ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ăn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sâu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bọ</a:t>
            </a:r>
            <a:r>
              <a:rPr lang="en-US" altLang="en-US" sz="2000" b="1" dirty="0">
                <a:latin typeface="Arial" panose="020B0604020202020204" pitchFamily="34" charset="0"/>
              </a:rPr>
              <a:t>, </a:t>
            </a:r>
            <a:r>
              <a:rPr lang="en-US" altLang="en-US" sz="2000" b="1" dirty="0" err="1">
                <a:latin typeface="Arial" panose="020B0604020202020204" pitchFamily="34" charset="0"/>
              </a:rPr>
              <a:t>bộ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gặm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nhấm</a:t>
            </a:r>
            <a:r>
              <a:rPr lang="en-US" altLang="en-US" sz="2000" b="1" dirty="0">
                <a:latin typeface="Arial" panose="020B0604020202020204" pitchFamily="34" charset="0"/>
              </a:rPr>
              <a:t>, </a:t>
            </a:r>
            <a:r>
              <a:rPr lang="en-US" altLang="en-US" sz="2000" b="1" dirty="0" err="1">
                <a:latin typeface="Arial" panose="020B0604020202020204" pitchFamily="34" charset="0"/>
              </a:rPr>
              <a:t>bộ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ăn</a:t>
            </a:r>
            <a:r>
              <a:rPr lang="en-US" altLang="en-US" sz="2000" b="1" dirty="0">
                <a:latin typeface="Arial" panose="020B0604020202020204" pitchFamily="34" charset="0"/>
              </a:rPr>
              <a:t> </a:t>
            </a:r>
            <a:r>
              <a:rPr lang="en-US" altLang="en-US" sz="2000" b="1" dirty="0" err="1">
                <a:latin typeface="Arial" panose="020B0604020202020204" pitchFamily="34" charset="0"/>
              </a:rPr>
              <a:t>thịt</a:t>
            </a:r>
            <a:endParaRPr lang="en-US" altLang="en-US" sz="2000" b="1" dirty="0">
              <a:latin typeface="Arial" panose="020B0604020202020204" pitchFamily="34" charset="0"/>
            </a:endParaRPr>
          </a:p>
        </p:txBody>
      </p:sp>
      <p:sp>
        <p:nvSpPr>
          <p:cNvPr id="16387" name="Rectangle 3">
            <a:extLst>
              <a:ext uri="{FF2B5EF4-FFF2-40B4-BE49-F238E27FC236}">
                <a16:creationId xmlns:a16="http://schemas.microsoft.com/office/drawing/2014/main" id="{863981FD-E757-4CDE-9427-5480D82BA6A2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5691188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pPr eaLnBrk="1" hangingPunct="1"/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16388" name="Rectangle 4">
            <a:extLst>
              <a:ext uri="{FF2B5EF4-FFF2-40B4-BE49-F238E27FC236}">
                <a16:creationId xmlns:a16="http://schemas.microsoft.com/office/drawing/2014/main" id="{770A17F6-16C7-41DE-AA65-DBCA83EBDF5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5532438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pPr eaLnBrk="1" hangingPunct="1"/>
            <a:endParaRPr lang="en-US" altLang="en-US">
              <a:latin typeface="Times New Roman" panose="02020603050405020304" pitchFamily="18" charset="0"/>
            </a:endParaRPr>
          </a:p>
        </p:txBody>
      </p:sp>
      <p:graphicFrame>
        <p:nvGraphicFramePr>
          <p:cNvPr id="76805" name="Group 5">
            <a:extLst>
              <a:ext uri="{FF2B5EF4-FFF2-40B4-BE49-F238E27FC236}">
                <a16:creationId xmlns:a16="http://schemas.microsoft.com/office/drawing/2014/main" id="{8E2007FF-CCA1-4C76-A3CE-77704EAEDBC2}"/>
              </a:ext>
            </a:extLst>
          </p:cNvPr>
          <p:cNvGraphicFramePr>
            <a:graphicFrameLocks noGrp="1"/>
          </p:cNvGraphicFramePr>
          <p:nvPr>
            <p:ph type="tbl" idx="1"/>
          </p:nvPr>
        </p:nvGraphicFramePr>
        <p:xfrm>
          <a:off x="0" y="838200"/>
          <a:ext cx="9144000" cy="6019801"/>
        </p:xfrm>
        <a:graphic>
          <a:graphicData uri="http://schemas.openxmlformats.org/drawingml/2006/table">
            <a:tbl>
              <a:tblPr/>
              <a:tblGrid>
                <a:gridCol w="88741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15411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62718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7874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2320925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182687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184275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7461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Bộ thú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Loài động vật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Môi trường sống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Đời sống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Cấu tạo răng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Cách bắt mồi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1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Chế độ ăn</a:t>
                      </a:r>
                      <a:endParaRPr kumimoji="0" lang="en-US" sz="1800" b="1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47713"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sâu bọ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00CC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1. Chuột chù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00CC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00CC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Trên mặt đất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00CC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00CC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Đơn độc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00CC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00CC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Các răng đều nhọn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00CC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00CC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Tìm mồi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00CC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00CC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động vật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00CC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4612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33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2. Chuột chũi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33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33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Đào hang trong đất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33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33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Đơn độc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33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33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Các răng đều nhọn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33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33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Tìm mồi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33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6633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động vật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6633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46125"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Gặm nhấm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3. Chuột đồng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Trên mặt đất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Đàn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Răng cửa lớn, có khoảng trống hàm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Tìm mồi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tạp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9852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4.Sóc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Sống trên cây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Đàn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Răng cửa lớn, có khoảng trống hàm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287338" algn="l"/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Tìm mồi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thực vật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068388"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thịt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FF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5. Báo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Trên mặt đất và trên cây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Đơn độc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Rang nanh dài nhọn, răng hàm dẹp bền sắc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Rình mồi, vồ mồi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động vật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1066800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66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6. Sói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66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66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Trên mặt đất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66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66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Đàn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66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66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Rang nanh dài nhọn, răng hàm dẹp bền sắc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66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66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Đuổi mồi, bắt mồi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66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bg2"/>
                        </a:buClr>
                        <a:buSzPct val="75000"/>
                        <a:buFont typeface="Wingdings" pitchFamily="2" charset="2"/>
                        <a:buNone/>
                        <a:tabLst>
                          <a:tab pos="373063" algn="l"/>
                        </a:tabLst>
                      </a:pPr>
                      <a:r>
                        <a:rPr kumimoji="0" lang="en-US" sz="1800" b="0" i="0" u="none" strike="noStrike" cap="none" normalizeH="0" baseline="0">
                          <a:ln>
                            <a:noFill/>
                          </a:ln>
                          <a:solidFill>
                            <a:srgbClr val="000066"/>
                          </a:solidFill>
                          <a:effectLst/>
                          <a:latin typeface="Arial" charset="0"/>
                          <a:cs typeface="Times New Roman" pitchFamily="18" charset="0"/>
                        </a:rPr>
                        <a:t>Ăn động vật</a:t>
                      </a:r>
                      <a:endParaRPr kumimoji="0" lang="en-US" sz="1800" b="0" i="0" u="none" strike="noStrike" cap="none" normalizeH="0" baseline="0">
                        <a:ln>
                          <a:noFill/>
                        </a:ln>
                        <a:solidFill>
                          <a:srgbClr val="000066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16452" name="Rectangle 68">
            <a:extLst>
              <a:ext uri="{FF2B5EF4-FFF2-40B4-BE49-F238E27FC236}">
                <a16:creationId xmlns:a16="http://schemas.microsoft.com/office/drawing/2014/main" id="{A22D9618-4365-4812-8B86-B6ACFB1AD0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533400"/>
            <a:ext cx="544513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Garamond" panose="02020404030301010803" pitchFamily="18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FF3300"/>
                </a:solidFill>
                <a:latin typeface="Times New Roman" panose="02020603050405020304" pitchFamily="18" charset="0"/>
                <a:sym typeface="Wingdings" panose="05000000000000000000" pitchFamily="2" charset="2"/>
              </a:rPr>
              <a:t>()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8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1000"/>
                                        <p:tgtEl>
                                          <p:spTgt spid="768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7" name="Rectangle 3">
            <a:extLst>
              <a:ext uri="{FF2B5EF4-FFF2-40B4-BE49-F238E27FC236}">
                <a16:creationId xmlns:a16="http://schemas.microsoft.com/office/drawing/2014/main" id="{5367489A-959B-4F35-921B-E1A5F7D7215C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0" y="609600"/>
            <a:ext cx="9144000" cy="6248400"/>
          </a:xfrm>
        </p:spPr>
        <p:txBody>
          <a:bodyPr/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u="sng" dirty="0">
                <a:solidFill>
                  <a:srgbClr val="FF0000"/>
                </a:solidFill>
                <a:latin typeface="Times New Roman" panose="02020603050405020304" pitchFamily="18" charset="0"/>
              </a:rPr>
              <a:t>*</a:t>
            </a:r>
            <a:r>
              <a:rPr lang="en-US" altLang="en-US" u="sng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Về</a:t>
            </a:r>
            <a:r>
              <a:rPr lang="en-US" altLang="en-US" u="sng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u="sng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nhà</a:t>
            </a:r>
            <a:r>
              <a:rPr lang="en-US" altLang="en-US" u="sng" dirty="0">
                <a:solidFill>
                  <a:srgbClr val="FF0000"/>
                </a:solidFill>
                <a:latin typeface="Times New Roman" panose="02020603050405020304" pitchFamily="18" charset="0"/>
              </a:rPr>
              <a:t>:</a:t>
            </a:r>
            <a:r>
              <a:rPr lang="en-US" altLang="en-US" dirty="0">
                <a:solidFill>
                  <a:srgbClr val="FF0000"/>
                </a:solidFill>
                <a:latin typeface="Times New Roman" panose="02020603050405020304" pitchFamily="18" charset="0"/>
              </a:rPr>
              <a:t>  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dirty="0">
                <a:solidFill>
                  <a:srgbClr val="FF0000"/>
                </a:solidFill>
                <a:latin typeface="Times New Roman" panose="02020603050405020304" pitchFamily="18" charset="0"/>
              </a:rPr>
              <a:t>     </a:t>
            </a:r>
            <a:r>
              <a:rPr lang="en-US" altLang="en-US" dirty="0">
                <a:latin typeface="Times New Roman" panose="02020603050405020304" pitchFamily="18" charset="0"/>
              </a:rPr>
              <a:t>- </a:t>
            </a:r>
            <a:r>
              <a:rPr lang="en-US" altLang="en-US" dirty="0" err="1">
                <a:latin typeface="Times New Roman" panose="02020603050405020304" pitchFamily="18" charset="0"/>
              </a:rPr>
              <a:t>Ôn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lại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toàn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bộ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nội</a:t>
            </a:r>
            <a:r>
              <a:rPr lang="en-US" altLang="en-US" dirty="0">
                <a:latin typeface="Times New Roman" panose="02020603050405020304" pitchFamily="18" charset="0"/>
              </a:rPr>
              <a:t> dung KT </a:t>
            </a:r>
            <a:r>
              <a:rPr lang="en-US" altLang="en-US" dirty="0" err="1">
                <a:latin typeface="Times New Roman" panose="02020603050405020304" pitchFamily="18" charset="0"/>
              </a:rPr>
              <a:t>chương</a:t>
            </a:r>
            <a:r>
              <a:rPr lang="en-US" altLang="en-US" dirty="0">
                <a:latin typeface="Times New Roman" panose="02020603050405020304" pitchFamily="18" charset="0"/>
              </a:rPr>
              <a:t> 6 </a:t>
            </a:r>
            <a:r>
              <a:rPr lang="en-US" altLang="en-US" dirty="0" err="1">
                <a:latin typeface="Times New Roman" panose="02020603050405020304" pitchFamily="18" charset="0"/>
              </a:rPr>
              <a:t>đã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học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dirty="0">
                <a:latin typeface="Times New Roman" panose="02020603050405020304" pitchFamily="18" charset="0"/>
              </a:rPr>
              <a:t> 1. </a:t>
            </a:r>
            <a:r>
              <a:rPr lang="en-US" altLang="en-US" dirty="0" err="1">
                <a:latin typeface="Times New Roman" panose="02020603050405020304" pitchFamily="18" charset="0"/>
              </a:rPr>
              <a:t>Đặc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điểm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cấu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tạo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của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cá</a:t>
            </a:r>
            <a:r>
              <a:rPr lang="en-US" altLang="en-US" dirty="0">
                <a:latin typeface="Times New Roman" panose="02020603050405020304" pitchFamily="18" charset="0"/>
              </a:rPr>
              <a:t>, </a:t>
            </a:r>
            <a:r>
              <a:rPr lang="en-US" altLang="en-US" dirty="0" err="1">
                <a:latin typeface="Times New Roman" panose="02020603050405020304" pitchFamily="18" charset="0"/>
              </a:rPr>
              <a:t>lưỡng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cư</a:t>
            </a:r>
            <a:r>
              <a:rPr lang="en-US" altLang="en-US" dirty="0">
                <a:latin typeface="Times New Roman" panose="02020603050405020304" pitchFamily="18" charset="0"/>
              </a:rPr>
              <a:t>, </a:t>
            </a:r>
            <a:r>
              <a:rPr lang="en-US" altLang="en-US" dirty="0" err="1">
                <a:latin typeface="Times New Roman" panose="02020603050405020304" pitchFamily="18" charset="0"/>
              </a:rPr>
              <a:t>bò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sát</a:t>
            </a:r>
            <a:r>
              <a:rPr lang="en-US" altLang="en-US" dirty="0">
                <a:latin typeface="Times New Roman" panose="02020603050405020304" pitchFamily="18" charset="0"/>
              </a:rPr>
              <a:t>, </a:t>
            </a:r>
            <a:r>
              <a:rPr lang="en-US" altLang="en-US" dirty="0" err="1">
                <a:latin typeface="Times New Roman" panose="02020603050405020304" pitchFamily="18" charset="0"/>
              </a:rPr>
              <a:t>chim</a:t>
            </a:r>
            <a:r>
              <a:rPr lang="en-US" altLang="en-US" dirty="0">
                <a:latin typeface="Times New Roman" panose="02020603050405020304" pitchFamily="18" charset="0"/>
              </a:rPr>
              <a:t>, </a:t>
            </a:r>
            <a:r>
              <a:rPr lang="en-US" altLang="en-US" dirty="0" err="1">
                <a:latin typeface="Times New Roman" panose="02020603050405020304" pitchFamily="18" charset="0"/>
              </a:rPr>
              <a:t>thú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thích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nghi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với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đời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sống</a:t>
            </a:r>
            <a:r>
              <a:rPr lang="en-US" altLang="en-US" dirty="0">
                <a:latin typeface="Times New Roman" panose="02020603050405020304" pitchFamily="18" charset="0"/>
              </a:rPr>
              <a:t>.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dirty="0">
                <a:latin typeface="Times New Roman" panose="02020603050405020304" pitchFamily="18" charset="0"/>
              </a:rPr>
              <a:t> 2. </a:t>
            </a:r>
            <a:r>
              <a:rPr lang="en-US" altLang="en-US" dirty="0" err="1">
                <a:latin typeface="Times New Roman" panose="02020603050405020304" pitchFamily="18" charset="0"/>
              </a:rPr>
              <a:t>Xem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lại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các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câu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hỏi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sau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các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bài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học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của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chương</a:t>
            </a:r>
            <a:r>
              <a:rPr lang="en-US" altLang="en-US" dirty="0">
                <a:latin typeface="Times New Roman" panose="02020603050405020304" pitchFamily="18" charset="0"/>
              </a:rPr>
              <a:t> 6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dirty="0">
                <a:latin typeface="Times New Roman" panose="02020603050405020304" pitchFamily="18" charset="0"/>
              </a:rPr>
              <a:t> 3. </a:t>
            </a:r>
            <a:r>
              <a:rPr lang="en-US" altLang="en-US" dirty="0" err="1">
                <a:latin typeface="Times New Roman" panose="02020603050405020304" pitchFamily="18" charset="0"/>
              </a:rPr>
              <a:t>Đặc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điểm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chung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và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vai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trò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của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các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lớp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động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vật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có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xương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sống</a:t>
            </a:r>
            <a:r>
              <a:rPr lang="en-US" altLang="en-US" dirty="0">
                <a:latin typeface="Times New Roman" panose="02020603050405020304" pitchFamily="18" charset="0"/>
              </a:rPr>
              <a:t>.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dirty="0">
                <a:latin typeface="Times New Roman" panose="02020603050405020304" pitchFamily="18" charset="0"/>
              </a:rPr>
              <a:t>  4. </a:t>
            </a:r>
            <a:r>
              <a:rPr lang="en-US" altLang="en-US" dirty="0" err="1">
                <a:latin typeface="Times New Roman" panose="02020603050405020304" pitchFamily="18" charset="0"/>
              </a:rPr>
              <a:t>Sự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đa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dạng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của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các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lớp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động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vật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có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xương</a:t>
            </a:r>
            <a:r>
              <a:rPr lang="en-US" altLang="en-US" dirty="0">
                <a:latin typeface="Times New Roman" panose="02020603050405020304" pitchFamily="18" charset="0"/>
              </a:rPr>
              <a:t> </a:t>
            </a:r>
            <a:r>
              <a:rPr lang="en-US" altLang="en-US" dirty="0" err="1">
                <a:latin typeface="Times New Roman" panose="02020603050405020304" pitchFamily="18" charset="0"/>
              </a:rPr>
              <a:t>sống</a:t>
            </a:r>
            <a:endParaRPr lang="en-US" altLang="en-US" dirty="0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7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727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727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727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7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4" dur="80"/>
                                        <p:tgtEl>
                                          <p:spTgt spid="727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5" dur="80"/>
                                        <p:tgtEl>
                                          <p:spTgt spid="727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6" dur="80"/>
                                        <p:tgtEl>
                                          <p:spTgt spid="727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7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1" dur="80"/>
                                        <p:tgtEl>
                                          <p:spTgt spid="727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2" dur="80"/>
                                        <p:tgtEl>
                                          <p:spTgt spid="727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3" dur="80"/>
                                        <p:tgtEl>
                                          <p:spTgt spid="727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7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8" dur="80"/>
                                        <p:tgtEl>
                                          <p:spTgt spid="727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9" dur="80"/>
                                        <p:tgtEl>
                                          <p:spTgt spid="727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0" dur="80"/>
                                        <p:tgtEl>
                                          <p:spTgt spid="727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7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5" dur="80"/>
                                        <p:tgtEl>
                                          <p:spTgt spid="727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6" dur="80"/>
                                        <p:tgtEl>
                                          <p:spTgt spid="727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7" dur="80"/>
                                        <p:tgtEl>
                                          <p:spTgt spid="727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7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2" dur="80"/>
                                        <p:tgtEl>
                                          <p:spTgt spid="727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3" dur="80"/>
                                        <p:tgtEl>
                                          <p:spTgt spid="727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4" dur="80"/>
                                        <p:tgtEl>
                                          <p:spTgt spid="727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2707" grpId="0" build="p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7" name="Text Box 2"/>
          <p:cNvSpPr txBox="1">
            <a:spLocks noChangeArrowheads="1"/>
          </p:cNvSpPr>
          <p:nvPr/>
        </p:nvSpPr>
        <p:spPr bwMode="auto">
          <a:xfrm>
            <a:off x="441325" y="341313"/>
            <a:ext cx="184150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/>
            <a:endParaRPr lang="en-US" altLang="en-US" sz="1800" i="1">
              <a:latin typeface="Arial" charset="0"/>
            </a:endParaRPr>
          </a:p>
        </p:txBody>
      </p:sp>
      <p:graphicFrame>
        <p:nvGraphicFramePr>
          <p:cNvPr id="1026" name="Object 3"/>
          <p:cNvGraphicFramePr>
            <a:graphicFrameLocks noGrp="1" noChangeAspect="1"/>
          </p:cNvGraphicFramePr>
          <p:nvPr>
            <p:ph/>
          </p:nvPr>
        </p:nvGraphicFramePr>
        <p:xfrm>
          <a:off x="0" y="0"/>
          <a:ext cx="9144000" cy="685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4" name="Presentation" r:id="rId3" imgW="4572049" imgH="3429015" progId="PowerPoint.Show.8">
                  <p:embed/>
                </p:oleObj>
              </mc:Choice>
              <mc:Fallback>
                <p:oleObj name="Presentation" r:id="rId3" imgW="4572049" imgH="3429015" progId="PowerPoint.Show.8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9144000" cy="6858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8" name="Text Box 5"/>
          <p:cNvSpPr txBox="1">
            <a:spLocks noChangeArrowheads="1"/>
          </p:cNvSpPr>
          <p:nvPr/>
        </p:nvSpPr>
        <p:spPr bwMode="auto">
          <a:xfrm rot="-1714901">
            <a:off x="2700338" y="2486025"/>
            <a:ext cx="5181600" cy="1465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.VnTime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.VnTime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i="1">
                <a:solidFill>
                  <a:srgbClr val="FF3300"/>
                </a:solidFill>
              </a:rPr>
              <a:t>T¹m biÖt c¸c em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3600" b="1" i="1">
                <a:solidFill>
                  <a:srgbClr val="FF3300"/>
                </a:solidFill>
              </a:rPr>
              <a:t>Chóc c¸c em häc tèt</a:t>
            </a:r>
          </a:p>
        </p:txBody>
      </p:sp>
    </p:spTree>
    <p:extLst>
      <p:ext uri="{BB962C8B-B14F-4D97-AF65-F5344CB8AC3E}">
        <p14:creationId xmlns:p14="http://schemas.microsoft.com/office/powerpoint/2010/main" val="2921058036"/>
      </p:ext>
    </p:extLst>
  </p:cSld>
  <p:clrMapOvr>
    <a:masterClrMapping/>
  </p:clrMapOvr>
  <p:transition advTm="35000">
    <p:blinds dir="vert"/>
  </p:transition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202</TotalTime>
  <Words>1419</Words>
  <Application>Microsoft Office PowerPoint</Application>
  <PresentationFormat>On-screen Show (4:3)</PresentationFormat>
  <Paragraphs>215</Paragraphs>
  <Slides>46</Slides>
  <Notes>12</Notes>
  <HiddenSlides>0</HiddenSlides>
  <MMClips>0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57" baseType="lpstr">
      <vt:lpstr>.VnArialH</vt:lpstr>
      <vt:lpstr>.VnTime</vt:lpstr>
      <vt:lpstr>.VnTimeH</vt:lpstr>
      <vt:lpstr>Arial</vt:lpstr>
      <vt:lpstr>Calibri</vt:lpstr>
      <vt:lpstr>Garamond</vt:lpstr>
      <vt:lpstr>Times New Roman</vt:lpstr>
      <vt:lpstr>VNI-Times</vt:lpstr>
      <vt:lpstr>Wingdings</vt:lpstr>
      <vt:lpstr>Office Theme</vt:lpstr>
      <vt:lpstr>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Tập tính in vết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HOME</dc:creator>
  <cp:lastModifiedBy>TRẦN HOÀN VŨ</cp:lastModifiedBy>
  <cp:revision>29</cp:revision>
  <dcterms:created xsi:type="dcterms:W3CDTF">2015-03-17T07:21:51Z</dcterms:created>
  <dcterms:modified xsi:type="dcterms:W3CDTF">2022-03-21T13:06:02Z</dcterms:modified>
</cp:coreProperties>
</file>