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9" r:id="rId1"/>
  </p:sldMasterIdLst>
  <p:notesMasterIdLst>
    <p:notesMasterId r:id="rId18"/>
  </p:notesMasterIdLst>
  <p:handoutMasterIdLst>
    <p:handoutMasterId r:id="rId19"/>
  </p:handoutMasterIdLst>
  <p:sldIdLst>
    <p:sldId id="283" r:id="rId2"/>
    <p:sldId id="263" r:id="rId3"/>
    <p:sldId id="285" r:id="rId4"/>
    <p:sldId id="287" r:id="rId5"/>
    <p:sldId id="266" r:id="rId6"/>
    <p:sldId id="292" r:id="rId7"/>
    <p:sldId id="288" r:id="rId8"/>
    <p:sldId id="271" r:id="rId9"/>
    <p:sldId id="272" r:id="rId10"/>
    <p:sldId id="273" r:id="rId11"/>
    <p:sldId id="289" r:id="rId12"/>
    <p:sldId id="279" r:id="rId13"/>
    <p:sldId id="274" r:id="rId14"/>
    <p:sldId id="281" r:id="rId15"/>
    <p:sldId id="290" r:id="rId16"/>
    <p:sldId id="291" r:id="rId17"/>
  </p:sldIdLst>
  <p:sldSz cx="9144000" cy="6858000" type="screen4x3"/>
  <p:notesSz cx="6934200" cy="939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Vogue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Vogue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Vogue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Vogue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Vogue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.VnVogue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.VnVogue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.VnVogue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.VnVogue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5184">
          <p15:clr>
            <a:srgbClr val="A4A3A4"/>
          </p15:clr>
        </p15:guide>
        <p15:guide id="3" pos="1872">
          <p15:clr>
            <a:srgbClr val="A4A3A4"/>
          </p15:clr>
        </p15:guide>
        <p15:guide id="4" pos="432">
          <p15:clr>
            <a:srgbClr val="A4A3A4"/>
          </p15:clr>
        </p15:guide>
        <p15:guide id="5" pos="53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66FF"/>
    <a:srgbClr val="FF0000"/>
    <a:srgbClr val="000000"/>
    <a:srgbClr val="FFFF00"/>
    <a:srgbClr val="CC9900"/>
    <a:srgbClr val="CCCC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54" autoAdjust="0"/>
    <p:restoredTop sz="94778" autoAdjust="0"/>
  </p:normalViewPr>
  <p:slideViewPr>
    <p:cSldViewPr>
      <p:cViewPr varScale="1">
        <p:scale>
          <a:sx n="64" d="100"/>
          <a:sy n="64" d="100"/>
        </p:scale>
        <p:origin x="1638" y="90"/>
      </p:cViewPr>
      <p:guideLst>
        <p:guide orient="horz" pos="2160"/>
        <p:guide pos="5184"/>
        <p:guide pos="1872"/>
        <p:guide pos="432"/>
        <p:guide pos="53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vi-VN" altLang="vi-VN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7475" y="0"/>
            <a:ext cx="30051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vi-VN" altLang="vi-VN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30051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1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vi-VN" altLang="vi-VN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7475" y="8926513"/>
            <a:ext cx="30051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>
                <a:latin typeface="Times New Roman" pitchFamily="18" charset="0"/>
              </a:defRPr>
            </a:lvl1pPr>
          </a:lstStyle>
          <a:p>
            <a:pPr>
              <a:defRPr/>
            </a:pPr>
            <a:fld id="{0B52BF0B-8C13-47D5-AC91-A56B5F48A6F3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983791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vi-VN" altLang="vi-VN"/>
          </a:p>
        </p:txBody>
      </p:sp>
      <p:sp>
        <p:nvSpPr>
          <p:cNvPr id="14339" name="Rectangle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079500" y="685800"/>
            <a:ext cx="4775200" cy="3581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95800"/>
            <a:ext cx="5105400" cy="4191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vi-VN" altLang="vi-VN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54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vi-VN" altLang="vi-VN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9154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6BF0E43-B4B2-4EB3-B831-03D6C3EBF03C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1224896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4D56A112-33B8-42AB-AD50-7A046658632A}" type="slidenum">
              <a:rPr kumimoji="0" lang="en-US" altLang="vi-VN" smtClean="0"/>
              <a:pPr>
                <a:spcBef>
                  <a:spcPct val="0"/>
                </a:spcBef>
              </a:pPr>
              <a:t>2</a:t>
            </a:fld>
            <a:endParaRPr kumimoji="0" lang="en-US" altLang="vi-VN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vi-VN" altLang="vi-VN"/>
          </a:p>
        </p:txBody>
      </p:sp>
    </p:spTree>
    <p:extLst>
      <p:ext uri="{BB962C8B-B14F-4D97-AF65-F5344CB8AC3E}">
        <p14:creationId xmlns:p14="http://schemas.microsoft.com/office/powerpoint/2010/main" val="2161838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5E05F5A5-C9B8-42F4-95D3-77386F502A68}" type="slidenum">
              <a:rPr kumimoji="0" lang="en-US" altLang="vi-VN" smtClean="0"/>
              <a:pPr>
                <a:spcBef>
                  <a:spcPct val="0"/>
                </a:spcBef>
              </a:pPr>
              <a:t>13</a:t>
            </a:fld>
            <a:endParaRPr kumimoji="0" lang="en-US" altLang="vi-VN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vi-VN" altLang="vi-VN"/>
          </a:p>
        </p:txBody>
      </p:sp>
    </p:spTree>
    <p:extLst>
      <p:ext uri="{BB962C8B-B14F-4D97-AF65-F5344CB8AC3E}">
        <p14:creationId xmlns:p14="http://schemas.microsoft.com/office/powerpoint/2010/main" val="38553610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E349033C-BCAB-4B91-99CC-01755674E839}" type="slidenum">
              <a:rPr kumimoji="0" lang="en-US" altLang="vi-VN" smtClean="0"/>
              <a:pPr>
                <a:spcBef>
                  <a:spcPct val="0"/>
                </a:spcBef>
              </a:pPr>
              <a:t>15</a:t>
            </a:fld>
            <a:endParaRPr kumimoji="0" lang="en-US" altLang="vi-VN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7600" y="704850"/>
            <a:ext cx="4699000" cy="3524250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738" y="4464050"/>
            <a:ext cx="5546725" cy="42291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vi-VN" altLang="vi-VN"/>
          </a:p>
        </p:txBody>
      </p:sp>
    </p:spTree>
    <p:extLst>
      <p:ext uri="{BB962C8B-B14F-4D97-AF65-F5344CB8AC3E}">
        <p14:creationId xmlns:p14="http://schemas.microsoft.com/office/powerpoint/2010/main" val="21670461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80DEFB1F-355B-4E0D-B291-E45694402F4E}" type="slidenum">
              <a:rPr kumimoji="0" lang="en-US" altLang="vi-VN" smtClean="0"/>
              <a:pPr>
                <a:spcBef>
                  <a:spcPct val="0"/>
                </a:spcBef>
              </a:pPr>
              <a:t>16</a:t>
            </a:fld>
            <a:endParaRPr kumimoji="0" lang="en-US" altLang="vi-VN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vi-VN" altLang="vi-VN"/>
          </a:p>
        </p:txBody>
      </p:sp>
    </p:spTree>
    <p:extLst>
      <p:ext uri="{BB962C8B-B14F-4D97-AF65-F5344CB8AC3E}">
        <p14:creationId xmlns:p14="http://schemas.microsoft.com/office/powerpoint/2010/main" val="2692979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4D56A112-33B8-42AB-AD50-7A046658632A}" type="slidenum">
              <a:rPr kumimoji="0" lang="en-US" altLang="vi-VN" smtClean="0"/>
              <a:pPr>
                <a:spcBef>
                  <a:spcPct val="0"/>
                </a:spcBef>
              </a:pPr>
              <a:t>3</a:t>
            </a:fld>
            <a:endParaRPr kumimoji="0" lang="en-US" altLang="vi-VN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vi-VN" altLang="vi-VN"/>
          </a:p>
        </p:txBody>
      </p:sp>
    </p:spTree>
    <p:extLst>
      <p:ext uri="{BB962C8B-B14F-4D97-AF65-F5344CB8AC3E}">
        <p14:creationId xmlns:p14="http://schemas.microsoft.com/office/powerpoint/2010/main" val="2468073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4D56A112-33B8-42AB-AD50-7A046658632A}" type="slidenum">
              <a:rPr kumimoji="0" lang="en-US" altLang="vi-VN" smtClean="0"/>
              <a:pPr>
                <a:spcBef>
                  <a:spcPct val="0"/>
                </a:spcBef>
              </a:pPr>
              <a:t>4</a:t>
            </a:fld>
            <a:endParaRPr kumimoji="0" lang="en-US" altLang="vi-VN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vi-VN" altLang="vi-VN"/>
          </a:p>
        </p:txBody>
      </p:sp>
    </p:spTree>
    <p:extLst>
      <p:ext uri="{BB962C8B-B14F-4D97-AF65-F5344CB8AC3E}">
        <p14:creationId xmlns:p14="http://schemas.microsoft.com/office/powerpoint/2010/main" val="36072375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0C08012D-2F79-4D29-ACFF-C6070E4E0F16}" type="slidenum">
              <a:rPr kumimoji="0" lang="en-US" altLang="vi-VN" smtClean="0"/>
              <a:pPr>
                <a:spcBef>
                  <a:spcPct val="0"/>
                </a:spcBef>
              </a:pPr>
              <a:t>5</a:t>
            </a:fld>
            <a:endParaRPr kumimoji="0" lang="en-US" altLang="vi-VN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vi-VN" altLang="vi-VN"/>
          </a:p>
        </p:txBody>
      </p:sp>
    </p:spTree>
    <p:extLst>
      <p:ext uri="{BB962C8B-B14F-4D97-AF65-F5344CB8AC3E}">
        <p14:creationId xmlns:p14="http://schemas.microsoft.com/office/powerpoint/2010/main" val="32356845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0C08012D-2F79-4D29-ACFF-C6070E4E0F16}" type="slidenum">
              <a:rPr kumimoji="0" lang="en-US" altLang="vi-VN" smtClean="0"/>
              <a:pPr>
                <a:spcBef>
                  <a:spcPct val="0"/>
                </a:spcBef>
              </a:pPr>
              <a:t>7</a:t>
            </a:fld>
            <a:endParaRPr kumimoji="0" lang="en-US" altLang="vi-VN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vi-VN" altLang="vi-VN"/>
          </a:p>
        </p:txBody>
      </p:sp>
    </p:spTree>
    <p:extLst>
      <p:ext uri="{BB962C8B-B14F-4D97-AF65-F5344CB8AC3E}">
        <p14:creationId xmlns:p14="http://schemas.microsoft.com/office/powerpoint/2010/main" val="21920549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8D576733-BD4E-480F-93E0-0D3548067242}" type="slidenum">
              <a:rPr kumimoji="0" lang="en-US" altLang="vi-VN" smtClean="0"/>
              <a:pPr>
                <a:spcBef>
                  <a:spcPct val="0"/>
                </a:spcBef>
              </a:pPr>
              <a:t>8</a:t>
            </a:fld>
            <a:endParaRPr kumimoji="0" lang="en-US" altLang="vi-VN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vi-VN" altLang="vi-VN"/>
          </a:p>
        </p:txBody>
      </p:sp>
    </p:spTree>
    <p:extLst>
      <p:ext uri="{BB962C8B-B14F-4D97-AF65-F5344CB8AC3E}">
        <p14:creationId xmlns:p14="http://schemas.microsoft.com/office/powerpoint/2010/main" val="24128653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F0BD0104-B4CD-4072-914D-59D710C3261F}" type="slidenum">
              <a:rPr kumimoji="0" lang="en-US" altLang="vi-VN" smtClean="0"/>
              <a:pPr>
                <a:spcBef>
                  <a:spcPct val="0"/>
                </a:spcBef>
              </a:pPr>
              <a:t>9</a:t>
            </a:fld>
            <a:endParaRPr kumimoji="0" lang="en-US" altLang="vi-VN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vi-VN" altLang="vi-VN"/>
          </a:p>
        </p:txBody>
      </p:sp>
    </p:spTree>
    <p:extLst>
      <p:ext uri="{BB962C8B-B14F-4D97-AF65-F5344CB8AC3E}">
        <p14:creationId xmlns:p14="http://schemas.microsoft.com/office/powerpoint/2010/main" val="2984362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E528AC44-E1BF-4CE4-A34F-AD3C4C8F0AF7}" type="slidenum">
              <a:rPr kumimoji="0" lang="en-US" altLang="vi-VN" smtClean="0"/>
              <a:pPr>
                <a:spcBef>
                  <a:spcPct val="0"/>
                </a:spcBef>
              </a:pPr>
              <a:t>10</a:t>
            </a:fld>
            <a:endParaRPr kumimoji="0" lang="en-US" altLang="vi-VN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vi-VN" altLang="vi-VN"/>
          </a:p>
        </p:txBody>
      </p:sp>
    </p:spTree>
    <p:extLst>
      <p:ext uri="{BB962C8B-B14F-4D97-AF65-F5344CB8AC3E}">
        <p14:creationId xmlns:p14="http://schemas.microsoft.com/office/powerpoint/2010/main" val="4582760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 txBox="1">
            <a:spLocks noGrp="1" noChangeArrowheads="1"/>
          </p:cNvSpPr>
          <p:nvPr/>
        </p:nvSpPr>
        <p:spPr bwMode="auto">
          <a:xfrm>
            <a:off x="3962400" y="89154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495361B5-7A39-42D6-A346-33E664321A51}" type="slidenum">
              <a:rPr kumimoji="0" lang="en-US" altLang="vi-VN"/>
              <a:pPr algn="r">
                <a:spcBef>
                  <a:spcPct val="0"/>
                </a:spcBef>
              </a:pPr>
              <a:t>12</a:t>
            </a:fld>
            <a:endParaRPr kumimoji="0" lang="en-US" altLang="vi-VN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vi-VN" altLang="vi-VN"/>
          </a:p>
        </p:txBody>
      </p:sp>
    </p:spTree>
    <p:extLst>
      <p:ext uri="{BB962C8B-B14F-4D97-AF65-F5344CB8AC3E}">
        <p14:creationId xmlns:p14="http://schemas.microsoft.com/office/powerpoint/2010/main" val="2999346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FC2ABD-1AB1-425A-83C3-9B5A8CCEB2B8}" type="datetime1">
              <a:rPr lang="en-US" altLang="vi-VN" smtClean="0"/>
              <a:pPr>
                <a:defRPr/>
              </a:pPr>
              <a:t>15/02/2022</a:t>
            </a:fld>
            <a:endParaRPr lang="en-US" altLang="vi-VN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 altLang="vi-VN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 lvl="1">
              <a:defRPr/>
            </a:pPr>
            <a:fld id="{FCFEB623-2186-462C-B90E-92D677639F5B}" type="slidenum">
              <a:rPr lang="en-US" altLang="vi-VN" smtClean="0"/>
              <a:pPr lvl="1"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4D1D7D-4150-4DA4-819A-FF97FA1DB9FA}" type="datetime1">
              <a:rPr lang="en-US" altLang="vi-VN" smtClean="0"/>
              <a:pPr>
                <a:defRPr/>
              </a:pPr>
              <a:t>15/02/2022</a:t>
            </a:fld>
            <a:endParaRPr lang="en-US" alt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 alt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>
              <a:defRPr/>
            </a:pPr>
            <a:fld id="{BB747D9C-1FB7-4814-B598-11C35CCD4664}" type="slidenum">
              <a:rPr lang="en-US" altLang="vi-VN" smtClean="0"/>
              <a:pPr lvl="1"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1860D2-0823-4EE3-8DBD-273F6E4E6605}" type="datetime1">
              <a:rPr lang="en-US" altLang="vi-VN" smtClean="0"/>
              <a:pPr>
                <a:defRPr/>
              </a:pPr>
              <a:t>15/02/2022</a:t>
            </a:fld>
            <a:endParaRPr lang="en-US" alt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 alt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>
              <a:defRPr/>
            </a:pPr>
            <a:fld id="{FAADF47F-B6DB-4D8B-9D57-53FF9D9C128C}" type="slidenum">
              <a:rPr lang="en-US" altLang="vi-VN" smtClean="0"/>
              <a:pPr lvl="1"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9B4A8D-496B-4B19-97ED-51E92D523743}" type="datetime1">
              <a:rPr lang="en-US" altLang="vi-VN" smtClean="0"/>
              <a:pPr>
                <a:defRPr/>
              </a:pPr>
              <a:t>15/02/2022</a:t>
            </a:fld>
            <a:endParaRPr lang="en-US" altLang="vi-V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>
              <a:defRPr/>
            </a:pPr>
            <a:endParaRPr lang="vi-VN" altLang="vi-V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 lvl="1">
              <a:defRPr/>
            </a:pPr>
            <a:fld id="{1BF8DFCD-3FDE-4047-8C29-F76D577C5B55}" type="slidenum">
              <a:rPr lang="en-US" altLang="vi-VN" smtClean="0"/>
              <a:pPr lvl="1"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31C4E3-E80C-4256-A820-7F2CD27E35D5}" type="datetime1">
              <a:rPr lang="en-US" altLang="vi-VN" smtClean="0"/>
              <a:pPr>
                <a:defRPr/>
              </a:pPr>
              <a:t>15/02/2022</a:t>
            </a:fld>
            <a:endParaRPr lang="en-US" altLang="vi-VN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 altLang="vi-V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>
              <a:defRPr/>
            </a:pPr>
            <a:fld id="{7E39ED68-DB02-4F56-90B8-E486356E46A2}" type="slidenum">
              <a:rPr lang="en-US" altLang="vi-VN" smtClean="0"/>
              <a:pPr lvl="1">
                <a:defRPr/>
              </a:pPr>
              <a:t>‹#›</a:t>
            </a:fld>
            <a:endParaRPr lang="en-US" altLang="vi-V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9B5D4C-A76E-4309-BEBE-7E2523A8812D}" type="datetime1">
              <a:rPr lang="en-US" altLang="vi-VN" smtClean="0"/>
              <a:pPr>
                <a:defRPr/>
              </a:pPr>
              <a:t>15/02/2022</a:t>
            </a:fld>
            <a:endParaRPr lang="en-US" altLang="vi-V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 altLang="vi-VN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>
              <a:defRPr/>
            </a:pPr>
            <a:fld id="{F62ADE54-4A20-42D3-BF66-2E12D1FE4041}" type="slidenum">
              <a:rPr lang="en-US" altLang="vi-VN" smtClean="0"/>
              <a:pPr lvl="1"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AD7FF9-8FD5-46F6-9731-D508DD172293}" type="datetime1">
              <a:rPr lang="en-US" altLang="vi-VN" smtClean="0"/>
              <a:pPr>
                <a:defRPr/>
              </a:pPr>
              <a:t>15/02/2022</a:t>
            </a:fld>
            <a:endParaRPr lang="en-US" alt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 alt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 lvl="1">
              <a:defRPr/>
            </a:pPr>
            <a:fld id="{D8B599EB-DD76-4278-86DD-BC5A2E342223}" type="slidenum">
              <a:rPr lang="en-US" altLang="vi-VN" smtClean="0"/>
              <a:pPr lvl="1">
                <a:defRPr/>
              </a:pPr>
              <a:t>‹#›</a:t>
            </a:fld>
            <a:endParaRPr lang="en-US" altLang="vi-VN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1BD57A-34F4-4135-A456-F7E4E6BF4D7D}" type="datetime1">
              <a:rPr lang="en-US" altLang="vi-VN" smtClean="0"/>
              <a:pPr>
                <a:defRPr/>
              </a:pPr>
              <a:t>15/02/2022</a:t>
            </a:fld>
            <a:endParaRPr lang="en-US" altLang="vi-VN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 alt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>
              <a:defRPr/>
            </a:pPr>
            <a:fld id="{8E801BC7-E3D3-4166-BC87-9D870A5743C7}" type="slidenum">
              <a:rPr lang="en-US" altLang="vi-VN" smtClean="0"/>
              <a:pPr lvl="1"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A74CD5-20FF-4BB4-B82C-A11B79EBE715}" type="datetime1">
              <a:rPr lang="en-US" altLang="vi-VN" smtClean="0"/>
              <a:pPr>
                <a:defRPr/>
              </a:pPr>
              <a:t>15/02/2022</a:t>
            </a:fld>
            <a:endParaRPr lang="en-US" altLang="vi-VN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 alt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>
              <a:defRPr/>
            </a:pPr>
            <a:fld id="{0159CD28-74C0-4BFC-95C2-83971D9F3882}" type="slidenum">
              <a:rPr lang="en-US" altLang="vi-VN" smtClean="0"/>
              <a:pPr lvl="1"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75D8F4-0BFE-4707-AC90-1AE904B09408}" type="datetime1">
              <a:rPr lang="en-US" altLang="vi-VN" smtClean="0"/>
              <a:pPr>
                <a:defRPr/>
              </a:pPr>
              <a:t>15/02/2022</a:t>
            </a:fld>
            <a:endParaRPr lang="en-US" altLang="vi-VN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 alt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>
              <a:defRPr/>
            </a:pPr>
            <a:fld id="{F9D15E07-BDE2-471A-875C-6ED366B8D02E}" type="slidenum">
              <a:rPr lang="en-US" altLang="vi-VN" smtClean="0"/>
              <a:pPr lvl="1"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5081DB-F866-4831-96C5-BA995D95B5B6}" type="datetime1">
              <a:rPr lang="en-US" altLang="vi-VN" smtClean="0"/>
              <a:pPr>
                <a:defRPr/>
              </a:pPr>
              <a:t>15/02/2022</a:t>
            </a:fld>
            <a:endParaRPr lang="en-US" alt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 altLang="vi-VN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>
              <a:defRPr/>
            </a:pPr>
            <a:fld id="{073633E0-85F2-4956-9825-5596B4A3698C}" type="slidenum">
              <a:rPr lang="en-US" altLang="vi-VN" smtClean="0"/>
              <a:pPr lvl="1">
                <a:defRPr/>
              </a:pPr>
              <a:t>‹#›</a:t>
            </a:fld>
            <a:endParaRPr lang="en-US" altLang="vi-VN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7FB17F2B-B604-4157-BFD7-4052F42E98C1}" type="datetime1">
              <a:rPr lang="en-US" altLang="vi-VN" smtClean="0"/>
              <a:pPr>
                <a:defRPr/>
              </a:pPr>
              <a:t>15/02/2022</a:t>
            </a:fld>
            <a:endParaRPr lang="en-US" altLang="vi-VN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vi-VN" alt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lvl="1">
              <a:defRPr/>
            </a:pPr>
            <a:fld id="{91B5BCB7-0724-48EC-99CB-97426386790D}" type="slidenum">
              <a:rPr lang="en-US" altLang="vi-VN" smtClean="0"/>
              <a:pPr lvl="1">
                <a:defRPr/>
              </a:pPr>
              <a:t>‹#›</a:t>
            </a:fld>
            <a:endParaRPr lang="en-US" altLang="vi-VN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11" r:id="rId2"/>
    <p:sldLayoutId id="2147483912" r:id="rId3"/>
    <p:sldLayoutId id="2147483913" r:id="rId4"/>
    <p:sldLayoutId id="2147483914" r:id="rId5"/>
    <p:sldLayoutId id="2147483915" r:id="rId6"/>
    <p:sldLayoutId id="2147483916" r:id="rId7"/>
    <p:sldLayoutId id="2147483917" r:id="rId8"/>
    <p:sldLayoutId id="2147483918" r:id="rId9"/>
    <p:sldLayoutId id="2147483919" r:id="rId10"/>
    <p:sldLayoutId id="2147483920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b="1" kern="1200" cap="all" spc="-150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slide" Target="slide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slide" Target="slide7.x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gi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slide" Target="slide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slide" Target="slide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4414264" cy="841248"/>
          </a:xfrm>
        </p:spPr>
        <p:txBody>
          <a:bodyPr/>
          <a:lstStyle/>
          <a:p>
            <a:r>
              <a:rPr lang="en-US"/>
              <a:t>KIỂM TRA BÀI CŨ</a:t>
            </a:r>
            <a:endParaRPr lang="vi-VN"/>
          </a:p>
        </p:txBody>
      </p:sp>
      <p:sp>
        <p:nvSpPr>
          <p:cNvPr id="5" name="TextBox 4"/>
          <p:cNvSpPr txBox="1"/>
          <p:nvPr/>
        </p:nvSpPr>
        <p:spPr>
          <a:xfrm>
            <a:off x="301752" y="1736812"/>
            <a:ext cx="866273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Viết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cấu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metan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etilen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Bổ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túc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hoàn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phản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ứng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ghi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rõ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kiện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phản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ứng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nếu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sz="2800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+ O</a:t>
            </a:r>
            <a:r>
              <a:rPr lang="en-US" sz="2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? + ?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sz="2800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+ Cl</a:t>
            </a:r>
            <a:r>
              <a:rPr lang="en-US" sz="2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? + ?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800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+ O</a:t>
            </a:r>
            <a:r>
              <a:rPr lang="en-US" sz="2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? + ?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sz="2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=CH</a:t>
            </a:r>
            <a:r>
              <a:rPr lang="en-US" sz="2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+ Br</a:t>
            </a:r>
            <a:r>
              <a:rPr lang="en-US" sz="2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?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vi-V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44" descr="viet3">
            <a:extLst>
              <a:ext uri="{FF2B5EF4-FFF2-40B4-BE49-F238E27FC236}">
                <a16:creationId xmlns:a16="http://schemas.microsoft.com/office/drawing/2014/main" id="{4BE74583-9FE6-41F5-AF0B-62C728EB1F1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4348" y="469453"/>
            <a:ext cx="685800" cy="68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8064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15888"/>
            <a:ext cx="3313112" cy="75565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vi-VN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V. Điều chế: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0" y="800100"/>
            <a:ext cx="8631238" cy="1368425"/>
          </a:xfrm>
        </p:spPr>
        <p:txBody>
          <a:bodyPr/>
          <a:lstStyle/>
          <a:p>
            <a:pPr lvl="1" eaLnBrk="1" hangingPunct="1">
              <a:buFontTx/>
              <a:buNone/>
            </a:pPr>
            <a:r>
              <a:rPr lang="en-US" altLang="vi-VN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Axetilen được điều chế bằng cách cho canxi cacbua phản ứng với nước:</a:t>
            </a:r>
          </a:p>
        </p:txBody>
      </p:sp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FontTx/>
              <a:buNone/>
            </a:pPr>
            <a:fld id="{A6D9DFDC-D30E-4989-9776-3643B60592E8}" type="slidenum">
              <a:rPr lang="en-US" altLang="vi-VN" sz="1400" smtClean="0">
                <a:latin typeface="Times New Roman" pitchFamily="18" charset="0"/>
                <a:cs typeface="Times New Roman" pitchFamily="18" charset="0"/>
              </a:rPr>
              <a:pPr lvl="1"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US" altLang="vi-VN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7" name="AutoShape 53"/>
          <p:cNvSpPr>
            <a:spLocks noChangeArrowheads="1"/>
          </p:cNvSpPr>
          <p:nvPr/>
        </p:nvSpPr>
        <p:spPr bwMode="auto">
          <a:xfrm>
            <a:off x="6264275" y="4292600"/>
            <a:ext cx="2266950" cy="1512888"/>
          </a:xfrm>
          <a:prstGeom prst="flowChartMagneticDisk">
            <a:avLst/>
          </a:prstGeom>
          <a:solidFill>
            <a:schemeClr val="bg1"/>
          </a:solidFill>
          <a:ln w="1905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6"/>
          <p:cNvPicPr>
            <a:picLocks noChangeAspect="1" noChangeArrowheads="1"/>
          </p:cNvPicPr>
          <p:nvPr/>
        </p:nvPicPr>
        <p:blipFill>
          <a:blip r:embed="rId3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3321050"/>
            <a:ext cx="1549400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16389" name="Rectangle 64"/>
          <p:cNvSpPr>
            <a:spLocks noChangeArrowheads="1"/>
          </p:cNvSpPr>
          <p:nvPr/>
        </p:nvSpPr>
        <p:spPr bwMode="auto">
          <a:xfrm>
            <a:off x="2376488" y="5265738"/>
            <a:ext cx="144462" cy="107950"/>
          </a:xfrm>
          <a:prstGeom prst="rect">
            <a:avLst/>
          </a:prstGeom>
          <a:solidFill>
            <a:srgbClr val="969696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0" name="Rectangle 65"/>
          <p:cNvSpPr>
            <a:spLocks noChangeArrowheads="1"/>
          </p:cNvSpPr>
          <p:nvPr/>
        </p:nvSpPr>
        <p:spPr bwMode="auto">
          <a:xfrm>
            <a:off x="2627313" y="5300663"/>
            <a:ext cx="144462" cy="107950"/>
          </a:xfrm>
          <a:prstGeom prst="rect">
            <a:avLst/>
          </a:prstGeom>
          <a:solidFill>
            <a:srgbClr val="969696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1" name="Rectangle 66"/>
          <p:cNvSpPr>
            <a:spLocks noChangeArrowheads="1"/>
          </p:cNvSpPr>
          <p:nvPr/>
        </p:nvSpPr>
        <p:spPr bwMode="auto">
          <a:xfrm>
            <a:off x="2843213" y="5265738"/>
            <a:ext cx="144462" cy="107950"/>
          </a:xfrm>
          <a:prstGeom prst="rect">
            <a:avLst/>
          </a:prstGeom>
          <a:solidFill>
            <a:srgbClr val="969696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2" name="Rectangle 67"/>
          <p:cNvSpPr>
            <a:spLocks noChangeArrowheads="1"/>
          </p:cNvSpPr>
          <p:nvPr/>
        </p:nvSpPr>
        <p:spPr bwMode="auto">
          <a:xfrm>
            <a:off x="2555875" y="5121275"/>
            <a:ext cx="144463" cy="107950"/>
          </a:xfrm>
          <a:prstGeom prst="rect">
            <a:avLst/>
          </a:prstGeom>
          <a:solidFill>
            <a:srgbClr val="969696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3" name="Rectangle 68"/>
          <p:cNvSpPr>
            <a:spLocks noChangeArrowheads="1"/>
          </p:cNvSpPr>
          <p:nvPr/>
        </p:nvSpPr>
        <p:spPr bwMode="auto">
          <a:xfrm>
            <a:off x="2843213" y="5121275"/>
            <a:ext cx="144462" cy="107950"/>
          </a:xfrm>
          <a:prstGeom prst="rect">
            <a:avLst/>
          </a:prstGeom>
          <a:solidFill>
            <a:srgbClr val="969696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4" name="Rectangle 69"/>
          <p:cNvSpPr>
            <a:spLocks noChangeArrowheads="1"/>
          </p:cNvSpPr>
          <p:nvPr/>
        </p:nvSpPr>
        <p:spPr bwMode="auto">
          <a:xfrm>
            <a:off x="2339975" y="5084763"/>
            <a:ext cx="144463" cy="107950"/>
          </a:xfrm>
          <a:prstGeom prst="rect">
            <a:avLst/>
          </a:prstGeom>
          <a:solidFill>
            <a:srgbClr val="969696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98" name="Text Box 70"/>
          <p:cNvSpPr txBox="1">
            <a:spLocks noChangeArrowheads="1"/>
          </p:cNvSpPr>
          <p:nvPr/>
        </p:nvSpPr>
        <p:spPr bwMode="auto">
          <a:xfrm>
            <a:off x="1979613" y="5013325"/>
            <a:ext cx="12969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1800">
                <a:latin typeface="Times New Roman" pitchFamily="18" charset="0"/>
                <a:cs typeface="Times New Roman" pitchFamily="18" charset="0"/>
              </a:rPr>
              <a:t>................</a:t>
            </a:r>
          </a:p>
        </p:txBody>
      </p:sp>
      <p:pic>
        <p:nvPicPr>
          <p:cNvPr id="16396" name="Picture 4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3429000"/>
            <a:ext cx="2124075" cy="270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7" name="Picture 2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2168525"/>
            <a:ext cx="9906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8" name="Line 29"/>
          <p:cNvSpPr>
            <a:spLocks noChangeShapeType="1"/>
          </p:cNvSpPr>
          <p:nvPr/>
        </p:nvSpPr>
        <p:spPr bwMode="auto">
          <a:xfrm>
            <a:off x="2590800" y="2889250"/>
            <a:ext cx="0" cy="158432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6399" name="Line 30"/>
          <p:cNvSpPr>
            <a:spLocks noChangeShapeType="1"/>
          </p:cNvSpPr>
          <p:nvPr/>
        </p:nvSpPr>
        <p:spPr bwMode="auto">
          <a:xfrm flipH="1">
            <a:off x="2663825" y="2852738"/>
            <a:ext cx="36513" cy="1620837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6402" name="AutoShape 7"/>
          <p:cNvSpPr>
            <a:spLocks noChangeArrowheads="1"/>
          </p:cNvSpPr>
          <p:nvPr/>
        </p:nvSpPr>
        <p:spPr bwMode="auto">
          <a:xfrm>
            <a:off x="142875" y="5732463"/>
            <a:ext cx="2700338" cy="360362"/>
          </a:xfrm>
          <a:prstGeom prst="cube">
            <a:avLst>
              <a:gd name="adj" fmla="val 51199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03" name="Rectangle 8"/>
          <p:cNvSpPr>
            <a:spLocks noChangeArrowheads="1"/>
          </p:cNvSpPr>
          <p:nvPr/>
        </p:nvSpPr>
        <p:spPr bwMode="auto">
          <a:xfrm>
            <a:off x="1042988" y="2528888"/>
            <a:ext cx="142875" cy="3278187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04" name="Rectangle 9"/>
          <p:cNvSpPr>
            <a:spLocks noChangeArrowheads="1"/>
          </p:cNvSpPr>
          <p:nvPr/>
        </p:nvSpPr>
        <p:spPr bwMode="auto">
          <a:xfrm>
            <a:off x="792163" y="3681413"/>
            <a:ext cx="1690687" cy="10795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05" name="Rectangle 10"/>
          <p:cNvSpPr>
            <a:spLocks noChangeArrowheads="1"/>
          </p:cNvSpPr>
          <p:nvPr/>
        </p:nvSpPr>
        <p:spPr bwMode="auto">
          <a:xfrm>
            <a:off x="935038" y="3608388"/>
            <a:ext cx="360362" cy="252412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06" name="Oval 11"/>
          <p:cNvSpPr>
            <a:spLocks noChangeArrowheads="1"/>
          </p:cNvSpPr>
          <p:nvPr/>
        </p:nvSpPr>
        <p:spPr bwMode="auto">
          <a:xfrm>
            <a:off x="1041400" y="3644900"/>
            <a:ext cx="109538" cy="144463"/>
          </a:xfrm>
          <a:prstGeom prst="ellipse">
            <a:avLst/>
          </a:prstGeom>
          <a:solidFill>
            <a:schemeClr val="bg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07" name="Rectangle 12"/>
          <p:cNvSpPr>
            <a:spLocks noChangeArrowheads="1"/>
          </p:cNvSpPr>
          <p:nvPr/>
        </p:nvSpPr>
        <p:spPr bwMode="auto">
          <a:xfrm>
            <a:off x="2411413" y="3538538"/>
            <a:ext cx="323850" cy="358775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08" name="Rectangle 32"/>
          <p:cNvSpPr>
            <a:spLocks noChangeArrowheads="1"/>
          </p:cNvSpPr>
          <p:nvPr/>
        </p:nvSpPr>
        <p:spPr bwMode="auto">
          <a:xfrm>
            <a:off x="2411413" y="2997200"/>
            <a:ext cx="395287" cy="71438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09" name="Rectangle 33"/>
          <p:cNvSpPr>
            <a:spLocks noChangeArrowheads="1"/>
          </p:cNvSpPr>
          <p:nvPr/>
        </p:nvSpPr>
        <p:spPr bwMode="auto">
          <a:xfrm flipH="1">
            <a:off x="2771775" y="2924175"/>
            <a:ext cx="107950" cy="2159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10" name="Line 35"/>
          <p:cNvSpPr>
            <a:spLocks noChangeShapeType="1"/>
          </p:cNvSpPr>
          <p:nvPr/>
        </p:nvSpPr>
        <p:spPr bwMode="auto">
          <a:xfrm>
            <a:off x="2808288" y="3249613"/>
            <a:ext cx="0" cy="64770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6411" name="Line 37"/>
          <p:cNvSpPr>
            <a:spLocks noChangeShapeType="1"/>
          </p:cNvSpPr>
          <p:nvPr/>
        </p:nvSpPr>
        <p:spPr bwMode="auto">
          <a:xfrm>
            <a:off x="2808288" y="3213100"/>
            <a:ext cx="19431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6412" name="Line 38"/>
          <p:cNvSpPr>
            <a:spLocks noChangeShapeType="1"/>
          </p:cNvSpPr>
          <p:nvPr/>
        </p:nvSpPr>
        <p:spPr bwMode="auto">
          <a:xfrm>
            <a:off x="2771775" y="3213100"/>
            <a:ext cx="2052638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6413" name="Line 39"/>
          <p:cNvSpPr>
            <a:spLocks noChangeShapeType="1"/>
          </p:cNvSpPr>
          <p:nvPr/>
        </p:nvSpPr>
        <p:spPr bwMode="auto">
          <a:xfrm>
            <a:off x="2808288" y="3249613"/>
            <a:ext cx="1979612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6414" name="Line 40"/>
          <p:cNvSpPr>
            <a:spLocks noChangeShapeType="1"/>
          </p:cNvSpPr>
          <p:nvPr/>
        </p:nvSpPr>
        <p:spPr bwMode="auto">
          <a:xfrm>
            <a:off x="2771775" y="3213100"/>
            <a:ext cx="0" cy="64770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6415" name="Line 41"/>
          <p:cNvSpPr>
            <a:spLocks noChangeShapeType="1"/>
          </p:cNvSpPr>
          <p:nvPr/>
        </p:nvSpPr>
        <p:spPr bwMode="auto">
          <a:xfrm>
            <a:off x="4824413" y="3213100"/>
            <a:ext cx="0" cy="2160588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6416" name="Line 42"/>
          <p:cNvSpPr>
            <a:spLocks noChangeShapeType="1"/>
          </p:cNvSpPr>
          <p:nvPr/>
        </p:nvSpPr>
        <p:spPr bwMode="auto">
          <a:xfrm>
            <a:off x="4787900" y="3249613"/>
            <a:ext cx="0" cy="212407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6417" name="Rectangle 43"/>
          <p:cNvSpPr>
            <a:spLocks noChangeArrowheads="1"/>
          </p:cNvSpPr>
          <p:nvPr/>
        </p:nvSpPr>
        <p:spPr bwMode="auto">
          <a:xfrm>
            <a:off x="3490913" y="3178175"/>
            <a:ext cx="720725" cy="106363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18" name="Line 48"/>
          <p:cNvSpPr>
            <a:spLocks noChangeShapeType="1"/>
          </p:cNvSpPr>
          <p:nvPr/>
        </p:nvSpPr>
        <p:spPr bwMode="auto">
          <a:xfrm>
            <a:off x="4932363" y="3321050"/>
            <a:ext cx="0" cy="1295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6419" name="Line 49"/>
          <p:cNvSpPr>
            <a:spLocks noChangeShapeType="1"/>
          </p:cNvSpPr>
          <p:nvPr/>
        </p:nvSpPr>
        <p:spPr bwMode="auto">
          <a:xfrm>
            <a:off x="4967288" y="3357563"/>
            <a:ext cx="0" cy="1295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6420" name="Line 50"/>
          <p:cNvSpPr>
            <a:spLocks noChangeShapeType="1"/>
          </p:cNvSpPr>
          <p:nvPr/>
        </p:nvSpPr>
        <p:spPr bwMode="auto">
          <a:xfrm>
            <a:off x="4932363" y="3321050"/>
            <a:ext cx="233997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6421" name="Line 51"/>
          <p:cNvSpPr>
            <a:spLocks noChangeShapeType="1"/>
          </p:cNvSpPr>
          <p:nvPr/>
        </p:nvSpPr>
        <p:spPr bwMode="auto">
          <a:xfrm>
            <a:off x="4967288" y="3357563"/>
            <a:ext cx="2268537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6422" name="Line 54"/>
          <p:cNvSpPr>
            <a:spLocks noChangeShapeType="1"/>
          </p:cNvSpPr>
          <p:nvPr/>
        </p:nvSpPr>
        <p:spPr bwMode="auto">
          <a:xfrm>
            <a:off x="7235825" y="3357563"/>
            <a:ext cx="0" cy="205105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6423" name="Line 55"/>
          <p:cNvSpPr>
            <a:spLocks noChangeShapeType="1"/>
          </p:cNvSpPr>
          <p:nvPr/>
        </p:nvSpPr>
        <p:spPr bwMode="auto">
          <a:xfrm>
            <a:off x="7272338" y="3321050"/>
            <a:ext cx="0" cy="2052638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6424" name="AutoShape 60"/>
          <p:cNvSpPr>
            <a:spLocks noChangeArrowheads="1"/>
          </p:cNvSpPr>
          <p:nvPr/>
        </p:nvSpPr>
        <p:spPr bwMode="auto">
          <a:xfrm rot="10800000">
            <a:off x="7596188" y="2924175"/>
            <a:ext cx="539750" cy="2409825"/>
          </a:xfrm>
          <a:prstGeom prst="can">
            <a:avLst>
              <a:gd name="adj" fmla="val 53308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25" name="Line 61"/>
          <p:cNvSpPr>
            <a:spLocks noChangeShapeType="1"/>
          </p:cNvSpPr>
          <p:nvPr/>
        </p:nvSpPr>
        <p:spPr bwMode="auto">
          <a:xfrm>
            <a:off x="2735263" y="2168525"/>
            <a:ext cx="0" cy="144463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6426" name="Line 62"/>
          <p:cNvSpPr>
            <a:spLocks noChangeShapeType="1"/>
          </p:cNvSpPr>
          <p:nvPr/>
        </p:nvSpPr>
        <p:spPr bwMode="auto">
          <a:xfrm>
            <a:off x="2592388" y="2168525"/>
            <a:ext cx="0" cy="144463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8199" name="Text Box 71"/>
          <p:cNvSpPr txBox="1">
            <a:spLocks noChangeArrowheads="1"/>
          </p:cNvSpPr>
          <p:nvPr/>
        </p:nvSpPr>
        <p:spPr bwMode="auto">
          <a:xfrm>
            <a:off x="2339975" y="5186363"/>
            <a:ext cx="20161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1800">
                <a:latin typeface="Times New Roman" pitchFamily="18" charset="0"/>
                <a:cs typeface="Times New Roman" pitchFamily="18" charset="0"/>
              </a:rPr>
              <a:t>.......</a:t>
            </a:r>
          </a:p>
        </p:txBody>
      </p:sp>
      <p:sp>
        <p:nvSpPr>
          <p:cNvPr id="48200" name="Text Box 72"/>
          <p:cNvSpPr txBox="1">
            <a:spLocks noChangeArrowheads="1"/>
          </p:cNvSpPr>
          <p:nvPr/>
        </p:nvSpPr>
        <p:spPr bwMode="auto">
          <a:xfrm>
            <a:off x="7524750" y="2889250"/>
            <a:ext cx="20161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1800">
                <a:latin typeface="Times New Roman" pitchFamily="18" charset="0"/>
                <a:cs typeface="Times New Roman" pitchFamily="18" charset="0"/>
              </a:rPr>
              <a:t>.......</a:t>
            </a:r>
          </a:p>
        </p:txBody>
      </p:sp>
      <p:sp>
        <p:nvSpPr>
          <p:cNvPr id="48201" name="Text Box 73"/>
          <p:cNvSpPr txBox="1">
            <a:spLocks noChangeArrowheads="1"/>
          </p:cNvSpPr>
          <p:nvPr/>
        </p:nvSpPr>
        <p:spPr bwMode="auto">
          <a:xfrm>
            <a:off x="7524750" y="3176588"/>
            <a:ext cx="20161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1800">
                <a:latin typeface="Times New Roman" pitchFamily="18" charset="0"/>
                <a:cs typeface="Times New Roman" pitchFamily="18" charset="0"/>
              </a:rPr>
              <a:t>.......</a:t>
            </a:r>
          </a:p>
        </p:txBody>
      </p:sp>
      <p:sp>
        <p:nvSpPr>
          <p:cNvPr id="48202" name="Text Box 74"/>
          <p:cNvSpPr txBox="1">
            <a:spLocks noChangeArrowheads="1"/>
          </p:cNvSpPr>
          <p:nvPr/>
        </p:nvSpPr>
        <p:spPr bwMode="auto">
          <a:xfrm>
            <a:off x="7488238" y="3465513"/>
            <a:ext cx="20161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1800">
                <a:latin typeface="Times New Roman" pitchFamily="18" charset="0"/>
                <a:cs typeface="Times New Roman" pitchFamily="18" charset="0"/>
              </a:rPr>
              <a:t>.......</a:t>
            </a:r>
          </a:p>
        </p:txBody>
      </p:sp>
      <p:sp>
        <p:nvSpPr>
          <p:cNvPr id="48203" name="Text Box 75"/>
          <p:cNvSpPr txBox="1">
            <a:spLocks noChangeArrowheads="1"/>
          </p:cNvSpPr>
          <p:nvPr/>
        </p:nvSpPr>
        <p:spPr bwMode="auto">
          <a:xfrm>
            <a:off x="7488238" y="3860800"/>
            <a:ext cx="20161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1800">
                <a:latin typeface="Times New Roman" pitchFamily="18" charset="0"/>
                <a:cs typeface="Times New Roman" pitchFamily="18" charset="0"/>
              </a:rPr>
              <a:t>.......</a:t>
            </a:r>
          </a:p>
        </p:txBody>
      </p:sp>
      <p:sp>
        <p:nvSpPr>
          <p:cNvPr id="48204" name="Text Box 76"/>
          <p:cNvSpPr txBox="1">
            <a:spLocks noChangeArrowheads="1"/>
          </p:cNvSpPr>
          <p:nvPr/>
        </p:nvSpPr>
        <p:spPr bwMode="auto">
          <a:xfrm>
            <a:off x="7488238" y="4221163"/>
            <a:ext cx="20161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1800">
                <a:latin typeface="Times New Roman" pitchFamily="18" charset="0"/>
                <a:cs typeface="Times New Roman" pitchFamily="18" charset="0"/>
              </a:rPr>
              <a:t>.......</a:t>
            </a:r>
          </a:p>
        </p:txBody>
      </p:sp>
      <p:sp>
        <p:nvSpPr>
          <p:cNvPr id="10289" name="Text Box 77"/>
          <p:cNvSpPr txBox="1">
            <a:spLocks noChangeArrowheads="1"/>
          </p:cNvSpPr>
          <p:nvPr/>
        </p:nvSpPr>
        <p:spPr bwMode="auto">
          <a:xfrm>
            <a:off x="7488238" y="4581525"/>
            <a:ext cx="20161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1800">
                <a:latin typeface="Times New Roman" pitchFamily="18" charset="0"/>
                <a:cs typeface="Times New Roman" pitchFamily="18" charset="0"/>
              </a:rPr>
              <a:t>.......</a:t>
            </a:r>
          </a:p>
        </p:txBody>
      </p:sp>
      <p:sp>
        <p:nvSpPr>
          <p:cNvPr id="48206" name="Oval 78"/>
          <p:cNvSpPr>
            <a:spLocks noChangeArrowheads="1"/>
          </p:cNvSpPr>
          <p:nvPr/>
        </p:nvSpPr>
        <p:spPr bwMode="auto">
          <a:xfrm>
            <a:off x="2592388" y="4437063"/>
            <a:ext cx="73025" cy="71437"/>
          </a:xfrm>
          <a:prstGeom prst="ellipse">
            <a:avLst/>
          </a:prstGeom>
          <a:solidFill>
            <a:schemeClr val="bg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207" name="Text Box 79"/>
          <p:cNvSpPr txBox="1">
            <a:spLocks noChangeArrowheads="1"/>
          </p:cNvSpPr>
          <p:nvPr/>
        </p:nvSpPr>
        <p:spPr bwMode="auto">
          <a:xfrm>
            <a:off x="2339975" y="2205038"/>
            <a:ext cx="20161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1800">
                <a:latin typeface="Times New Roman" pitchFamily="18" charset="0"/>
                <a:cs typeface="Times New Roman" pitchFamily="18" charset="0"/>
              </a:rPr>
              <a:t>.......</a:t>
            </a:r>
          </a:p>
        </p:txBody>
      </p:sp>
      <p:sp>
        <p:nvSpPr>
          <p:cNvPr id="48208" name="Text Box 80"/>
          <p:cNvSpPr txBox="1">
            <a:spLocks noChangeArrowheads="1"/>
          </p:cNvSpPr>
          <p:nvPr/>
        </p:nvSpPr>
        <p:spPr bwMode="auto">
          <a:xfrm>
            <a:off x="2339975" y="2312988"/>
            <a:ext cx="20161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1800">
                <a:latin typeface="Times New Roman" pitchFamily="18" charset="0"/>
                <a:cs typeface="Times New Roman" pitchFamily="18" charset="0"/>
              </a:rPr>
              <a:t>.......</a:t>
            </a:r>
          </a:p>
        </p:txBody>
      </p:sp>
      <p:sp>
        <p:nvSpPr>
          <p:cNvPr id="48209" name="Text Box 81"/>
          <p:cNvSpPr txBox="1">
            <a:spLocks noChangeArrowheads="1"/>
          </p:cNvSpPr>
          <p:nvPr/>
        </p:nvSpPr>
        <p:spPr bwMode="auto">
          <a:xfrm>
            <a:off x="2303463" y="2384425"/>
            <a:ext cx="20161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1800">
                <a:latin typeface="Times New Roman" pitchFamily="18" charset="0"/>
                <a:cs typeface="Times New Roman" pitchFamily="18" charset="0"/>
              </a:rPr>
              <a:t>.......</a:t>
            </a:r>
          </a:p>
        </p:txBody>
      </p:sp>
      <p:sp>
        <p:nvSpPr>
          <p:cNvPr id="48210" name="Text Box 82"/>
          <p:cNvSpPr txBox="1">
            <a:spLocks noChangeArrowheads="1"/>
          </p:cNvSpPr>
          <p:nvPr/>
        </p:nvSpPr>
        <p:spPr bwMode="auto">
          <a:xfrm>
            <a:off x="2303463" y="2486025"/>
            <a:ext cx="20161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1800">
                <a:latin typeface="Times New Roman" pitchFamily="18" charset="0"/>
                <a:cs typeface="Times New Roman" pitchFamily="18" charset="0"/>
              </a:rPr>
              <a:t>.......</a:t>
            </a:r>
          </a:p>
        </p:txBody>
      </p:sp>
      <p:sp>
        <p:nvSpPr>
          <p:cNvPr id="48211" name="Text Box 83"/>
          <p:cNvSpPr txBox="1">
            <a:spLocks noChangeArrowheads="1"/>
          </p:cNvSpPr>
          <p:nvPr/>
        </p:nvSpPr>
        <p:spPr bwMode="auto">
          <a:xfrm>
            <a:off x="2411413" y="2565400"/>
            <a:ext cx="20161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1800">
                <a:latin typeface="Times New Roman" pitchFamily="18" charset="0"/>
                <a:cs typeface="Times New Roman" pitchFamily="18" charset="0"/>
              </a:rPr>
              <a:t>.....</a:t>
            </a:r>
          </a:p>
        </p:txBody>
      </p:sp>
      <p:sp>
        <p:nvSpPr>
          <p:cNvPr id="48212" name="Text Box 84"/>
          <p:cNvSpPr txBox="1">
            <a:spLocks noChangeArrowheads="1"/>
          </p:cNvSpPr>
          <p:nvPr/>
        </p:nvSpPr>
        <p:spPr bwMode="auto">
          <a:xfrm>
            <a:off x="1223963" y="5807075"/>
            <a:ext cx="14779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1800">
                <a:latin typeface="Times New Roman" pitchFamily="18" charset="0"/>
                <a:cs typeface="Times New Roman" pitchFamily="18" charset="0"/>
              </a:rPr>
              <a:t>....................</a:t>
            </a:r>
          </a:p>
        </p:txBody>
      </p:sp>
      <p:sp>
        <p:nvSpPr>
          <p:cNvPr id="48213" name="Text Box 85"/>
          <p:cNvSpPr txBox="1">
            <a:spLocks noChangeArrowheads="1"/>
          </p:cNvSpPr>
          <p:nvPr/>
        </p:nvSpPr>
        <p:spPr bwMode="auto">
          <a:xfrm>
            <a:off x="1943100" y="4940300"/>
            <a:ext cx="1584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1800">
                <a:latin typeface="Times New Roman" pitchFamily="18" charset="0"/>
                <a:cs typeface="Times New Roman" pitchFamily="18" charset="0"/>
              </a:rPr>
              <a:t>......................</a:t>
            </a:r>
          </a:p>
        </p:txBody>
      </p:sp>
      <p:sp>
        <p:nvSpPr>
          <p:cNvPr id="48214" name="Text Box 86"/>
          <p:cNvSpPr txBox="1">
            <a:spLocks noChangeArrowheads="1"/>
          </p:cNvSpPr>
          <p:nvPr/>
        </p:nvSpPr>
        <p:spPr bwMode="auto">
          <a:xfrm>
            <a:off x="1906588" y="4832350"/>
            <a:ext cx="15128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1800">
                <a:latin typeface="Times New Roman" pitchFamily="18" charset="0"/>
                <a:cs typeface="Times New Roman" pitchFamily="18" charset="0"/>
              </a:rPr>
              <a:t>......................</a:t>
            </a:r>
          </a:p>
        </p:txBody>
      </p:sp>
      <p:sp>
        <p:nvSpPr>
          <p:cNvPr id="48215" name="Text Box 87"/>
          <p:cNvSpPr txBox="1">
            <a:spLocks noChangeArrowheads="1"/>
          </p:cNvSpPr>
          <p:nvPr/>
        </p:nvSpPr>
        <p:spPr bwMode="auto">
          <a:xfrm>
            <a:off x="1835150" y="4754563"/>
            <a:ext cx="1657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1800">
                <a:latin typeface="Times New Roman" pitchFamily="18" charset="0"/>
                <a:cs typeface="Times New Roman" pitchFamily="18" charset="0"/>
              </a:rPr>
              <a:t>.........................</a:t>
            </a:r>
          </a:p>
        </p:txBody>
      </p:sp>
      <p:sp>
        <p:nvSpPr>
          <p:cNvPr id="48216" name="Text Box 88"/>
          <p:cNvSpPr txBox="1">
            <a:spLocks noChangeArrowheads="1"/>
          </p:cNvSpPr>
          <p:nvPr/>
        </p:nvSpPr>
        <p:spPr bwMode="auto">
          <a:xfrm>
            <a:off x="1871663" y="4683125"/>
            <a:ext cx="1584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1800">
                <a:latin typeface="Times New Roman" pitchFamily="18" charset="0"/>
                <a:cs typeface="Times New Roman" pitchFamily="18" charset="0"/>
              </a:rPr>
              <a:t>........................</a:t>
            </a:r>
          </a:p>
        </p:txBody>
      </p:sp>
      <p:sp>
        <p:nvSpPr>
          <p:cNvPr id="48217" name="Line 89"/>
          <p:cNvSpPr>
            <a:spLocks noChangeShapeType="1"/>
          </p:cNvSpPr>
          <p:nvPr/>
        </p:nvSpPr>
        <p:spPr bwMode="auto">
          <a:xfrm>
            <a:off x="3167063" y="2997200"/>
            <a:ext cx="144145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6446" name="Line 90"/>
          <p:cNvSpPr>
            <a:spLocks noChangeShapeType="1"/>
          </p:cNvSpPr>
          <p:nvPr/>
        </p:nvSpPr>
        <p:spPr bwMode="auto">
          <a:xfrm>
            <a:off x="2916238" y="5337175"/>
            <a:ext cx="503237" cy="32385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6447" name="Text Box 91"/>
          <p:cNvSpPr txBox="1">
            <a:spLocks noChangeArrowheads="1"/>
          </p:cNvSpPr>
          <p:nvPr/>
        </p:nvSpPr>
        <p:spPr bwMode="auto">
          <a:xfrm>
            <a:off x="3168650" y="5588000"/>
            <a:ext cx="1439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000">
                <a:latin typeface="Times New Roman" pitchFamily="18" charset="0"/>
                <a:cs typeface="Times New Roman" pitchFamily="18" charset="0"/>
              </a:rPr>
              <a:t>CaC</a:t>
            </a:r>
            <a:r>
              <a:rPr lang="en-US" altLang="vi-VN" sz="2000" baseline="-25000">
                <a:latin typeface="Times New Roman" pitchFamily="18" charset="0"/>
                <a:cs typeface="Times New Roman" pitchFamily="18" charset="0"/>
              </a:rPr>
              <a:t>2</a:t>
            </a:r>
            <a:endParaRPr lang="en-US" altLang="vi-VN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220" name="Text Box 92"/>
          <p:cNvSpPr txBox="1">
            <a:spLocks noChangeArrowheads="1"/>
          </p:cNvSpPr>
          <p:nvPr/>
        </p:nvSpPr>
        <p:spPr bwMode="auto">
          <a:xfrm>
            <a:off x="3348038" y="2528888"/>
            <a:ext cx="1439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00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vi-VN" sz="2000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200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vi-VN" sz="2000" baseline="-25000">
                <a:latin typeface="Times New Roman" pitchFamily="18" charset="0"/>
                <a:cs typeface="Times New Roman" pitchFamily="18" charset="0"/>
              </a:rPr>
              <a:t>2</a:t>
            </a:r>
            <a:endParaRPr lang="en-US" altLang="vi-VN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49" name="Text Box 93"/>
          <p:cNvSpPr txBox="1">
            <a:spLocks noChangeArrowheads="1"/>
          </p:cNvSpPr>
          <p:nvPr/>
        </p:nvSpPr>
        <p:spPr bwMode="auto">
          <a:xfrm>
            <a:off x="4427538" y="5049838"/>
            <a:ext cx="20161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1800">
                <a:latin typeface="Times New Roman" pitchFamily="18" charset="0"/>
                <a:cs typeface="Times New Roman" pitchFamily="18" charset="0"/>
              </a:rPr>
              <a:t>..........</a:t>
            </a:r>
          </a:p>
        </p:txBody>
      </p:sp>
      <p:sp>
        <p:nvSpPr>
          <p:cNvPr id="16450" name="Text Box 95"/>
          <p:cNvSpPr txBox="1">
            <a:spLocks noChangeArrowheads="1"/>
          </p:cNvSpPr>
          <p:nvPr/>
        </p:nvSpPr>
        <p:spPr bwMode="auto">
          <a:xfrm>
            <a:off x="4356100" y="5229225"/>
            <a:ext cx="20161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1800">
                <a:latin typeface="Times New Roman" pitchFamily="18" charset="0"/>
                <a:cs typeface="Times New Roman" pitchFamily="18" charset="0"/>
              </a:rPr>
              <a:t>.............</a:t>
            </a:r>
          </a:p>
        </p:txBody>
      </p:sp>
      <p:sp>
        <p:nvSpPr>
          <p:cNvPr id="16451" name="Text Box 96"/>
          <p:cNvSpPr txBox="1">
            <a:spLocks noChangeArrowheads="1"/>
          </p:cNvSpPr>
          <p:nvPr/>
        </p:nvSpPr>
        <p:spPr bwMode="auto">
          <a:xfrm>
            <a:off x="4248150" y="5337175"/>
            <a:ext cx="20161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1800">
                <a:latin typeface="Times New Roman" pitchFamily="18" charset="0"/>
                <a:cs typeface="Times New Roman" pitchFamily="18" charset="0"/>
              </a:rPr>
              <a:t>.............</a:t>
            </a:r>
          </a:p>
        </p:txBody>
      </p:sp>
      <p:sp>
        <p:nvSpPr>
          <p:cNvPr id="16452" name="Text Box 97"/>
          <p:cNvSpPr txBox="1">
            <a:spLocks noChangeArrowheads="1"/>
          </p:cNvSpPr>
          <p:nvPr/>
        </p:nvSpPr>
        <p:spPr bwMode="auto">
          <a:xfrm>
            <a:off x="4284663" y="4940300"/>
            <a:ext cx="20161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1800">
                <a:latin typeface="Times New Roman" pitchFamily="18" charset="0"/>
                <a:cs typeface="Times New Roman" pitchFamily="18" charset="0"/>
              </a:rPr>
              <a:t>.............</a:t>
            </a:r>
          </a:p>
        </p:txBody>
      </p:sp>
      <p:sp>
        <p:nvSpPr>
          <p:cNvPr id="16453" name="Text Box 98"/>
          <p:cNvSpPr txBox="1">
            <a:spLocks noChangeArrowheads="1"/>
          </p:cNvSpPr>
          <p:nvPr/>
        </p:nvSpPr>
        <p:spPr bwMode="auto">
          <a:xfrm>
            <a:off x="4319588" y="5121275"/>
            <a:ext cx="20161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1800">
                <a:latin typeface="Times New Roman" pitchFamily="18" charset="0"/>
                <a:cs typeface="Times New Roman" pitchFamily="18" charset="0"/>
              </a:rPr>
              <a:t>.............</a:t>
            </a:r>
          </a:p>
        </p:txBody>
      </p:sp>
      <p:sp>
        <p:nvSpPr>
          <p:cNvPr id="16454" name="Line 99"/>
          <p:cNvSpPr>
            <a:spLocks noChangeShapeType="1"/>
          </p:cNvSpPr>
          <p:nvPr/>
        </p:nvSpPr>
        <p:spPr bwMode="auto">
          <a:xfrm>
            <a:off x="5076825" y="5553075"/>
            <a:ext cx="503238" cy="32385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6455" name="Text Box 100"/>
          <p:cNvSpPr txBox="1">
            <a:spLocks noChangeArrowheads="1"/>
          </p:cNvSpPr>
          <p:nvPr/>
        </p:nvSpPr>
        <p:spPr bwMode="auto">
          <a:xfrm>
            <a:off x="5543550" y="5776913"/>
            <a:ext cx="1439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000">
                <a:latin typeface="Times New Roman" pitchFamily="18" charset="0"/>
                <a:cs typeface="Times New Roman" pitchFamily="18" charset="0"/>
              </a:rPr>
              <a:t>dd NaOH</a:t>
            </a:r>
          </a:p>
        </p:txBody>
      </p:sp>
      <p:sp>
        <p:nvSpPr>
          <p:cNvPr id="16456" name="Text Box 102"/>
          <p:cNvSpPr txBox="1">
            <a:spLocks noChangeArrowheads="1"/>
          </p:cNvSpPr>
          <p:nvPr/>
        </p:nvSpPr>
        <p:spPr bwMode="auto">
          <a:xfrm>
            <a:off x="6481763" y="5438775"/>
            <a:ext cx="2266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1800">
                <a:latin typeface="Times New Roman" pitchFamily="18" charset="0"/>
                <a:cs typeface="Times New Roman" pitchFamily="18" charset="0"/>
              </a:rPr>
              <a:t>..............................</a:t>
            </a:r>
          </a:p>
        </p:txBody>
      </p:sp>
      <p:sp>
        <p:nvSpPr>
          <p:cNvPr id="16457" name="Text Box 103"/>
          <p:cNvSpPr txBox="1">
            <a:spLocks noChangeArrowheads="1"/>
          </p:cNvSpPr>
          <p:nvPr/>
        </p:nvSpPr>
        <p:spPr bwMode="auto">
          <a:xfrm>
            <a:off x="6192838" y="5365750"/>
            <a:ext cx="2266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1800">
                <a:latin typeface="Times New Roman" pitchFamily="18" charset="0"/>
                <a:cs typeface="Times New Roman" pitchFamily="18" charset="0"/>
              </a:rPr>
              <a:t>....................................</a:t>
            </a:r>
          </a:p>
        </p:txBody>
      </p:sp>
      <p:sp>
        <p:nvSpPr>
          <p:cNvPr id="16458" name="Text Box 112"/>
          <p:cNvSpPr txBox="1">
            <a:spLocks noChangeArrowheads="1"/>
          </p:cNvSpPr>
          <p:nvPr/>
        </p:nvSpPr>
        <p:spPr bwMode="auto">
          <a:xfrm>
            <a:off x="6192838" y="5257800"/>
            <a:ext cx="2663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1800">
                <a:latin typeface="Times New Roman" pitchFamily="18" charset="0"/>
                <a:cs typeface="Times New Roman" pitchFamily="18" charset="0"/>
              </a:rPr>
              <a:t>.......................................</a:t>
            </a:r>
          </a:p>
        </p:txBody>
      </p:sp>
      <p:sp>
        <p:nvSpPr>
          <p:cNvPr id="16459" name="Text Box 113"/>
          <p:cNvSpPr txBox="1">
            <a:spLocks noChangeArrowheads="1"/>
          </p:cNvSpPr>
          <p:nvPr/>
        </p:nvSpPr>
        <p:spPr bwMode="auto">
          <a:xfrm>
            <a:off x="6192838" y="5186363"/>
            <a:ext cx="2663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1800">
                <a:latin typeface="Times New Roman" pitchFamily="18" charset="0"/>
                <a:cs typeface="Times New Roman" pitchFamily="18" charset="0"/>
              </a:rPr>
              <a:t>.......................................</a:t>
            </a:r>
          </a:p>
        </p:txBody>
      </p:sp>
      <p:sp>
        <p:nvSpPr>
          <p:cNvPr id="16460" name="Text Box 114"/>
          <p:cNvSpPr txBox="1">
            <a:spLocks noChangeArrowheads="1"/>
          </p:cNvSpPr>
          <p:nvPr/>
        </p:nvSpPr>
        <p:spPr bwMode="auto">
          <a:xfrm>
            <a:off x="6192838" y="5114925"/>
            <a:ext cx="2663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1800">
                <a:latin typeface="Times New Roman" pitchFamily="18" charset="0"/>
                <a:cs typeface="Times New Roman" pitchFamily="18" charset="0"/>
              </a:rPr>
              <a:t>.......................................</a:t>
            </a:r>
          </a:p>
        </p:txBody>
      </p:sp>
      <p:sp>
        <p:nvSpPr>
          <p:cNvPr id="16461" name="Text Box 115"/>
          <p:cNvSpPr txBox="1">
            <a:spLocks noChangeArrowheads="1"/>
          </p:cNvSpPr>
          <p:nvPr/>
        </p:nvSpPr>
        <p:spPr bwMode="auto">
          <a:xfrm>
            <a:off x="6192838" y="5041900"/>
            <a:ext cx="2663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1800">
                <a:latin typeface="Times New Roman" pitchFamily="18" charset="0"/>
                <a:cs typeface="Times New Roman" pitchFamily="18" charset="0"/>
              </a:rPr>
              <a:t>.......................................</a:t>
            </a:r>
          </a:p>
        </p:txBody>
      </p:sp>
      <p:sp>
        <p:nvSpPr>
          <p:cNvPr id="16462" name="Text Box 116"/>
          <p:cNvSpPr txBox="1">
            <a:spLocks noChangeArrowheads="1"/>
          </p:cNvSpPr>
          <p:nvPr/>
        </p:nvSpPr>
        <p:spPr bwMode="auto">
          <a:xfrm>
            <a:off x="6192838" y="4970463"/>
            <a:ext cx="2663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1800">
                <a:latin typeface="Times New Roman" pitchFamily="18" charset="0"/>
                <a:cs typeface="Times New Roman" pitchFamily="18" charset="0"/>
              </a:rPr>
              <a:t>.......................................</a:t>
            </a:r>
          </a:p>
        </p:txBody>
      </p:sp>
      <p:sp>
        <p:nvSpPr>
          <p:cNvPr id="16463" name="Text Box 117"/>
          <p:cNvSpPr txBox="1">
            <a:spLocks noChangeArrowheads="1"/>
          </p:cNvSpPr>
          <p:nvPr/>
        </p:nvSpPr>
        <p:spPr bwMode="auto">
          <a:xfrm>
            <a:off x="6192838" y="4899025"/>
            <a:ext cx="2663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1800">
                <a:latin typeface="Times New Roman" pitchFamily="18" charset="0"/>
                <a:cs typeface="Times New Roman" pitchFamily="18" charset="0"/>
              </a:rPr>
              <a:t>.......................................</a:t>
            </a:r>
          </a:p>
        </p:txBody>
      </p:sp>
      <p:sp>
        <p:nvSpPr>
          <p:cNvPr id="16464" name="Text Box 118"/>
          <p:cNvSpPr txBox="1">
            <a:spLocks noChangeArrowheads="1"/>
          </p:cNvSpPr>
          <p:nvPr/>
        </p:nvSpPr>
        <p:spPr bwMode="auto">
          <a:xfrm>
            <a:off x="6192838" y="4832350"/>
            <a:ext cx="2663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1800">
                <a:latin typeface="Times New Roman" pitchFamily="18" charset="0"/>
                <a:cs typeface="Times New Roman" pitchFamily="18" charset="0"/>
              </a:rPr>
              <a:t>.......................................</a:t>
            </a:r>
          </a:p>
        </p:txBody>
      </p:sp>
      <p:sp>
        <p:nvSpPr>
          <p:cNvPr id="16465" name="Text Box 119"/>
          <p:cNvSpPr txBox="1">
            <a:spLocks noChangeArrowheads="1"/>
          </p:cNvSpPr>
          <p:nvPr/>
        </p:nvSpPr>
        <p:spPr bwMode="auto">
          <a:xfrm>
            <a:off x="6192838" y="4754563"/>
            <a:ext cx="2663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1800">
                <a:latin typeface="Times New Roman" pitchFamily="18" charset="0"/>
                <a:cs typeface="Times New Roman" pitchFamily="18" charset="0"/>
              </a:rPr>
              <a:t>.......................................</a:t>
            </a:r>
          </a:p>
        </p:txBody>
      </p:sp>
      <p:sp>
        <p:nvSpPr>
          <p:cNvPr id="16466" name="Line 120"/>
          <p:cNvSpPr>
            <a:spLocks noChangeShapeType="1"/>
          </p:cNvSpPr>
          <p:nvPr/>
        </p:nvSpPr>
        <p:spPr bwMode="auto">
          <a:xfrm>
            <a:off x="6264275" y="4076700"/>
            <a:ext cx="539750" cy="1008063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6467" name="Text Box 121"/>
          <p:cNvSpPr txBox="1">
            <a:spLocks noChangeArrowheads="1"/>
          </p:cNvSpPr>
          <p:nvPr/>
        </p:nvSpPr>
        <p:spPr bwMode="auto">
          <a:xfrm>
            <a:off x="5940425" y="3643313"/>
            <a:ext cx="1439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00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vi-VN" sz="2000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2000"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48250" name="Line 122"/>
          <p:cNvSpPr>
            <a:spLocks noChangeShapeType="1"/>
          </p:cNvSpPr>
          <p:nvPr/>
        </p:nvSpPr>
        <p:spPr bwMode="auto">
          <a:xfrm>
            <a:off x="5327650" y="3213100"/>
            <a:ext cx="144145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8251" name="Text Box 123"/>
          <p:cNvSpPr txBox="1">
            <a:spLocks noChangeArrowheads="1"/>
          </p:cNvSpPr>
          <p:nvPr/>
        </p:nvSpPr>
        <p:spPr bwMode="auto">
          <a:xfrm>
            <a:off x="5508625" y="2708275"/>
            <a:ext cx="1439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00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vi-VN" sz="2000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200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vi-VN" sz="2000" baseline="-25000">
                <a:latin typeface="Times New Roman" pitchFamily="18" charset="0"/>
                <a:cs typeface="Times New Roman" pitchFamily="18" charset="0"/>
              </a:rPr>
              <a:t>2</a:t>
            </a:r>
            <a:endParaRPr lang="en-US" altLang="vi-VN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70" name="AutoShape 46"/>
          <p:cNvSpPr>
            <a:spLocks noChangeArrowheads="1"/>
          </p:cNvSpPr>
          <p:nvPr/>
        </p:nvSpPr>
        <p:spPr bwMode="auto">
          <a:xfrm>
            <a:off x="4572000" y="3968750"/>
            <a:ext cx="576263" cy="180975"/>
          </a:xfrm>
          <a:custGeom>
            <a:avLst/>
            <a:gdLst>
              <a:gd name="T0" fmla="*/ 2147483647 w 21600"/>
              <a:gd name="T1" fmla="*/ 445908374 h 21600"/>
              <a:gd name="T2" fmla="*/ 2147483647 w 21600"/>
              <a:gd name="T3" fmla="*/ 891821449 h 21600"/>
              <a:gd name="T4" fmla="*/ 2147483647 w 21600"/>
              <a:gd name="T5" fmla="*/ 445908374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820 w 21600"/>
              <a:gd name="T13" fmla="*/ 3820 h 21600"/>
              <a:gd name="T14" fmla="*/ 17780 w 21600"/>
              <a:gd name="T15" fmla="*/ 1778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4039" y="21600"/>
                </a:lnTo>
                <a:lnTo>
                  <a:pt x="17561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48253" name="Oval 125"/>
          <p:cNvSpPr>
            <a:spLocks noChangeArrowheads="1"/>
          </p:cNvSpPr>
          <p:nvPr/>
        </p:nvSpPr>
        <p:spPr bwMode="auto">
          <a:xfrm>
            <a:off x="2484438" y="5300663"/>
            <a:ext cx="71437" cy="71437"/>
          </a:xfrm>
          <a:prstGeom prst="ellipse">
            <a:avLst/>
          </a:prstGeom>
          <a:solidFill>
            <a:schemeClr val="bg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28" name="Text Box 126"/>
          <p:cNvSpPr txBox="1">
            <a:spLocks noChangeArrowheads="1"/>
          </p:cNvSpPr>
          <p:nvPr/>
        </p:nvSpPr>
        <p:spPr bwMode="auto">
          <a:xfrm>
            <a:off x="6372225" y="5011738"/>
            <a:ext cx="2663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1800">
                <a:latin typeface="Times New Roman" pitchFamily="18" charset="0"/>
                <a:cs typeface="Times New Roman" pitchFamily="18" charset="0"/>
              </a:rPr>
              <a:t>..................................</a:t>
            </a:r>
          </a:p>
        </p:txBody>
      </p:sp>
      <p:sp>
        <p:nvSpPr>
          <p:cNvPr id="48256" name="Oval 128"/>
          <p:cNvSpPr>
            <a:spLocks noChangeArrowheads="1"/>
          </p:cNvSpPr>
          <p:nvPr/>
        </p:nvSpPr>
        <p:spPr bwMode="auto">
          <a:xfrm>
            <a:off x="2663825" y="5373688"/>
            <a:ext cx="71438" cy="71437"/>
          </a:xfrm>
          <a:prstGeom prst="ellipse">
            <a:avLst/>
          </a:prstGeom>
          <a:solidFill>
            <a:schemeClr val="bg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257" name="Oval 129"/>
          <p:cNvSpPr>
            <a:spLocks noChangeArrowheads="1"/>
          </p:cNvSpPr>
          <p:nvPr/>
        </p:nvSpPr>
        <p:spPr bwMode="auto">
          <a:xfrm>
            <a:off x="2843213" y="5373688"/>
            <a:ext cx="71437" cy="71437"/>
          </a:xfrm>
          <a:prstGeom prst="ellipse">
            <a:avLst/>
          </a:prstGeom>
          <a:solidFill>
            <a:schemeClr val="bg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262" name="Oval 134"/>
          <p:cNvSpPr>
            <a:spLocks noChangeArrowheads="1"/>
          </p:cNvSpPr>
          <p:nvPr/>
        </p:nvSpPr>
        <p:spPr bwMode="auto">
          <a:xfrm>
            <a:off x="2663825" y="5121275"/>
            <a:ext cx="71438" cy="71438"/>
          </a:xfrm>
          <a:prstGeom prst="ellipse">
            <a:avLst/>
          </a:prstGeom>
          <a:solidFill>
            <a:schemeClr val="bg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263" name="Oval 135"/>
          <p:cNvSpPr>
            <a:spLocks noChangeArrowheads="1"/>
          </p:cNvSpPr>
          <p:nvPr/>
        </p:nvSpPr>
        <p:spPr bwMode="auto">
          <a:xfrm>
            <a:off x="2843213" y="5194300"/>
            <a:ext cx="71437" cy="71438"/>
          </a:xfrm>
          <a:prstGeom prst="ellipse">
            <a:avLst/>
          </a:prstGeom>
          <a:solidFill>
            <a:schemeClr val="bg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264" name="Oval 136"/>
          <p:cNvSpPr>
            <a:spLocks noChangeArrowheads="1"/>
          </p:cNvSpPr>
          <p:nvPr/>
        </p:nvSpPr>
        <p:spPr bwMode="auto">
          <a:xfrm>
            <a:off x="3022600" y="5194300"/>
            <a:ext cx="71438" cy="71438"/>
          </a:xfrm>
          <a:prstGeom prst="ellipse">
            <a:avLst/>
          </a:prstGeom>
          <a:solidFill>
            <a:schemeClr val="bg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78" name="Line 137"/>
          <p:cNvSpPr>
            <a:spLocks noChangeShapeType="1"/>
          </p:cNvSpPr>
          <p:nvPr/>
        </p:nvSpPr>
        <p:spPr bwMode="auto">
          <a:xfrm>
            <a:off x="7272338" y="5373688"/>
            <a:ext cx="5762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6479" name="Line 138"/>
          <p:cNvSpPr>
            <a:spLocks noChangeShapeType="1"/>
          </p:cNvSpPr>
          <p:nvPr/>
        </p:nvSpPr>
        <p:spPr bwMode="auto">
          <a:xfrm>
            <a:off x="7235825" y="5408613"/>
            <a:ext cx="6492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6480" name="Line 140"/>
          <p:cNvSpPr>
            <a:spLocks noChangeShapeType="1"/>
          </p:cNvSpPr>
          <p:nvPr/>
        </p:nvSpPr>
        <p:spPr bwMode="auto">
          <a:xfrm>
            <a:off x="7885113" y="5121275"/>
            <a:ext cx="0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6481" name="Line 139"/>
          <p:cNvSpPr>
            <a:spLocks noChangeShapeType="1"/>
          </p:cNvSpPr>
          <p:nvPr/>
        </p:nvSpPr>
        <p:spPr bwMode="auto">
          <a:xfrm>
            <a:off x="7848600" y="5121275"/>
            <a:ext cx="0" cy="2524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755651" y="1700213"/>
            <a:ext cx="770413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562" tIns="46038" rIns="182562" bIns="46038"/>
          <a:lstStyle>
            <a:lvl1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buNone/>
            </a:pPr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CaC</a:t>
            </a:r>
            <a:r>
              <a:rPr lang="en-US" altLang="vi-VN" sz="24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+	2H</a:t>
            </a:r>
            <a:r>
              <a:rPr lang="en-US" altLang="vi-VN" sz="24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		C</a:t>
            </a:r>
            <a:r>
              <a:rPr lang="en-US" altLang="vi-VN" sz="24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vi-VN" sz="24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2400">
                <a:latin typeface=".VnTime" pitchFamily="34" charset="0"/>
                <a:sym typeface="Symbol" pitchFamily="18" charset="2"/>
              </a:rPr>
              <a:t> </a:t>
            </a:r>
            <a:r>
              <a:rPr lang="en-US" altLang="vi-VN" sz="2400">
                <a:solidFill>
                  <a:srgbClr val="FF0000"/>
                </a:solidFill>
                <a:latin typeface=".VnTime" pitchFamily="34" charset="0"/>
                <a:sym typeface="Symbol" pitchFamily="18" charset="2"/>
              </a:rPr>
              <a:t></a:t>
            </a:r>
            <a:r>
              <a:rPr lang="en-US" altLang="vi-VN" sz="2400">
                <a:latin typeface=".VnTime" pitchFamily="34" charset="0"/>
                <a:sym typeface="Symbol" pitchFamily="18" charset="2"/>
              </a:rPr>
              <a:t>        </a:t>
            </a:r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     Ca(OH)</a:t>
            </a:r>
            <a:r>
              <a:rPr lang="en-US" altLang="vi-VN" sz="24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altLang="vi-VN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374" name="Line 6"/>
          <p:cNvSpPr>
            <a:spLocks noChangeShapeType="1"/>
          </p:cNvSpPr>
          <p:nvPr/>
        </p:nvSpPr>
        <p:spPr bwMode="auto">
          <a:xfrm>
            <a:off x="3798888" y="1914525"/>
            <a:ext cx="6111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2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0533 L 0.00382 0.07361 " pathEditMode="relative" rAng="0" ptsTypes="AA">
                                      <p:cBhvr>
                                        <p:cTn id="36" dur="500" fill="hold"/>
                                        <p:tgtEl>
                                          <p:spTgt spid="482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" y="3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9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323 -0.03658 C -0.04323 -0.05162 -0.0401 -0.06273 -0.03576 -0.06273 C -0.03125 -0.06273 -0.02778 -0.05162 -0.02778 -0.03658 C -0.02778 -0.02199 -0.0243 -0.01042 -0.01979 -0.01042 C -0.01562 -0.01042 -0.0118 -0.02199 -0.0118 -0.03658 " pathEditMode="relative" rAng="0" ptsTypes="fffff">
                                      <p:cBhvr>
                                        <p:cTn id="42" dur="2000" fill="hold"/>
                                        <p:tgtEl>
                                          <p:spTgt spid="482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3" y="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59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323 -0.03658 C -0.04323 -0.05162 -0.0401 -0.06273 -0.03576 -0.06273 C -0.03125 -0.06273 -0.02778 -0.05162 -0.02778 -0.03658 C -0.02778 -0.02199 -0.0243 -0.01042 -0.01979 -0.01042 C -0.01562 -0.01042 -0.0118 -0.02199 -0.0118 -0.03658 " pathEditMode="relative" rAng="0" ptsTypes="fffff">
                                      <p:cBhvr>
                                        <p:cTn id="44" dur="2000" fill="hold"/>
                                        <p:tgtEl>
                                          <p:spTgt spid="482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3" y="0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59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323 -0.03658 C -0.04323 -0.05162 -0.0401 -0.06273 -0.03576 -0.06273 C -0.03125 -0.06273 -0.02778 -0.05162 -0.02778 -0.03658 C -0.02778 -0.02199 -0.0243 -0.01042 -0.01979 -0.01042 C -0.01562 -0.01042 -0.0118 -0.02199 -0.0118 -0.03658 " pathEditMode="relative" rAng="0" ptsTypes="fffff">
                                      <p:cBhvr>
                                        <p:cTn id="46" dur="2000" fill="hold"/>
                                        <p:tgtEl>
                                          <p:spTgt spid="482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3" y="0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59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323 -0.03658 C -0.04323 -0.05162 -0.0401 -0.06273 -0.03576 -0.06273 C -0.03125 -0.06273 -0.02778 -0.05162 -0.02778 -0.03658 C -0.02778 -0.02199 -0.0243 -0.01042 -0.01979 -0.01042 C -0.01562 -0.01042 -0.0118 -0.02199 -0.0118 -0.03658 " pathEditMode="relative" rAng="0" ptsTypes="fffff">
                                      <p:cBhvr>
                                        <p:cTn id="48" dur="2000" fill="hold"/>
                                        <p:tgtEl>
                                          <p:spTgt spid="482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3" y="0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59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323 -0.03658 C -0.04323 -0.05162 -0.0401 -0.06273 -0.03576 -0.06273 C -0.03125 -0.06273 -0.02778 -0.05162 -0.02778 -0.03658 C -0.02778 -0.02199 -0.0243 -0.01042 -0.01979 -0.01042 C -0.01562 -0.01042 -0.0118 -0.02199 -0.0118 -0.03658 " pathEditMode="relative" rAng="0" ptsTypes="fffff">
                                      <p:cBhvr>
                                        <p:cTn id="50" dur="2000" fill="hold"/>
                                        <p:tgtEl>
                                          <p:spTgt spid="482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3" y="0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59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323 -0.03658 C -0.04323 -0.05162 -0.0401 -0.06273 -0.03576 -0.06273 C -0.03125 -0.06273 -0.02778 -0.05162 -0.02778 -0.03658 C -0.02778 -0.02199 -0.0243 -0.01042 -0.01979 -0.01042 C -0.01562 -0.01042 -0.0118 -0.02199 -0.0118 -0.03658 " pathEditMode="relative" rAng="0" ptsTypes="fffff">
                                      <p:cBhvr>
                                        <p:cTn id="52" dur="2000" fill="hold"/>
                                        <p:tgtEl>
                                          <p:spTgt spid="482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4" presetID="5" presetClass="entr" presetSubtype="1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4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" presetClass="entr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48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48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48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4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4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4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4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2000"/>
                                        <p:tgtEl>
                                          <p:spTgt spid="48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6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3000"/>
                                        <p:tgtEl>
                                          <p:spTgt spid="48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0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3000"/>
                                        <p:tgtEl>
                                          <p:spTgt spid="48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04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3000"/>
                                        <p:tgtEl>
                                          <p:spTgt spid="48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0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3000"/>
                                        <p:tgtEl>
                                          <p:spTgt spid="48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4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0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3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6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9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2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5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8" dur="500"/>
                                        <p:tgtEl>
                                          <p:spTgt spid="48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1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4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7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0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3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6" dur="5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9" dur="5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2" dur="5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5" dur="5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8" dur="500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71" dur="500"/>
                                        <p:tgtEl>
                                          <p:spTgt spid="164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74" dur="500"/>
                                        <p:tgtEl>
                                          <p:spTgt spid="164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77" dur="500"/>
                                        <p:tgtEl>
                                          <p:spTgt spid="164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0" dur="500"/>
                                        <p:tgtEl>
                                          <p:spTgt spid="164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3" dur="500"/>
                                        <p:tgtEl>
                                          <p:spTgt spid="164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6" dur="500"/>
                                        <p:tgtEl>
                                          <p:spTgt spid="164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9" dur="500"/>
                                        <p:tgtEl>
                                          <p:spTgt spid="164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2" dur="500"/>
                                        <p:tgtEl>
                                          <p:spTgt spid="164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5" dur="500"/>
                                        <p:tgtEl>
                                          <p:spTgt spid="164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8" dur="500"/>
                                        <p:tgtEl>
                                          <p:spTgt spid="164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01" dur="500"/>
                                        <p:tgtEl>
                                          <p:spTgt spid="164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04" dur="500"/>
                                        <p:tgtEl>
                                          <p:spTgt spid="164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07" dur="500"/>
                                        <p:tgtEl>
                                          <p:spTgt spid="164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0" dur="500"/>
                                        <p:tgtEl>
                                          <p:spTgt spid="164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3" dur="500"/>
                                        <p:tgtEl>
                                          <p:spTgt spid="164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6" dur="500"/>
                                        <p:tgtEl>
                                          <p:spTgt spid="164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9" dur="500"/>
                                        <p:tgtEl>
                                          <p:spTgt spid="164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22" dur="500"/>
                                        <p:tgtEl>
                                          <p:spTgt spid="164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25" dur="500"/>
                                        <p:tgtEl>
                                          <p:spTgt spid="164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28" dur="500"/>
                                        <p:tgtEl>
                                          <p:spTgt spid="48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31" dur="500"/>
                                        <p:tgtEl>
                                          <p:spTgt spid="48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34" dur="500"/>
                                        <p:tgtEl>
                                          <p:spTgt spid="48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37" dur="500"/>
                                        <p:tgtEl>
                                          <p:spTgt spid="48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40" dur="500"/>
                                        <p:tgtEl>
                                          <p:spTgt spid="48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43" dur="500"/>
                                        <p:tgtEl>
                                          <p:spTgt spid="48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46" dur="500"/>
                                        <p:tgtEl>
                                          <p:spTgt spid="48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49" dur="500"/>
                                        <p:tgtEl>
                                          <p:spTgt spid="48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2" dur="500"/>
                                        <p:tgtEl>
                                          <p:spTgt spid="48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5" dur="500"/>
                                        <p:tgtEl>
                                          <p:spTgt spid="48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8" dur="500"/>
                                        <p:tgtEl>
                                          <p:spTgt spid="48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1" dur="500"/>
                                        <p:tgtEl>
                                          <p:spTgt spid="48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4" dur="500"/>
                                        <p:tgtEl>
                                          <p:spTgt spid="48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7" dur="500"/>
                                        <p:tgtEl>
                                          <p:spTgt spid="164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70" dur="500"/>
                                        <p:tgtEl>
                                          <p:spTgt spid="164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73" dur="500"/>
                                        <p:tgtEl>
                                          <p:spTgt spid="48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76" dur="500"/>
                                        <p:tgtEl>
                                          <p:spTgt spid="164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79" dur="500"/>
                                        <p:tgtEl>
                                          <p:spTgt spid="164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82" dur="500"/>
                                        <p:tgtEl>
                                          <p:spTgt spid="164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85" dur="500"/>
                                        <p:tgtEl>
                                          <p:spTgt spid="164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88" dur="500"/>
                                        <p:tgtEl>
                                          <p:spTgt spid="164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1" dur="500"/>
                                        <p:tgtEl>
                                          <p:spTgt spid="164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4" dur="500"/>
                                        <p:tgtEl>
                                          <p:spTgt spid="164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7" dur="500"/>
                                        <p:tgtEl>
                                          <p:spTgt spid="164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00" dur="500"/>
                                        <p:tgtEl>
                                          <p:spTgt spid="164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03" dur="500"/>
                                        <p:tgtEl>
                                          <p:spTgt spid="164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06" dur="500"/>
                                        <p:tgtEl>
                                          <p:spTgt spid="164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09" dur="500"/>
                                        <p:tgtEl>
                                          <p:spTgt spid="16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2" dur="500"/>
                                        <p:tgtEl>
                                          <p:spTgt spid="164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5" dur="500"/>
                                        <p:tgtEl>
                                          <p:spTgt spid="164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8" dur="500"/>
                                        <p:tgtEl>
                                          <p:spTgt spid="164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21" dur="500"/>
                                        <p:tgtEl>
                                          <p:spTgt spid="164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24" dur="500"/>
                                        <p:tgtEl>
                                          <p:spTgt spid="164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27" dur="500"/>
                                        <p:tgtEl>
                                          <p:spTgt spid="164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0" dur="500"/>
                                        <p:tgtEl>
                                          <p:spTgt spid="164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3" dur="500"/>
                                        <p:tgtEl>
                                          <p:spTgt spid="48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6" dur="500"/>
                                        <p:tgtEl>
                                          <p:spTgt spid="48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9" dur="500"/>
                                        <p:tgtEl>
                                          <p:spTgt spid="164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42" dur="500"/>
                                        <p:tgtEl>
                                          <p:spTgt spid="482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45" dur="500"/>
                                        <p:tgtEl>
                                          <p:spTgt spid="482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48" dur="500"/>
                                        <p:tgtEl>
                                          <p:spTgt spid="482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51" dur="500"/>
                                        <p:tgtEl>
                                          <p:spTgt spid="482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54" dur="500"/>
                                        <p:tgtEl>
                                          <p:spTgt spid="482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57" dur="500"/>
                                        <p:tgtEl>
                                          <p:spTgt spid="482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60" dur="500"/>
                                        <p:tgtEl>
                                          <p:spTgt spid="164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63" dur="500"/>
                                        <p:tgtEl>
                                          <p:spTgt spid="164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66" dur="500"/>
                                        <p:tgtEl>
                                          <p:spTgt spid="164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69" dur="500"/>
                                        <p:tgtEl>
                                          <p:spTgt spid="164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 nodeType="clickPar">
                      <p:stCondLst>
                        <p:cond delay="indefinite"/>
                      </p:stCondLst>
                      <p:childTnLst>
                        <p:par>
                          <p:cTn id="3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5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8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1" grpId="0" build="p"/>
      <p:bldP spid="16389" grpId="0" animBg="1"/>
      <p:bldP spid="16390" grpId="0" animBg="1"/>
      <p:bldP spid="16391" grpId="0" animBg="1"/>
      <p:bldP spid="16392" grpId="0" animBg="1"/>
      <p:bldP spid="16393" grpId="0" animBg="1"/>
      <p:bldP spid="16394" grpId="0" animBg="1"/>
      <p:bldP spid="48198" grpId="0"/>
      <p:bldP spid="48198" grpId="1"/>
      <p:bldP spid="16398" grpId="0" animBg="1"/>
      <p:bldP spid="16399" grpId="0" animBg="1"/>
      <p:bldP spid="16402" grpId="0" animBg="1"/>
      <p:bldP spid="16403" grpId="0" animBg="1"/>
      <p:bldP spid="16404" grpId="0" animBg="1"/>
      <p:bldP spid="16405" grpId="0" animBg="1"/>
      <p:bldP spid="16406" grpId="0" animBg="1"/>
      <p:bldP spid="16407" grpId="0" animBg="1"/>
      <p:bldP spid="16408" grpId="0" animBg="1"/>
      <p:bldP spid="16409" grpId="0" animBg="1"/>
      <p:bldP spid="16410" grpId="0" animBg="1"/>
      <p:bldP spid="16411" grpId="0" animBg="1"/>
      <p:bldP spid="16412" grpId="0" animBg="1"/>
      <p:bldP spid="16413" grpId="0" animBg="1"/>
      <p:bldP spid="16414" grpId="0" animBg="1"/>
      <p:bldP spid="16415" grpId="0" animBg="1"/>
      <p:bldP spid="16416" grpId="0" animBg="1"/>
      <p:bldP spid="16417" grpId="0" animBg="1"/>
      <p:bldP spid="16418" grpId="0" animBg="1"/>
      <p:bldP spid="16419" grpId="0" animBg="1"/>
      <p:bldP spid="16420" grpId="0" animBg="1"/>
      <p:bldP spid="16421" grpId="0" animBg="1"/>
      <p:bldP spid="16422" grpId="0" animBg="1"/>
      <p:bldP spid="16423" grpId="0" animBg="1"/>
      <p:bldP spid="16424" grpId="0" animBg="1"/>
      <p:bldP spid="16425" grpId="0" animBg="1"/>
      <p:bldP spid="16426" grpId="0" animBg="1"/>
      <p:bldP spid="48199" grpId="0"/>
      <p:bldP spid="48199" grpId="1"/>
      <p:bldP spid="48200" grpId="0"/>
      <p:bldP spid="48201" grpId="0"/>
      <p:bldP spid="48202" grpId="0"/>
      <p:bldP spid="48203" grpId="0"/>
      <p:bldP spid="48204" grpId="0"/>
      <p:bldP spid="48206" grpId="0" animBg="1"/>
      <p:bldP spid="48206" grpId="1" animBg="1"/>
      <p:bldP spid="48207" grpId="0"/>
      <p:bldP spid="48207" grpId="1"/>
      <p:bldP spid="48208" grpId="0"/>
      <p:bldP spid="48208" grpId="1"/>
      <p:bldP spid="48209" grpId="0"/>
      <p:bldP spid="48209" grpId="1"/>
      <p:bldP spid="48210" grpId="0"/>
      <p:bldP spid="48210" grpId="1"/>
      <p:bldP spid="48211" grpId="0"/>
      <p:bldP spid="48211" grpId="1"/>
      <p:bldP spid="48212" grpId="0"/>
      <p:bldP spid="48212" grpId="1"/>
      <p:bldP spid="48213" grpId="0"/>
      <p:bldP spid="48213" grpId="1"/>
      <p:bldP spid="48214" grpId="0"/>
      <p:bldP spid="48214" grpId="1"/>
      <p:bldP spid="48215" grpId="0"/>
      <p:bldP spid="48215" grpId="1"/>
      <p:bldP spid="48216" grpId="0"/>
      <p:bldP spid="48216" grpId="1"/>
      <p:bldP spid="48217" grpId="0" animBg="1"/>
      <p:bldP spid="48217" grpId="1" animBg="1"/>
      <p:bldP spid="16446" grpId="0" animBg="1"/>
      <p:bldP spid="48220" grpId="0"/>
      <p:bldP spid="16454" grpId="0" animBg="1"/>
      <p:bldP spid="16466" grpId="0" animBg="1"/>
      <p:bldP spid="48250" grpId="0" animBg="1"/>
      <p:bldP spid="48250" grpId="1" animBg="1"/>
      <p:bldP spid="48251" grpId="0"/>
      <p:bldP spid="16470" grpId="0" animBg="1"/>
      <p:bldP spid="48253" grpId="0" animBg="1"/>
      <p:bldP spid="48256" grpId="0" animBg="1"/>
      <p:bldP spid="48257" grpId="0" animBg="1"/>
      <p:bldP spid="48262" grpId="0" animBg="1"/>
      <p:bldP spid="48263" grpId="0" animBg="1"/>
      <p:bldP spid="48264" grpId="0" animBg="1"/>
      <p:bldP spid="48264" grpId="1" animBg="1"/>
      <p:bldP spid="16478" grpId="0" animBg="1"/>
      <p:bldP spid="16479" grpId="0" animBg="1"/>
      <p:bldP spid="16480" grpId="0" animBg="1"/>
      <p:bldP spid="16481" grpId="0" animBg="1"/>
      <p:bldP spid="58373" grpId="0"/>
      <p:bldP spid="5837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28600" y="964822"/>
            <a:ext cx="8534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altLang="vi-VN" sz="3600">
                <a:latin typeface=".VnTime" pitchFamily="34" charset="0"/>
              </a:rPr>
              <a:t>Trong phßng thÝ nghiÖm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8600" y="2214184"/>
            <a:ext cx="8534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600">
                <a:latin typeface=".VnTime" pitchFamily="34" charset="0"/>
              </a:rPr>
              <a:t>CaC</a:t>
            </a:r>
            <a:r>
              <a:rPr lang="en-US" altLang="vi-VN" sz="3600" baseline="-25000">
                <a:latin typeface=".VnTime" pitchFamily="34" charset="0"/>
              </a:rPr>
              <a:t>2</a:t>
            </a:r>
            <a:r>
              <a:rPr lang="en-US" altLang="vi-VN" sz="3600">
                <a:latin typeface=".VnTime" pitchFamily="34" charset="0"/>
              </a:rPr>
              <a:t> + 2H</a:t>
            </a:r>
            <a:r>
              <a:rPr lang="en-US" altLang="vi-VN" sz="3600" baseline="-25000">
                <a:latin typeface=".VnTime" pitchFamily="34" charset="0"/>
              </a:rPr>
              <a:t>2</a:t>
            </a:r>
            <a:r>
              <a:rPr lang="en-US" altLang="vi-VN" sz="3600">
                <a:latin typeface=".VnTime" pitchFamily="34" charset="0"/>
              </a:rPr>
              <a:t>O </a:t>
            </a:r>
            <a:r>
              <a:rPr lang="en-US" altLang="vi-VN" sz="3600">
                <a:latin typeface=".VnTime" pitchFamily="34" charset="0"/>
                <a:sym typeface="Symbol" pitchFamily="18" charset="2"/>
              </a:rPr>
              <a:t> </a:t>
            </a:r>
            <a:r>
              <a:rPr lang="en-US" altLang="vi-VN" sz="3600">
                <a:latin typeface=".VnTime" pitchFamily="34" charset="0"/>
              </a:rPr>
              <a:t>C</a:t>
            </a:r>
            <a:r>
              <a:rPr lang="en-US" altLang="vi-VN" sz="3600" baseline="-25000">
                <a:latin typeface=".VnTime" pitchFamily="34" charset="0"/>
              </a:rPr>
              <a:t>2</a:t>
            </a:r>
            <a:r>
              <a:rPr lang="en-US" altLang="vi-VN" sz="3600">
                <a:latin typeface=".VnTime" pitchFamily="34" charset="0"/>
              </a:rPr>
              <a:t>H</a:t>
            </a:r>
            <a:r>
              <a:rPr lang="en-US" altLang="vi-VN" sz="3600" baseline="-25000">
                <a:latin typeface=".VnTime" pitchFamily="34" charset="0"/>
              </a:rPr>
              <a:t>2</a:t>
            </a:r>
            <a:r>
              <a:rPr lang="en-US" altLang="vi-VN" sz="3600">
                <a:latin typeface=".VnTime" pitchFamily="34" charset="0"/>
                <a:sym typeface="Symbol" pitchFamily="18" charset="2"/>
              </a:rPr>
              <a:t> </a:t>
            </a:r>
            <a:r>
              <a:rPr lang="en-US" altLang="vi-VN" sz="3600">
                <a:latin typeface=".VnTime" pitchFamily="34" charset="0"/>
              </a:rPr>
              <a:t>+ Ca(OH)</a:t>
            </a:r>
            <a:r>
              <a:rPr lang="en-US" altLang="vi-VN" sz="3600" baseline="-25000">
                <a:latin typeface=".VnTime" pitchFamily="34" charset="0"/>
              </a:rPr>
              <a:t>2 </a:t>
            </a:r>
            <a:r>
              <a:rPr lang="en-US" altLang="vi-VN" baseline="-25000">
                <a:latin typeface="Arial" charset="0"/>
              </a:rPr>
              <a:t> 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04800" y="3601659"/>
            <a:ext cx="8153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600">
                <a:latin typeface="Times New Roman" panose="02020603050405020304" pitchFamily="18" charset="0"/>
                <a:cs typeface="Times New Roman" panose="02020603050405020304" pitchFamily="18" charset="0"/>
              </a:rPr>
              <a:t>- Trong công nghiệp: nhiệt phân metan ở nhiệt độ cao</a:t>
            </a: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15888"/>
            <a:ext cx="3313112" cy="75565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vi-VN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V. Điều chế:</a:t>
            </a:r>
          </a:p>
        </p:txBody>
      </p:sp>
      <p:pic>
        <p:nvPicPr>
          <p:cNvPr id="9" name="Picture 44" descr="viet3">
            <a:extLst>
              <a:ext uri="{FF2B5EF4-FFF2-40B4-BE49-F238E27FC236}">
                <a16:creationId xmlns:a16="http://schemas.microsoft.com/office/drawing/2014/main" id="{AB28E637-88BA-418A-990B-1797749A9A8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157163"/>
            <a:ext cx="685800" cy="68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7761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 txBox="1">
            <a:spLocks noGrp="1"/>
          </p:cNvSpPr>
          <p:nvPr/>
        </p:nvSpPr>
        <p:spPr bwMode="auto">
          <a:xfrm>
            <a:off x="7199313" y="6148388"/>
            <a:ext cx="190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0" rIns="92075" bIns="0" anchor="b"/>
          <a:lstStyle>
            <a:lvl1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lvl="1" algn="r" eaLnBrk="1" hangingPunct="1">
              <a:spcBef>
                <a:spcPct val="0"/>
              </a:spcBef>
              <a:buClrTx/>
              <a:buFontTx/>
              <a:buNone/>
            </a:pPr>
            <a:fld id="{545A1E74-C210-4C70-9EAE-434FD6DEBC1A}" type="slidenum">
              <a:rPr lang="en-US" altLang="vi-VN" sz="1400">
                <a:latin typeface="Times New Roman" pitchFamily="18" charset="0"/>
                <a:cs typeface="Times New Roman" pitchFamily="18" charset="0"/>
              </a:rPr>
              <a:pPr lvl="1" algn="r" eaLnBrk="1" hangingPunct="1"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US" altLang="vi-VN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261" name="Text Box 13"/>
          <p:cNvSpPr txBox="1">
            <a:spLocks noChangeArrowheads="1"/>
          </p:cNvSpPr>
          <p:nvPr/>
        </p:nvSpPr>
        <p:spPr bwMode="auto">
          <a:xfrm>
            <a:off x="1619250" y="476250"/>
            <a:ext cx="49323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3600" b="1">
                <a:latin typeface="Times New Roman" pitchFamily="18" charset="0"/>
                <a:cs typeface="Times New Roman" pitchFamily="18" charset="0"/>
              </a:rPr>
              <a:t>CỦNG CỐ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220663" y="1304925"/>
            <a:ext cx="8923337" cy="555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562" tIns="46038" rIns="182562" bIns="46038"/>
          <a:lstStyle>
            <a:lvl1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vi-VN" sz="32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BT1: </a:t>
            </a:r>
            <a:r>
              <a:rPr lang="en-US" altLang="vi-VN" sz="3200" b="1" i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Cho các chất sau: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vi-VN" sz="3200" b="1" i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A. CH</a:t>
            </a:r>
            <a:r>
              <a:rPr lang="en-US" altLang="vi-VN" sz="3200" b="1" i="1" baseline="-250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vi-VN" sz="3200" b="1" i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– CH</a:t>
            </a:r>
            <a:r>
              <a:rPr lang="en-US" altLang="vi-VN" sz="3200" b="1" i="1" baseline="-250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vi-VN" sz="3200" b="1" i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; B. CH </a:t>
            </a:r>
            <a:r>
              <a:rPr lang="en-US" altLang="vi-VN" sz="3200" b="1" i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 CH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vi-VN" sz="3200" b="1" i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C. CH</a:t>
            </a:r>
            <a:r>
              <a:rPr lang="en-US" altLang="vi-VN" sz="3200" b="1" i="1" baseline="-250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altLang="vi-VN" sz="3200" b="1" i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CH</a:t>
            </a:r>
            <a:r>
              <a:rPr lang="en-US" altLang="vi-VN" sz="3200" b="1" i="1" baseline="-250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 </a:t>
            </a:r>
            <a:r>
              <a:rPr lang="en-US" altLang="vi-VN" sz="3200" b="1" i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;  D. CH  C – CH</a:t>
            </a:r>
            <a:r>
              <a:rPr lang="en-US" altLang="vi-VN" sz="3200" b="1" i="1" baseline="-250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lang="en-US" altLang="vi-VN" sz="3200" b="1" i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vi-VN" sz="3200" b="1" i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vi-VN" sz="3200" b="1" i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Chất nào làm mất màu dung dịch brom?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altLang="vi-VN" sz="2400">
                <a:latin typeface="Times New Roman" pitchFamily="18" charset="0"/>
                <a:cs typeface="Times New Roman" pitchFamily="18" charset="0"/>
              </a:rPr>
              <a:t>A. Chất  A, D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endParaRPr lang="en-US" altLang="vi-VN" sz="240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altLang="vi-VN" sz="2400">
                <a:latin typeface="Times New Roman" pitchFamily="18" charset="0"/>
                <a:cs typeface="Times New Roman" pitchFamily="18" charset="0"/>
              </a:rPr>
              <a:t>B. Chất C, D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endParaRPr lang="en-US" altLang="vi-VN" sz="240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altLang="vi-VN" sz="2400">
                <a:latin typeface="Times New Roman" pitchFamily="18" charset="0"/>
                <a:cs typeface="Times New Roman" pitchFamily="18" charset="0"/>
              </a:rPr>
              <a:t>C. Chất B, C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endParaRPr lang="en-US" altLang="vi-VN" sz="240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altLang="vi-VN" sz="2400">
                <a:latin typeface="Times New Roman" pitchFamily="18" charset="0"/>
                <a:cs typeface="Times New Roman" pitchFamily="18" charset="0"/>
              </a:rPr>
              <a:t>D. Chất B, C, D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endParaRPr lang="en-US" altLang="vi-VN" sz="240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altLang="vi-VN" sz="2400">
                <a:latin typeface="Times New Roman" pitchFamily="18" charset="0"/>
                <a:cs typeface="Times New Roman" pitchFamily="18" charset="0"/>
              </a:rPr>
              <a:t>E. Chất A, B, C, D</a:t>
            </a:r>
          </a:p>
        </p:txBody>
      </p:sp>
      <p:pic>
        <p:nvPicPr>
          <p:cNvPr id="56423" name="Picture 103" descr="happyface_w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4972050"/>
            <a:ext cx="7381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424" name="Oval 104"/>
          <p:cNvSpPr>
            <a:spLocks noChangeArrowheads="1"/>
          </p:cNvSpPr>
          <p:nvPr/>
        </p:nvSpPr>
        <p:spPr bwMode="auto">
          <a:xfrm>
            <a:off x="179388" y="5013325"/>
            <a:ext cx="609600" cy="6096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3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32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32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32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32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532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32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532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5325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2000"/>
                                        <p:tgtEl>
                                          <p:spTgt spid="56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56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61" grpId="0"/>
      <p:bldP spid="53252" grpId="0" build="p"/>
      <p:bldP spid="5642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260350"/>
            <a:ext cx="8461188" cy="411480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altLang="vi-VN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BT2: Trình bày phương pháp hóa học nhận biết 3 chất khí sau: C</a:t>
            </a:r>
            <a:r>
              <a:rPr lang="en-US" altLang="vi-VN" b="1" baseline="-250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vi-VN" b="1" baseline="-250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; CO</a:t>
            </a:r>
            <a:r>
              <a:rPr lang="en-US" altLang="vi-VN" b="1" baseline="-250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; CH</a:t>
            </a:r>
            <a:r>
              <a:rPr lang="en-US" altLang="vi-VN" b="1" baseline="-250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altLang="vi-VN" b="1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FontTx/>
              <a:buNone/>
            </a:pPr>
            <a:fld id="{1E60C81A-5869-4B4B-8F4D-CB70521BB1B5}" type="slidenum">
              <a:rPr lang="en-US" altLang="vi-VN" sz="1400" smtClean="0">
                <a:latin typeface="Times New Roman" pitchFamily="18" charset="0"/>
                <a:cs typeface="Times New Roman" pitchFamily="18" charset="0"/>
              </a:rPr>
              <a:pPr lvl="1" eaLnBrk="1" hangingPunct="1"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US" altLang="vi-VN" sz="1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9197" name="Group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4703747"/>
              </p:ext>
            </p:extLst>
          </p:nvPr>
        </p:nvGraphicFramePr>
        <p:xfrm>
          <a:off x="468313" y="1628775"/>
          <a:ext cx="8389937" cy="2727643"/>
        </p:xfrm>
        <a:graphic>
          <a:graphicData uri="http://schemas.openxmlformats.org/drawingml/2006/table">
            <a:tbl>
              <a:tblPr/>
              <a:tblGrid>
                <a:gridCol w="1692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3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7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70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30325"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00CCFF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vi-VN" alt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00CCFF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vi-V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en-US" altLang="vi-VN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altLang="vi-V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en-US" altLang="vi-VN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alt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00CCFF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vi-V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</a:t>
                      </a:r>
                      <a:r>
                        <a:rPr kumimoji="0" lang="en-US" altLang="vi-VN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alt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00CCFF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vi-V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</a:t>
                      </a:r>
                      <a:r>
                        <a:rPr kumimoji="0" lang="en-US" altLang="vi-VN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alt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7238"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00CCFF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vi-VN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Dd Ca(OH)</a:t>
                      </a:r>
                      <a:r>
                        <a:rPr kumimoji="0" lang="en-US" altLang="vi-VN" sz="2000" b="1" i="0" u="none" strike="noStrike" cap="none" normalizeH="0" baseline="-2500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altLang="vi-VN" sz="2000" b="1" i="0" u="none" strike="noStrike" cap="none" normalizeH="0" baseline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00CCFF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vi-V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Không phản ứng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00CCFF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vi-VN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Nước vôi trong bị đục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00CCFF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vi-VN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Không phản ứng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2775"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00CCFF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vi-VN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Dd Br</a:t>
                      </a:r>
                      <a:r>
                        <a:rPr kumimoji="0" lang="en-US" altLang="vi-VN" sz="2000" b="1" i="0" u="none" strike="noStrike" cap="none" normalizeH="0" baseline="-2500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altLang="vi-VN" sz="2000" b="1" i="0" u="none" strike="noStrike" cap="none" normalizeH="0" baseline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00CCFF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vi-V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Dd Br</a:t>
                      </a:r>
                      <a:r>
                        <a:rPr kumimoji="0" lang="en-US" altLang="vi-VN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altLang="vi-V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bị mất màu da cam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00CCFF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vi-VN" altLang="vi-VN" sz="2000" b="0" i="0" u="none" strike="noStrike" cap="none" normalizeH="0" baseline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00CCFF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.VnVogu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vi-VN" altLang="vi-VN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9174" name="Text Box 22"/>
          <p:cNvSpPr txBox="1">
            <a:spLocks noChangeArrowheads="1"/>
          </p:cNvSpPr>
          <p:nvPr/>
        </p:nvSpPr>
        <p:spPr bwMode="auto">
          <a:xfrm>
            <a:off x="539750" y="2630488"/>
            <a:ext cx="15478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Thuốc thử</a:t>
            </a:r>
          </a:p>
        </p:txBody>
      </p:sp>
      <p:sp>
        <p:nvSpPr>
          <p:cNvPr id="49175" name="Text Box 23"/>
          <p:cNvSpPr txBox="1">
            <a:spLocks noChangeArrowheads="1"/>
          </p:cNvSpPr>
          <p:nvPr/>
        </p:nvSpPr>
        <p:spPr bwMode="auto">
          <a:xfrm rot="2365167">
            <a:off x="523875" y="2079625"/>
            <a:ext cx="20304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000" b="1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Chất nhận biết</a:t>
            </a:r>
          </a:p>
        </p:txBody>
      </p:sp>
      <p:sp>
        <p:nvSpPr>
          <p:cNvPr id="49199" name="Rectangle 47"/>
          <p:cNvSpPr>
            <a:spLocks noChangeArrowheads="1"/>
          </p:cNvSpPr>
          <p:nvPr/>
        </p:nvSpPr>
        <p:spPr bwMode="auto">
          <a:xfrm>
            <a:off x="358775" y="4465638"/>
            <a:ext cx="8605838" cy="234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562" tIns="46038" rIns="182562" bIns="46038"/>
          <a:lstStyle>
            <a:lvl1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altLang="vi-VN" sz="2400">
                <a:latin typeface="Times New Roman" pitchFamily="18" charset="0"/>
                <a:cs typeface="Times New Roman" pitchFamily="18" charset="0"/>
              </a:rPr>
              <a:t>PTHH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vi-VN" sz="2400">
                <a:latin typeface="Times New Roman" pitchFamily="18" charset="0"/>
                <a:cs typeface="Times New Roman" pitchFamily="18" charset="0"/>
              </a:rPr>
              <a:t>(1)  CO</a:t>
            </a:r>
            <a:r>
              <a:rPr lang="en-US" altLang="vi-VN" sz="2400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2400">
                <a:latin typeface="Times New Roman" pitchFamily="18" charset="0"/>
                <a:cs typeface="Times New Roman" pitchFamily="18" charset="0"/>
              </a:rPr>
              <a:t>	  +	Ca(OH)</a:t>
            </a:r>
            <a:r>
              <a:rPr lang="en-US" altLang="vi-VN" sz="2400" baseline="-2500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altLang="vi-VN" sz="24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altLang="vi-VN" sz="2400">
                <a:latin typeface="Times New Roman" pitchFamily="18" charset="0"/>
                <a:cs typeface="Times New Roman" pitchFamily="18" charset="0"/>
              </a:rPr>
              <a:t>CaCO</a:t>
            </a:r>
            <a:r>
              <a:rPr lang="en-US" altLang="vi-VN" sz="2400" baseline="-250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vi-VN" sz="2400">
                <a:latin typeface="Times New Roman" pitchFamily="18" charset="0"/>
                <a:cs typeface="Times New Roman" pitchFamily="18" charset="0"/>
              </a:rPr>
              <a:t>	  +	H</a:t>
            </a:r>
            <a:r>
              <a:rPr lang="en-US" altLang="vi-VN" sz="2400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2400">
                <a:latin typeface="Times New Roman" pitchFamily="18" charset="0"/>
                <a:cs typeface="Times New Roman" pitchFamily="18" charset="0"/>
              </a:rPr>
              <a:t>O</a:t>
            </a:r>
          </a:p>
          <a:p>
            <a:pPr eaLnBrk="1" hangingPunct="1"/>
            <a:endParaRPr lang="en-US" altLang="vi-VN" sz="240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vi-VN" sz="2400">
                <a:latin typeface="Times New Roman" pitchFamily="18" charset="0"/>
                <a:cs typeface="Times New Roman" pitchFamily="18" charset="0"/>
              </a:rPr>
              <a:t>(2)	C</a:t>
            </a:r>
            <a:r>
              <a:rPr lang="en-US" altLang="vi-VN" sz="2400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240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vi-VN" sz="2400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2400">
                <a:latin typeface="Times New Roman" pitchFamily="18" charset="0"/>
                <a:cs typeface="Times New Roman" pitchFamily="18" charset="0"/>
              </a:rPr>
              <a:t>	  +	2Br</a:t>
            </a:r>
            <a:r>
              <a:rPr lang="en-US" altLang="vi-VN" sz="2400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2400">
                <a:latin typeface="Times New Roman" pitchFamily="18" charset="0"/>
                <a:cs typeface="Times New Roman" pitchFamily="18" charset="0"/>
              </a:rPr>
              <a:t>			C</a:t>
            </a:r>
            <a:r>
              <a:rPr lang="en-US" altLang="vi-VN" sz="2400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240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vi-VN" sz="2400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2400">
                <a:latin typeface="Times New Roman" pitchFamily="18" charset="0"/>
                <a:cs typeface="Times New Roman" pitchFamily="18" charset="0"/>
              </a:rPr>
              <a:t>Br</a:t>
            </a:r>
            <a:r>
              <a:rPr lang="en-US" altLang="vi-VN" sz="2400" baseline="-25000">
                <a:latin typeface="Times New Roman" pitchFamily="18" charset="0"/>
                <a:cs typeface="Times New Roman" pitchFamily="18" charset="0"/>
              </a:rPr>
              <a:t>4</a:t>
            </a:r>
            <a:endParaRPr lang="en-US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201" name="Line 49"/>
          <p:cNvSpPr>
            <a:spLocks noChangeShapeType="1"/>
          </p:cNvSpPr>
          <p:nvPr/>
        </p:nvSpPr>
        <p:spPr bwMode="auto">
          <a:xfrm>
            <a:off x="4859338" y="5984875"/>
            <a:ext cx="935037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7036850"/>
              </p:ext>
            </p:extLst>
          </p:nvPr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2" name="Equation" r:id="rId4" imgW="114120" imgH="215640" progId="Equation.3">
                  <p:embed/>
                </p:oleObj>
              </mc:Choice>
              <mc:Fallback>
                <p:oleObj name="Equation" r:id="rId4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9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9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9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9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91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91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9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/>
      <p:bldP spid="49174" grpId="0"/>
      <p:bldP spid="49175" grpId="0"/>
      <p:bldP spid="49199" grpId="0" build="p"/>
      <p:bldP spid="4920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inh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WordArt 5"/>
          <p:cNvSpPr>
            <a:spLocks noChangeArrowheads="1" noChangeShapeType="1" noTextEdit="1"/>
          </p:cNvSpPr>
          <p:nvPr/>
        </p:nvSpPr>
        <p:spPr bwMode="auto">
          <a:xfrm>
            <a:off x="3124200" y="0"/>
            <a:ext cx="3581400" cy="25908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vi-VN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Dặn dò</a:t>
            </a:r>
          </a:p>
        </p:txBody>
      </p:sp>
      <p:sp>
        <p:nvSpPr>
          <p:cNvPr id="13316" name="Rectangle 6"/>
          <p:cNvSpPr>
            <a:spLocks noChangeArrowheads="1"/>
          </p:cNvSpPr>
          <p:nvPr/>
        </p:nvSpPr>
        <p:spPr bwMode="auto">
          <a:xfrm>
            <a:off x="1979613" y="3455988"/>
            <a:ext cx="5832475" cy="206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Học thuộc cấu tạo phân tử , tính chất hóa học và điều chế của axetilen (viết PTHH minh họa).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Làm BT  2, 3, 4, 5/ SGKtr 122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62" name="Oval 26"/>
          <p:cNvSpPr>
            <a:spLocks noChangeArrowheads="1"/>
          </p:cNvSpPr>
          <p:nvPr/>
        </p:nvSpPr>
        <p:spPr bwMode="auto">
          <a:xfrm>
            <a:off x="1600200" y="54356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Oval 33"/>
          <p:cNvSpPr>
            <a:spLocks noChangeArrowheads="1"/>
          </p:cNvSpPr>
          <p:nvPr/>
        </p:nvSpPr>
        <p:spPr bwMode="auto">
          <a:xfrm>
            <a:off x="1524000" y="53594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73" name="Oval 37"/>
          <p:cNvSpPr>
            <a:spLocks noChangeArrowheads="1"/>
          </p:cNvSpPr>
          <p:nvPr/>
        </p:nvSpPr>
        <p:spPr bwMode="auto">
          <a:xfrm>
            <a:off x="1600200" y="51308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0" name="Rectangle 50"/>
          <p:cNvSpPr>
            <a:spLocks noChangeArrowheads="1"/>
          </p:cNvSpPr>
          <p:nvPr/>
        </p:nvSpPr>
        <p:spPr bwMode="auto">
          <a:xfrm>
            <a:off x="1476375" y="5229225"/>
            <a:ext cx="107950" cy="144463"/>
          </a:xfrm>
          <a:prstGeom prst="rect">
            <a:avLst/>
          </a:prstGeom>
          <a:solidFill>
            <a:schemeClr val="bg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1" name="Rectangle 51"/>
          <p:cNvSpPr>
            <a:spLocks noChangeArrowheads="1"/>
          </p:cNvSpPr>
          <p:nvPr/>
        </p:nvSpPr>
        <p:spPr bwMode="auto">
          <a:xfrm>
            <a:off x="1547813" y="5445125"/>
            <a:ext cx="107950" cy="144463"/>
          </a:xfrm>
          <a:prstGeom prst="rect">
            <a:avLst/>
          </a:prstGeom>
          <a:solidFill>
            <a:schemeClr val="bg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2" name="Rectangle 52"/>
          <p:cNvSpPr>
            <a:spLocks noChangeArrowheads="1"/>
          </p:cNvSpPr>
          <p:nvPr/>
        </p:nvSpPr>
        <p:spPr bwMode="auto">
          <a:xfrm>
            <a:off x="1368425" y="5229225"/>
            <a:ext cx="107950" cy="107950"/>
          </a:xfrm>
          <a:prstGeom prst="rect">
            <a:avLst/>
          </a:prstGeom>
          <a:solidFill>
            <a:schemeClr val="bg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3" name="Rectangle 53"/>
          <p:cNvSpPr>
            <a:spLocks noChangeArrowheads="1"/>
          </p:cNvSpPr>
          <p:nvPr/>
        </p:nvSpPr>
        <p:spPr bwMode="auto">
          <a:xfrm>
            <a:off x="1439863" y="5373688"/>
            <a:ext cx="107950" cy="107950"/>
          </a:xfrm>
          <a:prstGeom prst="rect">
            <a:avLst/>
          </a:prstGeom>
          <a:solidFill>
            <a:schemeClr val="bg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4" name="Text Box 2"/>
          <p:cNvSpPr txBox="1">
            <a:spLocks noChangeArrowheads="1"/>
          </p:cNvSpPr>
          <p:nvPr/>
        </p:nvSpPr>
        <p:spPr bwMode="auto">
          <a:xfrm>
            <a:off x="381000" y="0"/>
            <a:ext cx="4648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altLang="vi-VN" sz="240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vi-VN" sz="3600" u="sng">
                <a:latin typeface="Times New Roman" pitchFamily="18" charset="0"/>
                <a:cs typeface="Times New Roman" pitchFamily="18" charset="0"/>
              </a:rPr>
              <a:t>PHAÛN ÖÙNG OXI HOAÙ</a:t>
            </a:r>
            <a:r>
              <a:rPr lang="en-US" altLang="vi-VN" sz="280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155" name="AutoShape 3"/>
          <p:cNvSpPr>
            <a:spLocks noChangeArrowheads="1"/>
          </p:cNvSpPr>
          <p:nvPr/>
        </p:nvSpPr>
        <p:spPr bwMode="auto">
          <a:xfrm rot="2954653">
            <a:off x="2287588" y="2828925"/>
            <a:ext cx="762000" cy="3273425"/>
          </a:xfrm>
          <a:prstGeom prst="can">
            <a:avLst>
              <a:gd name="adj" fmla="val 51291"/>
            </a:avLst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6" name="Line 6"/>
          <p:cNvSpPr>
            <a:spLocks noChangeShapeType="1"/>
          </p:cNvSpPr>
          <p:nvPr/>
        </p:nvSpPr>
        <p:spPr bwMode="auto">
          <a:xfrm>
            <a:off x="1046163" y="636905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157" name="Line 7"/>
          <p:cNvSpPr>
            <a:spLocks noChangeShapeType="1"/>
          </p:cNvSpPr>
          <p:nvPr/>
        </p:nvSpPr>
        <p:spPr bwMode="auto">
          <a:xfrm>
            <a:off x="1046163" y="644525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158" name="Line 8"/>
          <p:cNvSpPr>
            <a:spLocks noChangeShapeType="1"/>
          </p:cNvSpPr>
          <p:nvPr/>
        </p:nvSpPr>
        <p:spPr bwMode="auto">
          <a:xfrm>
            <a:off x="1046163" y="629285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159" name="AutoShape 17" descr="Wide upward diagonal"/>
          <p:cNvSpPr>
            <a:spLocks noChangeArrowheads="1"/>
          </p:cNvSpPr>
          <p:nvPr/>
        </p:nvSpPr>
        <p:spPr bwMode="auto">
          <a:xfrm rot="2908350">
            <a:off x="3175793" y="3256757"/>
            <a:ext cx="925513" cy="7112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pattFill prst="wdUpDiag">
            <a:fgClr>
              <a:schemeClr val="accent1"/>
            </a:fgClr>
            <a:bgClr>
              <a:schemeClr val="bg1"/>
            </a:bgClr>
          </a:patt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6160" name="Line 18"/>
          <p:cNvSpPr>
            <a:spLocks noChangeShapeType="1"/>
          </p:cNvSpPr>
          <p:nvPr/>
        </p:nvSpPr>
        <p:spPr bwMode="auto">
          <a:xfrm flipV="1">
            <a:off x="2590800" y="2616200"/>
            <a:ext cx="2209800" cy="184785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161" name="Line 19"/>
          <p:cNvSpPr>
            <a:spLocks noChangeShapeType="1"/>
          </p:cNvSpPr>
          <p:nvPr/>
        </p:nvSpPr>
        <p:spPr bwMode="auto">
          <a:xfrm flipV="1">
            <a:off x="2667000" y="2692400"/>
            <a:ext cx="2209800" cy="18288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162" name="Freeform 20"/>
          <p:cNvSpPr>
            <a:spLocks/>
          </p:cNvSpPr>
          <p:nvPr/>
        </p:nvSpPr>
        <p:spPr bwMode="auto">
          <a:xfrm>
            <a:off x="1676400" y="4826000"/>
            <a:ext cx="914400" cy="152400"/>
          </a:xfrm>
          <a:custGeom>
            <a:avLst/>
            <a:gdLst>
              <a:gd name="T0" fmla="*/ 2147483647 w 515"/>
              <a:gd name="T1" fmla="*/ 0 h 75"/>
              <a:gd name="T2" fmla="*/ 2147483647 w 515"/>
              <a:gd name="T3" fmla="*/ 0 h 75"/>
              <a:gd name="T4" fmla="*/ 2147483647 w 515"/>
              <a:gd name="T5" fmla="*/ 2147483647 h 75"/>
              <a:gd name="T6" fmla="*/ 2147483647 w 515"/>
              <a:gd name="T7" fmla="*/ 2147483647 h 75"/>
              <a:gd name="T8" fmla="*/ 2147483647 w 515"/>
              <a:gd name="T9" fmla="*/ 2147483647 h 75"/>
              <a:gd name="T10" fmla="*/ 2147483647 w 515"/>
              <a:gd name="T11" fmla="*/ 2147483647 h 75"/>
              <a:gd name="T12" fmla="*/ 2147483647 w 515"/>
              <a:gd name="T13" fmla="*/ 2147483647 h 75"/>
              <a:gd name="T14" fmla="*/ 2147483647 w 515"/>
              <a:gd name="T15" fmla="*/ 2147483647 h 7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15"/>
              <a:gd name="T25" fmla="*/ 0 h 75"/>
              <a:gd name="T26" fmla="*/ 515 w 515"/>
              <a:gd name="T27" fmla="*/ 75 h 7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15" h="75">
                <a:moveTo>
                  <a:pt x="26" y="0"/>
                </a:moveTo>
                <a:cubicBezTo>
                  <a:pt x="129" y="35"/>
                  <a:pt x="0" y="0"/>
                  <a:pt x="101" y="0"/>
                </a:cubicBezTo>
                <a:cubicBezTo>
                  <a:pt x="118" y="0"/>
                  <a:pt x="134" y="9"/>
                  <a:pt x="151" y="13"/>
                </a:cubicBezTo>
                <a:cubicBezTo>
                  <a:pt x="155" y="26"/>
                  <a:pt x="152" y="46"/>
                  <a:pt x="164" y="51"/>
                </a:cubicBezTo>
                <a:cubicBezTo>
                  <a:pt x="188" y="61"/>
                  <a:pt x="235" y="24"/>
                  <a:pt x="252" y="13"/>
                </a:cubicBezTo>
                <a:cubicBezTo>
                  <a:pt x="264" y="26"/>
                  <a:pt x="272" y="46"/>
                  <a:pt x="289" y="51"/>
                </a:cubicBezTo>
                <a:cubicBezTo>
                  <a:pt x="316" y="59"/>
                  <a:pt x="358" y="26"/>
                  <a:pt x="377" y="13"/>
                </a:cubicBezTo>
                <a:cubicBezTo>
                  <a:pt x="417" y="75"/>
                  <a:pt x="446" y="63"/>
                  <a:pt x="515" y="63"/>
                </a:cubicBezTo>
              </a:path>
            </a:pathLst>
          </a:cu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163" name="Freeform 21"/>
          <p:cNvSpPr>
            <a:spLocks/>
          </p:cNvSpPr>
          <p:nvPr/>
        </p:nvSpPr>
        <p:spPr bwMode="auto">
          <a:xfrm>
            <a:off x="1524000" y="5054600"/>
            <a:ext cx="817563" cy="119063"/>
          </a:xfrm>
          <a:custGeom>
            <a:avLst/>
            <a:gdLst>
              <a:gd name="T0" fmla="*/ 2147483647 w 515"/>
              <a:gd name="T1" fmla="*/ 0 h 75"/>
              <a:gd name="T2" fmla="*/ 2147483647 w 515"/>
              <a:gd name="T3" fmla="*/ 0 h 75"/>
              <a:gd name="T4" fmla="*/ 2147483647 w 515"/>
              <a:gd name="T5" fmla="*/ 2147483647 h 75"/>
              <a:gd name="T6" fmla="*/ 2147483647 w 515"/>
              <a:gd name="T7" fmla="*/ 2147483647 h 75"/>
              <a:gd name="T8" fmla="*/ 2147483647 w 515"/>
              <a:gd name="T9" fmla="*/ 2147483647 h 75"/>
              <a:gd name="T10" fmla="*/ 2147483647 w 515"/>
              <a:gd name="T11" fmla="*/ 2147483647 h 75"/>
              <a:gd name="T12" fmla="*/ 2147483647 w 515"/>
              <a:gd name="T13" fmla="*/ 2147483647 h 75"/>
              <a:gd name="T14" fmla="*/ 2147483647 w 515"/>
              <a:gd name="T15" fmla="*/ 2147483647 h 7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15"/>
              <a:gd name="T25" fmla="*/ 0 h 75"/>
              <a:gd name="T26" fmla="*/ 515 w 515"/>
              <a:gd name="T27" fmla="*/ 75 h 7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15" h="75">
                <a:moveTo>
                  <a:pt x="26" y="0"/>
                </a:moveTo>
                <a:cubicBezTo>
                  <a:pt x="129" y="35"/>
                  <a:pt x="0" y="0"/>
                  <a:pt x="101" y="0"/>
                </a:cubicBezTo>
                <a:cubicBezTo>
                  <a:pt x="118" y="0"/>
                  <a:pt x="134" y="9"/>
                  <a:pt x="151" y="13"/>
                </a:cubicBezTo>
                <a:cubicBezTo>
                  <a:pt x="155" y="26"/>
                  <a:pt x="152" y="46"/>
                  <a:pt x="164" y="51"/>
                </a:cubicBezTo>
                <a:cubicBezTo>
                  <a:pt x="188" y="61"/>
                  <a:pt x="235" y="24"/>
                  <a:pt x="252" y="13"/>
                </a:cubicBezTo>
                <a:cubicBezTo>
                  <a:pt x="264" y="26"/>
                  <a:pt x="272" y="46"/>
                  <a:pt x="289" y="51"/>
                </a:cubicBezTo>
                <a:cubicBezTo>
                  <a:pt x="316" y="59"/>
                  <a:pt x="358" y="26"/>
                  <a:pt x="377" y="13"/>
                </a:cubicBezTo>
                <a:cubicBezTo>
                  <a:pt x="417" y="75"/>
                  <a:pt x="446" y="63"/>
                  <a:pt x="515" y="6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164" name="Freeform 22"/>
          <p:cNvSpPr>
            <a:spLocks/>
          </p:cNvSpPr>
          <p:nvPr/>
        </p:nvSpPr>
        <p:spPr bwMode="auto">
          <a:xfrm>
            <a:off x="1524000" y="4978400"/>
            <a:ext cx="990600" cy="76200"/>
          </a:xfrm>
          <a:custGeom>
            <a:avLst/>
            <a:gdLst>
              <a:gd name="T0" fmla="*/ 2147483647 w 515"/>
              <a:gd name="T1" fmla="*/ 0 h 75"/>
              <a:gd name="T2" fmla="*/ 2147483647 w 515"/>
              <a:gd name="T3" fmla="*/ 0 h 75"/>
              <a:gd name="T4" fmla="*/ 2147483647 w 515"/>
              <a:gd name="T5" fmla="*/ 2147483647 h 75"/>
              <a:gd name="T6" fmla="*/ 2147483647 w 515"/>
              <a:gd name="T7" fmla="*/ 2147483647 h 75"/>
              <a:gd name="T8" fmla="*/ 2147483647 w 515"/>
              <a:gd name="T9" fmla="*/ 2147483647 h 75"/>
              <a:gd name="T10" fmla="*/ 2147483647 w 515"/>
              <a:gd name="T11" fmla="*/ 2147483647 h 75"/>
              <a:gd name="T12" fmla="*/ 2147483647 w 515"/>
              <a:gd name="T13" fmla="*/ 2147483647 h 75"/>
              <a:gd name="T14" fmla="*/ 2147483647 w 515"/>
              <a:gd name="T15" fmla="*/ 2147483647 h 7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15"/>
              <a:gd name="T25" fmla="*/ 0 h 75"/>
              <a:gd name="T26" fmla="*/ 515 w 515"/>
              <a:gd name="T27" fmla="*/ 75 h 7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15" h="75">
                <a:moveTo>
                  <a:pt x="26" y="0"/>
                </a:moveTo>
                <a:cubicBezTo>
                  <a:pt x="129" y="35"/>
                  <a:pt x="0" y="0"/>
                  <a:pt x="101" y="0"/>
                </a:cubicBezTo>
                <a:cubicBezTo>
                  <a:pt x="118" y="0"/>
                  <a:pt x="134" y="9"/>
                  <a:pt x="151" y="13"/>
                </a:cubicBezTo>
                <a:cubicBezTo>
                  <a:pt x="155" y="26"/>
                  <a:pt x="152" y="46"/>
                  <a:pt x="164" y="51"/>
                </a:cubicBezTo>
                <a:cubicBezTo>
                  <a:pt x="188" y="61"/>
                  <a:pt x="235" y="24"/>
                  <a:pt x="252" y="13"/>
                </a:cubicBezTo>
                <a:cubicBezTo>
                  <a:pt x="264" y="26"/>
                  <a:pt x="272" y="46"/>
                  <a:pt x="289" y="51"/>
                </a:cubicBezTo>
                <a:cubicBezTo>
                  <a:pt x="316" y="59"/>
                  <a:pt x="358" y="26"/>
                  <a:pt x="377" y="13"/>
                </a:cubicBezTo>
                <a:cubicBezTo>
                  <a:pt x="417" y="75"/>
                  <a:pt x="446" y="63"/>
                  <a:pt x="515" y="6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165" name="Freeform 23"/>
          <p:cNvSpPr>
            <a:spLocks/>
          </p:cNvSpPr>
          <p:nvPr/>
        </p:nvSpPr>
        <p:spPr bwMode="auto">
          <a:xfrm>
            <a:off x="1295400" y="5130800"/>
            <a:ext cx="893763" cy="152400"/>
          </a:xfrm>
          <a:custGeom>
            <a:avLst/>
            <a:gdLst>
              <a:gd name="T0" fmla="*/ 2147483647 w 515"/>
              <a:gd name="T1" fmla="*/ 0 h 75"/>
              <a:gd name="T2" fmla="*/ 2147483647 w 515"/>
              <a:gd name="T3" fmla="*/ 0 h 75"/>
              <a:gd name="T4" fmla="*/ 2147483647 w 515"/>
              <a:gd name="T5" fmla="*/ 2147483647 h 75"/>
              <a:gd name="T6" fmla="*/ 2147483647 w 515"/>
              <a:gd name="T7" fmla="*/ 2147483647 h 75"/>
              <a:gd name="T8" fmla="*/ 2147483647 w 515"/>
              <a:gd name="T9" fmla="*/ 2147483647 h 75"/>
              <a:gd name="T10" fmla="*/ 2147483647 w 515"/>
              <a:gd name="T11" fmla="*/ 2147483647 h 75"/>
              <a:gd name="T12" fmla="*/ 2147483647 w 515"/>
              <a:gd name="T13" fmla="*/ 2147483647 h 75"/>
              <a:gd name="T14" fmla="*/ 2147483647 w 515"/>
              <a:gd name="T15" fmla="*/ 2147483647 h 7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15"/>
              <a:gd name="T25" fmla="*/ 0 h 75"/>
              <a:gd name="T26" fmla="*/ 515 w 515"/>
              <a:gd name="T27" fmla="*/ 75 h 7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15" h="75">
                <a:moveTo>
                  <a:pt x="26" y="0"/>
                </a:moveTo>
                <a:cubicBezTo>
                  <a:pt x="129" y="35"/>
                  <a:pt x="0" y="0"/>
                  <a:pt x="101" y="0"/>
                </a:cubicBezTo>
                <a:cubicBezTo>
                  <a:pt x="118" y="0"/>
                  <a:pt x="134" y="9"/>
                  <a:pt x="151" y="13"/>
                </a:cubicBezTo>
                <a:cubicBezTo>
                  <a:pt x="155" y="26"/>
                  <a:pt x="152" y="46"/>
                  <a:pt x="164" y="51"/>
                </a:cubicBezTo>
                <a:cubicBezTo>
                  <a:pt x="188" y="61"/>
                  <a:pt x="235" y="24"/>
                  <a:pt x="252" y="13"/>
                </a:cubicBezTo>
                <a:cubicBezTo>
                  <a:pt x="264" y="26"/>
                  <a:pt x="272" y="46"/>
                  <a:pt x="289" y="51"/>
                </a:cubicBezTo>
                <a:cubicBezTo>
                  <a:pt x="316" y="59"/>
                  <a:pt x="358" y="26"/>
                  <a:pt x="377" y="13"/>
                </a:cubicBezTo>
                <a:cubicBezTo>
                  <a:pt x="417" y="75"/>
                  <a:pt x="446" y="63"/>
                  <a:pt x="515" y="6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166" name="Freeform 24"/>
          <p:cNvSpPr>
            <a:spLocks/>
          </p:cNvSpPr>
          <p:nvPr/>
        </p:nvSpPr>
        <p:spPr bwMode="auto">
          <a:xfrm>
            <a:off x="1295400" y="5283200"/>
            <a:ext cx="817563" cy="119063"/>
          </a:xfrm>
          <a:custGeom>
            <a:avLst/>
            <a:gdLst>
              <a:gd name="T0" fmla="*/ 2147483647 w 515"/>
              <a:gd name="T1" fmla="*/ 0 h 75"/>
              <a:gd name="T2" fmla="*/ 2147483647 w 515"/>
              <a:gd name="T3" fmla="*/ 0 h 75"/>
              <a:gd name="T4" fmla="*/ 2147483647 w 515"/>
              <a:gd name="T5" fmla="*/ 2147483647 h 75"/>
              <a:gd name="T6" fmla="*/ 2147483647 w 515"/>
              <a:gd name="T7" fmla="*/ 2147483647 h 75"/>
              <a:gd name="T8" fmla="*/ 2147483647 w 515"/>
              <a:gd name="T9" fmla="*/ 2147483647 h 75"/>
              <a:gd name="T10" fmla="*/ 2147483647 w 515"/>
              <a:gd name="T11" fmla="*/ 2147483647 h 75"/>
              <a:gd name="T12" fmla="*/ 2147483647 w 515"/>
              <a:gd name="T13" fmla="*/ 2147483647 h 75"/>
              <a:gd name="T14" fmla="*/ 2147483647 w 515"/>
              <a:gd name="T15" fmla="*/ 2147483647 h 7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15"/>
              <a:gd name="T25" fmla="*/ 0 h 75"/>
              <a:gd name="T26" fmla="*/ 515 w 515"/>
              <a:gd name="T27" fmla="*/ 75 h 7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15" h="75">
                <a:moveTo>
                  <a:pt x="26" y="0"/>
                </a:moveTo>
                <a:cubicBezTo>
                  <a:pt x="129" y="35"/>
                  <a:pt x="0" y="0"/>
                  <a:pt x="101" y="0"/>
                </a:cubicBezTo>
                <a:cubicBezTo>
                  <a:pt x="118" y="0"/>
                  <a:pt x="134" y="9"/>
                  <a:pt x="151" y="13"/>
                </a:cubicBezTo>
                <a:cubicBezTo>
                  <a:pt x="155" y="26"/>
                  <a:pt x="152" y="46"/>
                  <a:pt x="164" y="51"/>
                </a:cubicBezTo>
                <a:cubicBezTo>
                  <a:pt x="188" y="61"/>
                  <a:pt x="235" y="24"/>
                  <a:pt x="252" y="13"/>
                </a:cubicBezTo>
                <a:cubicBezTo>
                  <a:pt x="264" y="26"/>
                  <a:pt x="272" y="46"/>
                  <a:pt x="289" y="51"/>
                </a:cubicBezTo>
                <a:cubicBezTo>
                  <a:pt x="316" y="59"/>
                  <a:pt x="358" y="26"/>
                  <a:pt x="377" y="13"/>
                </a:cubicBezTo>
                <a:cubicBezTo>
                  <a:pt x="417" y="75"/>
                  <a:pt x="446" y="63"/>
                  <a:pt x="515" y="6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167" name="Freeform 25"/>
          <p:cNvSpPr>
            <a:spLocks/>
          </p:cNvSpPr>
          <p:nvPr/>
        </p:nvSpPr>
        <p:spPr bwMode="auto">
          <a:xfrm>
            <a:off x="1295400" y="5435600"/>
            <a:ext cx="685800" cy="76200"/>
          </a:xfrm>
          <a:custGeom>
            <a:avLst/>
            <a:gdLst>
              <a:gd name="T0" fmla="*/ 2147483647 w 515"/>
              <a:gd name="T1" fmla="*/ 0 h 75"/>
              <a:gd name="T2" fmla="*/ 2147483647 w 515"/>
              <a:gd name="T3" fmla="*/ 0 h 75"/>
              <a:gd name="T4" fmla="*/ 2147483647 w 515"/>
              <a:gd name="T5" fmla="*/ 2147483647 h 75"/>
              <a:gd name="T6" fmla="*/ 2147483647 w 515"/>
              <a:gd name="T7" fmla="*/ 2147483647 h 75"/>
              <a:gd name="T8" fmla="*/ 2147483647 w 515"/>
              <a:gd name="T9" fmla="*/ 2147483647 h 75"/>
              <a:gd name="T10" fmla="*/ 2147483647 w 515"/>
              <a:gd name="T11" fmla="*/ 2147483647 h 75"/>
              <a:gd name="T12" fmla="*/ 2147483647 w 515"/>
              <a:gd name="T13" fmla="*/ 2147483647 h 75"/>
              <a:gd name="T14" fmla="*/ 2147483647 w 515"/>
              <a:gd name="T15" fmla="*/ 2147483647 h 7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15"/>
              <a:gd name="T25" fmla="*/ 0 h 75"/>
              <a:gd name="T26" fmla="*/ 515 w 515"/>
              <a:gd name="T27" fmla="*/ 75 h 7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15" h="75">
                <a:moveTo>
                  <a:pt x="26" y="0"/>
                </a:moveTo>
                <a:cubicBezTo>
                  <a:pt x="129" y="35"/>
                  <a:pt x="0" y="0"/>
                  <a:pt x="101" y="0"/>
                </a:cubicBezTo>
                <a:cubicBezTo>
                  <a:pt x="118" y="0"/>
                  <a:pt x="134" y="9"/>
                  <a:pt x="151" y="13"/>
                </a:cubicBezTo>
                <a:cubicBezTo>
                  <a:pt x="155" y="26"/>
                  <a:pt x="152" y="46"/>
                  <a:pt x="164" y="51"/>
                </a:cubicBezTo>
                <a:cubicBezTo>
                  <a:pt x="188" y="61"/>
                  <a:pt x="235" y="24"/>
                  <a:pt x="252" y="13"/>
                </a:cubicBezTo>
                <a:cubicBezTo>
                  <a:pt x="264" y="26"/>
                  <a:pt x="272" y="46"/>
                  <a:pt x="289" y="51"/>
                </a:cubicBezTo>
                <a:cubicBezTo>
                  <a:pt x="316" y="59"/>
                  <a:pt x="358" y="26"/>
                  <a:pt x="377" y="13"/>
                </a:cubicBezTo>
                <a:cubicBezTo>
                  <a:pt x="417" y="75"/>
                  <a:pt x="446" y="63"/>
                  <a:pt x="515" y="6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168" name="Oval 27"/>
          <p:cNvSpPr>
            <a:spLocks noChangeArrowheads="1"/>
          </p:cNvSpPr>
          <p:nvPr/>
        </p:nvSpPr>
        <p:spPr bwMode="auto">
          <a:xfrm>
            <a:off x="1828800" y="52832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69" name="Oval 28"/>
          <p:cNvSpPr>
            <a:spLocks noChangeArrowheads="1"/>
          </p:cNvSpPr>
          <p:nvPr/>
        </p:nvSpPr>
        <p:spPr bwMode="auto">
          <a:xfrm>
            <a:off x="1752600" y="53594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180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70" name="Oval 29"/>
          <p:cNvSpPr>
            <a:spLocks noChangeArrowheads="1"/>
          </p:cNvSpPr>
          <p:nvPr/>
        </p:nvSpPr>
        <p:spPr bwMode="auto">
          <a:xfrm>
            <a:off x="1981200" y="50546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71" name="Oval 30"/>
          <p:cNvSpPr>
            <a:spLocks noChangeArrowheads="1"/>
          </p:cNvSpPr>
          <p:nvPr/>
        </p:nvSpPr>
        <p:spPr bwMode="auto">
          <a:xfrm>
            <a:off x="1600200" y="49022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72" name="Oval 31"/>
          <p:cNvSpPr>
            <a:spLocks noChangeArrowheads="1"/>
          </p:cNvSpPr>
          <p:nvPr/>
        </p:nvSpPr>
        <p:spPr bwMode="auto">
          <a:xfrm>
            <a:off x="2057400" y="52832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73" name="Oval 32"/>
          <p:cNvSpPr>
            <a:spLocks noChangeArrowheads="1"/>
          </p:cNvSpPr>
          <p:nvPr/>
        </p:nvSpPr>
        <p:spPr bwMode="auto">
          <a:xfrm>
            <a:off x="1828800" y="51308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74" name="Oval 34"/>
          <p:cNvSpPr>
            <a:spLocks noChangeArrowheads="1"/>
          </p:cNvSpPr>
          <p:nvPr/>
        </p:nvSpPr>
        <p:spPr bwMode="auto">
          <a:xfrm>
            <a:off x="1828800" y="49784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75" name="Oval 35"/>
          <p:cNvSpPr>
            <a:spLocks noChangeArrowheads="1"/>
          </p:cNvSpPr>
          <p:nvPr/>
        </p:nvSpPr>
        <p:spPr bwMode="auto">
          <a:xfrm>
            <a:off x="1752600" y="53594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76" name="Oval 36"/>
          <p:cNvSpPr>
            <a:spLocks noChangeArrowheads="1"/>
          </p:cNvSpPr>
          <p:nvPr/>
        </p:nvSpPr>
        <p:spPr bwMode="auto">
          <a:xfrm>
            <a:off x="1752600" y="49022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77" name="Oval 38"/>
          <p:cNvSpPr>
            <a:spLocks noChangeArrowheads="1"/>
          </p:cNvSpPr>
          <p:nvPr/>
        </p:nvSpPr>
        <p:spPr bwMode="auto">
          <a:xfrm>
            <a:off x="2133600" y="50546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75" name="Oval 39"/>
          <p:cNvSpPr>
            <a:spLocks noChangeArrowheads="1"/>
          </p:cNvSpPr>
          <p:nvPr/>
        </p:nvSpPr>
        <p:spPr bwMode="auto">
          <a:xfrm>
            <a:off x="1752600" y="55118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4648200" y="2006600"/>
            <a:ext cx="2743200" cy="609600"/>
            <a:chOff x="3456" y="192"/>
            <a:chExt cx="1728" cy="384"/>
          </a:xfrm>
        </p:grpSpPr>
        <p:pic>
          <p:nvPicPr>
            <p:cNvPr id="6188" name="Picture 41" descr="fale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6" y="192"/>
              <a:ext cx="274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89" name="Line 42"/>
            <p:cNvSpPr>
              <a:spLocks noChangeShapeType="1"/>
            </p:cNvSpPr>
            <p:nvPr/>
          </p:nvSpPr>
          <p:spPr bwMode="auto">
            <a:xfrm>
              <a:off x="3600" y="528"/>
              <a:ext cx="1584" cy="0"/>
            </a:xfrm>
            <a:prstGeom prst="line">
              <a:avLst/>
            </a:prstGeom>
            <a:noFill/>
            <a:ln w="38100">
              <a:pattFill prst="ltVert">
                <a:fgClr>
                  <a:srgbClr val="000000"/>
                </a:fgClr>
                <a:bgClr>
                  <a:srgbClr val="FFFFFF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pic>
        <p:nvPicPr>
          <p:cNvPr id="39979" name="Picture 43" descr="fal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930400"/>
            <a:ext cx="43497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80" name="Line 44"/>
          <p:cNvSpPr>
            <a:spLocks noChangeShapeType="1"/>
          </p:cNvSpPr>
          <p:nvPr/>
        </p:nvSpPr>
        <p:spPr bwMode="auto">
          <a:xfrm>
            <a:off x="2209800" y="5435600"/>
            <a:ext cx="1219200" cy="762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9981" name="Text Box 45"/>
          <p:cNvSpPr txBox="1">
            <a:spLocks noChangeArrowheads="1"/>
          </p:cNvSpPr>
          <p:nvPr/>
        </p:nvSpPr>
        <p:spPr bwMode="auto">
          <a:xfrm>
            <a:off x="3505200" y="5054600"/>
            <a:ext cx="30114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360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CaC</a:t>
            </a:r>
            <a:r>
              <a:rPr lang="en-US" altLang="vi-VN" sz="3600" baseline="-2500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360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+ H</a:t>
            </a:r>
            <a:r>
              <a:rPr lang="en-US" altLang="vi-VN" sz="3600" baseline="-2500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360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39982" name="Text Box 46"/>
          <p:cNvSpPr txBox="1">
            <a:spLocks noChangeArrowheads="1"/>
          </p:cNvSpPr>
          <p:nvPr/>
        </p:nvSpPr>
        <p:spPr bwMode="auto">
          <a:xfrm>
            <a:off x="4876800" y="3073400"/>
            <a:ext cx="322421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>
                <a:solidFill>
                  <a:srgbClr val="EFFBB1"/>
                </a:solidFill>
                <a:latin typeface="Times New Roman" pitchFamily="18" charset="0"/>
                <a:cs typeface="Times New Roman" pitchFamily="18" charset="0"/>
              </a:rPr>
              <a:t>Khí axetilen cháy với ngọn lửa sáng, tỏa nhiều nhiệt</a:t>
            </a:r>
          </a:p>
        </p:txBody>
      </p:sp>
      <p:sp>
        <p:nvSpPr>
          <p:cNvPr id="39983" name="Text Box 47"/>
          <p:cNvSpPr txBox="1">
            <a:spLocks noChangeArrowheads="1"/>
          </p:cNvSpPr>
          <p:nvPr/>
        </p:nvSpPr>
        <p:spPr bwMode="auto">
          <a:xfrm>
            <a:off x="215900" y="368300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 b="1">
                <a:solidFill>
                  <a:srgbClr val="FFFF66"/>
                </a:solidFill>
                <a:latin typeface="Times New Roman" pitchFamily="18" charset="0"/>
                <a:cs typeface="Times New Roman" pitchFamily="18" charset="0"/>
              </a:rPr>
              <a:t>Thí nghiệm minh họa khí axetilen cháy trong không khí:</a:t>
            </a:r>
            <a:endParaRPr lang="en-US" altLang="vi-VN" sz="2800">
              <a:solidFill>
                <a:srgbClr val="FFFF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84" name="Line 48"/>
          <p:cNvSpPr>
            <a:spLocks noChangeShapeType="1"/>
          </p:cNvSpPr>
          <p:nvPr/>
        </p:nvSpPr>
        <p:spPr bwMode="auto">
          <a:xfrm flipV="1">
            <a:off x="2514600" y="4216400"/>
            <a:ext cx="457200" cy="381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9985" name="Line 49"/>
          <p:cNvSpPr>
            <a:spLocks noChangeShapeType="1"/>
          </p:cNvSpPr>
          <p:nvPr/>
        </p:nvSpPr>
        <p:spPr bwMode="auto">
          <a:xfrm flipV="1">
            <a:off x="4140200" y="2852738"/>
            <a:ext cx="457200" cy="381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187" name="AutoShape 4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532813" y="0"/>
            <a:ext cx="611187" cy="441325"/>
          </a:xfrm>
          <a:prstGeom prst="actionButtonBeginning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9064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99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-2.22222E-6 C 0.00226 -0.02083 -0.00052 -0.02546 0.01458 -0.03055 C 0.01597 -0.03333 0.01823 -0.03564 0.01875 -0.03889 C 0.02031 -0.04884 0.01719 -0.06041 0.02083 -0.06944 C 0.02292 -0.07453 0.03333 -0.075 0.03333 -0.075 C 0.03594 -0.08518 0.03542 -0.08032 0.03542 -0.08889 " pathEditMode="relative" ptsTypes="fffffA">
                                      <p:cBhvr>
                                        <p:cTn id="12" dur="2000" fill="hold"/>
                                        <p:tgtEl>
                                          <p:spTgt spid="399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0.02777 C -0.00694 0.02222 -0.00573 0.01504 -0.00208 0.01111 C -0.00034 0.00925 0.00226 0.00972 0.00417 0.00833 C 0.00643 0.00694 0.00834 0.00463 0.01042 0.00277 C 0.01302 -0.00787 0.01181 -0.02963 0.01667 -0.03612 C 0.02014 -0.04075 0.02188 -0.0375 0.025 -0.04167 " pathEditMode="relative" ptsTypes="fffffA">
                                      <p:cBhvr>
                                        <p:cTn id="14" dur="2000" fill="hold"/>
                                        <p:tgtEl>
                                          <p:spTgt spid="399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0.00278 C -0.00764 -0.00185 -0.00816 -0.00718 -0.00625 -0.01111 C -0.00503 -0.01366 -0.00191 -0.0125 -3.33333E-6 -0.01389 C 0.00226 -0.01528 0.004 -0.01806 0.00625 -0.01944 C 0.01441 -0.02477 0.02448 -0.02477 0.03334 -0.02778 C 0.03837 -0.03241 0.0415 -0.03333 0.04375 -0.04167 C 0.04931 -0.06157 0.0408 -0.05116 0.05209 -0.06111 C 0.06059 -0.05972 0.07587 -0.05394 0.08334 -0.06389 " pathEditMode="relative" ptsTypes="fffffffA">
                                      <p:cBhvr>
                                        <p:cTn id="16" dur="2000" fill="hold"/>
                                        <p:tgtEl>
                                          <p:spTgt spid="399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" presetClass="entr" presetSubtype="1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9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2" presetID="5" presetClass="entr" presetSubtype="1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9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39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9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4"/>
                                            </p:cond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39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62" grpId="0" animBg="1"/>
      <p:bldP spid="39973" grpId="0" animBg="1"/>
      <p:bldP spid="39975" grpId="0" animBg="1"/>
      <p:bldP spid="39980" grpId="0" animBg="1"/>
      <p:bldP spid="39981" grpId="0"/>
      <p:bldP spid="39982" grpId="0"/>
      <p:bldP spid="39983" grpId="0"/>
      <p:bldP spid="39984" grpId="0" animBg="1"/>
      <p:bldP spid="3998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AutoShape 4"/>
          <p:cNvSpPr>
            <a:spLocks noChangeArrowheads="1"/>
          </p:cNvSpPr>
          <p:nvPr/>
        </p:nvSpPr>
        <p:spPr bwMode="auto">
          <a:xfrm rot="-2563208">
            <a:off x="6048375" y="4570413"/>
            <a:ext cx="420688" cy="976312"/>
          </a:xfrm>
          <a:prstGeom prst="can">
            <a:avLst>
              <a:gd name="adj" fmla="val 75317"/>
            </a:avLst>
          </a:prstGeom>
          <a:solidFill>
            <a:srgbClr val="F68B0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13" name="AutoShape 5"/>
          <p:cNvSpPr>
            <a:spLocks noChangeArrowheads="1"/>
          </p:cNvSpPr>
          <p:nvPr/>
        </p:nvSpPr>
        <p:spPr bwMode="auto">
          <a:xfrm rot="-2563208">
            <a:off x="6045200" y="4559300"/>
            <a:ext cx="420688" cy="989013"/>
          </a:xfrm>
          <a:prstGeom prst="can">
            <a:avLst>
              <a:gd name="adj" fmla="val 76297"/>
            </a:avLst>
          </a:prstGeom>
          <a:solidFill>
            <a:srgbClr val="FFDA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173" name="Object 9"/>
          <p:cNvGraphicFramePr>
            <a:graphicFrameLocks noChangeAspect="1"/>
          </p:cNvGraphicFramePr>
          <p:nvPr/>
        </p:nvGraphicFramePr>
        <p:xfrm>
          <a:off x="1600200" y="2894013"/>
          <a:ext cx="6159500" cy="265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4" name="Flash Document" r:id="rId4" imgW="4242600" imgH="1829520" progId="Flash.Movie">
                  <p:embed/>
                </p:oleObj>
              </mc:Choice>
              <mc:Fallback>
                <p:oleObj name="Flash Document" r:id="rId4" imgW="4242600" imgH="1829520" progId="Flash.Movi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894013"/>
                        <a:ext cx="6159500" cy="2654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8" name="Oval 10"/>
          <p:cNvSpPr>
            <a:spLocks noChangeArrowheads="1"/>
          </p:cNvSpPr>
          <p:nvPr/>
        </p:nvSpPr>
        <p:spPr bwMode="auto">
          <a:xfrm>
            <a:off x="1905000" y="4741863"/>
            <a:ext cx="76200" cy="76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19" name="Oval 11"/>
          <p:cNvSpPr>
            <a:spLocks noChangeArrowheads="1"/>
          </p:cNvSpPr>
          <p:nvPr/>
        </p:nvSpPr>
        <p:spPr bwMode="auto">
          <a:xfrm>
            <a:off x="1714500" y="4862513"/>
            <a:ext cx="76200" cy="76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20" name="Oval 12"/>
          <p:cNvSpPr>
            <a:spLocks noChangeArrowheads="1"/>
          </p:cNvSpPr>
          <p:nvPr/>
        </p:nvSpPr>
        <p:spPr bwMode="auto">
          <a:xfrm>
            <a:off x="1860550" y="4865688"/>
            <a:ext cx="76200" cy="76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21" name="Oval 13"/>
          <p:cNvSpPr>
            <a:spLocks noChangeArrowheads="1"/>
          </p:cNvSpPr>
          <p:nvPr/>
        </p:nvSpPr>
        <p:spPr bwMode="auto">
          <a:xfrm>
            <a:off x="2057400" y="4646613"/>
            <a:ext cx="76200" cy="76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22" name="Oval 14"/>
          <p:cNvSpPr>
            <a:spLocks noChangeArrowheads="1"/>
          </p:cNvSpPr>
          <p:nvPr/>
        </p:nvSpPr>
        <p:spPr bwMode="auto">
          <a:xfrm>
            <a:off x="1752600" y="4722813"/>
            <a:ext cx="76200" cy="76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23" name="Oval 15"/>
          <p:cNvSpPr>
            <a:spLocks noChangeArrowheads="1"/>
          </p:cNvSpPr>
          <p:nvPr/>
        </p:nvSpPr>
        <p:spPr bwMode="auto">
          <a:xfrm>
            <a:off x="2133600" y="4494213"/>
            <a:ext cx="76200" cy="76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24" name="Oval 16"/>
          <p:cNvSpPr>
            <a:spLocks noChangeArrowheads="1"/>
          </p:cNvSpPr>
          <p:nvPr/>
        </p:nvSpPr>
        <p:spPr bwMode="auto">
          <a:xfrm>
            <a:off x="2362200" y="4494213"/>
            <a:ext cx="76200" cy="76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25" name="Oval 17"/>
          <p:cNvSpPr>
            <a:spLocks noChangeArrowheads="1"/>
          </p:cNvSpPr>
          <p:nvPr/>
        </p:nvSpPr>
        <p:spPr bwMode="auto">
          <a:xfrm>
            <a:off x="2247900" y="4437063"/>
            <a:ext cx="76200" cy="76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26" name="Oval 18"/>
          <p:cNvSpPr>
            <a:spLocks noChangeArrowheads="1"/>
          </p:cNvSpPr>
          <p:nvPr/>
        </p:nvSpPr>
        <p:spPr bwMode="auto">
          <a:xfrm>
            <a:off x="1905000" y="4570413"/>
            <a:ext cx="76200" cy="76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27" name="Oval 19"/>
          <p:cNvSpPr>
            <a:spLocks noChangeArrowheads="1"/>
          </p:cNvSpPr>
          <p:nvPr/>
        </p:nvSpPr>
        <p:spPr bwMode="auto">
          <a:xfrm>
            <a:off x="2057400" y="4779963"/>
            <a:ext cx="76200" cy="76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28" name="Oval 20"/>
          <p:cNvSpPr>
            <a:spLocks noChangeArrowheads="1"/>
          </p:cNvSpPr>
          <p:nvPr/>
        </p:nvSpPr>
        <p:spPr bwMode="auto">
          <a:xfrm>
            <a:off x="2209800" y="4646613"/>
            <a:ext cx="76200" cy="76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29" name="Oval 21"/>
          <p:cNvSpPr>
            <a:spLocks noChangeArrowheads="1"/>
          </p:cNvSpPr>
          <p:nvPr/>
        </p:nvSpPr>
        <p:spPr bwMode="auto">
          <a:xfrm>
            <a:off x="2514600" y="4494213"/>
            <a:ext cx="76200" cy="76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30" name="Oval 22"/>
          <p:cNvSpPr>
            <a:spLocks noChangeArrowheads="1"/>
          </p:cNvSpPr>
          <p:nvPr/>
        </p:nvSpPr>
        <p:spPr bwMode="auto">
          <a:xfrm>
            <a:off x="1943100" y="4837113"/>
            <a:ext cx="76200" cy="76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31" name="Oval 23"/>
          <p:cNvSpPr>
            <a:spLocks noChangeArrowheads="1"/>
          </p:cNvSpPr>
          <p:nvPr/>
        </p:nvSpPr>
        <p:spPr bwMode="auto">
          <a:xfrm>
            <a:off x="1828800" y="4760913"/>
            <a:ext cx="76200" cy="76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32" name="Oval 24"/>
          <p:cNvSpPr>
            <a:spLocks noChangeArrowheads="1"/>
          </p:cNvSpPr>
          <p:nvPr/>
        </p:nvSpPr>
        <p:spPr bwMode="auto">
          <a:xfrm>
            <a:off x="6343650" y="5180013"/>
            <a:ext cx="76200" cy="76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33" name="Oval 25"/>
          <p:cNvSpPr>
            <a:spLocks noChangeArrowheads="1"/>
          </p:cNvSpPr>
          <p:nvPr/>
        </p:nvSpPr>
        <p:spPr bwMode="auto">
          <a:xfrm>
            <a:off x="6000750" y="4799013"/>
            <a:ext cx="76200" cy="76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34" name="Oval 26"/>
          <p:cNvSpPr>
            <a:spLocks noChangeArrowheads="1"/>
          </p:cNvSpPr>
          <p:nvPr/>
        </p:nvSpPr>
        <p:spPr bwMode="auto">
          <a:xfrm>
            <a:off x="6076950" y="4894263"/>
            <a:ext cx="76200" cy="76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35" name="Oval 27"/>
          <p:cNvSpPr>
            <a:spLocks noChangeArrowheads="1"/>
          </p:cNvSpPr>
          <p:nvPr/>
        </p:nvSpPr>
        <p:spPr bwMode="auto">
          <a:xfrm>
            <a:off x="6248400" y="5084763"/>
            <a:ext cx="76200" cy="76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36" name="Oval 28"/>
          <p:cNvSpPr>
            <a:spLocks noChangeArrowheads="1"/>
          </p:cNvSpPr>
          <p:nvPr/>
        </p:nvSpPr>
        <p:spPr bwMode="auto">
          <a:xfrm rot="285818">
            <a:off x="6172200" y="4989513"/>
            <a:ext cx="76200" cy="76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37" name="Text Box 29"/>
          <p:cNvSpPr txBox="1">
            <a:spLocks noChangeArrowheads="1"/>
          </p:cNvSpPr>
          <p:nvPr/>
        </p:nvSpPr>
        <p:spPr bwMode="auto">
          <a:xfrm>
            <a:off x="838200" y="512763"/>
            <a:ext cx="66865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Thí nghiệm minh họa axetilen làm mất màu dung dịch brom</a:t>
            </a:r>
          </a:p>
        </p:txBody>
      </p:sp>
      <p:sp>
        <p:nvSpPr>
          <p:cNvPr id="43038" name="Text Box 30"/>
          <p:cNvSpPr txBox="1">
            <a:spLocks noChangeArrowheads="1"/>
          </p:cNvSpPr>
          <p:nvPr/>
        </p:nvSpPr>
        <p:spPr bwMode="auto">
          <a:xfrm>
            <a:off x="3527425" y="5516563"/>
            <a:ext cx="3924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dd Brom bị mất màu</a:t>
            </a:r>
            <a:endParaRPr lang="en-US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95" name="Text Box 32"/>
          <p:cNvSpPr txBox="1">
            <a:spLocks noChangeArrowheads="1"/>
          </p:cNvSpPr>
          <p:nvPr/>
        </p:nvSpPr>
        <p:spPr bwMode="auto">
          <a:xfrm>
            <a:off x="6985000" y="5697538"/>
            <a:ext cx="182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dd Brom</a:t>
            </a:r>
            <a:endParaRPr lang="en-US" altLang="vi-VN" sz="2400">
              <a:solidFill>
                <a:srgbClr val="CC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96" name="Text Box 33"/>
          <p:cNvSpPr txBox="1">
            <a:spLocks noChangeArrowheads="1"/>
          </p:cNvSpPr>
          <p:nvPr/>
        </p:nvSpPr>
        <p:spPr bwMode="auto">
          <a:xfrm>
            <a:off x="5486400" y="2970213"/>
            <a:ext cx="1390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axetilen</a:t>
            </a:r>
          </a:p>
        </p:txBody>
      </p:sp>
      <p:sp>
        <p:nvSpPr>
          <p:cNvPr id="7197" name="Line 34"/>
          <p:cNvSpPr>
            <a:spLocks noChangeShapeType="1"/>
          </p:cNvSpPr>
          <p:nvPr/>
        </p:nvSpPr>
        <p:spPr bwMode="auto">
          <a:xfrm flipH="1">
            <a:off x="4724400" y="3122613"/>
            <a:ext cx="838200" cy="1524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198" name="Text Box 35"/>
          <p:cNvSpPr txBox="1">
            <a:spLocks noChangeArrowheads="1"/>
          </p:cNvSpPr>
          <p:nvPr/>
        </p:nvSpPr>
        <p:spPr bwMode="auto">
          <a:xfrm>
            <a:off x="2667000" y="4951413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99" name="Text Box 36"/>
          <p:cNvSpPr txBox="1">
            <a:spLocks noChangeArrowheads="1"/>
          </p:cNvSpPr>
          <p:nvPr/>
        </p:nvSpPr>
        <p:spPr bwMode="auto">
          <a:xfrm>
            <a:off x="955675" y="5734050"/>
            <a:ext cx="203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400" b="1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CaC</a:t>
            </a:r>
            <a:r>
              <a:rPr lang="en-US" altLang="vi-VN" sz="2400" b="1" baseline="-2500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2400" b="1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và H</a:t>
            </a:r>
            <a:r>
              <a:rPr lang="en-US" altLang="vi-VN" sz="2400" b="1" baseline="-2500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2400" b="1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00" name="Line 37"/>
          <p:cNvSpPr>
            <a:spLocks noChangeShapeType="1"/>
          </p:cNvSpPr>
          <p:nvPr/>
        </p:nvSpPr>
        <p:spPr bwMode="auto">
          <a:xfrm flipH="1">
            <a:off x="1800225" y="5084763"/>
            <a:ext cx="73025" cy="72072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201" name="AutoShape 38"/>
          <p:cNvSpPr>
            <a:spLocks noChangeArrowheads="1"/>
          </p:cNvSpPr>
          <p:nvPr/>
        </p:nvSpPr>
        <p:spPr bwMode="auto">
          <a:xfrm rot="-2667036">
            <a:off x="4684713" y="3529013"/>
            <a:ext cx="396875" cy="252412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202" name="AutoShape 39"/>
          <p:cNvSpPr>
            <a:spLocks noChangeArrowheads="1"/>
          </p:cNvSpPr>
          <p:nvPr/>
        </p:nvSpPr>
        <p:spPr bwMode="auto">
          <a:xfrm>
            <a:off x="7308850" y="2925763"/>
            <a:ext cx="430213" cy="287337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43048" name="Line 40"/>
          <p:cNvSpPr>
            <a:spLocks noChangeShapeType="1"/>
          </p:cNvSpPr>
          <p:nvPr/>
        </p:nvSpPr>
        <p:spPr bwMode="auto">
          <a:xfrm flipV="1">
            <a:off x="3095625" y="3751263"/>
            <a:ext cx="539750" cy="325437"/>
          </a:xfrm>
          <a:prstGeom prst="line">
            <a:avLst/>
          </a:prstGeom>
          <a:noFill/>
          <a:ln w="12700" cap="sq">
            <a:solidFill>
              <a:srgbClr val="008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204" name="Rectangle 41"/>
          <p:cNvSpPr>
            <a:spLocks noChangeArrowheads="1"/>
          </p:cNvSpPr>
          <p:nvPr/>
        </p:nvSpPr>
        <p:spPr bwMode="auto">
          <a:xfrm>
            <a:off x="1727200" y="4797425"/>
            <a:ext cx="107950" cy="71438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05" name="Rectangle 42"/>
          <p:cNvSpPr>
            <a:spLocks noChangeArrowheads="1"/>
          </p:cNvSpPr>
          <p:nvPr/>
        </p:nvSpPr>
        <p:spPr bwMode="auto">
          <a:xfrm>
            <a:off x="1763713" y="4868863"/>
            <a:ext cx="107950" cy="71437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06" name="Rectangle 43"/>
          <p:cNvSpPr>
            <a:spLocks noChangeArrowheads="1"/>
          </p:cNvSpPr>
          <p:nvPr/>
        </p:nvSpPr>
        <p:spPr bwMode="auto">
          <a:xfrm>
            <a:off x="1727200" y="4689475"/>
            <a:ext cx="107950" cy="71438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07" name="Rectangle 44"/>
          <p:cNvSpPr>
            <a:spLocks noChangeArrowheads="1"/>
          </p:cNvSpPr>
          <p:nvPr/>
        </p:nvSpPr>
        <p:spPr bwMode="auto">
          <a:xfrm>
            <a:off x="1871663" y="4762500"/>
            <a:ext cx="107950" cy="71438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08" name="AutoShape 42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16913" y="260350"/>
            <a:ext cx="827087" cy="323850"/>
          </a:xfrm>
          <a:prstGeom prst="actionButtonBeginning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370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0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0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30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3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56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44444E-6 L 0.0375 -0.02777 " pathEditMode="relative" rAng="0" ptsTypes="AA">
                                      <p:cBhvr>
                                        <p:cTn id="15" dur="10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75" y="-138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"/>
                                            </p:cond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" presetClass="entr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43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6" presetClass="path" presetSubtype="0" repeatCount="indefinite" accel="50000" decel="5000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5.55112E-17 3.33333E-6 L 0.0625 -0.05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25" y="-250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1"/>
                                            </p:cond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56" presetClass="path" presetSubtype="0" repeatCount="indefinite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33333E-6 4.44444E-6 L 0.07083 -0.06112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2" y="-305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"/>
                                            </p:cond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56" presetClass="path" presetSubtype="0" repeatCount="indefinite" accel="50000" decel="5000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3.33333E-6 -4.44444E-6 L 0.0375 -0.02777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430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75" y="-138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9"/>
                                            </p:cond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56" presetClass="path" presetSubtype="0" repeatCount="indefinite" accel="50000" decel="5000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3.33333E-6 3.33333E-6 L 0.05416 -0.03889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8" y="-1944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3"/>
                                            </p:cond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64" presetClass="path" presetSubtype="0" repeatCount="indefinite" accel="50000" decel="5000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00417 0.03889 L 3.33333E-6 1.11111E-6 " pathEditMode="relative" rAng="0" ptsTypes="AA">
                                      <p:cBhvr>
                                        <p:cTn id="40" dur="1000" fill="hold"/>
                                        <p:tgtEl>
                                          <p:spTgt spid="43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-1944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9"/>
                                            </p:cond>
                                          </p:stCondLst>
                                        </p:cTn>
                                        <p:tgtEl>
                                          <p:spTgt spid="4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64" presetClass="path" presetSubtype="0" repeatCount="indefinite" accel="50000" decel="50000" fill="hold" grpId="1" nodeType="withEffect">
                                  <p:stCondLst>
                                    <p:cond delay="4500"/>
                                  </p:stCondLst>
                                  <p:childTnLst>
                                    <p:animMotion origin="layout" path="M 0.0 4.44444E-6 L -0.00417 -0.05 " pathEditMode="relative" rAng="0" ptsTypes="AA">
                                      <p:cBhvr>
                                        <p:cTn id="44" dur="1000" fill="hold"/>
                                        <p:tgtEl>
                                          <p:spTgt spid="43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250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3"/>
                                            </p:cond>
                                          </p:stCondLst>
                                        </p:cTn>
                                        <p:tgtEl>
                                          <p:spTgt spid="4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56" presetClass="path" presetSubtype="0" repeatCount="indefinite" accel="50000" decel="50000" fill="hold" grpId="1" nodeType="withEffect">
                                  <p:stCondLst>
                                    <p:cond delay="6500"/>
                                  </p:stCondLst>
                                  <p:childTnLst>
                                    <p:animMotion origin="layout" path="M -3.33333E-6 1.11111E-6 L 0.05417 -0.01667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430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8" y="-83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7"/>
                                            </p:cond>
                                          </p:stCondLst>
                                        </p:cTn>
                                        <p:tgtEl>
                                          <p:spTgt spid="4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0" presetClass="path" presetSubtype="0" repeatCount="indefinite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33333E-6 0.0 C 0.00538 0.00718 0.03177 0.03773 0.03281 0.04282 C 0.03385 0.04792 0.01788 0.04028 0.00659 0.03009 C -0.00469 0.01991 -0.02639 -0.0081 -0.03507 -0.01829 " pathEditMode="relative" rAng="0" ptsTypes="aaaa">
                                      <p:cBhvr>
                                        <p:cTn id="62" dur="2000" fill="hold"/>
                                        <p:tgtEl>
                                          <p:spTgt spid="430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148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1"/>
                                            </p:cond>
                                          </p:stCondLst>
                                        </p:cTn>
                                        <p:tgtEl>
                                          <p:spTgt spid="43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0" presetClass="path" presetSubtype="0" repeatCount="indefinite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0035 -0.00718 C 0.00277 -0.00718 0.0184 -0.00023 0.01875 -0.00394 C 0.01909 -0.00764 0.00972 -0.01829 0.00208 -0.0294 C -0.00556 -0.04051 -0.02066 -0.06204 -0.02657 -0.0706 " pathEditMode="relative" rAng="0" ptsTypes="aaaa">
                                      <p:cBhvr>
                                        <p:cTn id="66" dur="2000" fill="hold"/>
                                        <p:tgtEl>
                                          <p:spTgt spid="43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7" y="-2824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5"/>
                                            </p:cond>
                                          </p:stCondLst>
                                        </p:cTn>
                                        <p:tgtEl>
                                          <p:spTgt spid="4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0" presetClass="path" presetSubtype="0" repeatCount="indefinite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33333E-6 -2.22222E-6 C 0.00816 0.01227 0.05052 0.0706 0.04913 0.07384 C 0.04774 0.07709 -0.00087 0.0257 -0.00799 0.01991 C -0.01511 0.01412 0.00746 0.04259 0.00625 0.03889 C 0.00503 0.03519 -0.01059 0.00625 -0.01511 -0.00231 " pathEditMode="relative" rAng="0" ptsTypes="aaaaa">
                                      <p:cBhvr>
                                        <p:cTn id="70" dur="2000" fill="hold"/>
                                        <p:tgtEl>
                                          <p:spTgt spid="430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1" y="372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9"/>
                                            </p:cond>
                                          </p:stCondLst>
                                        </p:cTn>
                                        <p:tgtEl>
                                          <p:spTgt spid="4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0" presetClass="path" presetSubtype="0" repeatCount="indefinite" accel="50000" decel="5000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2.77778E-7 4.07407E-6 C 0.00799 0.00949 0.04913 0.06365 0.04844 0.0574 C 0.04774 0.05115 0.00694 -0.01783 -0.00399 -0.03774 " pathEditMode="relative" rAng="0" ptsTypes="aaa">
                                      <p:cBhvr>
                                        <p:cTn id="74" dur="2000" fill="hold"/>
                                        <p:tgtEl>
                                          <p:spTgt spid="430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7" y="129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3"/>
                                            </p:cond>
                                          </p:stCondLst>
                                        </p:cTn>
                                        <p:tgtEl>
                                          <p:spTgt spid="43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0" presetClass="path" presetSubtype="0" repeatCount="indefinite" accel="50000" decel="5000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1.94444E-6 -3.7037E-6 C 0.00452 0.00533 0.03455 0.03774 0.02674 0.03218 C 0.01893 0.02662 -0.0316 -0.0199 -0.04705 -0.03356 " pathEditMode="relative" rAng="0" ptsTypes="aaa">
                                      <p:cBhvr>
                                        <p:cTn id="78" dur="2000" fill="hold"/>
                                        <p:tgtEl>
                                          <p:spTgt spid="430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5" y="20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7"/>
                                            </p:cond>
                                          </p:stCondLst>
                                        </p:cTn>
                                        <p:tgtEl>
                                          <p:spTgt spid="43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2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B089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10100"/>
                            </p:stCondLst>
                            <p:childTnLst>
                              <p:par>
                                <p:cTn id="8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20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0" dur="20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430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 animBg="1"/>
      <p:bldP spid="43013" grpId="0" animBg="1"/>
      <p:bldP spid="43018" grpId="0" animBg="1"/>
      <p:bldP spid="43018" grpId="1" animBg="1"/>
      <p:bldP spid="43019" grpId="0" animBg="1"/>
      <p:bldP spid="43019" grpId="1" animBg="1"/>
      <p:bldP spid="43020" grpId="0" animBg="1"/>
      <p:bldP spid="43020" grpId="1" animBg="1"/>
      <p:bldP spid="43021" grpId="0" animBg="1"/>
      <p:bldP spid="43021" grpId="1" animBg="1"/>
      <p:bldP spid="43022" grpId="0" animBg="1"/>
      <p:bldP spid="43022" grpId="1" animBg="1"/>
      <p:bldP spid="43023" grpId="0" animBg="1"/>
      <p:bldP spid="43024" grpId="0" animBg="1"/>
      <p:bldP spid="43025" grpId="0" animBg="1"/>
      <p:bldP spid="43026" grpId="0" animBg="1"/>
      <p:bldP spid="43026" grpId="1" animBg="1"/>
      <p:bldP spid="43027" grpId="0" animBg="1"/>
      <p:bldP spid="43027" grpId="1" animBg="1"/>
      <p:bldP spid="43028" grpId="0" animBg="1"/>
      <p:bldP spid="43029" grpId="0" animBg="1"/>
      <p:bldP spid="43030" grpId="0" animBg="1"/>
      <p:bldP spid="43031" grpId="0" animBg="1"/>
      <p:bldP spid="43031" grpId="1" animBg="1"/>
      <p:bldP spid="43032" grpId="0" animBg="1"/>
      <p:bldP spid="43032" grpId="1" animBg="1"/>
      <p:bldP spid="43033" grpId="0" animBg="1"/>
      <p:bldP spid="43033" grpId="1" animBg="1"/>
      <p:bldP spid="43034" grpId="0" animBg="1"/>
      <p:bldP spid="43034" grpId="1" animBg="1"/>
      <p:bldP spid="43035" grpId="0" animBg="1"/>
      <p:bldP spid="43035" grpId="1" animBg="1"/>
      <p:bldP spid="43036" grpId="0" animBg="1"/>
      <p:bldP spid="43036" grpId="1" animBg="1"/>
      <p:bldP spid="43037" grpId="0"/>
      <p:bldP spid="4304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624" y="2312243"/>
            <a:ext cx="3816350" cy="8032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38: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3276724" y="3067893"/>
            <a:ext cx="140335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 i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CTPT:      PTK:	</a:t>
            </a:r>
          </a:p>
        </p:txBody>
      </p:sp>
      <p:sp>
        <p:nvSpPr>
          <p:cNvPr id="4103" name="WordArt 9" descr="Narrow vertical"/>
          <p:cNvSpPr>
            <a:spLocks noChangeArrowheads="1" noChangeShapeType="1" noTextEdit="1"/>
          </p:cNvSpPr>
          <p:nvPr/>
        </p:nvSpPr>
        <p:spPr bwMode="auto">
          <a:xfrm>
            <a:off x="4788024" y="2132856"/>
            <a:ext cx="2571750" cy="8651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AXETILEN</a:t>
            </a:r>
          </a:p>
        </p:txBody>
      </p:sp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4788024" y="3104406"/>
            <a:ext cx="140335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 i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vi-VN" b="1" i="1" baseline="-250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b="1" i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vi-VN" b="1" i="1" baseline="-250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b="1" i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     26	</a:t>
            </a:r>
          </a:p>
        </p:txBody>
      </p:sp>
      <p:pic>
        <p:nvPicPr>
          <p:cNvPr id="6" name="Picture 44" descr="viet3">
            <a:extLst>
              <a:ext uri="{FF2B5EF4-FFF2-40B4-BE49-F238E27FC236}">
                <a16:creationId xmlns:a16="http://schemas.microsoft.com/office/drawing/2014/main" id="{E23416AE-DC3D-4DC7-99A8-8879C8F4DF0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157163"/>
            <a:ext cx="685800" cy="68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/>
      <p:bldP spid="4103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682625" y="260648"/>
            <a:ext cx="7773988" cy="756084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altLang="vi-VN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TÍNH CHẤT VẬT LÝ:</a:t>
            </a:r>
          </a:p>
        </p:txBody>
      </p:sp>
      <p:sp>
        <p:nvSpPr>
          <p:cNvPr id="37" name="Rectangle 3"/>
          <p:cNvSpPr txBox="1">
            <a:spLocks noChangeArrowheads="1"/>
          </p:cNvSpPr>
          <p:nvPr/>
        </p:nvSpPr>
        <p:spPr>
          <a:xfrm>
            <a:off x="682625" y="944724"/>
            <a:ext cx="7773988" cy="1800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altLang="vi-VN" sz="28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 </a:t>
            </a:r>
            <a:r>
              <a:rPr lang="en-US" altLang="vi-VN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Axetilen là chất khí không màu, không mùi, ít tan trong nước, nhẹ hơn không khí.</a:t>
            </a:r>
          </a:p>
        </p:txBody>
      </p:sp>
      <p:sp>
        <p:nvSpPr>
          <p:cNvPr id="38" name="TextBox 6"/>
          <p:cNvSpPr txBox="1">
            <a:spLocks noChangeArrowheads="1"/>
          </p:cNvSpPr>
          <p:nvPr/>
        </p:nvSpPr>
        <p:spPr bwMode="auto">
          <a:xfrm>
            <a:off x="682625" y="944724"/>
            <a:ext cx="7773988" cy="954107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>
                <a:latin typeface="Arial" charset="0"/>
                <a:cs typeface="Arial" charset="0"/>
              </a:rPr>
              <a:t>Quan s</a:t>
            </a:r>
            <a:r>
              <a:rPr lang="en-US" altLang="vi-VN" sz="2800">
                <a:latin typeface="Arial" charset="0"/>
              </a:rPr>
              <a:t>át lọ đựng axetilen và hình vẽ cách thu axetilen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3144" y="1952836"/>
            <a:ext cx="4552950" cy="3086100"/>
          </a:xfrm>
          <a:prstGeom prst="rect">
            <a:avLst/>
          </a:prstGeom>
        </p:spPr>
      </p:pic>
      <p:sp>
        <p:nvSpPr>
          <p:cNvPr id="40" name="TextBox 6"/>
          <p:cNvSpPr txBox="1">
            <a:spLocks noChangeArrowheads="1"/>
          </p:cNvSpPr>
          <p:nvPr/>
        </p:nvSpPr>
        <p:spPr bwMode="auto">
          <a:xfrm>
            <a:off x="682625" y="5066020"/>
            <a:ext cx="7773988" cy="52322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>
                <a:latin typeface="Arial" charset="0"/>
                <a:cs typeface="Arial" charset="0"/>
              </a:rPr>
              <a:t>Nêu tính chất vật lý của axetilen?</a:t>
            </a:r>
          </a:p>
        </p:txBody>
      </p:sp>
    </p:spTree>
    <p:extLst>
      <p:ext uri="{BB962C8B-B14F-4D97-AF65-F5344CB8AC3E}">
        <p14:creationId xmlns:p14="http://schemas.microsoft.com/office/powerpoint/2010/main" val="244265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8" grpId="1" animBg="1"/>
      <p:bldP spid="40" grpId="0" animBg="1"/>
      <p:bldP spid="4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682625" y="332656"/>
            <a:ext cx="4789475" cy="874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defRPr sz="24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vi-VN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II. CẤU TẠO PHÂN TỬ:</a:t>
            </a:r>
            <a:endParaRPr lang="en-US" altLang="vi-VN" sz="32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923" name="Rectangle 35"/>
          <p:cNvSpPr>
            <a:spLocks noChangeArrowheads="1"/>
          </p:cNvSpPr>
          <p:nvPr/>
        </p:nvSpPr>
        <p:spPr bwMode="auto">
          <a:xfrm>
            <a:off x="2346326" y="2088753"/>
            <a:ext cx="298450" cy="73025"/>
          </a:xfrm>
          <a:prstGeom prst="rect">
            <a:avLst/>
          </a:prstGeom>
          <a:solidFill>
            <a:srgbClr val="F86400"/>
          </a:solidFill>
          <a:ln w="38100">
            <a:solidFill>
              <a:srgbClr val="F864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1992313" y="2088753"/>
            <a:ext cx="328613" cy="73025"/>
          </a:xfrm>
          <a:prstGeom prst="rect">
            <a:avLst/>
          </a:prstGeom>
          <a:solidFill>
            <a:srgbClr val="F86400"/>
          </a:solidFill>
          <a:ln w="38100">
            <a:solidFill>
              <a:srgbClr val="F864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330451" y="1909365"/>
            <a:ext cx="609600" cy="76200"/>
          </a:xfrm>
          <a:prstGeom prst="rect">
            <a:avLst/>
          </a:prstGeom>
          <a:solidFill>
            <a:srgbClr val="F86400"/>
          </a:solidFill>
          <a:ln w="38100">
            <a:solidFill>
              <a:srgbClr val="F864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1873251" y="1904603"/>
            <a:ext cx="533400" cy="76200"/>
          </a:xfrm>
          <a:prstGeom prst="rect">
            <a:avLst/>
          </a:prstGeom>
          <a:solidFill>
            <a:srgbClr val="F86400"/>
          </a:solidFill>
          <a:ln w="38100">
            <a:solidFill>
              <a:srgbClr val="F864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 rot="10800000" flipH="1" flipV="1">
            <a:off x="3148013" y="2049065"/>
            <a:ext cx="609600" cy="76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99" name="Rectangle 11"/>
          <p:cNvSpPr>
            <a:spLocks noChangeArrowheads="1"/>
          </p:cNvSpPr>
          <p:nvPr/>
        </p:nvSpPr>
        <p:spPr bwMode="auto">
          <a:xfrm>
            <a:off x="2025651" y="2228453"/>
            <a:ext cx="685800" cy="76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7909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7332618"/>
              </p:ext>
            </p:extLst>
          </p:nvPr>
        </p:nvGraphicFramePr>
        <p:xfrm>
          <a:off x="2178051" y="1255315"/>
          <a:ext cx="450850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4" name="Equation" r:id="rId4" imgW="139700" imgH="139700" progId="Equation.3">
                  <p:embed/>
                </p:oleObj>
              </mc:Choice>
              <mc:Fallback>
                <p:oleObj name="Equation" r:id="rId4" imgW="139700" imgH="139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8051" y="1255315"/>
                        <a:ext cx="450850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864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10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2470438"/>
              </p:ext>
            </p:extLst>
          </p:nvPr>
        </p:nvGraphicFramePr>
        <p:xfrm>
          <a:off x="2162176" y="2304653"/>
          <a:ext cx="37465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5" name="Equation" r:id="rId6" imgW="139700" imgH="139700" progId="Equation.3">
                  <p:embed/>
                </p:oleObj>
              </mc:Choice>
              <mc:Fallback>
                <p:oleObj name="Equation" r:id="rId6" imgW="139700" imgH="139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2176" y="2304653"/>
                        <a:ext cx="374650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911" name="Rectangle 23"/>
          <p:cNvSpPr>
            <a:spLocks noChangeArrowheads="1"/>
          </p:cNvSpPr>
          <p:nvPr/>
        </p:nvSpPr>
        <p:spPr bwMode="auto">
          <a:xfrm rot="10800000" flipH="1">
            <a:off x="989013" y="2017315"/>
            <a:ext cx="609600" cy="76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913" name="Oval 25"/>
          <p:cNvSpPr>
            <a:spLocks noChangeArrowheads="1"/>
          </p:cNvSpPr>
          <p:nvPr/>
        </p:nvSpPr>
        <p:spPr bwMode="auto">
          <a:xfrm>
            <a:off x="641351" y="1812528"/>
            <a:ext cx="398462" cy="398462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914" name="Text Box 26"/>
          <p:cNvSpPr txBox="1">
            <a:spLocks noChangeArrowheads="1"/>
          </p:cNvSpPr>
          <p:nvPr/>
        </p:nvSpPr>
        <p:spPr bwMode="auto">
          <a:xfrm>
            <a:off x="665163" y="1812528"/>
            <a:ext cx="398463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000" b="1"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37916" name="Oval 28"/>
          <p:cNvSpPr>
            <a:spLocks noChangeArrowheads="1"/>
          </p:cNvSpPr>
          <p:nvPr/>
        </p:nvSpPr>
        <p:spPr bwMode="auto">
          <a:xfrm>
            <a:off x="2500313" y="1763315"/>
            <a:ext cx="762000" cy="685800"/>
          </a:xfrm>
          <a:prstGeom prst="ellipse">
            <a:avLst/>
          </a:prstGeom>
          <a:gradFill rotWithShape="1">
            <a:gsLst>
              <a:gs pos="0">
                <a:srgbClr val="FF1313"/>
              </a:gs>
              <a:gs pos="100000">
                <a:srgbClr val="760909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917" name="Text Box 29"/>
          <p:cNvSpPr txBox="1">
            <a:spLocks noChangeArrowheads="1"/>
          </p:cNvSpPr>
          <p:nvPr/>
        </p:nvSpPr>
        <p:spPr bwMode="auto">
          <a:xfrm>
            <a:off x="2644776" y="187285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>
                <a:solidFill>
                  <a:srgbClr val="EFFBB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37918" name="Oval 30"/>
          <p:cNvSpPr>
            <a:spLocks noChangeArrowheads="1"/>
          </p:cNvSpPr>
          <p:nvPr/>
        </p:nvSpPr>
        <p:spPr bwMode="auto">
          <a:xfrm>
            <a:off x="1414463" y="1764903"/>
            <a:ext cx="762000" cy="685800"/>
          </a:xfrm>
          <a:prstGeom prst="ellipse">
            <a:avLst/>
          </a:prstGeom>
          <a:gradFill rotWithShape="1">
            <a:gsLst>
              <a:gs pos="0">
                <a:srgbClr val="FF1313"/>
              </a:gs>
              <a:gs pos="100000">
                <a:srgbClr val="760909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919" name="Text Box 31"/>
          <p:cNvSpPr txBox="1">
            <a:spLocks noChangeArrowheads="1"/>
          </p:cNvSpPr>
          <p:nvPr/>
        </p:nvSpPr>
        <p:spPr bwMode="auto">
          <a:xfrm>
            <a:off x="1543051" y="1883965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>
                <a:solidFill>
                  <a:srgbClr val="EFFBB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37928" name="Oval 40"/>
          <p:cNvSpPr>
            <a:spLocks noChangeArrowheads="1"/>
          </p:cNvSpPr>
          <p:nvPr/>
        </p:nvSpPr>
        <p:spPr bwMode="auto">
          <a:xfrm>
            <a:off x="3736976" y="1885553"/>
            <a:ext cx="398462" cy="398462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929" name="Text Box 41"/>
          <p:cNvSpPr txBox="1">
            <a:spLocks noChangeArrowheads="1"/>
          </p:cNvSpPr>
          <p:nvPr/>
        </p:nvSpPr>
        <p:spPr bwMode="auto">
          <a:xfrm>
            <a:off x="3760788" y="1885553"/>
            <a:ext cx="398463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000" b="1"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4729163" y="1279658"/>
            <a:ext cx="34210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 b="1">
                <a:latin typeface="Times New Roman" pitchFamily="18" charset="0"/>
                <a:cs typeface="Times New Roman" pitchFamily="18" charset="0"/>
              </a:rPr>
              <a:t>+ 2 Liên kết </a:t>
            </a:r>
            <a:endParaRPr lang="en-US" altLang="vi-VN" sz="2800" b="1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7921" name="Text Box 33"/>
          <p:cNvSpPr txBox="1">
            <a:spLocks noChangeArrowheads="1"/>
          </p:cNvSpPr>
          <p:nvPr/>
        </p:nvSpPr>
        <p:spPr bwMode="auto">
          <a:xfrm>
            <a:off x="7358063" y="1279658"/>
            <a:ext cx="2362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 b="1">
                <a:solidFill>
                  <a:srgbClr val="250ED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Kém bền</a:t>
            </a:r>
            <a:r>
              <a:rPr lang="en-US" altLang="vi-VN" sz="2800" b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</a:t>
            </a:r>
          </a:p>
        </p:txBody>
      </p:sp>
      <p:sp>
        <p:nvSpPr>
          <p:cNvPr id="37920" name="Text Box 32"/>
          <p:cNvSpPr txBox="1">
            <a:spLocks noChangeArrowheads="1"/>
          </p:cNvSpPr>
          <p:nvPr/>
        </p:nvSpPr>
        <p:spPr bwMode="auto">
          <a:xfrm>
            <a:off x="7286625" y="1859096"/>
            <a:ext cx="2362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bền vững.</a:t>
            </a:r>
          </a:p>
        </p:txBody>
      </p:sp>
      <p:sp>
        <p:nvSpPr>
          <p:cNvPr id="37922" name="Text Box 34"/>
          <p:cNvSpPr txBox="1">
            <a:spLocks noChangeArrowheads="1"/>
          </p:cNvSpPr>
          <p:nvPr/>
        </p:nvSpPr>
        <p:spPr bwMode="auto">
          <a:xfrm>
            <a:off x="4752975" y="1859096"/>
            <a:ext cx="3276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 b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+ 1 Liên kết </a:t>
            </a:r>
          </a:p>
        </p:txBody>
      </p:sp>
      <p:sp>
        <p:nvSpPr>
          <p:cNvPr id="1057" name="Text Box 33"/>
          <p:cNvSpPr txBox="1">
            <a:spLocks noChangeArrowheads="1"/>
          </p:cNvSpPr>
          <p:nvPr/>
        </p:nvSpPr>
        <p:spPr bwMode="auto">
          <a:xfrm>
            <a:off x="442913" y="3232770"/>
            <a:ext cx="201048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 </a:t>
            </a:r>
            <a:r>
              <a:rPr lang="en-US" altLang="vi-VN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CTCT:</a:t>
            </a:r>
          </a:p>
        </p:txBody>
      </p:sp>
      <p:sp>
        <p:nvSpPr>
          <p:cNvPr id="1058" name="WordArt 34"/>
          <p:cNvSpPr>
            <a:spLocks noChangeArrowheads="1" noChangeShapeType="1" noTextEdit="1"/>
          </p:cNvSpPr>
          <p:nvPr/>
        </p:nvSpPr>
        <p:spPr bwMode="auto">
          <a:xfrm>
            <a:off x="2396355" y="3240707"/>
            <a:ext cx="4043339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b="1" kern="10">
                <a:ln w="19050">
                  <a:solidFill>
                    <a:srgbClr val="99CCFF"/>
                  </a:solidFill>
                  <a:round/>
                  <a:headEnd type="none" w="sm" len="sm"/>
                  <a:tailEnd type="none" w="sm" len="sm"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H – C </a:t>
            </a:r>
            <a:r>
              <a:rPr lang="vi-VN" sz="3200" b="1" kern="10">
                <a:ln w="19050">
                  <a:solidFill>
                    <a:srgbClr val="99CCFF"/>
                  </a:solidFill>
                  <a:round/>
                  <a:headEnd type="none" w="sm" len="sm"/>
                  <a:tailEnd type="none" w="sm" len="sm"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  <a:sym typeface="Symbol"/>
              </a:rPr>
              <a:t></a:t>
            </a:r>
            <a:r>
              <a:rPr lang="vi-VN" sz="3200" b="1" kern="10">
                <a:ln w="19050">
                  <a:solidFill>
                    <a:srgbClr val="99CCFF"/>
                  </a:solidFill>
                  <a:round/>
                  <a:headEnd type="none" w="sm" len="sm"/>
                  <a:tailEnd type="none" w="sm" len="sm"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C – H</a:t>
            </a:r>
          </a:p>
        </p:txBody>
      </p:sp>
      <p:sp>
        <p:nvSpPr>
          <p:cNvPr id="37925" name="Text Box 37"/>
          <p:cNvSpPr txBox="1">
            <a:spLocks noChangeArrowheads="1"/>
          </p:cNvSpPr>
          <p:nvPr/>
        </p:nvSpPr>
        <p:spPr bwMode="auto">
          <a:xfrm>
            <a:off x="442913" y="4032870"/>
            <a:ext cx="52927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 </a:t>
            </a:r>
            <a:r>
              <a:rPr lang="en-US" altLang="vi-VN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Viết gọn:  	CH  </a:t>
            </a:r>
            <a:r>
              <a:rPr lang="en-US" altLang="vi-VN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</a:t>
            </a:r>
            <a:r>
              <a:rPr lang="en-US" altLang="vi-VN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  CH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42913" y="4718260"/>
            <a:ext cx="8377559" cy="1915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562" tIns="46038" rIns="182562" bIns="46038"/>
          <a:lstStyle>
            <a:lvl1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buNone/>
            </a:pPr>
            <a:r>
              <a:rPr lang="en-US" altLang="vi-VN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 </a:t>
            </a:r>
            <a:r>
              <a:rPr lang="en-US" altLang="vi-VN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Giữa 2 nguyên tử cacbon có ba liên kết , đó là liên kết ba.</a:t>
            </a:r>
          </a:p>
          <a:p>
            <a:pPr eaLnBrk="1" hangingPunct="1">
              <a:buNone/>
            </a:pPr>
            <a:r>
              <a:rPr lang="en-US" altLang="vi-VN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 liên kết ba, có hai liên kết kém bền, dễ đứt lần lượt trong các phản ứng hóa học.</a:t>
            </a:r>
          </a:p>
        </p:txBody>
      </p:sp>
      <p:pic>
        <p:nvPicPr>
          <p:cNvPr id="28" name="Picture 44" descr="viet3">
            <a:extLst>
              <a:ext uri="{FF2B5EF4-FFF2-40B4-BE49-F238E27FC236}">
                <a16:creationId xmlns:a16="http://schemas.microsoft.com/office/drawing/2014/main" id="{24EE08AA-BC9A-49EC-9C77-D37C6D7200B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157163"/>
            <a:ext cx="685800" cy="68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1838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7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7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7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7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7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7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7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7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7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37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7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7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37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37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mph" presetSubtype="0" repeatCount="indefinite" autoRev="1" fill="remove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Rot by="3600000">
                                      <p:cBhvr>
                                        <p:cTn id="76" dur="5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5"/>
                                            </p:cond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7" presetID="8" presetClass="emph" presetSubtype="0" repeatCount="indefinite" autoRev="1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78" dur="500" fill="hold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0" presetID="8" presetClass="emph" presetSubtype="0" repeatCount="indefinite" autoRev="1" fill="remove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Rot by="3600000">
                                      <p:cBhvr>
                                        <p:cTn id="81" dur="500" fill="hold"/>
                                        <p:tgtEl>
                                          <p:spTgt spid="379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0"/>
                                            </p:cond>
                                          </p:stCondLst>
                                        </p:cTn>
                                        <p:tgtEl>
                                          <p:spTgt spid="37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2" presetID="8" presetClass="emph" presetSubtype="0" repeatCount="indefinite" autoRev="1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3" dur="500" fill="hold"/>
                                        <p:tgtEl>
                                          <p:spTgt spid="379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37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4" presetID="35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5" dur="1000" fill="hold"/>
                                        <p:tgtEl>
                                          <p:spTgt spid="37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37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0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37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5" dur="500"/>
                                        <p:tgtEl>
                                          <p:spTgt spid="379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5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8" dur="500"/>
                                        <p:tgtEl>
                                          <p:spTgt spid="379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5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1" dur="5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5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4" dur="5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7" dur="5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0" dur="5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3" dur="500"/>
                                        <p:tgtEl>
                                          <p:spTgt spid="379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6" dur="500"/>
                                        <p:tgtEl>
                                          <p:spTgt spid="379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9" dur="500"/>
                                        <p:tgtEl>
                                          <p:spTgt spid="379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2" dur="500"/>
                                        <p:tgtEl>
                                          <p:spTgt spid="379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5" dur="500"/>
                                        <p:tgtEl>
                                          <p:spTgt spid="379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8" dur="500"/>
                                        <p:tgtEl>
                                          <p:spTgt spid="379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1" dur="500"/>
                                        <p:tgtEl>
                                          <p:spTgt spid="379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4" dur="500"/>
                                        <p:tgtEl>
                                          <p:spTgt spid="379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7" dur="500"/>
                                        <p:tgtEl>
                                          <p:spTgt spid="379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0" dur="500"/>
                                        <p:tgtEl>
                                          <p:spTgt spid="379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3" dur="500"/>
                                        <p:tgtEl>
                                          <p:spTgt spid="379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6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9" dur="500"/>
                                        <p:tgtEl>
                                          <p:spTgt spid="379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5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2" dur="500"/>
                                        <p:tgtEl>
                                          <p:spTgt spid="379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5" dur="500"/>
                                        <p:tgtEl>
                                          <p:spTgt spid="379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1" dur="2000"/>
                                        <p:tgtEl>
                                          <p:spTgt spid="1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 nodeType="clickPar">
                      <p:stCondLst>
                        <p:cond delay="indefinite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6" dur="2000"/>
                                        <p:tgtEl>
                                          <p:spTgt spid="1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2000"/>
                                        <p:tgtEl>
                                          <p:spTgt spid="37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 nodeType="clickPar">
                      <p:stCondLst>
                        <p:cond delay="indefinite"/>
                      </p:stCondLst>
                      <p:childTnLst>
                        <p:par>
                          <p:cTn id="1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923" grpId="0" animBg="1"/>
      <p:bldP spid="37923" grpId="1" animBg="1"/>
      <p:bldP spid="37923" grpId="2" animBg="1"/>
      <p:bldP spid="37923" grpId="3" animBg="1"/>
      <p:bldP spid="37924" grpId="0" animBg="1"/>
      <p:bldP spid="37924" grpId="1" animBg="1"/>
      <p:bldP spid="37924" grpId="2" animBg="1"/>
      <p:bldP spid="37924" grpId="3" animBg="1"/>
      <p:bldP spid="37894" grpId="0" animBg="1"/>
      <p:bldP spid="37894" grpId="1" animBg="1"/>
      <p:bldP spid="37894" grpId="2" animBg="1"/>
      <p:bldP spid="37894" grpId="3" animBg="1"/>
      <p:bldP spid="37895" grpId="0" animBg="1"/>
      <p:bldP spid="37895" grpId="1" animBg="1"/>
      <p:bldP spid="37895" grpId="2" animBg="1"/>
      <p:bldP spid="37895" grpId="3" animBg="1"/>
      <p:bldP spid="37897" grpId="0" animBg="1"/>
      <p:bldP spid="37897" grpId="1" animBg="1"/>
      <p:bldP spid="37899" grpId="0" animBg="1"/>
      <p:bldP spid="37899" grpId="1" animBg="1"/>
      <p:bldP spid="37911" grpId="0" animBg="1"/>
      <p:bldP spid="37911" grpId="1" animBg="1"/>
      <p:bldP spid="37913" grpId="0" animBg="1"/>
      <p:bldP spid="37913" grpId="1" animBg="1"/>
      <p:bldP spid="37914" grpId="0"/>
      <p:bldP spid="37914" grpId="1"/>
      <p:bldP spid="37916" grpId="0" animBg="1"/>
      <p:bldP spid="37916" grpId="1" animBg="1"/>
      <p:bldP spid="37917" grpId="0"/>
      <p:bldP spid="37917" grpId="1"/>
      <p:bldP spid="37918" grpId="0" animBg="1"/>
      <p:bldP spid="37918" grpId="1" animBg="1"/>
      <p:bldP spid="37919" grpId="0"/>
      <p:bldP spid="37919" grpId="1"/>
      <p:bldP spid="37928" grpId="0" animBg="1"/>
      <p:bldP spid="37928" grpId="1" animBg="1"/>
      <p:bldP spid="37929" grpId="0"/>
      <p:bldP spid="37929" grpId="1"/>
      <p:bldP spid="37893" grpId="0"/>
      <p:bldP spid="37921" grpId="0"/>
      <p:bldP spid="37921" grpId="1"/>
      <p:bldP spid="37921" grpId="2"/>
      <p:bldP spid="37920" grpId="0"/>
      <p:bldP spid="37920" grpId="1"/>
      <p:bldP spid="37922" grpId="0"/>
      <p:bldP spid="37922" grpId="1"/>
      <p:bldP spid="1057" grpId="0"/>
      <p:bldP spid="1058" grpId="0" animBg="1"/>
      <p:bldP spid="379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69925" y="220663"/>
            <a:ext cx="5451475" cy="8683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 Tính chất hóa học: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569913" y="981075"/>
            <a:ext cx="5510212" cy="584200"/>
          </a:xfrm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altLang="vi-VN" i="1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1. Axetilen có cháy không?</a:t>
            </a:r>
          </a:p>
          <a:p>
            <a:pPr eaLnBrk="1" hangingPunct="1">
              <a:buFont typeface="Wingdings" pitchFamily="2" charset="2"/>
              <a:buNone/>
            </a:pPr>
            <a:endParaRPr lang="en-US" altLang="vi-VN">
              <a:solidFill>
                <a:srgbClr val="0000FF"/>
              </a:solidFill>
              <a:latin typeface="Times New Roman" pitchFamily="18" charset="0"/>
              <a:cs typeface="Times New Roman" pitchFamily="18" charset="0"/>
              <a:hlinkClick r:id="rId3" action="ppaction://hlinksldjump"/>
            </a:endParaRP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1187450" y="2343150"/>
            <a:ext cx="76327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vi-VN" b="1" baseline="-250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vi-VN" b="1" baseline="-250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	+	O</a:t>
            </a:r>
            <a:r>
              <a:rPr lang="en-US" altLang="vi-VN" b="1" baseline="-250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vi-VN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altLang="vi-VN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	CO</a:t>
            </a:r>
            <a:r>
              <a:rPr lang="en-US" altLang="vi-VN" b="1" baseline="-250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	+	H</a:t>
            </a:r>
            <a:r>
              <a:rPr lang="en-US" altLang="vi-VN" b="1" baseline="-250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863600" y="2362200"/>
            <a:ext cx="15128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2770188" y="2365375"/>
            <a:ext cx="15128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41994" name="Text Box 10"/>
          <p:cNvSpPr txBox="1">
            <a:spLocks noChangeArrowheads="1"/>
          </p:cNvSpPr>
          <p:nvPr/>
        </p:nvSpPr>
        <p:spPr bwMode="auto">
          <a:xfrm>
            <a:off x="6335713" y="2362200"/>
            <a:ext cx="15128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41995" name="Text Box 11"/>
          <p:cNvSpPr txBox="1">
            <a:spLocks noChangeArrowheads="1"/>
          </p:cNvSpPr>
          <p:nvPr/>
        </p:nvSpPr>
        <p:spPr bwMode="auto">
          <a:xfrm>
            <a:off x="4032250" y="1952625"/>
            <a:ext cx="11874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vi-VN" sz="2800" b="1" baseline="300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altLang="vi-VN" sz="2800" b="1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993" name="Text Box 9"/>
          <p:cNvSpPr txBox="1">
            <a:spLocks noChangeArrowheads="1"/>
          </p:cNvSpPr>
          <p:nvPr/>
        </p:nvSpPr>
        <p:spPr bwMode="auto">
          <a:xfrm>
            <a:off x="4608513" y="2373313"/>
            <a:ext cx="15128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5178" name="AutoShape 69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24863" y="0"/>
            <a:ext cx="719137" cy="512763"/>
          </a:xfrm>
          <a:prstGeom prst="actionButtonEnd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44" descr="viet3">
            <a:extLst>
              <a:ext uri="{FF2B5EF4-FFF2-40B4-BE49-F238E27FC236}">
                <a16:creationId xmlns:a16="http://schemas.microsoft.com/office/drawing/2014/main" id="{DAE39F55-2655-4F0F-AC2D-C16BAF6B32C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227381"/>
            <a:ext cx="685800" cy="68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41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 tmFilter="0,0; .5, 1; 1, 1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 tmFilter="0,0; .5, 1; 1, 1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15" grpId="0" build="p"/>
      <p:bldP spid="41990" grpId="0"/>
      <p:bldP spid="41991" grpId="0"/>
      <p:bldP spid="41992" grpId="0"/>
      <p:bldP spid="41994" grpId="0"/>
      <p:bldP spid="41995" grpId="0"/>
      <p:bldP spid="4199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588" y="1520788"/>
            <a:ext cx="6940012" cy="4279674"/>
          </a:xfrm>
          <a:prstGeom prst="rect">
            <a:avLst/>
          </a:prstGeom>
        </p:spPr>
      </p:pic>
      <p:sp>
        <p:nvSpPr>
          <p:cNvPr id="9" name="Rectangle 3">
            <a:hlinkClick r:id="rId3" action="ppaction://hlinksldjump"/>
            <a:extLst>
              <a:ext uri="{FF2B5EF4-FFF2-40B4-BE49-F238E27FC236}">
                <a16:creationId xmlns:a16="http://schemas.microsoft.com/office/drawing/2014/main" id="{AE00DE85-F7D5-4512-BE11-4ECE02C50A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584163"/>
            <a:ext cx="691197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562" tIns="46038" rIns="182562" bIns="46038"/>
          <a:lstStyle>
            <a:lvl1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altLang="vi-VN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altLang="vi-VN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Axetilen</a:t>
            </a:r>
            <a:r>
              <a:rPr lang="en-US" altLang="vi-VN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vi-VN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vi-VN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en-US" altLang="vi-VN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altLang="vi-VN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altLang="vi-VN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altLang="vi-VN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brom</a:t>
            </a:r>
            <a:r>
              <a:rPr lang="en-US" altLang="vi-VN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vi-VN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eaLnBrk="1" hangingPunct="1">
              <a:buFont typeface="Wingdings" pitchFamily="2" charset="2"/>
              <a:buNone/>
            </a:pPr>
            <a:endParaRPr lang="en-US" altLang="vi-VN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696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69925" y="220663"/>
            <a:ext cx="5451475" cy="8683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 Tính chất hóa học:</a:t>
            </a:r>
          </a:p>
        </p:txBody>
      </p:sp>
      <p:sp>
        <p:nvSpPr>
          <p:cNvPr id="2" name="Rectangl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47700" y="1052736"/>
            <a:ext cx="691197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562" tIns="46038" rIns="182562" bIns="46038"/>
          <a:lstStyle>
            <a:lvl1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altLang="vi-VN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altLang="vi-VN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Axetilen</a:t>
            </a:r>
            <a:r>
              <a:rPr lang="en-US" altLang="vi-VN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vi-VN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vi-VN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en-US" altLang="vi-VN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altLang="vi-VN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altLang="vi-VN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altLang="vi-VN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brom</a:t>
            </a:r>
            <a:r>
              <a:rPr lang="en-US" altLang="vi-VN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vi-VN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eaLnBrk="1" hangingPunct="1">
              <a:buFont typeface="Wingdings" pitchFamily="2" charset="2"/>
              <a:buNone/>
            </a:pPr>
            <a:endParaRPr lang="en-US" altLang="vi-VN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5602288" y="3335657"/>
            <a:ext cx="1219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>
                <a:latin typeface="Times New Roman" pitchFamily="18" charset="0"/>
                <a:cs typeface="Times New Roman" pitchFamily="18" charset="0"/>
              </a:rPr>
              <a:t>CH</a:t>
            </a: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7294563" y="3335657"/>
            <a:ext cx="1295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>
                <a:latin typeface="Times New Roman" pitchFamily="18" charset="0"/>
                <a:cs typeface="Times New Roman" pitchFamily="18" charset="0"/>
              </a:rPr>
              <a:t>CH</a:t>
            </a:r>
            <a:endParaRPr lang="en-US" altLang="vi-VN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39" name="Line 7"/>
          <p:cNvSpPr>
            <a:spLocks noChangeShapeType="1"/>
          </p:cNvSpPr>
          <p:nvPr/>
        </p:nvSpPr>
        <p:spPr bwMode="auto">
          <a:xfrm>
            <a:off x="6577013" y="3569019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881813" y="3569019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4041" name="Line 9"/>
          <p:cNvSpPr>
            <a:spLocks noChangeShapeType="1"/>
          </p:cNvSpPr>
          <p:nvPr/>
        </p:nvSpPr>
        <p:spPr bwMode="auto">
          <a:xfrm>
            <a:off x="6577013" y="3664269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2309813" y="3264219"/>
            <a:ext cx="381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2614613" y="3264219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</a:t>
            </a:r>
          </a:p>
        </p:txBody>
      </p:sp>
      <p:sp>
        <p:nvSpPr>
          <p:cNvPr id="44044" name="Line 12"/>
          <p:cNvSpPr>
            <a:spLocks noChangeShapeType="1"/>
          </p:cNvSpPr>
          <p:nvPr/>
        </p:nvSpPr>
        <p:spPr bwMode="auto">
          <a:xfrm>
            <a:off x="3224213" y="3645219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4045" name="Text Box 13"/>
          <p:cNvSpPr txBox="1">
            <a:spLocks noChangeArrowheads="1"/>
          </p:cNvSpPr>
          <p:nvPr/>
        </p:nvSpPr>
        <p:spPr bwMode="auto">
          <a:xfrm>
            <a:off x="3376613" y="3264219"/>
            <a:ext cx="685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</a:t>
            </a:r>
          </a:p>
        </p:txBody>
      </p:sp>
      <p:sp>
        <p:nvSpPr>
          <p:cNvPr id="44046" name="Line 14"/>
          <p:cNvSpPr>
            <a:spLocks noChangeShapeType="1"/>
          </p:cNvSpPr>
          <p:nvPr/>
        </p:nvSpPr>
        <p:spPr bwMode="auto">
          <a:xfrm>
            <a:off x="4062413" y="3645219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4047" name="Text Box 15"/>
          <p:cNvSpPr txBox="1">
            <a:spLocks noChangeArrowheads="1"/>
          </p:cNvSpPr>
          <p:nvPr/>
        </p:nvSpPr>
        <p:spPr bwMode="auto">
          <a:xfrm>
            <a:off x="6272213" y="3264219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48" name="Text Box 16"/>
          <p:cNvSpPr txBox="1">
            <a:spLocks noChangeArrowheads="1"/>
          </p:cNvSpPr>
          <p:nvPr/>
        </p:nvSpPr>
        <p:spPr bwMode="auto">
          <a:xfrm>
            <a:off x="252413" y="3264219"/>
            <a:ext cx="1219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>
                <a:latin typeface="Times New Roman" pitchFamily="18" charset="0"/>
                <a:cs typeface="Times New Roman" pitchFamily="18" charset="0"/>
              </a:rPr>
              <a:t>CH</a:t>
            </a:r>
          </a:p>
        </p:txBody>
      </p:sp>
      <p:sp>
        <p:nvSpPr>
          <p:cNvPr id="44049" name="Text Box 17"/>
          <p:cNvSpPr txBox="1">
            <a:spLocks noChangeArrowheads="1"/>
          </p:cNvSpPr>
          <p:nvPr/>
        </p:nvSpPr>
        <p:spPr bwMode="auto">
          <a:xfrm>
            <a:off x="1852613" y="3264219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50" name="Text Box 18"/>
          <p:cNvSpPr txBox="1">
            <a:spLocks noChangeArrowheads="1"/>
          </p:cNvSpPr>
          <p:nvPr/>
        </p:nvSpPr>
        <p:spPr bwMode="auto">
          <a:xfrm>
            <a:off x="1547813" y="3264219"/>
            <a:ext cx="1219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>
                <a:latin typeface="Times New Roman" pitchFamily="18" charset="0"/>
                <a:cs typeface="Times New Roman" pitchFamily="18" charset="0"/>
              </a:rPr>
              <a:t>CH</a:t>
            </a:r>
          </a:p>
        </p:txBody>
      </p:sp>
      <p:sp>
        <p:nvSpPr>
          <p:cNvPr id="44051" name="Line 19"/>
          <p:cNvSpPr>
            <a:spLocks noChangeShapeType="1"/>
          </p:cNvSpPr>
          <p:nvPr/>
        </p:nvSpPr>
        <p:spPr bwMode="auto">
          <a:xfrm>
            <a:off x="1166813" y="3492819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4052" name="Line 20"/>
          <p:cNvSpPr>
            <a:spLocks noChangeShapeType="1"/>
          </p:cNvSpPr>
          <p:nvPr/>
        </p:nvSpPr>
        <p:spPr bwMode="auto">
          <a:xfrm>
            <a:off x="1166813" y="3591244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4053" name="Text Box 21"/>
          <p:cNvSpPr txBox="1">
            <a:spLocks noChangeArrowheads="1"/>
          </p:cNvSpPr>
          <p:nvPr/>
        </p:nvSpPr>
        <p:spPr bwMode="auto">
          <a:xfrm>
            <a:off x="2614613" y="3264219"/>
            <a:ext cx="685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</a:t>
            </a:r>
          </a:p>
        </p:txBody>
      </p:sp>
      <p:sp>
        <p:nvSpPr>
          <p:cNvPr id="44054" name="Text Box 22"/>
          <p:cNvSpPr txBox="1">
            <a:spLocks noChangeArrowheads="1"/>
          </p:cNvSpPr>
          <p:nvPr/>
        </p:nvSpPr>
        <p:spPr bwMode="auto">
          <a:xfrm>
            <a:off x="3376613" y="3264219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</a:t>
            </a:r>
          </a:p>
        </p:txBody>
      </p:sp>
      <p:sp>
        <p:nvSpPr>
          <p:cNvPr id="44055" name="Line 23"/>
          <p:cNvSpPr>
            <a:spLocks noChangeShapeType="1"/>
          </p:cNvSpPr>
          <p:nvPr/>
        </p:nvSpPr>
        <p:spPr bwMode="auto">
          <a:xfrm>
            <a:off x="1173163" y="3699194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4056" name="Line 24"/>
          <p:cNvSpPr>
            <a:spLocks noChangeShapeType="1"/>
          </p:cNvSpPr>
          <p:nvPr/>
        </p:nvSpPr>
        <p:spPr bwMode="auto">
          <a:xfrm>
            <a:off x="6610350" y="3772219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4057" name="Text Box 25"/>
          <p:cNvSpPr txBox="1">
            <a:spLocks noChangeArrowheads="1"/>
          </p:cNvSpPr>
          <p:nvPr/>
        </p:nvSpPr>
        <p:spPr bwMode="auto">
          <a:xfrm>
            <a:off x="5929313" y="3911919"/>
            <a:ext cx="1219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>
                <a:latin typeface="Times New Roman" pitchFamily="18" charset="0"/>
                <a:cs typeface="Times New Roman" pitchFamily="18" charset="0"/>
              </a:rPr>
              <a:t>CH</a:t>
            </a:r>
          </a:p>
        </p:txBody>
      </p:sp>
      <p:sp>
        <p:nvSpPr>
          <p:cNvPr id="44058" name="Text Box 26"/>
          <p:cNvSpPr txBox="1">
            <a:spLocks noChangeArrowheads="1"/>
          </p:cNvSpPr>
          <p:nvPr/>
        </p:nvSpPr>
        <p:spPr bwMode="auto">
          <a:xfrm>
            <a:off x="7453313" y="3911919"/>
            <a:ext cx="1295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>
                <a:latin typeface="Times New Roman" pitchFamily="18" charset="0"/>
                <a:cs typeface="Times New Roman" pitchFamily="18" charset="0"/>
              </a:rPr>
              <a:t>CH</a:t>
            </a:r>
            <a:endParaRPr lang="en-US" altLang="vi-VN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59" name="Line 27"/>
          <p:cNvSpPr>
            <a:spLocks noChangeShapeType="1"/>
          </p:cNvSpPr>
          <p:nvPr/>
        </p:nvSpPr>
        <p:spPr bwMode="auto">
          <a:xfrm>
            <a:off x="6843713" y="4199257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4060" name="Line 28"/>
          <p:cNvSpPr>
            <a:spLocks noChangeShapeType="1"/>
          </p:cNvSpPr>
          <p:nvPr/>
        </p:nvSpPr>
        <p:spPr bwMode="auto">
          <a:xfrm>
            <a:off x="7148513" y="4199257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4061" name="Line 29"/>
          <p:cNvSpPr>
            <a:spLocks noChangeShapeType="1"/>
          </p:cNvSpPr>
          <p:nvPr/>
        </p:nvSpPr>
        <p:spPr bwMode="auto">
          <a:xfrm>
            <a:off x="6843713" y="4307207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4062" name="Text Box 30"/>
          <p:cNvSpPr txBox="1">
            <a:spLocks noChangeArrowheads="1"/>
          </p:cNvSpPr>
          <p:nvPr/>
        </p:nvSpPr>
        <p:spPr bwMode="auto">
          <a:xfrm>
            <a:off x="2252663" y="3911919"/>
            <a:ext cx="381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44063" name="Text Box 31"/>
          <p:cNvSpPr txBox="1">
            <a:spLocks noChangeArrowheads="1"/>
          </p:cNvSpPr>
          <p:nvPr/>
        </p:nvSpPr>
        <p:spPr bwMode="auto">
          <a:xfrm>
            <a:off x="2881313" y="3911919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</a:t>
            </a:r>
          </a:p>
        </p:txBody>
      </p:sp>
      <p:sp>
        <p:nvSpPr>
          <p:cNvPr id="44064" name="Line 32"/>
          <p:cNvSpPr>
            <a:spLocks noChangeShapeType="1"/>
          </p:cNvSpPr>
          <p:nvPr/>
        </p:nvSpPr>
        <p:spPr bwMode="auto">
          <a:xfrm>
            <a:off x="3490913" y="4292919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4065" name="Text Box 33"/>
          <p:cNvSpPr txBox="1">
            <a:spLocks noChangeArrowheads="1"/>
          </p:cNvSpPr>
          <p:nvPr/>
        </p:nvSpPr>
        <p:spPr bwMode="auto">
          <a:xfrm>
            <a:off x="3643313" y="3911919"/>
            <a:ext cx="685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</a:t>
            </a:r>
          </a:p>
        </p:txBody>
      </p:sp>
      <p:sp>
        <p:nvSpPr>
          <p:cNvPr id="44066" name="Line 34"/>
          <p:cNvSpPr>
            <a:spLocks noChangeShapeType="1"/>
          </p:cNvSpPr>
          <p:nvPr/>
        </p:nvSpPr>
        <p:spPr bwMode="auto">
          <a:xfrm>
            <a:off x="4329113" y="4292919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4067" name="Text Box 35"/>
          <p:cNvSpPr txBox="1">
            <a:spLocks noChangeArrowheads="1"/>
          </p:cNvSpPr>
          <p:nvPr/>
        </p:nvSpPr>
        <p:spPr bwMode="auto">
          <a:xfrm>
            <a:off x="6538913" y="3911919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68" name="Text Box 36"/>
          <p:cNvSpPr txBox="1">
            <a:spLocks noChangeArrowheads="1"/>
          </p:cNvSpPr>
          <p:nvPr/>
        </p:nvSpPr>
        <p:spPr bwMode="auto">
          <a:xfrm>
            <a:off x="195263" y="3911919"/>
            <a:ext cx="1219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>
                <a:latin typeface="Times New Roman" pitchFamily="18" charset="0"/>
                <a:cs typeface="Times New Roman" pitchFamily="18" charset="0"/>
              </a:rPr>
              <a:t>CH</a:t>
            </a:r>
          </a:p>
        </p:txBody>
      </p:sp>
      <p:sp>
        <p:nvSpPr>
          <p:cNvPr id="44069" name="Text Box 37"/>
          <p:cNvSpPr txBox="1">
            <a:spLocks noChangeArrowheads="1"/>
          </p:cNvSpPr>
          <p:nvPr/>
        </p:nvSpPr>
        <p:spPr bwMode="auto">
          <a:xfrm>
            <a:off x="1795463" y="3911919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70" name="Text Box 38"/>
          <p:cNvSpPr txBox="1">
            <a:spLocks noChangeArrowheads="1"/>
          </p:cNvSpPr>
          <p:nvPr/>
        </p:nvSpPr>
        <p:spPr bwMode="auto">
          <a:xfrm>
            <a:off x="1490663" y="3911919"/>
            <a:ext cx="1219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>
                <a:latin typeface="Times New Roman" pitchFamily="18" charset="0"/>
                <a:cs typeface="Times New Roman" pitchFamily="18" charset="0"/>
              </a:rPr>
              <a:t>CH</a:t>
            </a:r>
          </a:p>
        </p:txBody>
      </p:sp>
      <p:sp>
        <p:nvSpPr>
          <p:cNvPr id="44071" name="Line 39"/>
          <p:cNvSpPr>
            <a:spLocks noChangeShapeType="1"/>
          </p:cNvSpPr>
          <p:nvPr/>
        </p:nvSpPr>
        <p:spPr bwMode="auto">
          <a:xfrm>
            <a:off x="1109663" y="4140519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4072" name="Line 40"/>
          <p:cNvSpPr>
            <a:spLocks noChangeShapeType="1"/>
          </p:cNvSpPr>
          <p:nvPr/>
        </p:nvSpPr>
        <p:spPr bwMode="auto">
          <a:xfrm>
            <a:off x="1109663" y="4292919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4073" name="Text Box 41"/>
          <p:cNvSpPr txBox="1">
            <a:spLocks noChangeArrowheads="1"/>
          </p:cNvSpPr>
          <p:nvPr/>
        </p:nvSpPr>
        <p:spPr bwMode="auto">
          <a:xfrm>
            <a:off x="2881313" y="3911919"/>
            <a:ext cx="685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</a:t>
            </a:r>
          </a:p>
        </p:txBody>
      </p:sp>
      <p:sp>
        <p:nvSpPr>
          <p:cNvPr id="44074" name="Text Box 42"/>
          <p:cNvSpPr txBox="1">
            <a:spLocks noChangeArrowheads="1"/>
          </p:cNvSpPr>
          <p:nvPr/>
        </p:nvSpPr>
        <p:spPr bwMode="auto">
          <a:xfrm>
            <a:off x="3643313" y="3911919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</a:t>
            </a:r>
          </a:p>
        </p:txBody>
      </p:sp>
      <p:sp>
        <p:nvSpPr>
          <p:cNvPr id="44077" name="Line 45"/>
          <p:cNvSpPr>
            <a:spLocks noChangeShapeType="1"/>
          </p:cNvSpPr>
          <p:nvPr/>
        </p:nvSpPr>
        <p:spPr bwMode="auto">
          <a:xfrm>
            <a:off x="395288" y="4343719"/>
            <a:ext cx="0" cy="179388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4078" name="Line 46"/>
          <p:cNvSpPr>
            <a:spLocks noChangeShapeType="1"/>
          </p:cNvSpPr>
          <p:nvPr/>
        </p:nvSpPr>
        <p:spPr bwMode="auto">
          <a:xfrm>
            <a:off x="1727200" y="4378644"/>
            <a:ext cx="0" cy="179388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4079" name="Text Box 47"/>
          <p:cNvSpPr txBox="1">
            <a:spLocks noChangeArrowheads="1"/>
          </p:cNvSpPr>
          <p:nvPr/>
        </p:nvSpPr>
        <p:spPr bwMode="auto">
          <a:xfrm>
            <a:off x="179388" y="4415157"/>
            <a:ext cx="11874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</a:t>
            </a:r>
          </a:p>
        </p:txBody>
      </p:sp>
      <p:sp>
        <p:nvSpPr>
          <p:cNvPr id="44080" name="Text Box 48"/>
          <p:cNvSpPr txBox="1">
            <a:spLocks noChangeArrowheads="1"/>
          </p:cNvSpPr>
          <p:nvPr/>
        </p:nvSpPr>
        <p:spPr bwMode="auto">
          <a:xfrm>
            <a:off x="1547813" y="4451669"/>
            <a:ext cx="11874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</a:t>
            </a:r>
          </a:p>
        </p:txBody>
      </p:sp>
      <p:sp>
        <p:nvSpPr>
          <p:cNvPr id="44081" name="Text Box 49"/>
          <p:cNvSpPr txBox="1">
            <a:spLocks noChangeArrowheads="1"/>
          </p:cNvSpPr>
          <p:nvPr/>
        </p:nvSpPr>
        <p:spPr bwMode="auto">
          <a:xfrm>
            <a:off x="7488238" y="4488182"/>
            <a:ext cx="11874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</a:t>
            </a:r>
          </a:p>
        </p:txBody>
      </p:sp>
      <p:sp>
        <p:nvSpPr>
          <p:cNvPr id="44082" name="Text Box 50"/>
          <p:cNvSpPr txBox="1">
            <a:spLocks noChangeArrowheads="1"/>
          </p:cNvSpPr>
          <p:nvPr/>
        </p:nvSpPr>
        <p:spPr bwMode="auto">
          <a:xfrm>
            <a:off x="5903913" y="4415157"/>
            <a:ext cx="11874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</a:t>
            </a:r>
          </a:p>
        </p:txBody>
      </p:sp>
      <p:sp>
        <p:nvSpPr>
          <p:cNvPr id="44085" name="Line 53"/>
          <p:cNvSpPr>
            <a:spLocks noChangeShapeType="1"/>
          </p:cNvSpPr>
          <p:nvPr/>
        </p:nvSpPr>
        <p:spPr bwMode="auto">
          <a:xfrm>
            <a:off x="6156325" y="4380232"/>
            <a:ext cx="0" cy="179387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4086" name="Line 54"/>
          <p:cNvSpPr>
            <a:spLocks noChangeShapeType="1"/>
          </p:cNvSpPr>
          <p:nvPr/>
        </p:nvSpPr>
        <p:spPr bwMode="auto">
          <a:xfrm>
            <a:off x="7669213" y="4380232"/>
            <a:ext cx="0" cy="179387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178" name="AutoShape 69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24863" y="0"/>
            <a:ext cx="719137" cy="512763"/>
          </a:xfrm>
          <a:prstGeom prst="actionButtonEnd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10" name="Text Box 70"/>
          <p:cNvSpPr txBox="1">
            <a:spLocks noChangeArrowheads="1"/>
          </p:cNvSpPr>
          <p:nvPr/>
        </p:nvSpPr>
        <p:spPr bwMode="auto">
          <a:xfrm>
            <a:off x="71438" y="5027932"/>
            <a:ext cx="15081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 gọn:</a:t>
            </a:r>
          </a:p>
        </p:txBody>
      </p:sp>
      <p:grpSp>
        <p:nvGrpSpPr>
          <p:cNvPr id="10316" name="Group 76"/>
          <p:cNvGrpSpPr>
            <a:grpSpLocks/>
          </p:cNvGrpSpPr>
          <p:nvPr/>
        </p:nvGrpSpPr>
        <p:grpSpPr bwMode="auto">
          <a:xfrm>
            <a:off x="1631950" y="4956494"/>
            <a:ext cx="2514600" cy="579438"/>
            <a:chOff x="998" y="3768"/>
            <a:chExt cx="1584" cy="365"/>
          </a:xfrm>
        </p:grpSpPr>
        <p:sp>
          <p:nvSpPr>
            <p:cNvPr id="5187" name="Text Box 16"/>
            <p:cNvSpPr txBox="1">
              <a:spLocks noChangeArrowheads="1"/>
            </p:cNvSpPr>
            <p:nvPr/>
          </p:nvSpPr>
          <p:spPr bwMode="auto">
            <a:xfrm>
              <a:off x="998" y="3768"/>
              <a:ext cx="76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.VnVogue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.VnVogue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00CCFF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.VnVogue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.VnVogue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.VnVogue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.VnVogue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.VnVogue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.VnVogue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.VnVogue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vi-VN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</a:t>
              </a:r>
            </a:p>
          </p:txBody>
        </p:sp>
        <p:sp>
          <p:nvSpPr>
            <p:cNvPr id="5188" name="Text Box 18"/>
            <p:cNvSpPr txBox="1">
              <a:spLocks noChangeArrowheads="1"/>
            </p:cNvSpPr>
            <p:nvPr/>
          </p:nvSpPr>
          <p:spPr bwMode="auto">
            <a:xfrm>
              <a:off x="1814" y="3768"/>
              <a:ext cx="76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.VnVogue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.VnVogue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00CCFF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.VnVogue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.VnVogue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.VnVogue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.VnVogue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.VnVogue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.VnVogue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.VnVogue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vi-VN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</a:t>
              </a:r>
            </a:p>
          </p:txBody>
        </p:sp>
        <p:sp>
          <p:nvSpPr>
            <p:cNvPr id="5189" name="Line 19"/>
            <p:cNvSpPr>
              <a:spLocks noChangeShapeType="1"/>
            </p:cNvSpPr>
            <p:nvPr/>
          </p:nvSpPr>
          <p:spPr bwMode="auto">
            <a:xfrm>
              <a:off x="1574" y="3912"/>
              <a:ext cx="192" cy="0"/>
            </a:xfrm>
            <a:prstGeom prst="line">
              <a:avLst/>
            </a:prstGeom>
            <a:noFill/>
            <a:ln w="381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190" name="Line 20"/>
            <p:cNvSpPr>
              <a:spLocks noChangeShapeType="1"/>
            </p:cNvSpPr>
            <p:nvPr/>
          </p:nvSpPr>
          <p:spPr bwMode="auto">
            <a:xfrm>
              <a:off x="1574" y="3974"/>
              <a:ext cx="192" cy="0"/>
            </a:xfrm>
            <a:prstGeom prst="line">
              <a:avLst/>
            </a:prstGeom>
            <a:noFill/>
            <a:ln w="381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191" name="Line 23"/>
            <p:cNvSpPr>
              <a:spLocks noChangeShapeType="1"/>
            </p:cNvSpPr>
            <p:nvPr/>
          </p:nvSpPr>
          <p:spPr bwMode="auto">
            <a:xfrm>
              <a:off x="1578" y="4042"/>
              <a:ext cx="192" cy="0"/>
            </a:xfrm>
            <a:prstGeom prst="line">
              <a:avLst/>
            </a:prstGeom>
            <a:noFill/>
            <a:ln w="381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8" name="Text Box 37"/>
          <p:cNvSpPr txBox="1">
            <a:spLocks noChangeArrowheads="1"/>
          </p:cNvSpPr>
          <p:nvPr/>
        </p:nvSpPr>
        <p:spPr bwMode="auto">
          <a:xfrm>
            <a:off x="3028950" y="5115244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vi-VN" altLang="vi-VN" sz="2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20" name="Text Box 80"/>
          <p:cNvSpPr txBox="1">
            <a:spLocks noChangeArrowheads="1"/>
          </p:cNvSpPr>
          <p:nvPr/>
        </p:nvSpPr>
        <p:spPr bwMode="auto">
          <a:xfrm>
            <a:off x="3575050" y="4980307"/>
            <a:ext cx="3921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10321" name="Text Box 81"/>
          <p:cNvSpPr txBox="1">
            <a:spLocks noChangeArrowheads="1"/>
          </p:cNvSpPr>
          <p:nvPr/>
        </p:nvSpPr>
        <p:spPr bwMode="auto">
          <a:xfrm>
            <a:off x="3898900" y="4996182"/>
            <a:ext cx="8731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2Br</a:t>
            </a:r>
            <a:r>
              <a:rPr lang="en-US" altLang="vi-VN" sz="2800" baseline="-25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altLang="vi-VN" sz="28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23" name="Line 83"/>
          <p:cNvSpPr>
            <a:spLocks noChangeShapeType="1"/>
          </p:cNvSpPr>
          <p:nvPr/>
        </p:nvSpPr>
        <p:spPr bwMode="auto">
          <a:xfrm>
            <a:off x="4799013" y="5283519"/>
            <a:ext cx="6492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324" name="Text Box 84"/>
          <p:cNvSpPr txBox="1">
            <a:spLocks noChangeArrowheads="1"/>
          </p:cNvSpPr>
          <p:nvPr/>
        </p:nvSpPr>
        <p:spPr bwMode="auto">
          <a:xfrm>
            <a:off x="5535613" y="4996182"/>
            <a:ext cx="23129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Br</a:t>
            </a:r>
            <a:r>
              <a:rPr lang="en-US" altLang="vi-VN" sz="2800" baseline="-25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CH-CHBr</a:t>
            </a:r>
            <a:r>
              <a:rPr lang="en-US" altLang="vi-VN" sz="2800" baseline="-25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altLang="vi-VN" sz="28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25" name="Text Box 85"/>
          <p:cNvSpPr txBox="1">
            <a:spLocks noChangeArrowheads="1"/>
          </p:cNvSpPr>
          <p:nvPr/>
        </p:nvSpPr>
        <p:spPr bwMode="auto">
          <a:xfrm>
            <a:off x="5470525" y="5480369"/>
            <a:ext cx="22701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Tetrabrometan</a:t>
            </a:r>
          </a:p>
        </p:txBody>
      </p:sp>
      <p:sp>
        <p:nvSpPr>
          <p:cNvPr id="64" name="Rectangl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90562" y="1947480"/>
            <a:ext cx="758985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562" tIns="46038" rIns="182562" bIns="46038"/>
          <a:lstStyle>
            <a:lvl1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altLang="vi-VN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i="1">
                <a:latin typeface="Times New Roman" pitchFamily="18" charset="0"/>
                <a:cs typeface="Times New Roman" pitchFamily="18" charset="0"/>
              </a:rPr>
              <a:t>Axetilen  làm mất màu da cam của dung dịch brom</a:t>
            </a:r>
            <a:endParaRPr lang="en-US" altLang="vi-VN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Text Box 18">
            <a:extLst>
              <a:ext uri="{FF2B5EF4-FFF2-40B4-BE49-F238E27FC236}">
                <a16:creationId xmlns:a16="http://schemas.microsoft.com/office/drawing/2014/main" id="{F5340D49-0CA2-4AB9-8007-F04B14DBE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471" y="5889151"/>
            <a:ext cx="185187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vi-VN" b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vi-VN" b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   </a:t>
            </a:r>
            <a:r>
              <a:rPr lang="en-US" altLang="vi-VN" b="1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vi-VN" b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B93193-8ECA-4815-B5C1-039D9F5FDE34}"/>
              </a:ext>
            </a:extLst>
          </p:cNvPr>
          <p:cNvSpPr txBox="1"/>
          <p:nvPr/>
        </p:nvSpPr>
        <p:spPr>
          <a:xfrm>
            <a:off x="2139157" y="5942844"/>
            <a:ext cx="14716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+ 2Br</a:t>
            </a:r>
            <a:r>
              <a:rPr lang="en-US" sz="2800" b="1" baseline="-25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</a:p>
        </p:txBody>
      </p:sp>
      <p:sp>
        <p:nvSpPr>
          <p:cNvPr id="72" name="Line 83">
            <a:extLst>
              <a:ext uri="{FF2B5EF4-FFF2-40B4-BE49-F238E27FC236}">
                <a16:creationId xmlns:a16="http://schemas.microsoft.com/office/drawing/2014/main" id="{4D26EF7A-1945-4E2B-9A25-991273B6ACBE}"/>
              </a:ext>
            </a:extLst>
          </p:cNvPr>
          <p:cNvSpPr>
            <a:spLocks noChangeShapeType="1"/>
          </p:cNvSpPr>
          <p:nvPr/>
        </p:nvSpPr>
        <p:spPr bwMode="auto">
          <a:xfrm>
            <a:off x="3536950" y="6217736"/>
            <a:ext cx="6492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3" name="Text Box 18">
            <a:extLst>
              <a:ext uri="{FF2B5EF4-FFF2-40B4-BE49-F238E27FC236}">
                <a16:creationId xmlns:a16="http://schemas.microsoft.com/office/drawing/2014/main" id="{0BA193E1-3716-47AA-8669-1A132A884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9269" y="5889150"/>
            <a:ext cx="185187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vi-VN" b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vi-VN" b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Br</a:t>
            </a:r>
            <a:r>
              <a:rPr lang="en-US" altLang="vi-VN" b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   </a:t>
            </a:r>
            <a:r>
              <a:rPr lang="en-US" altLang="vi-VN" b="1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vi-VN" b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pic>
        <p:nvPicPr>
          <p:cNvPr id="69" name="Picture 44" descr="viet3">
            <a:extLst>
              <a:ext uri="{FF2B5EF4-FFF2-40B4-BE49-F238E27FC236}">
                <a16:creationId xmlns:a16="http://schemas.microsoft.com/office/drawing/2014/main" id="{AB4E124E-A4F8-4608-BA63-72C5102B169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6163" y="246827"/>
            <a:ext cx="685800" cy="68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3965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4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44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44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4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44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44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44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44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44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44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44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44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44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44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44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1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44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5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99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44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1111 L 0.03334 -0.09213 C 0.04028 -0.11527 0.05087 -0.12754 0.06181 -0.12754 C 0.07431 -0.12754 0.0842 -0.11527 0.09132 -0.09213 L 0.125 0.01111 " pathEditMode="relative" rAng="0" ptsTypes="FffFF">
                                      <p:cBhvr>
                                        <p:cTn id="109" dur="500" fill="hold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50" y="-69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1" presetID="51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33333E-6 L -0.03907 -0.07061 C -0.04705 -0.08797 -0.05816 -0.0926 -0.06962 -0.09213 C -0.08282 -0.09144 -0.0941 -0.08611 -0.10052 -0.06898 L -0.1316 0.01134 " pathEditMode="relative" rAng="5265328" ptsTypes="FffFF">
                                      <p:cBhvr>
                                        <p:cTn id="112" dur="5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19" y="-42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61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0088 C -0.00851 0.00231 -0.0184 0.01389 -0.02257 0.02824 C -0.02691 0.04398 -0.02917 0.06296 -0.03125 0.08148 C -0.03333 0.1 -0.03125 0.11574 -0.02917 0.1331 C -0.02691 0.14907 -0.02378 0.1662 -0.01615 0.18055 C -0.00955 0.19491 0.00122 0.20648 0.01319 0.21504 C 0.02396 0.22361 0.03698 0.2294 0.05 0.23241 C 0.06285 0.23542 0.07587 0.23542 0.08785 0.23241 C 0.10087 0.2294 0.11285 0.22199 0.12257 0.21088 C 0.13212 0.20069 0.14097 0.1875 0.14514 0.17199 C 0.15069 0.15741 0.1526 0.13727 0.1526 0.12153 C 0.15382 0.10579 0.1526 0.08704 0.14722 0.07129 C 0.14201 0.05694 0.13212 0.04537 0.11927 0.03958 C 0.10608 0.03542 0.09323 0.04097 0.08455 0.05116 C 0.07708 0.06111 0.0717 0.07708 0.07031 0.0956 C 0.07031 0.11435 0.0717 0.13148 0.07708 0.14606 C 0.08247 0.16065 0.08125 0.16296 0.10295 0.18194 C 0.12257 0.20208 0.14201 0.19629 0.15382 0.19768 C 0.1658 0.19768 0.17552 0.1919 0.18733 0.18634 C 0.20069 0.1794 0.21111 0.1662 0.2191 0.15486 C 0.22656 0.14305 0.22986 0.12893 0.23403 0.10579 C 0.2375 0.0831 0.2375 0.07129 0.2375 0.05393 C 0.2375 0.03704 0.2375 0.01944 0.2375 0.00231 " pathEditMode="relative" rAng="0" ptsTypes="fffffffffffffffffffffff">
                                      <p:cBhvr>
                                        <p:cTn id="115" dur="2000" fill="hold"/>
                                        <p:tgtEl>
                                          <p:spTgt spid="440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91" y="12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7" presetID="61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C -0.01909 0.01088 -0.04149 0.02199 -0.05138 0.03588 C -0.06076 0.05116 -0.06614 0.06922 -0.07066 0.08727 C -0.07517 0.10533 -0.07066 0.12037 -0.06614 0.13704 C -0.06076 0.15232 -0.05382 0.16898 -0.03593 0.18264 C -0.0217 0.19653 0.00296 0.20764 0.02987 0.21597 C 0.05434 0.22431 0.08368 0.22986 0.11285 0.23264 C 0.14254 0.23542 0.17171 0.23542 0.19896 0.23264 C 0.22813 0.22986 0.25469 0.22269 0.27691 0.21181 C 0.29931 0.20209 0.31858 0.18959 0.32848 0.17454 C 0.3408 0.16042 0.34601 0.14121 0.34601 0.12593 C 0.34827 0.11065 0.34601 0.09259 0.33351 0.07755 C 0.32171 0.06366 0.29931 0.05255 0.27014 0.04699 C 0.24011 0.04283 0.21077 0.04838 0.19098 0.0581 C 0.17414 0.06759 0.16181 0.0831 0.15938 0.10093 C 0.15938 0.11898 0.16181 0.13542 0.17414 0.14954 C 0.18664 0.16343 0.18421 0.16597 0.23299 0.18403 C 0.27691 0.20347 0.32171 0.19792 0.34827 0.19931 C 0.375 0.19931 0.3974 0.19375 0.42396 0.1882 C 0.45365 0.18148 0.47796 0.16898 0.49532 0.15787 C 0.5125 0.14676 0.51927 0.13287 0.52934 0.11065 C 0.53716 0.08866 0.53716 0.07755 0.53716 0.06065 C 0.53716 0.04422 0.53716 0.02755 0.53716 0.01088 " pathEditMode="relative" rAng="0" ptsTypes="fffffffffffffffffffffff">
                                      <p:cBhvr>
                                        <p:cTn id="118" dur="2000" fill="hold"/>
                                        <p:tgtEl>
                                          <p:spTgt spid="440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90" y="11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44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44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2000"/>
                                        <p:tgtEl>
                                          <p:spTgt spid="44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000"/>
                                        <p:tgtEl>
                                          <p:spTgt spid="44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2000"/>
                                        <p:tgtEl>
                                          <p:spTgt spid="44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2000"/>
                                        <p:tgtEl>
                                          <p:spTgt spid="44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2000"/>
                                        <p:tgtEl>
                                          <p:spTgt spid="44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2000"/>
                                        <p:tgtEl>
                                          <p:spTgt spid="44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2000"/>
                                        <p:tgtEl>
                                          <p:spTgt spid="44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2000"/>
                                        <p:tgtEl>
                                          <p:spTgt spid="44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2000"/>
                                        <p:tgtEl>
                                          <p:spTgt spid="44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2000"/>
                                        <p:tgtEl>
                                          <p:spTgt spid="44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2000"/>
                                        <p:tgtEl>
                                          <p:spTgt spid="44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2000"/>
                                        <p:tgtEl>
                                          <p:spTgt spid="44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2000"/>
                                        <p:tgtEl>
                                          <p:spTgt spid="44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2000"/>
                                        <p:tgtEl>
                                          <p:spTgt spid="44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2000"/>
                                        <p:tgtEl>
                                          <p:spTgt spid="44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2000"/>
                                        <p:tgtEl>
                                          <p:spTgt spid="44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2000"/>
                                        <p:tgtEl>
                                          <p:spTgt spid="44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2000"/>
                                        <p:tgtEl>
                                          <p:spTgt spid="44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2000"/>
                                        <p:tgtEl>
                                          <p:spTgt spid="44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2000"/>
                                        <p:tgtEl>
                                          <p:spTgt spid="44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2000"/>
                                        <p:tgtEl>
                                          <p:spTgt spid="44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2000"/>
                                        <p:tgtEl>
                                          <p:spTgt spid="44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2000"/>
                                        <p:tgtEl>
                                          <p:spTgt spid="44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2000"/>
                                        <p:tgtEl>
                                          <p:spTgt spid="44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 nodeType="clickPar">
                      <p:stCondLst>
                        <p:cond delay="indefinite"/>
                      </p:stCondLst>
                      <p:childTnLst>
                        <p:par>
                          <p:cTn id="2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1" presetID="4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1111 L 0.03334 -0.09213 C 0.04028 -0.11527 0.05087 -0.12754 0.06181 -0.12754 C 0.07431 -0.12754 0.0842 -0.11527 0.09132 -0.09213 L 0.125 0.01111 " pathEditMode="relative" rAng="0" ptsTypes="FffFF">
                                      <p:cBhvr>
                                        <p:cTn id="202" dur="500" fill="hold"/>
                                        <p:tgtEl>
                                          <p:spTgt spid="440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50" y="-69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4" presetID="51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33333E-6 L -0.03907 -0.07061 C -0.04705 -0.08797 -0.05816 -0.0926 -0.06962 -0.09213 C -0.08282 -0.09144 -0.0941 -0.08611 -0.10052 -0.06898 L -0.1316 0.01134 " pathEditMode="relative" rAng="5265328" ptsTypes="FffFF">
                                      <p:cBhvr>
                                        <p:cTn id="205" dur="500" fill="hold"/>
                                        <p:tgtEl>
                                          <p:spTgt spid="440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19" y="-42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7" presetID="61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0088 C -0.00851 0.00231 -0.0184 0.01389 -0.02257 0.02824 C -0.02691 0.04398 -0.02917 0.06296 -0.03125 0.08148 C -0.03333 0.1 -0.03125 0.11574 -0.02917 0.1331 C -0.02691 0.14907 -0.02378 0.1662 -0.01615 0.18055 C -0.00955 0.19491 0.00122 0.20648 0.01319 0.21504 C 0.02396 0.22361 0.03698 0.2294 0.05 0.23241 C 0.06285 0.23542 0.07587 0.23542 0.08785 0.23241 C 0.10087 0.2294 0.11285 0.22199 0.12257 0.21088 C 0.13212 0.20069 0.14097 0.1875 0.14514 0.17199 C 0.15069 0.15741 0.1526 0.13727 0.1526 0.12153 C 0.15382 0.10579 0.1526 0.08704 0.14722 0.07129 C 0.14201 0.05694 0.13212 0.04537 0.11927 0.03958 C 0.10608 0.03542 0.09323 0.04097 0.08455 0.05116 C 0.07708 0.06111 0.0717 0.07708 0.07031 0.0956 C 0.07031 0.11435 0.0717 0.13148 0.07708 0.14606 C 0.08247 0.16065 0.08125 0.16296 0.10295 0.18194 C 0.12257 0.20208 0.14201 0.19629 0.15382 0.19768 C 0.1658 0.19768 0.17552 0.1919 0.18733 0.18634 C 0.20069 0.1794 0.21111 0.1662 0.2191 0.15486 C 0.22656 0.14305 0.22986 0.12893 0.23403 0.10579 C 0.2375 0.0831 0.2375 0.07129 0.2375 0.05393 C 0.2375 0.03704 0.2375 0.01944 0.2375 0.00231 " pathEditMode="relative" rAng="0" ptsTypes="fffffffffffffffffffffff">
                                      <p:cBhvr>
                                        <p:cTn id="208" dur="2000" fill="hold"/>
                                        <p:tgtEl>
                                          <p:spTgt spid="440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91" y="12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0" presetID="61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C -0.01909 0.01088 -0.04149 0.02199 -0.05138 0.03588 C -0.06076 0.05116 -0.06614 0.06922 -0.07066 0.08727 C -0.07517 0.10533 -0.07066 0.12037 -0.06614 0.13704 C -0.06076 0.15232 -0.05382 0.16898 -0.03593 0.18264 C -0.0217 0.19653 0.00296 0.20764 0.02987 0.21597 C 0.05434 0.22431 0.08368 0.22986 0.11285 0.23264 C 0.14254 0.23542 0.17171 0.23542 0.19896 0.23264 C 0.22813 0.22986 0.25469 0.22269 0.27691 0.21181 C 0.29931 0.20209 0.31858 0.18959 0.32848 0.17454 C 0.3408 0.16042 0.34601 0.14121 0.34601 0.12593 C 0.34827 0.11065 0.34601 0.09259 0.33351 0.07755 C 0.32171 0.06366 0.29931 0.05255 0.27014 0.04699 C 0.24011 0.04283 0.21077 0.04838 0.19098 0.0581 C 0.17414 0.06759 0.16181 0.0831 0.15938 0.10093 C 0.15938 0.11898 0.16181 0.13542 0.17414 0.14954 C 0.18664 0.16343 0.18421 0.16597 0.23299 0.18403 C 0.27691 0.20347 0.32171 0.19792 0.34827 0.19931 C 0.375 0.19931 0.3974 0.19375 0.42396 0.1882 C 0.45365 0.18148 0.47796 0.16898 0.49532 0.15787 C 0.5125 0.14676 0.51927 0.13287 0.52934 0.11065 C 0.53716 0.08866 0.53716 0.07755 0.53716 0.06065 C 0.53716 0.04422 0.53716 0.02755 0.53716 0.01088 " pathEditMode="relative" rAng="0" ptsTypes="fffffffffffffffffffffff">
                                      <p:cBhvr>
                                        <p:cTn id="211" dur="2000" fill="hold"/>
                                        <p:tgtEl>
                                          <p:spTgt spid="44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90" y="11759"/>
                                    </p:animMotion>
                                  </p:childTnLst>
                                </p:cTn>
                              </p:par>
                              <p:par>
                                <p:cTn id="212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9" dur="2000"/>
                                        <p:tgtEl>
                                          <p:spTgt spid="10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2" dur="2000"/>
                                        <p:tgtEl>
                                          <p:spTgt spid="10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6" presetClass="entr" presetSubtype="16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8" dur="2000"/>
                                        <p:tgtEl>
                                          <p:spTgt spid="10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1" dur="2000"/>
                                        <p:tgtEl>
                                          <p:spTgt spid="10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4" dur="2000"/>
                                        <p:tgtEl>
                                          <p:spTgt spid="10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7" dur="2000"/>
                                        <p:tgtEl>
                                          <p:spTgt spid="10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 nodeType="clickPar">
                      <p:stCondLst>
                        <p:cond delay="indefinite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2" dur="2000"/>
                                        <p:tgtEl>
                                          <p:spTgt spid="10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5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0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1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2" grpId="0" build="p"/>
      <p:bldP spid="44037" grpId="0"/>
      <p:bldP spid="44037" grpId="1"/>
      <p:bldP spid="44038" grpId="0"/>
      <p:bldP spid="44038" grpId="1"/>
      <p:bldP spid="44039" grpId="0" animBg="1"/>
      <p:bldP spid="44039" grpId="1" animBg="1"/>
      <p:bldP spid="44039" grpId="2" animBg="1"/>
      <p:bldP spid="44040" grpId="0" animBg="1"/>
      <p:bldP spid="44040" grpId="1" animBg="1"/>
      <p:bldP spid="44040" grpId="2" animBg="1"/>
      <p:bldP spid="44041" grpId="0" animBg="1"/>
      <p:bldP spid="44041" grpId="1" animBg="1"/>
      <p:bldP spid="44044" grpId="0" animBg="1"/>
      <p:bldP spid="44046" grpId="0" animBg="1"/>
      <p:bldP spid="44048" grpId="0"/>
      <p:bldP spid="44050" grpId="0"/>
      <p:bldP spid="44051" grpId="0" animBg="1"/>
      <p:bldP spid="44052" grpId="0" animBg="1"/>
      <p:bldP spid="44053" grpId="0"/>
      <p:bldP spid="44054" grpId="0"/>
      <p:bldP spid="44055" grpId="0" animBg="1"/>
      <p:bldP spid="44056" grpId="0" animBg="1"/>
      <p:bldP spid="44057" grpId="0"/>
      <p:bldP spid="44058" grpId="0"/>
      <p:bldP spid="44059" grpId="0" animBg="1"/>
      <p:bldP spid="44059" grpId="1" animBg="1"/>
      <p:bldP spid="44060" grpId="0" animBg="1"/>
      <p:bldP spid="44060" grpId="1" animBg="1"/>
      <p:bldP spid="44061" grpId="0" animBg="1"/>
      <p:bldP spid="44062" grpId="0"/>
      <p:bldP spid="44063" grpId="0"/>
      <p:bldP spid="44064" grpId="0" animBg="1"/>
      <p:bldP spid="44065" grpId="0"/>
      <p:bldP spid="44066" grpId="0" animBg="1"/>
      <p:bldP spid="44067" grpId="0"/>
      <p:bldP spid="44068" grpId="0"/>
      <p:bldP spid="44069" grpId="0"/>
      <p:bldP spid="44070" grpId="0"/>
      <p:bldP spid="44071" grpId="0" animBg="1"/>
      <p:bldP spid="44072" grpId="0" animBg="1"/>
      <p:bldP spid="44073" grpId="0"/>
      <p:bldP spid="44073" grpId="1"/>
      <p:bldP spid="44074" grpId="0"/>
      <p:bldP spid="44074" grpId="1"/>
      <p:bldP spid="44077" grpId="0" animBg="1"/>
      <p:bldP spid="44078" grpId="0" animBg="1"/>
      <p:bldP spid="44079" grpId="0"/>
      <p:bldP spid="44080" grpId="0"/>
      <p:bldP spid="44081" grpId="0"/>
      <p:bldP spid="44082" grpId="0"/>
      <p:bldP spid="44085" grpId="0" animBg="1"/>
      <p:bldP spid="44086" grpId="0" animBg="1"/>
      <p:bldP spid="10310" grpId="0"/>
      <p:bldP spid="8" grpId="0"/>
      <p:bldP spid="8" grpId="1"/>
      <p:bldP spid="10320" grpId="0"/>
      <p:bldP spid="10321" grpId="0"/>
      <p:bldP spid="10323" grpId="0" animBg="1"/>
      <p:bldP spid="10324" grpId="0"/>
      <p:bldP spid="10325" grpId="0"/>
      <p:bldP spid="64" grpId="0" build="p"/>
      <p:bldP spid="67" grpId="0"/>
      <p:bldP spid="3" grpId="0"/>
      <p:bldP spid="72" grpId="0" animBg="1"/>
      <p:bldP spid="7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424763" y="446088"/>
            <a:ext cx="8461375" cy="411480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altLang="vi-VN" b="1" i="1">
                <a:latin typeface="Times New Roman" pitchFamily="18" charset="0"/>
                <a:cs typeface="Times New Roman" pitchFamily="18" charset="0"/>
              </a:rPr>
              <a:t>Trong điều kiện thích hợp, axetilen cũng có phản ứng cộng với hidro và một số chất khác.</a:t>
            </a: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5818188" y="1995488"/>
            <a:ext cx="1219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>
                <a:latin typeface="Times New Roman" pitchFamily="18" charset="0"/>
                <a:cs typeface="Times New Roman" pitchFamily="18" charset="0"/>
              </a:rPr>
              <a:t>CH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7510463" y="1995488"/>
            <a:ext cx="1295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>
                <a:latin typeface="Times New Roman" pitchFamily="18" charset="0"/>
                <a:cs typeface="Times New Roman" pitchFamily="18" charset="0"/>
              </a:rPr>
              <a:t>CH</a:t>
            </a:r>
            <a:endParaRPr lang="en-US" altLang="vi-VN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62" name="Line 6"/>
          <p:cNvSpPr>
            <a:spLocks noChangeShapeType="1"/>
          </p:cNvSpPr>
          <p:nvPr/>
        </p:nvSpPr>
        <p:spPr bwMode="auto">
          <a:xfrm>
            <a:off x="6792913" y="222885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5063" name="Line 7"/>
          <p:cNvSpPr>
            <a:spLocks noChangeShapeType="1"/>
          </p:cNvSpPr>
          <p:nvPr/>
        </p:nvSpPr>
        <p:spPr bwMode="auto">
          <a:xfrm>
            <a:off x="7097713" y="222885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5064" name="Line 8"/>
          <p:cNvSpPr>
            <a:spLocks noChangeShapeType="1"/>
          </p:cNvSpPr>
          <p:nvPr/>
        </p:nvSpPr>
        <p:spPr bwMode="auto">
          <a:xfrm>
            <a:off x="6792913" y="23241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2525713" y="1924050"/>
            <a:ext cx="381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2830513" y="1924050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>
            <a:off x="3440113" y="230505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5068" name="Text Box 12"/>
          <p:cNvSpPr txBox="1">
            <a:spLocks noChangeArrowheads="1"/>
          </p:cNvSpPr>
          <p:nvPr/>
        </p:nvSpPr>
        <p:spPr bwMode="auto">
          <a:xfrm>
            <a:off x="3592513" y="1924050"/>
            <a:ext cx="685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>
            <a:off x="4278313" y="230505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6488113" y="192405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71" name="Text Box 15"/>
          <p:cNvSpPr txBox="1">
            <a:spLocks noChangeArrowheads="1"/>
          </p:cNvSpPr>
          <p:nvPr/>
        </p:nvSpPr>
        <p:spPr bwMode="auto">
          <a:xfrm>
            <a:off x="468313" y="1924050"/>
            <a:ext cx="1219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>
                <a:latin typeface="Times New Roman" pitchFamily="18" charset="0"/>
                <a:cs typeface="Times New Roman" pitchFamily="18" charset="0"/>
              </a:rPr>
              <a:t>CH</a:t>
            </a:r>
          </a:p>
        </p:txBody>
      </p: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2068513" y="192405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73" name="Text Box 17"/>
          <p:cNvSpPr txBox="1">
            <a:spLocks noChangeArrowheads="1"/>
          </p:cNvSpPr>
          <p:nvPr/>
        </p:nvSpPr>
        <p:spPr bwMode="auto">
          <a:xfrm>
            <a:off x="1763713" y="1924050"/>
            <a:ext cx="1219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>
                <a:latin typeface="Times New Roman" pitchFamily="18" charset="0"/>
                <a:cs typeface="Times New Roman" pitchFamily="18" charset="0"/>
              </a:rPr>
              <a:t>CH</a:t>
            </a:r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>
            <a:off x="1382713" y="215265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5075" name="Line 19"/>
          <p:cNvSpPr>
            <a:spLocks noChangeShapeType="1"/>
          </p:cNvSpPr>
          <p:nvPr/>
        </p:nvSpPr>
        <p:spPr bwMode="auto">
          <a:xfrm>
            <a:off x="1382713" y="2251075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5076" name="Text Box 20"/>
          <p:cNvSpPr txBox="1">
            <a:spLocks noChangeArrowheads="1"/>
          </p:cNvSpPr>
          <p:nvPr/>
        </p:nvSpPr>
        <p:spPr bwMode="auto">
          <a:xfrm>
            <a:off x="2830513" y="1924050"/>
            <a:ext cx="685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45077" name="Text Box 21"/>
          <p:cNvSpPr txBox="1">
            <a:spLocks noChangeArrowheads="1"/>
          </p:cNvSpPr>
          <p:nvPr/>
        </p:nvSpPr>
        <p:spPr bwMode="auto">
          <a:xfrm>
            <a:off x="3592513" y="1924050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45078" name="Line 22"/>
          <p:cNvSpPr>
            <a:spLocks noChangeShapeType="1"/>
          </p:cNvSpPr>
          <p:nvPr/>
        </p:nvSpPr>
        <p:spPr bwMode="auto">
          <a:xfrm>
            <a:off x="1389063" y="2359025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5079" name="Line 23"/>
          <p:cNvSpPr>
            <a:spLocks noChangeShapeType="1"/>
          </p:cNvSpPr>
          <p:nvPr/>
        </p:nvSpPr>
        <p:spPr bwMode="auto">
          <a:xfrm>
            <a:off x="6826250" y="243205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5080" name="Text Box 24"/>
          <p:cNvSpPr txBox="1">
            <a:spLocks noChangeArrowheads="1"/>
          </p:cNvSpPr>
          <p:nvPr/>
        </p:nvSpPr>
        <p:spPr bwMode="auto">
          <a:xfrm>
            <a:off x="6145213" y="2897188"/>
            <a:ext cx="1219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altLang="vi-VN" b="1" baseline="-25000">
                <a:latin typeface="Times New Roman" pitchFamily="18" charset="0"/>
                <a:cs typeface="Times New Roman" pitchFamily="18" charset="0"/>
              </a:rPr>
              <a:t>2</a:t>
            </a:r>
            <a:endParaRPr lang="en-US" altLang="vi-VN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81" name="Text Box 25"/>
          <p:cNvSpPr txBox="1">
            <a:spLocks noChangeArrowheads="1"/>
          </p:cNvSpPr>
          <p:nvPr/>
        </p:nvSpPr>
        <p:spPr bwMode="auto">
          <a:xfrm>
            <a:off x="7669213" y="2897188"/>
            <a:ext cx="1295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altLang="vi-VN" b="1" baseline="-2500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45082" name="Line 26"/>
          <p:cNvSpPr>
            <a:spLocks noChangeShapeType="1"/>
          </p:cNvSpPr>
          <p:nvPr/>
        </p:nvSpPr>
        <p:spPr bwMode="auto">
          <a:xfrm>
            <a:off x="7059613" y="3184525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5083" name="Line 27"/>
          <p:cNvSpPr>
            <a:spLocks noChangeShapeType="1"/>
          </p:cNvSpPr>
          <p:nvPr/>
        </p:nvSpPr>
        <p:spPr bwMode="auto">
          <a:xfrm>
            <a:off x="7364413" y="3184525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5084" name="Line 28"/>
          <p:cNvSpPr>
            <a:spLocks noChangeShapeType="1"/>
          </p:cNvSpPr>
          <p:nvPr/>
        </p:nvSpPr>
        <p:spPr bwMode="auto">
          <a:xfrm>
            <a:off x="7059613" y="3292475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5085" name="Text Box 29"/>
          <p:cNvSpPr txBox="1">
            <a:spLocks noChangeArrowheads="1"/>
          </p:cNvSpPr>
          <p:nvPr/>
        </p:nvSpPr>
        <p:spPr bwMode="auto">
          <a:xfrm>
            <a:off x="2468563" y="2897188"/>
            <a:ext cx="3810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45086" name="Text Box 30"/>
          <p:cNvSpPr txBox="1">
            <a:spLocks noChangeArrowheads="1"/>
          </p:cNvSpPr>
          <p:nvPr/>
        </p:nvSpPr>
        <p:spPr bwMode="auto">
          <a:xfrm>
            <a:off x="3097213" y="2897188"/>
            <a:ext cx="838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45087" name="Line 31"/>
          <p:cNvSpPr>
            <a:spLocks noChangeShapeType="1"/>
          </p:cNvSpPr>
          <p:nvPr/>
        </p:nvSpPr>
        <p:spPr bwMode="auto">
          <a:xfrm>
            <a:off x="3706813" y="3278188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5088" name="Text Box 32"/>
          <p:cNvSpPr txBox="1">
            <a:spLocks noChangeArrowheads="1"/>
          </p:cNvSpPr>
          <p:nvPr/>
        </p:nvSpPr>
        <p:spPr bwMode="auto">
          <a:xfrm>
            <a:off x="3859213" y="2897188"/>
            <a:ext cx="685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45089" name="Line 33"/>
          <p:cNvSpPr>
            <a:spLocks noChangeShapeType="1"/>
          </p:cNvSpPr>
          <p:nvPr/>
        </p:nvSpPr>
        <p:spPr bwMode="auto">
          <a:xfrm>
            <a:off x="4545013" y="3278188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5090" name="Text Box 34"/>
          <p:cNvSpPr txBox="1">
            <a:spLocks noChangeArrowheads="1"/>
          </p:cNvSpPr>
          <p:nvPr/>
        </p:nvSpPr>
        <p:spPr bwMode="auto">
          <a:xfrm>
            <a:off x="6754813" y="2897188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91" name="Text Box 35"/>
          <p:cNvSpPr txBox="1">
            <a:spLocks noChangeArrowheads="1"/>
          </p:cNvSpPr>
          <p:nvPr/>
        </p:nvSpPr>
        <p:spPr bwMode="auto">
          <a:xfrm>
            <a:off x="411163" y="2897188"/>
            <a:ext cx="1219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altLang="vi-VN" b="1" baseline="-25000">
                <a:latin typeface="Times New Roman" pitchFamily="18" charset="0"/>
                <a:cs typeface="Times New Roman" pitchFamily="18" charset="0"/>
              </a:rPr>
              <a:t>2</a:t>
            </a:r>
            <a:endParaRPr lang="en-US" altLang="vi-VN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92" name="Text Box 36"/>
          <p:cNvSpPr txBox="1">
            <a:spLocks noChangeArrowheads="1"/>
          </p:cNvSpPr>
          <p:nvPr/>
        </p:nvSpPr>
        <p:spPr bwMode="auto">
          <a:xfrm>
            <a:off x="2011363" y="2897188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93" name="Text Box 37"/>
          <p:cNvSpPr txBox="1">
            <a:spLocks noChangeArrowheads="1"/>
          </p:cNvSpPr>
          <p:nvPr/>
        </p:nvSpPr>
        <p:spPr bwMode="auto">
          <a:xfrm>
            <a:off x="1706563" y="2897188"/>
            <a:ext cx="1219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altLang="vi-VN" b="1" baseline="-25000">
                <a:latin typeface="Times New Roman" pitchFamily="18" charset="0"/>
                <a:cs typeface="Times New Roman" pitchFamily="18" charset="0"/>
              </a:rPr>
              <a:t>2</a:t>
            </a:r>
            <a:endParaRPr lang="en-US" altLang="vi-VN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94" name="Line 38"/>
          <p:cNvSpPr>
            <a:spLocks noChangeShapeType="1"/>
          </p:cNvSpPr>
          <p:nvPr/>
        </p:nvSpPr>
        <p:spPr bwMode="auto">
          <a:xfrm>
            <a:off x="1325563" y="3125788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5095" name="Line 39"/>
          <p:cNvSpPr>
            <a:spLocks noChangeShapeType="1"/>
          </p:cNvSpPr>
          <p:nvPr/>
        </p:nvSpPr>
        <p:spPr bwMode="auto">
          <a:xfrm>
            <a:off x="1325563" y="3278188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5096" name="Text Box 40"/>
          <p:cNvSpPr txBox="1">
            <a:spLocks noChangeArrowheads="1"/>
          </p:cNvSpPr>
          <p:nvPr/>
        </p:nvSpPr>
        <p:spPr bwMode="auto">
          <a:xfrm>
            <a:off x="3097213" y="2897188"/>
            <a:ext cx="685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45097" name="Text Box 41"/>
          <p:cNvSpPr txBox="1">
            <a:spLocks noChangeArrowheads="1"/>
          </p:cNvSpPr>
          <p:nvPr/>
        </p:nvSpPr>
        <p:spPr bwMode="auto">
          <a:xfrm>
            <a:off x="3859213" y="2897188"/>
            <a:ext cx="838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45113" name="Text Box 57"/>
          <p:cNvSpPr txBox="1">
            <a:spLocks noChangeArrowheads="1"/>
          </p:cNvSpPr>
          <p:nvPr/>
        </p:nvSpPr>
        <p:spPr bwMode="auto">
          <a:xfrm>
            <a:off x="5832475" y="1992313"/>
            <a:ext cx="1219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altLang="vi-VN" b="1" baseline="-25000">
                <a:latin typeface="Times New Roman" pitchFamily="18" charset="0"/>
                <a:cs typeface="Times New Roman" pitchFamily="18" charset="0"/>
              </a:rPr>
              <a:t>2</a:t>
            </a:r>
            <a:endParaRPr lang="en-US" altLang="vi-VN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114" name="Text Box 58"/>
          <p:cNvSpPr txBox="1">
            <a:spLocks noChangeArrowheads="1"/>
          </p:cNvSpPr>
          <p:nvPr/>
        </p:nvSpPr>
        <p:spPr bwMode="auto">
          <a:xfrm>
            <a:off x="7524750" y="1992313"/>
            <a:ext cx="1295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altLang="vi-VN" b="1" baseline="-2500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45115" name="Line 59"/>
          <p:cNvSpPr>
            <a:spLocks noChangeShapeType="1"/>
          </p:cNvSpPr>
          <p:nvPr/>
        </p:nvSpPr>
        <p:spPr bwMode="auto">
          <a:xfrm>
            <a:off x="6804025" y="2316163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5116" name="Line 60"/>
          <p:cNvSpPr>
            <a:spLocks noChangeShapeType="1"/>
          </p:cNvSpPr>
          <p:nvPr/>
        </p:nvSpPr>
        <p:spPr bwMode="auto">
          <a:xfrm>
            <a:off x="6769100" y="2208213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5117" name="Line 61"/>
          <p:cNvSpPr>
            <a:spLocks noChangeShapeType="1"/>
          </p:cNvSpPr>
          <p:nvPr/>
        </p:nvSpPr>
        <p:spPr bwMode="auto">
          <a:xfrm>
            <a:off x="7056438" y="3292475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5118" name="Text Box 62"/>
          <p:cNvSpPr txBox="1">
            <a:spLocks noChangeArrowheads="1"/>
          </p:cNvSpPr>
          <p:nvPr/>
        </p:nvSpPr>
        <p:spPr bwMode="auto">
          <a:xfrm>
            <a:off x="6156325" y="2897188"/>
            <a:ext cx="1219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altLang="vi-VN" b="1" baseline="-25000">
                <a:latin typeface="Times New Roman" pitchFamily="18" charset="0"/>
                <a:cs typeface="Times New Roman" pitchFamily="18" charset="0"/>
              </a:rPr>
              <a:t>3</a:t>
            </a:r>
            <a:endParaRPr lang="en-US" altLang="vi-VN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119" name="Text Box 63"/>
          <p:cNvSpPr txBox="1">
            <a:spLocks noChangeArrowheads="1"/>
          </p:cNvSpPr>
          <p:nvPr/>
        </p:nvSpPr>
        <p:spPr bwMode="auto">
          <a:xfrm>
            <a:off x="7667625" y="2897188"/>
            <a:ext cx="1295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altLang="vi-VN" b="1" baseline="-2500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5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5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5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5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5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45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45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45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45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45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45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45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45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5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9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83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44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1111 L 0.03334 -0.09213 C 0.04028 -0.11527 0.05087 -0.12754 0.06181 -0.12754 C 0.07431 -0.12754 0.0842 -0.11527 0.09132 -0.09213 L 0.125 0.01111 " pathEditMode="relative" rAng="0" ptsTypes="FffFF">
                                      <p:cBhvr>
                                        <p:cTn id="93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50" y="-69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5" presetID="51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33333E-6 L -0.03907 -0.07061 C -0.04705 -0.08797 -0.05816 -0.0926 -0.06962 -0.09213 C -0.08282 -0.09144 -0.0941 -0.08611 -0.10052 -0.06898 L -0.1316 0.01134 " pathEditMode="relative" rAng="5265328" ptsTypes="FffFF">
                                      <p:cBhvr>
                                        <p:cTn id="96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19" y="-42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8" presetID="61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0088 C -0.00851 0.00231 -0.0184 0.01389 -0.02257 0.02824 C -0.02691 0.04398 -0.02917 0.06296 -0.03125 0.08148 C -0.03333 0.1 -0.03125 0.11574 -0.02917 0.1331 C -0.02691 0.14907 -0.02378 0.1662 -0.01615 0.18055 C -0.00955 0.19491 0.00122 0.20648 0.01319 0.21504 C 0.02396 0.22361 0.03698 0.2294 0.05 0.23241 C 0.06285 0.23542 0.07587 0.23542 0.08785 0.23241 C 0.10087 0.2294 0.11285 0.22199 0.12257 0.21088 C 0.13212 0.20069 0.14097 0.1875 0.14514 0.17199 C 0.15069 0.15741 0.1526 0.13727 0.1526 0.12153 C 0.15382 0.10579 0.1526 0.08704 0.14722 0.07129 C 0.14201 0.05694 0.13212 0.04537 0.11927 0.03958 C 0.10608 0.03542 0.09323 0.04097 0.08455 0.05116 C 0.07708 0.06111 0.0717 0.07708 0.07031 0.0956 C 0.07031 0.11435 0.0717 0.13148 0.07708 0.14606 C 0.08247 0.16065 0.08125 0.16296 0.10295 0.18194 C 0.12257 0.20208 0.14201 0.19629 0.15382 0.19768 C 0.1658 0.19768 0.17552 0.1919 0.18733 0.18634 C 0.20069 0.1794 0.21111 0.1662 0.2191 0.15486 C 0.22656 0.14305 0.22986 0.12893 0.23403 0.10579 C 0.2375 0.0831 0.2375 0.07129 0.2375 0.05393 C 0.2375 0.03704 0.2375 0.01944 0.2375 0.00231 " pathEditMode="relative" rAng="0" ptsTypes="fffffffffffffffffffffff">
                                      <p:cBhvr>
                                        <p:cTn id="99" dur="2000" fill="hold"/>
                                        <p:tgtEl>
                                          <p:spTgt spid="450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91" y="12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01" presetID="61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C -0.01909 0.01088 -0.04149 0.02199 -0.05138 0.03588 C -0.06076 0.05116 -0.06614 0.06922 -0.07066 0.08727 C -0.07517 0.10533 -0.07066 0.12037 -0.06614 0.13704 C -0.06076 0.15232 -0.05382 0.16898 -0.03593 0.18264 C -0.0217 0.19653 0.00296 0.20764 0.02987 0.21597 C 0.05434 0.22431 0.08368 0.22986 0.11285 0.23264 C 0.14254 0.23542 0.17171 0.23542 0.19896 0.23264 C 0.22813 0.22986 0.25469 0.22269 0.27691 0.21181 C 0.29931 0.20209 0.31858 0.18959 0.32848 0.17454 C 0.3408 0.16042 0.34601 0.14121 0.34601 0.12593 C 0.34827 0.11065 0.34601 0.09259 0.33351 0.07755 C 0.32171 0.06366 0.29931 0.05255 0.27014 0.04699 C 0.24011 0.04283 0.21077 0.04838 0.19098 0.0581 C 0.17414 0.06759 0.16181 0.0831 0.15938 0.10093 C 0.15938 0.11898 0.16181 0.13542 0.17414 0.14954 C 0.18664 0.16343 0.18421 0.16597 0.23299 0.18403 C 0.27691 0.20347 0.32171 0.19792 0.34827 0.19931 C 0.375 0.19931 0.3974 0.19375 0.42396 0.1882 C 0.45365 0.18148 0.47796 0.16898 0.49532 0.15787 C 0.5125 0.14676 0.51927 0.13287 0.52934 0.11065 C 0.53716 0.08866 0.53716 0.07755 0.53716 0.06065 C 0.53716 0.04422 0.53716 0.02755 0.53716 0.01088 " pathEditMode="relative" rAng="0" ptsTypes="fffffffffffffffffffffff">
                                      <p:cBhvr>
                                        <p:cTn id="102" dur="2000" fill="hold"/>
                                        <p:tgtEl>
                                          <p:spTgt spid="450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90" y="11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4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450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450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450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45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45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45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45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2000"/>
                                        <p:tgtEl>
                                          <p:spTgt spid="45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2000"/>
                                        <p:tgtEl>
                                          <p:spTgt spid="45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2000"/>
                                        <p:tgtEl>
                                          <p:spTgt spid="45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2000"/>
                                        <p:tgtEl>
                                          <p:spTgt spid="45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2000"/>
                                        <p:tgtEl>
                                          <p:spTgt spid="45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2000"/>
                                        <p:tgtEl>
                                          <p:spTgt spid="45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2000"/>
                                        <p:tgtEl>
                                          <p:spTgt spid="45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2000"/>
                                        <p:tgtEl>
                                          <p:spTgt spid="45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2000"/>
                                        <p:tgtEl>
                                          <p:spTgt spid="45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2000"/>
                                        <p:tgtEl>
                                          <p:spTgt spid="45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2000"/>
                                        <p:tgtEl>
                                          <p:spTgt spid="45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2000"/>
                                        <p:tgtEl>
                                          <p:spTgt spid="45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2000"/>
                                        <p:tgtEl>
                                          <p:spTgt spid="45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2000"/>
                                        <p:tgtEl>
                                          <p:spTgt spid="45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2000"/>
                                        <p:tgtEl>
                                          <p:spTgt spid="45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2000"/>
                                        <p:tgtEl>
                                          <p:spTgt spid="45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2000"/>
                                        <p:tgtEl>
                                          <p:spTgt spid="45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2000"/>
                                        <p:tgtEl>
                                          <p:spTgt spid="45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 nodeType="clickPar">
                      <p:stCondLst>
                        <p:cond delay="indefinite"/>
                      </p:stCondLst>
                      <p:childTnLst>
                        <p:par>
                          <p:cTn id="1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" presetID="4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1111 L 0.03334 -0.09213 C 0.04028 -0.11527 0.05087 -0.12754 0.06181 -0.12754 C 0.07431 -0.12754 0.0842 -0.11527 0.09132 -0.09213 L 0.125 0.01111 " pathEditMode="relative" rAng="0" ptsTypes="FffFF">
                                      <p:cBhvr>
                                        <p:cTn id="200" dur="500" fill="hold"/>
                                        <p:tgtEl>
                                          <p:spTgt spid="450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50" y="-69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2" presetID="51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33333E-6 L -0.03907 -0.07061 C -0.04705 -0.08797 -0.05816 -0.0926 -0.06962 -0.09213 C -0.08282 -0.09144 -0.0941 -0.08611 -0.10052 -0.06898 L -0.1316 0.01134 " pathEditMode="relative" rAng="5265328" ptsTypes="FffFF">
                                      <p:cBhvr>
                                        <p:cTn id="203" dur="500" fill="hold"/>
                                        <p:tgtEl>
                                          <p:spTgt spid="450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19" y="-42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5" presetID="61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0088 C -0.00851 0.00231 -0.0184 0.01389 -0.02257 0.02824 C -0.02691 0.04398 -0.02917 0.06296 -0.03125 0.08148 C -0.03333 0.1 -0.03125 0.11574 -0.02917 0.1331 C -0.02691 0.14907 -0.02378 0.1662 -0.01615 0.18055 C -0.00955 0.19491 0.00122 0.20648 0.01319 0.21504 C 0.02396 0.22361 0.03698 0.2294 0.05 0.23241 C 0.06285 0.23542 0.07587 0.23542 0.08785 0.23241 C 0.10087 0.2294 0.11285 0.22199 0.12257 0.21088 C 0.13212 0.20069 0.14097 0.1875 0.14514 0.17199 C 0.15069 0.15741 0.1526 0.13727 0.1526 0.12153 C 0.15382 0.10579 0.1526 0.08704 0.14722 0.07129 C 0.14201 0.05694 0.13212 0.04537 0.11927 0.03958 C 0.10608 0.03542 0.09323 0.04097 0.08455 0.05116 C 0.07708 0.06111 0.0717 0.07708 0.07031 0.0956 C 0.07031 0.11435 0.0717 0.13148 0.07708 0.14606 C 0.08247 0.16065 0.08125 0.16296 0.10295 0.18194 C 0.12257 0.20208 0.14201 0.19629 0.15382 0.19768 C 0.1658 0.19768 0.17552 0.1919 0.18733 0.18634 C 0.20069 0.1794 0.21111 0.1662 0.2191 0.15486 C 0.22656 0.14305 0.22986 0.12893 0.23403 0.10579 C 0.2375 0.0831 0.2375 0.07129 0.2375 0.05393 C 0.2375 0.03704 0.2375 0.01944 0.2375 0.00231 " pathEditMode="relative" rAng="0" ptsTypes="fffffffffffffffffffffff">
                                      <p:cBhvr>
                                        <p:cTn id="206" dur="2000" fill="hold"/>
                                        <p:tgtEl>
                                          <p:spTgt spid="450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91" y="12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8" presetID="61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C -0.01909 0.01088 -0.04149 0.02199 -0.05138 0.03588 C -0.06076 0.05116 -0.06614 0.06922 -0.07066 0.08727 C -0.07517 0.10533 -0.07066 0.12037 -0.06614 0.13704 C -0.06076 0.15232 -0.05382 0.16898 -0.03593 0.18264 C -0.0217 0.19653 0.00296 0.20764 0.02987 0.21597 C 0.05434 0.22431 0.08368 0.22986 0.11285 0.23264 C 0.14254 0.23542 0.17171 0.23542 0.19896 0.23264 C 0.22813 0.22986 0.25469 0.22269 0.27691 0.21181 C 0.29931 0.20209 0.31858 0.18959 0.32848 0.17454 C 0.3408 0.16042 0.34601 0.14121 0.34601 0.12593 C 0.34827 0.11065 0.34601 0.09259 0.33351 0.07755 C 0.32171 0.06366 0.29931 0.05255 0.27014 0.04699 C 0.24011 0.04283 0.21077 0.04838 0.19098 0.0581 C 0.17414 0.06759 0.16181 0.0831 0.15938 0.10093 C 0.15938 0.11898 0.16181 0.13542 0.17414 0.14954 C 0.18664 0.16343 0.18421 0.16597 0.23299 0.18403 C 0.27691 0.20347 0.32171 0.19792 0.34827 0.19931 C 0.375 0.19931 0.3974 0.19375 0.42396 0.1882 C 0.45365 0.18148 0.47796 0.16898 0.49532 0.15787 C 0.5125 0.14676 0.51927 0.13287 0.52934 0.11065 C 0.53716 0.08866 0.53716 0.07755 0.53716 0.06065 C 0.53716 0.04422 0.53716 0.02755 0.53716 0.01088 " pathEditMode="relative" rAng="0" ptsTypes="fffffffffffffffffffffff">
                                      <p:cBhvr>
                                        <p:cTn id="209" dur="2000" fill="hold"/>
                                        <p:tgtEl>
                                          <p:spTgt spid="450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90" y="11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1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2" dur="500"/>
                                        <p:tgtEl>
                                          <p:spTgt spid="450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5" dur="500"/>
                                        <p:tgtEl>
                                          <p:spTgt spid="450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8" dur="500"/>
                                        <p:tgtEl>
                                          <p:spTgt spid="450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1" dur="500"/>
                                        <p:tgtEl>
                                          <p:spTgt spid="450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450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0" presetClass="exit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6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227" dur="500"/>
                                        <p:tgtEl>
                                          <p:spTgt spid="450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0" dur="500"/>
                                        <p:tgtEl>
                                          <p:spTgt spid="450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3" dur="500"/>
                                        <p:tgtEl>
                                          <p:spTgt spid="450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500"/>
                                        <p:tgtEl>
                                          <p:spTgt spid="45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500"/>
                                        <p:tgtEl>
                                          <p:spTgt spid="45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500"/>
                                        <p:tgtEl>
                                          <p:spTgt spid="45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  <p:bldP spid="45060" grpId="0"/>
      <p:bldP spid="45060" grpId="1"/>
      <p:bldP spid="45060" grpId="2"/>
      <p:bldP spid="45061" grpId="0"/>
      <p:bldP spid="45061" grpId="1"/>
      <p:bldP spid="45061" grpId="2"/>
      <p:bldP spid="45062" grpId="0" animBg="1"/>
      <p:bldP spid="45062" grpId="1" animBg="1"/>
      <p:bldP spid="45062" grpId="2" animBg="1"/>
      <p:bldP spid="45062" grpId="3" animBg="1"/>
      <p:bldP spid="45063" grpId="0" animBg="1"/>
      <p:bldP spid="45063" grpId="1" animBg="1"/>
      <p:bldP spid="45063" grpId="2" animBg="1"/>
      <p:bldP spid="45063" grpId="3" animBg="1"/>
      <p:bldP spid="45064" grpId="0" animBg="1"/>
      <p:bldP spid="45064" grpId="1" animBg="1"/>
      <p:bldP spid="45064" grpId="2" animBg="1"/>
      <p:bldP spid="45067" grpId="0" animBg="1"/>
      <p:bldP spid="45069" grpId="0" animBg="1"/>
      <p:bldP spid="45070" grpId="0"/>
      <p:bldP spid="45074" grpId="0" animBg="1"/>
      <p:bldP spid="45075" grpId="0" animBg="1"/>
      <p:bldP spid="45076" grpId="0"/>
      <p:bldP spid="45076" grpId="1"/>
      <p:bldP spid="45076" grpId="2"/>
      <p:bldP spid="45077" grpId="0"/>
      <p:bldP spid="45077" grpId="1"/>
      <p:bldP spid="45077" grpId="2"/>
      <p:bldP spid="45078" grpId="0" animBg="1"/>
      <p:bldP spid="45079" grpId="0" animBg="1"/>
      <p:bldP spid="45079" grpId="1" animBg="1"/>
      <p:bldP spid="45080" grpId="0"/>
      <p:bldP spid="45080" grpId="1"/>
      <p:bldP spid="45081" grpId="0"/>
      <p:bldP spid="45081" grpId="1"/>
      <p:bldP spid="45082" grpId="0" animBg="1"/>
      <p:bldP spid="45082" grpId="1" animBg="1"/>
      <p:bldP spid="45082" grpId="2" animBg="1"/>
      <p:bldP spid="45083" grpId="0" animBg="1"/>
      <p:bldP spid="45083" grpId="1" animBg="1"/>
      <p:bldP spid="45083" grpId="2" animBg="1"/>
      <p:bldP spid="45084" grpId="0" animBg="1"/>
      <p:bldP spid="45084" grpId="1" animBg="1"/>
      <p:bldP spid="45085" grpId="0"/>
      <p:bldP spid="45086" grpId="0"/>
      <p:bldP spid="45087" grpId="0" animBg="1"/>
      <p:bldP spid="45088" grpId="0"/>
      <p:bldP spid="45089" grpId="0" animBg="1"/>
      <p:bldP spid="45090" grpId="0"/>
      <p:bldP spid="45090" grpId="1"/>
      <p:bldP spid="45091" grpId="0"/>
      <p:bldP spid="45092" grpId="0"/>
      <p:bldP spid="45093" grpId="0"/>
      <p:bldP spid="45094" grpId="0" animBg="1"/>
      <p:bldP spid="45095" grpId="0" animBg="1"/>
      <p:bldP spid="45096" grpId="0"/>
      <p:bldP spid="45096" grpId="1"/>
      <p:bldP spid="45096" grpId="2"/>
      <p:bldP spid="45097" grpId="0"/>
      <p:bldP spid="45097" grpId="1"/>
      <p:bldP spid="45097" grpId="2"/>
      <p:bldP spid="45113" grpId="0"/>
      <p:bldP spid="45114" grpId="0"/>
      <p:bldP spid="45115" grpId="0" animBg="1"/>
      <p:bldP spid="45116" grpId="0" animBg="1"/>
      <p:bldP spid="45117" grpId="0" animBg="1"/>
      <p:bldP spid="45118" grpId="0"/>
      <p:bldP spid="451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3338"/>
            <a:ext cx="4068763" cy="51593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IV.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SGK/121</a:t>
            </a:r>
          </a:p>
        </p:txBody>
      </p:sp>
      <p:pic>
        <p:nvPicPr>
          <p:cNvPr id="15363" name="Picture 31" descr="IMGP055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00" y="657225"/>
            <a:ext cx="3349625" cy="270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Oval 4" descr="Small confetti"/>
          <p:cNvSpPr>
            <a:spLocks noChangeArrowheads="1"/>
          </p:cNvSpPr>
          <p:nvPr/>
        </p:nvSpPr>
        <p:spPr bwMode="auto">
          <a:xfrm>
            <a:off x="3203575" y="3465513"/>
            <a:ext cx="2447925" cy="936625"/>
          </a:xfrm>
          <a:prstGeom prst="ellipse">
            <a:avLst/>
          </a:prstGeom>
          <a:pattFill prst="smConfetti">
            <a:fgClr>
              <a:schemeClr val="hlink"/>
            </a:fgClr>
            <a:bgClr>
              <a:schemeClr val="bg1"/>
            </a:bgClr>
          </a:patt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2" name="Text Box 5"/>
          <p:cNvSpPr txBox="1">
            <a:spLocks noChangeArrowheads="1"/>
          </p:cNvSpPr>
          <p:nvPr/>
        </p:nvSpPr>
        <p:spPr bwMode="auto">
          <a:xfrm>
            <a:off x="3744913" y="3681413"/>
            <a:ext cx="19796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>
                <a:latin typeface="Times New Roman" pitchFamily="18" charset="0"/>
                <a:cs typeface="Times New Roman" pitchFamily="18" charset="0"/>
              </a:rPr>
              <a:t>Axetilen</a:t>
            </a:r>
          </a:p>
        </p:txBody>
      </p:sp>
      <p:sp>
        <p:nvSpPr>
          <p:cNvPr id="15367" name="Line 6"/>
          <p:cNvSpPr>
            <a:spLocks noChangeShapeType="1"/>
          </p:cNvSpPr>
          <p:nvPr/>
        </p:nvSpPr>
        <p:spPr bwMode="auto">
          <a:xfrm flipV="1">
            <a:off x="5219700" y="3357563"/>
            <a:ext cx="612775" cy="179387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5368" name="Line 7"/>
          <p:cNvSpPr>
            <a:spLocks noChangeShapeType="1"/>
          </p:cNvSpPr>
          <p:nvPr/>
        </p:nvSpPr>
        <p:spPr bwMode="auto">
          <a:xfrm>
            <a:off x="5364163" y="4257675"/>
            <a:ext cx="684212" cy="395288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5369" name="Line 8"/>
          <p:cNvSpPr>
            <a:spLocks noChangeShapeType="1"/>
          </p:cNvSpPr>
          <p:nvPr/>
        </p:nvSpPr>
        <p:spPr bwMode="auto">
          <a:xfrm>
            <a:off x="2916238" y="3392488"/>
            <a:ext cx="503237" cy="252412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arrow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5370" name="Line 9"/>
          <p:cNvSpPr>
            <a:spLocks noChangeShapeType="1"/>
          </p:cNvSpPr>
          <p:nvPr/>
        </p:nvSpPr>
        <p:spPr bwMode="auto">
          <a:xfrm flipH="1">
            <a:off x="3059113" y="4257675"/>
            <a:ext cx="504825" cy="25082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pic>
        <p:nvPicPr>
          <p:cNvPr id="46097" name="Picture 17" descr="j024069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4608513"/>
            <a:ext cx="2663825" cy="216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2" name="Text Box 20"/>
          <p:cNvSpPr txBox="1">
            <a:spLocks noChangeArrowheads="1"/>
          </p:cNvSpPr>
          <p:nvPr/>
        </p:nvSpPr>
        <p:spPr bwMode="auto">
          <a:xfrm>
            <a:off x="631584" y="4905375"/>
            <a:ext cx="291623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Sản xuất đèn xì oxi- axetilen</a:t>
            </a:r>
          </a:p>
        </p:txBody>
      </p:sp>
      <p:pic>
        <p:nvPicPr>
          <p:cNvPr id="15373" name="Picture 23" descr="CAQ8PJ3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275" y="4365625"/>
            <a:ext cx="1871663" cy="216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4" name="Text Box 24"/>
          <p:cNvSpPr txBox="1">
            <a:spLocks noChangeArrowheads="1"/>
          </p:cNvSpPr>
          <p:nvPr/>
        </p:nvSpPr>
        <p:spPr bwMode="auto">
          <a:xfrm>
            <a:off x="6659563" y="5265738"/>
            <a:ext cx="1236662" cy="57943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i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Giấm</a:t>
            </a:r>
            <a:endParaRPr lang="en-US" altLang="vi-VN" sz="1800" i="1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75" name="Text Box 26"/>
          <p:cNvSpPr txBox="1">
            <a:spLocks noChangeArrowheads="1"/>
          </p:cNvSpPr>
          <p:nvPr/>
        </p:nvSpPr>
        <p:spPr bwMode="auto">
          <a:xfrm>
            <a:off x="6372225" y="6076950"/>
            <a:ext cx="1873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Axit axetic</a:t>
            </a:r>
          </a:p>
        </p:txBody>
      </p:sp>
      <p:sp>
        <p:nvSpPr>
          <p:cNvPr id="15376" name="Rectangle 27"/>
          <p:cNvSpPr>
            <a:spLocks noChangeArrowheads="1"/>
          </p:cNvSpPr>
          <p:nvPr/>
        </p:nvSpPr>
        <p:spPr bwMode="auto">
          <a:xfrm>
            <a:off x="395288" y="2889250"/>
            <a:ext cx="16271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Nhựa PVC</a:t>
            </a:r>
          </a:p>
        </p:txBody>
      </p:sp>
      <p:pic>
        <p:nvPicPr>
          <p:cNvPr id="15377" name="Picture 33" descr="yen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180975"/>
            <a:ext cx="3736975" cy="285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8" name="Picture 32" descr="yen1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5250" y="2249488"/>
            <a:ext cx="2698750" cy="171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9" name="Text Box 25"/>
          <p:cNvSpPr txBox="1">
            <a:spLocks noChangeArrowheads="1"/>
          </p:cNvSpPr>
          <p:nvPr/>
        </p:nvSpPr>
        <p:spPr bwMode="auto">
          <a:xfrm>
            <a:off x="6264275" y="2108200"/>
            <a:ext cx="3240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>
                <a:latin typeface="Times New Roman" pitchFamily="18" charset="0"/>
                <a:cs typeface="Times New Roman" pitchFamily="18" charset="0"/>
              </a:rPr>
              <a:t>Sản xuất cao su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46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5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 animBg="1"/>
      <p:bldP spid="15368" grpId="0" animBg="1"/>
      <p:bldP spid="15369" grpId="0" animBg="1"/>
      <p:bldP spid="15370" grpId="0" animBg="1"/>
      <p:bldP spid="15372" grpId="0"/>
      <p:bldP spid="15374" grpId="0" animBg="1"/>
      <p:bldP spid="15375" grpId="0"/>
      <p:bldP spid="15376" grpId="0"/>
      <p:bldP spid="15379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1071</TotalTime>
  <Words>760</Words>
  <Application>Microsoft Office PowerPoint</Application>
  <PresentationFormat>On-screen Show (4:3)</PresentationFormat>
  <Paragraphs>208</Paragraphs>
  <Slides>16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7" baseType="lpstr">
      <vt:lpstr>.VnTime</vt:lpstr>
      <vt:lpstr>.VnVogue</vt:lpstr>
      <vt:lpstr>Arial</vt:lpstr>
      <vt:lpstr>Franklin Gothic Book</vt:lpstr>
      <vt:lpstr>Franklin Gothic Medium</vt:lpstr>
      <vt:lpstr>Times New Roman</vt:lpstr>
      <vt:lpstr>Wingdings</vt:lpstr>
      <vt:lpstr>Wingdings 2</vt:lpstr>
      <vt:lpstr>Trek</vt:lpstr>
      <vt:lpstr>Equation</vt:lpstr>
      <vt:lpstr>Flash Document</vt:lpstr>
      <vt:lpstr>KIỂM TRA BÀI CŨ</vt:lpstr>
      <vt:lpstr> Bài 38:</vt:lpstr>
      <vt:lpstr>PowerPoint Presentation</vt:lpstr>
      <vt:lpstr>PowerPoint Presentation</vt:lpstr>
      <vt:lpstr>III. Tính chất hóa học:</vt:lpstr>
      <vt:lpstr>PowerPoint Presentation</vt:lpstr>
      <vt:lpstr>III. Tính chất hóa học:</vt:lpstr>
      <vt:lpstr>PowerPoint Presentation</vt:lpstr>
      <vt:lpstr>IV. Ứng dụng: SGK/121</vt:lpstr>
      <vt:lpstr>V. Điều chế:</vt:lpstr>
      <vt:lpstr>V. Điều chế: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Atheism</dc:creator>
  <cp:lastModifiedBy>ADMIN</cp:lastModifiedBy>
  <cp:revision>90</cp:revision>
  <cp:lastPrinted>1601-01-01T00:00:00Z</cp:lastPrinted>
  <dcterms:created xsi:type="dcterms:W3CDTF">1601-01-01T00:00:00Z</dcterms:created>
  <dcterms:modified xsi:type="dcterms:W3CDTF">2022-02-15T08:33:35Z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</Properties>
</file>