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2"/>
    <p:sldId id="266" r:id="rId3"/>
    <p:sldId id="256" r:id="rId4"/>
    <p:sldId id="260" r:id="rId5"/>
    <p:sldId id="261" r:id="rId6"/>
    <p:sldId id="262" r:id="rId7"/>
    <p:sldId id="269" r:id="rId8"/>
    <p:sldId id="270" r:id="rId9"/>
    <p:sldId id="268" r:id="rId10"/>
    <p:sldId id="264" r:id="rId11"/>
    <p:sldId id="272" r:id="rId12"/>
    <p:sldId id="277" r:id="rId13"/>
    <p:sldId id="278" r:id="rId14"/>
    <p:sldId id="279" r:id="rId15"/>
    <p:sldId id="285" r:id="rId16"/>
    <p:sldId id="287" r:id="rId17"/>
    <p:sldId id="288" r:id="rId18"/>
    <p:sldId id="289" r:id="rId19"/>
    <p:sldId id="290" r:id="rId20"/>
    <p:sldId id="291" r:id="rId21"/>
    <p:sldId id="292" r:id="rId22"/>
    <p:sldId id="293" r:id="rId23"/>
    <p:sldId id="294" r:id="rId24"/>
    <p:sldId id="295" r:id="rId25"/>
    <p:sldId id="296" r:id="rId26"/>
    <p:sldId id="297" r:id="rId27"/>
    <p:sldId id="298" r:id="rId28"/>
    <p:sldId id="299" r:id="rId29"/>
    <p:sldId id="300" r:id="rId30"/>
    <p:sldId id="301" r:id="rId31"/>
    <p:sldId id="302" r:id="rId32"/>
    <p:sldId id="286" r:id="rId33"/>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5pPr>
    <a:lvl6pPr marL="2286000" lvl="5"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6pPr>
    <a:lvl7pPr marL="2743200" lvl="6"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7pPr>
    <a:lvl8pPr marL="3200400" lvl="7"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8pPr>
    <a:lvl9pPr marL="3657600" lvl="8"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0000CC"/>
    <a:srgbClr val="FFFF00"/>
    <a:srgbClr val="FF0000"/>
    <a:srgbClr val="0033CC"/>
    <a:srgbClr val="006600"/>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91" d="100"/>
          <a:sy n="91" d="100"/>
        </p:scale>
        <p:origin x="-121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lstStyle/>
          <a:p>
            <a:pPr lvl="0"/>
            <a:r>
              <a:rPr lang="en-US" altLang="en-US" dirty="0"/>
              <a:t>Click to edit Master title style</a:t>
            </a:r>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spcBef>
                <a:spcPct val="0"/>
              </a:spcBef>
              <a:defRPr sz="1400">
                <a:solidFill>
                  <a:schemeClr val="tx1"/>
                </a:solidFill>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spcBef>
                <a:spcPct val="0"/>
              </a:spcBef>
              <a:defRPr sz="1400">
                <a:solidFill>
                  <a:schemeClr val="tx1"/>
                </a:solidFill>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solidFill>
                  <a:schemeClr val="tx1"/>
                </a:solidFill>
                <a:latin typeface="Arial" panose="020B0604020202020204" pitchFamily="34" charset="0"/>
              </a:defRPr>
            </a:lvl1pPr>
          </a:lstStyle>
          <a:p>
            <a:pPr lvl="0" eaLnBrk="1" hangingPunct="1"/>
            <a:fld id="{9A0DB2DC-4C9A-4742-B13C-FB6460FD3503}" type="slidenum">
              <a:rPr lang="en-US" altLang="en-US" dirty="0"/>
              <a:t>‹#›</a:t>
            </a:fld>
            <a:endParaRPr lang="en-US" altLang="en-US"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J0201"/>
          <p:cNvPicPr>
            <a:picLocks noChangeAspect="1"/>
          </p:cNvPicPr>
          <p:nvPr/>
        </p:nvPicPr>
        <p:blipFill>
          <a:blip r:embed="rId2"/>
          <a:stretch>
            <a:fillRect/>
          </a:stretch>
        </p:blipFill>
        <p:spPr>
          <a:xfrm>
            <a:off x="0" y="0"/>
            <a:ext cx="9144000" cy="6858000"/>
          </a:xfrm>
          <a:prstGeom prst="rect">
            <a:avLst/>
          </a:prstGeom>
          <a:solidFill>
            <a:srgbClr val="6600CC"/>
          </a:solidFill>
          <a:ln w="9525" cap="flat" cmpd="sng">
            <a:solidFill>
              <a:srgbClr val="FF0066"/>
            </a:solidFill>
            <a:prstDash val="solid"/>
            <a:miter/>
            <a:headEnd type="none" w="med" len="med"/>
            <a:tailEnd type="none" w="med" len="med"/>
          </a:ln>
        </p:spPr>
      </p:pic>
      <p:sp>
        <p:nvSpPr>
          <p:cNvPr id="4099" name="Rectangle 3"/>
          <p:cNvSpPr>
            <a:spLocks noChangeArrowheads="1"/>
          </p:cNvSpPr>
          <p:nvPr/>
        </p:nvSpPr>
        <p:spPr bwMode="auto">
          <a:xfrm>
            <a:off x="3962400" y="1143000"/>
            <a:ext cx="1464945" cy="460375"/>
          </a:xfrm>
          <a:prstGeom prst="rect">
            <a:avLst/>
          </a:prstGeom>
          <a:noFill/>
          <a:ln w="9525">
            <a:noFill/>
            <a:miter lim="800000"/>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2400" b="0" i="0" u="none" strike="noStrike" kern="1200" cap="none" spc="0" normalizeH="0" baseline="0" noProof="0" dirty="0" err="1">
                <a:ln>
                  <a:noFill/>
                </a:ln>
                <a:solidFill>
                  <a:srgbClr val="0000CC"/>
                </a:solidFill>
                <a:effectLst>
                  <a:outerShdw blurRad="38100" dist="38100" dir="2700000" algn="tl">
                    <a:srgbClr val="C0C0C0"/>
                  </a:outerShdw>
                </a:effectLst>
                <a:uLnTx/>
                <a:uFillTx/>
                <a:latin typeface="Times New Roman" panose="02020603050405020304" pitchFamily="18" charset="0"/>
                <a:ea typeface="+mn-ea"/>
                <a:cs typeface="+mn-cs"/>
              </a:rPr>
              <a:t>Tiếng</a:t>
            </a:r>
            <a:r>
              <a:rPr kumimoji="0" lang="en-US" sz="2400" b="0"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400" b="0" i="0" u="none" strike="noStrike" kern="1200" cap="none" spc="0" normalizeH="0" baseline="0" noProof="0" dirty="0" err="1">
                <a:ln>
                  <a:noFill/>
                </a:ln>
                <a:solidFill>
                  <a:srgbClr val="0000CC"/>
                </a:solidFill>
                <a:effectLst>
                  <a:outerShdw blurRad="38100" dist="38100" dir="2700000" algn="tl">
                    <a:srgbClr val="C0C0C0"/>
                  </a:outerShdw>
                </a:effectLst>
                <a:uLnTx/>
                <a:uFillTx/>
                <a:latin typeface="Times New Roman" panose="02020603050405020304" pitchFamily="18" charset="0"/>
                <a:ea typeface="+mn-ea"/>
                <a:cs typeface="+mn-cs"/>
              </a:rPr>
              <a:t>Việt</a:t>
            </a:r>
            <a:endParaRPr kumimoji="0" lang="en-US" sz="2400" b="0"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mn-ea"/>
              <a:cs typeface="+mn-cs"/>
            </a:endParaRPr>
          </a:p>
        </p:txBody>
      </p:sp>
      <p:sp>
        <p:nvSpPr>
          <p:cNvPr id="2052" name="WordArt 4"/>
          <p:cNvSpPr>
            <a:spLocks noTextEdit="1"/>
          </p:cNvSpPr>
          <p:nvPr/>
        </p:nvSpPr>
        <p:spPr>
          <a:xfrm>
            <a:off x="1333500" y="2057400"/>
            <a:ext cx="7200900" cy="1371600"/>
          </a:xfrm>
          <a:prstGeom prst="rect">
            <a:avLst/>
          </a:prstGeom>
        </p:spPr>
        <p:txBody>
          <a:bodyPr wrap="none" fromWordArt="1">
            <a:prstTxWarp prst="textPlain">
              <a:avLst>
                <a:gd name="adj" fmla="val 50000"/>
              </a:avLst>
            </a:prstTxWarp>
            <a:normAutofit/>
          </a:bodyPr>
          <a:lstStyle/>
          <a:p>
            <a:pPr algn="ctr"/>
            <a:r>
              <a:rPr lang="en-US" sz="3600">
                <a:ln w="19050" cap="flat" cmpd="sng">
                  <a:solidFill>
                    <a:srgbClr val="3333FF"/>
                  </a:solidFill>
                  <a:prstDash val="solid"/>
                  <a:headEnd type="none" w="med" len="med"/>
                  <a:tailEnd type="none" w="med" len="med"/>
                </a:ln>
                <a:solidFill>
                  <a:srgbClr val="339933"/>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LIÊN KẾT CÂU VÀ LIÊN KẾT ĐOẠN VĂN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099"/>
                                        </p:tgtEl>
                                        <p:attrNameLst>
                                          <p:attrName>style.visibility</p:attrName>
                                        </p:attrNameLst>
                                      </p:cBhvr>
                                      <p:to>
                                        <p:strVal val="visible"/>
                                      </p:to>
                                    </p:set>
                                    <p:anim calcmode="lin" valueType="num">
                                      <p:cBhvr>
                                        <p:cTn id="7" dur="500" fill="hold"/>
                                        <p:tgtEl>
                                          <p:spTgt spid="4099"/>
                                        </p:tgtEl>
                                        <p:attrNameLst>
                                          <p:attrName>ppt_w</p:attrName>
                                        </p:attrNameLst>
                                      </p:cBhvr>
                                      <p:tavLst>
                                        <p:tav tm="0">
                                          <p:val>
                                            <p:fltVal val="0"/>
                                          </p:val>
                                        </p:tav>
                                        <p:tav tm="100000">
                                          <p:val>
                                            <p:strVal val="#ppt_w"/>
                                          </p:val>
                                        </p:tav>
                                      </p:tavLst>
                                    </p:anim>
                                    <p:anim calcmode="lin" valueType="num">
                                      <p:cBhvr>
                                        <p:cTn id="8" dur="500" fill="hold"/>
                                        <p:tgtEl>
                                          <p:spTgt spid="4099"/>
                                        </p:tgtEl>
                                        <p:attrNameLst>
                                          <p:attrName>ppt_h</p:attrName>
                                        </p:attrNameLst>
                                      </p:cBhvr>
                                      <p:tavLst>
                                        <p:tav tm="0">
                                          <p:val>
                                            <p:fltVal val="0"/>
                                          </p:val>
                                        </p:tav>
                                        <p:tav tm="100000">
                                          <p:val>
                                            <p:strVal val="#ppt_h"/>
                                          </p:val>
                                        </p:tav>
                                      </p:tavLst>
                                    </p:anim>
                                    <p:animEffect transition="in" filter="fade">
                                      <p:cBhvr>
                                        <p:cTn id="9" dur="500"/>
                                        <p:tgtEl>
                                          <p:spTgt spid="4099"/>
                                        </p:tgtEl>
                                      </p:cBhvr>
                                    </p:animEffect>
                                  </p:childTnLst>
                                </p:cTn>
                              </p:par>
                              <p:par>
                                <p:cTn id="10" presetID="25" presetClass="entr" presetSubtype="0" fill="hold" nodeType="withEffect">
                                  <p:stCondLst>
                                    <p:cond delay="0"/>
                                  </p:stCondLst>
                                  <p:childTnLst>
                                    <p:set>
                                      <p:cBhvr>
                                        <p:cTn id="11" dur="1" fill="hold">
                                          <p:stCondLst>
                                            <p:cond delay="0"/>
                                          </p:stCondLst>
                                        </p:cTn>
                                        <p:tgtEl>
                                          <p:spTgt spid="2052"/>
                                        </p:tgtEl>
                                        <p:attrNameLst>
                                          <p:attrName>style.visibility</p:attrName>
                                        </p:attrNameLst>
                                      </p:cBhvr>
                                      <p:to>
                                        <p:strVal val="visible"/>
                                      </p:to>
                                    </p:set>
                                    <p:anim calcmode="lin" valueType="num">
                                      <p:cBhvr>
                                        <p:cTn id="12" dur="500" decel="50000" fill="hold">
                                          <p:stCondLst>
                                            <p:cond delay="0"/>
                                          </p:stCondLst>
                                        </p:cTn>
                                        <p:tgtEl>
                                          <p:spTgt spid="2052"/>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2052"/>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2052"/>
                                        </p:tgtEl>
                                        <p:attrNameLst>
                                          <p:attrName>ppt_w</p:attrName>
                                        </p:attrNameLst>
                                      </p:cBhvr>
                                      <p:tavLst>
                                        <p:tav tm="0">
                                          <p:val>
                                            <p:strVal val="#ppt_w*.05"/>
                                          </p:val>
                                        </p:tav>
                                        <p:tav tm="100000">
                                          <p:val>
                                            <p:strVal val="#ppt_w"/>
                                          </p:val>
                                        </p:tav>
                                      </p:tavLst>
                                    </p:anim>
                                    <p:anim calcmode="lin" valueType="num">
                                      <p:cBhvr>
                                        <p:cTn id="15" dur="1000" fill="hold"/>
                                        <p:tgtEl>
                                          <p:spTgt spid="2052"/>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2052"/>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2052"/>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2052"/>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Line 2"/>
          <p:cNvSpPr/>
          <p:nvPr/>
        </p:nvSpPr>
        <p:spPr>
          <a:xfrm>
            <a:off x="-252412" y="-242887"/>
            <a:ext cx="9720262" cy="0"/>
          </a:xfrm>
          <a:prstGeom prst="line">
            <a:avLst/>
          </a:prstGeom>
          <a:ln w="9525" cap="flat" cmpd="sng">
            <a:solidFill>
              <a:schemeClr val="tx1"/>
            </a:solidFill>
            <a:prstDash val="solid"/>
            <a:headEnd type="none" w="med" len="med"/>
            <a:tailEnd type="none" w="med" len="med"/>
          </a:ln>
        </p:spPr>
      </p:sp>
      <p:sp>
        <p:nvSpPr>
          <p:cNvPr id="11267" name="Text Box 5"/>
          <p:cNvSpPr txBox="1"/>
          <p:nvPr/>
        </p:nvSpPr>
        <p:spPr>
          <a:xfrm>
            <a:off x="0" y="685800"/>
            <a:ext cx="3276600" cy="457200"/>
          </a:xfrm>
          <a:prstGeom prst="rect">
            <a:avLst/>
          </a:prstGeom>
          <a:noFill/>
          <a:ln w="9525">
            <a:noFill/>
          </a:ln>
        </p:spPr>
        <p:txBody>
          <a:bodyPr>
            <a:spAutoFit/>
          </a:bodyPr>
          <a:lstStyle/>
          <a:p>
            <a:pPr eaLnBrk="1" hangingPunct="1">
              <a:spcBef>
                <a:spcPct val="50000"/>
              </a:spcBef>
            </a:pPr>
            <a:r>
              <a:rPr lang="en-US" altLang="en-US" b="1" dirty="0">
                <a:solidFill>
                  <a:schemeClr val="tx1"/>
                </a:solidFill>
                <a:latin typeface="Times New Roman" panose="02020603050405020304" pitchFamily="18" charset="0"/>
              </a:rPr>
              <a:t>I. </a:t>
            </a:r>
            <a:r>
              <a:rPr lang="en-US" altLang="en-US" b="1" u="sng" dirty="0">
                <a:solidFill>
                  <a:schemeClr val="tx1"/>
                </a:solidFill>
                <a:latin typeface="Times New Roman" panose="02020603050405020304" pitchFamily="18" charset="0"/>
              </a:rPr>
              <a:t>Khái niệm liên kết:</a:t>
            </a:r>
          </a:p>
        </p:txBody>
      </p:sp>
      <p:sp>
        <p:nvSpPr>
          <p:cNvPr id="11268" name="Text Box 6"/>
          <p:cNvSpPr txBox="1"/>
          <p:nvPr/>
        </p:nvSpPr>
        <p:spPr>
          <a:xfrm>
            <a:off x="-4762" y="990600"/>
            <a:ext cx="2747962" cy="427038"/>
          </a:xfrm>
          <a:prstGeom prst="rect">
            <a:avLst/>
          </a:prstGeom>
          <a:noFill/>
          <a:ln w="9525">
            <a:noFill/>
          </a:ln>
        </p:spPr>
        <p:txBody>
          <a:bodyPr>
            <a:spAutoFit/>
          </a:bodyPr>
          <a:lstStyle/>
          <a:p>
            <a:pPr eaLnBrk="1" hangingPunct="1">
              <a:spcBef>
                <a:spcPct val="50000"/>
              </a:spcBef>
            </a:pPr>
            <a:r>
              <a:rPr lang="en-US" altLang="en-US" sz="2200" b="1" dirty="0">
                <a:solidFill>
                  <a:srgbClr val="000099"/>
                </a:solidFill>
                <a:latin typeface="Times New Roman" panose="02020603050405020304" pitchFamily="18" charset="0"/>
              </a:rPr>
              <a:t>1. </a:t>
            </a:r>
            <a:r>
              <a:rPr lang="en-US" altLang="en-US" sz="2200" b="1" u="sng" dirty="0">
                <a:solidFill>
                  <a:srgbClr val="000099"/>
                </a:solidFill>
                <a:latin typeface="Times New Roman" panose="02020603050405020304" pitchFamily="18" charset="0"/>
              </a:rPr>
              <a:t>Liên kết nội dung</a:t>
            </a:r>
            <a:r>
              <a:rPr lang="en-US" altLang="en-US" sz="2200" b="1" dirty="0">
                <a:solidFill>
                  <a:srgbClr val="000099"/>
                </a:solidFill>
                <a:latin typeface="Times New Roman" panose="02020603050405020304" pitchFamily="18" charset="0"/>
              </a:rPr>
              <a:t>:</a:t>
            </a:r>
          </a:p>
        </p:txBody>
      </p:sp>
      <p:sp>
        <p:nvSpPr>
          <p:cNvPr id="12295" name="Rectangle 7"/>
          <p:cNvSpPr/>
          <p:nvPr/>
        </p:nvSpPr>
        <p:spPr>
          <a:xfrm>
            <a:off x="0" y="1600200"/>
            <a:ext cx="9144000" cy="2282825"/>
          </a:xfrm>
          <a:prstGeom prst="rect">
            <a:avLst/>
          </a:prstGeom>
          <a:noFill/>
          <a:ln w="9525">
            <a:noFill/>
          </a:ln>
        </p:spPr>
        <p:txBody>
          <a:bodyPr>
            <a:spAutoFit/>
          </a:bodyPr>
          <a:lstStyle/>
          <a:p>
            <a:pPr algn="just" eaLnBrk="1" hangingPunct="1"/>
            <a:r>
              <a:rPr lang="en-US" altLang="en-US" dirty="0">
                <a:solidFill>
                  <a:schemeClr val="tx1"/>
                </a:solidFill>
                <a:latin typeface="Times New Roman" panose="02020603050405020304" pitchFamily="18" charset="0"/>
              </a:rPr>
              <a:t>     Tác phẩm nghệ thuật nào cũng xây dựng bằng những vật liệu mượn ở thực tại (1). </a:t>
            </a:r>
            <a:r>
              <a:rPr lang="en-US" altLang="en-US" b="1" i="1" dirty="0">
                <a:solidFill>
                  <a:schemeClr val="tx1"/>
                </a:solidFill>
                <a:latin typeface="Times New Roman" panose="02020603050405020304" pitchFamily="18" charset="0"/>
              </a:rPr>
              <a:t>Nhưng nghệ sĩ</a:t>
            </a:r>
            <a:r>
              <a:rPr lang="en-US" altLang="en-US" dirty="0">
                <a:solidFill>
                  <a:schemeClr val="tx1"/>
                </a:solidFill>
                <a:latin typeface="Times New Roman" panose="02020603050405020304" pitchFamily="18" charset="0"/>
              </a:rPr>
              <a:t> không những ghi lại </a:t>
            </a:r>
            <a:r>
              <a:rPr lang="en-US" altLang="en-US" b="1" i="1" dirty="0">
                <a:solidFill>
                  <a:schemeClr val="tx1"/>
                </a:solidFill>
                <a:latin typeface="Times New Roman" panose="02020603050405020304" pitchFamily="18" charset="0"/>
              </a:rPr>
              <a:t>cái đã có rồi</a:t>
            </a:r>
            <a:r>
              <a:rPr lang="en-US" altLang="en-US" dirty="0">
                <a:solidFill>
                  <a:schemeClr val="tx1"/>
                </a:solidFill>
                <a:latin typeface="Times New Roman" panose="02020603050405020304" pitchFamily="18" charset="0"/>
              </a:rPr>
              <a:t> mà còn muốn nói một điều gì mới mẻ (2). </a:t>
            </a:r>
            <a:r>
              <a:rPr lang="en-US" altLang="en-US" b="1" i="1" dirty="0">
                <a:solidFill>
                  <a:schemeClr val="tx1"/>
                </a:solidFill>
                <a:latin typeface="Times New Roman" panose="02020603050405020304" pitchFamily="18" charset="0"/>
              </a:rPr>
              <a:t>Anh</a:t>
            </a:r>
            <a:r>
              <a:rPr lang="en-US" altLang="en-US" dirty="0">
                <a:solidFill>
                  <a:schemeClr val="tx1"/>
                </a:solidFill>
                <a:latin typeface="Times New Roman" panose="02020603050405020304" pitchFamily="18" charset="0"/>
              </a:rPr>
              <a:t> gửi vào </a:t>
            </a:r>
            <a:r>
              <a:rPr lang="en-US" altLang="en-US" b="1" i="1" dirty="0">
                <a:solidFill>
                  <a:schemeClr val="tx1"/>
                </a:solidFill>
                <a:latin typeface="Times New Roman" panose="02020603050405020304" pitchFamily="18" charset="0"/>
              </a:rPr>
              <a:t>tác phẩm</a:t>
            </a:r>
            <a:r>
              <a:rPr lang="en-US" altLang="en-US" dirty="0">
                <a:solidFill>
                  <a:schemeClr val="tx1"/>
                </a:solidFill>
                <a:latin typeface="Times New Roman" panose="02020603050405020304" pitchFamily="18" charset="0"/>
              </a:rPr>
              <a:t> một lá thư, một lời nhắn nhủ, anh muốn đem một phần của mình góp vào đời sống chung quanh (3).                            </a:t>
            </a:r>
          </a:p>
          <a:p>
            <a:pPr algn="just" eaLnBrk="1" hangingPunct="1"/>
            <a:r>
              <a:rPr lang="en-US" altLang="en-US" dirty="0">
                <a:solidFill>
                  <a:schemeClr val="tx1"/>
                </a:solidFill>
                <a:latin typeface="Times New Roman" panose="02020603050405020304" pitchFamily="18" charset="0"/>
              </a:rPr>
              <a:t>		                                 </a:t>
            </a:r>
            <a:r>
              <a:rPr lang="en-US" altLang="en-US" sz="2000" i="1" dirty="0">
                <a:solidFill>
                  <a:schemeClr val="tx1"/>
                </a:solidFill>
                <a:latin typeface="Times New Roman" panose="02020603050405020304" pitchFamily="18" charset="0"/>
              </a:rPr>
              <a:t>(Nguyễn Đình Thi, Tiếng nói của văn nghệ)</a:t>
            </a:r>
          </a:p>
        </p:txBody>
      </p:sp>
      <p:sp useBgFill="1">
        <p:nvSpPr>
          <p:cNvPr id="12297" name="Text Box 9"/>
          <p:cNvSpPr txBox="1"/>
          <p:nvPr/>
        </p:nvSpPr>
        <p:spPr>
          <a:xfrm>
            <a:off x="71438" y="4400550"/>
            <a:ext cx="4495800" cy="762000"/>
          </a:xfrm>
          <a:prstGeom prst="rect">
            <a:avLst/>
          </a:prstGeom>
          <a:ln w="38100">
            <a:noFill/>
          </a:ln>
        </p:spPr>
        <p:txBody>
          <a:bodyPr>
            <a:spAutoFit/>
          </a:bodyPr>
          <a:lstStyle/>
          <a:p>
            <a:pPr>
              <a:spcBef>
                <a:spcPct val="50000"/>
              </a:spcBef>
            </a:pPr>
            <a:r>
              <a:rPr lang="en-US" altLang="en-US" sz="2200" dirty="0">
                <a:solidFill>
                  <a:schemeClr val="tx1"/>
                </a:solidFill>
                <a:latin typeface="Times New Roman" panose="02020603050405020304" pitchFamily="18" charset="0"/>
              </a:rPr>
              <a:t>Từ </a:t>
            </a:r>
            <a:r>
              <a:rPr lang="en-US" altLang="en-US" sz="2200" dirty="0">
                <a:solidFill>
                  <a:srgbClr val="FF0066"/>
                </a:solidFill>
                <a:latin typeface="Times New Roman" panose="02020603050405020304" pitchFamily="18" charset="0"/>
              </a:rPr>
              <a:t>Nhưng</a:t>
            </a:r>
            <a:r>
              <a:rPr lang="en-US" altLang="en-US" sz="2200" dirty="0">
                <a:solidFill>
                  <a:schemeClr val="tx1"/>
                </a:solidFill>
                <a:latin typeface="Times New Roman" panose="02020603050405020304" pitchFamily="18" charset="0"/>
              </a:rPr>
              <a:t> ở câu 2 biểu thị quan hệ bổ sung cho câu 1.</a:t>
            </a:r>
          </a:p>
        </p:txBody>
      </p:sp>
      <p:sp>
        <p:nvSpPr>
          <p:cNvPr id="12298" name="AutoShape 10"/>
          <p:cNvSpPr/>
          <p:nvPr/>
        </p:nvSpPr>
        <p:spPr>
          <a:xfrm>
            <a:off x="6019800" y="4572000"/>
            <a:ext cx="292100" cy="228600"/>
          </a:xfrm>
          <a:prstGeom prst="rightArrow">
            <a:avLst>
              <a:gd name="adj1" fmla="val 50000"/>
              <a:gd name="adj2" fmla="val 31944"/>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p:nvSpPr>
          <p:cNvPr id="12299" name="Text Box 11"/>
          <p:cNvSpPr txBox="1"/>
          <p:nvPr/>
        </p:nvSpPr>
        <p:spPr>
          <a:xfrm>
            <a:off x="6934200" y="4572000"/>
            <a:ext cx="1447800" cy="336550"/>
          </a:xfrm>
          <a:prstGeom prst="rect">
            <a:avLst/>
          </a:prstGeom>
          <a:noFill/>
          <a:ln w="9525">
            <a:noFill/>
          </a:ln>
        </p:spPr>
        <p:txBody>
          <a:bodyPr>
            <a:spAutoFit/>
          </a:bodyPr>
          <a:lstStyle/>
          <a:p>
            <a:pPr>
              <a:spcBef>
                <a:spcPct val="50000"/>
              </a:spcBef>
            </a:pPr>
            <a:r>
              <a:rPr lang="en-US" altLang="en-US" sz="1600" b="1" dirty="0">
                <a:solidFill>
                  <a:srgbClr val="000099"/>
                </a:solidFill>
                <a:latin typeface="Times New Roman" panose="02020603050405020304" pitchFamily="18" charset="0"/>
              </a:rPr>
              <a:t>PHÉP NỐI</a:t>
            </a:r>
          </a:p>
        </p:txBody>
      </p:sp>
      <p:sp>
        <p:nvSpPr>
          <p:cNvPr id="12300" name="Rectangle 12"/>
          <p:cNvSpPr/>
          <p:nvPr/>
        </p:nvSpPr>
        <p:spPr>
          <a:xfrm>
            <a:off x="71438" y="3724275"/>
            <a:ext cx="5567362" cy="762000"/>
          </a:xfrm>
          <a:prstGeom prst="rect">
            <a:avLst/>
          </a:prstGeom>
          <a:noFill/>
          <a:ln w="9525">
            <a:noFill/>
          </a:ln>
        </p:spPr>
        <p:txBody>
          <a:bodyPr>
            <a:spAutoFit/>
          </a:bodyPr>
          <a:lstStyle/>
          <a:p>
            <a:pPr algn="just">
              <a:spcBef>
                <a:spcPct val="50000"/>
              </a:spcBef>
            </a:pPr>
            <a:r>
              <a:rPr lang="en-US" altLang="en-US" sz="2200" dirty="0">
                <a:solidFill>
                  <a:schemeClr val="tx1"/>
                </a:solidFill>
                <a:latin typeface="Times New Roman" panose="02020603050405020304" pitchFamily="18" charset="0"/>
              </a:rPr>
              <a:t>Cụm từ </a:t>
            </a:r>
            <a:r>
              <a:rPr lang="en-US" altLang="en-US" sz="2200" dirty="0">
                <a:solidFill>
                  <a:srgbClr val="FF0066"/>
                </a:solidFill>
                <a:latin typeface="Times New Roman" panose="02020603050405020304" pitchFamily="18" charset="0"/>
              </a:rPr>
              <a:t>cái đã có rồi</a:t>
            </a:r>
            <a:r>
              <a:rPr lang="en-US" altLang="en-US" sz="2200" dirty="0">
                <a:solidFill>
                  <a:schemeClr val="tx1"/>
                </a:solidFill>
                <a:latin typeface="Times New Roman" panose="02020603050405020304" pitchFamily="18" charset="0"/>
              </a:rPr>
              <a:t>  ở câu 2 đồng nghĩa với cụm từ </a:t>
            </a:r>
            <a:r>
              <a:rPr lang="en-US" altLang="en-US" sz="2200" dirty="0">
                <a:solidFill>
                  <a:srgbClr val="FF0066"/>
                </a:solidFill>
                <a:latin typeface="Times New Roman" panose="02020603050405020304" pitchFamily="18" charset="0"/>
              </a:rPr>
              <a:t>những vật liệu mượn ở thực tại </a:t>
            </a:r>
            <a:r>
              <a:rPr lang="en-US" altLang="en-US" sz="2200" dirty="0">
                <a:solidFill>
                  <a:schemeClr val="tx1"/>
                </a:solidFill>
                <a:latin typeface="Times New Roman" panose="02020603050405020304" pitchFamily="18" charset="0"/>
              </a:rPr>
              <a:t>ở câu 1</a:t>
            </a:r>
            <a:r>
              <a:rPr lang="en-US" altLang="en-US" sz="2000" dirty="0">
                <a:solidFill>
                  <a:schemeClr val="tx1"/>
                </a:solidFill>
                <a:latin typeface="Times New Roman" panose="02020603050405020304" pitchFamily="18" charset="0"/>
              </a:rPr>
              <a:t>.</a:t>
            </a:r>
          </a:p>
        </p:txBody>
      </p:sp>
      <p:sp>
        <p:nvSpPr>
          <p:cNvPr id="12301" name="Text Box 13"/>
          <p:cNvSpPr txBox="1"/>
          <p:nvPr/>
        </p:nvSpPr>
        <p:spPr>
          <a:xfrm>
            <a:off x="6929438" y="3962400"/>
            <a:ext cx="2214562" cy="336550"/>
          </a:xfrm>
          <a:prstGeom prst="rect">
            <a:avLst/>
          </a:prstGeom>
          <a:noFill/>
          <a:ln w="9525">
            <a:noFill/>
          </a:ln>
        </p:spPr>
        <p:txBody>
          <a:bodyPr>
            <a:spAutoFit/>
          </a:bodyPr>
          <a:lstStyle/>
          <a:p>
            <a:pPr>
              <a:spcBef>
                <a:spcPct val="50000"/>
              </a:spcBef>
            </a:pPr>
            <a:r>
              <a:rPr lang="en-US" altLang="en-US" sz="1600" b="1" dirty="0">
                <a:solidFill>
                  <a:srgbClr val="000099"/>
                </a:solidFill>
                <a:latin typeface="Times New Roman" panose="02020603050405020304" pitchFamily="18" charset="0"/>
              </a:rPr>
              <a:t>PHÉP ĐỒNG NGHĨA</a:t>
            </a:r>
          </a:p>
        </p:txBody>
      </p:sp>
      <p:sp>
        <p:nvSpPr>
          <p:cNvPr id="12302" name="AutoShape 14"/>
          <p:cNvSpPr/>
          <p:nvPr/>
        </p:nvSpPr>
        <p:spPr>
          <a:xfrm>
            <a:off x="6019800" y="4038600"/>
            <a:ext cx="300038" cy="228600"/>
          </a:xfrm>
          <a:prstGeom prst="rightArrow">
            <a:avLst>
              <a:gd name="adj1" fmla="val 50000"/>
              <a:gd name="adj2" fmla="val 32812"/>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useBgFill="1">
        <p:nvSpPr>
          <p:cNvPr id="12303" name="Text Box 15"/>
          <p:cNvSpPr txBox="1"/>
          <p:nvPr/>
        </p:nvSpPr>
        <p:spPr>
          <a:xfrm>
            <a:off x="61913" y="5124450"/>
            <a:ext cx="2757487" cy="427038"/>
          </a:xfrm>
          <a:prstGeom prst="rect">
            <a:avLst/>
          </a:prstGeom>
          <a:ln w="38100">
            <a:noFill/>
          </a:ln>
        </p:spPr>
        <p:txBody>
          <a:bodyPr>
            <a:spAutoFit/>
          </a:bodyPr>
          <a:lstStyle/>
          <a:p>
            <a:pPr>
              <a:spcBef>
                <a:spcPct val="50000"/>
              </a:spcBef>
            </a:pPr>
            <a:r>
              <a:rPr lang="en-US" altLang="en-US" sz="2200" dirty="0">
                <a:solidFill>
                  <a:schemeClr val="tx1"/>
                </a:solidFill>
                <a:latin typeface="Times New Roman" panose="02020603050405020304" pitchFamily="18" charset="0"/>
              </a:rPr>
              <a:t>Lặp lại từ </a:t>
            </a:r>
            <a:r>
              <a:rPr lang="en-US" altLang="en-US" sz="2200" dirty="0">
                <a:solidFill>
                  <a:srgbClr val="FF0066"/>
                </a:solidFill>
                <a:latin typeface="Times New Roman" panose="02020603050405020304" pitchFamily="18" charset="0"/>
              </a:rPr>
              <a:t>tác phẩm</a:t>
            </a:r>
          </a:p>
        </p:txBody>
      </p:sp>
      <p:sp>
        <p:nvSpPr>
          <p:cNvPr id="12304" name="Text Box 16"/>
          <p:cNvSpPr txBox="1"/>
          <p:nvPr/>
        </p:nvSpPr>
        <p:spPr>
          <a:xfrm>
            <a:off x="6934200" y="5105400"/>
            <a:ext cx="1371600" cy="336550"/>
          </a:xfrm>
          <a:prstGeom prst="rect">
            <a:avLst/>
          </a:prstGeom>
          <a:noFill/>
          <a:ln w="9525">
            <a:noFill/>
          </a:ln>
        </p:spPr>
        <p:txBody>
          <a:bodyPr>
            <a:spAutoFit/>
          </a:bodyPr>
          <a:lstStyle/>
          <a:p>
            <a:pPr>
              <a:spcBef>
                <a:spcPct val="50000"/>
              </a:spcBef>
            </a:pPr>
            <a:r>
              <a:rPr lang="en-US" altLang="en-US" sz="1600" b="1" dirty="0">
                <a:solidFill>
                  <a:srgbClr val="000099"/>
                </a:solidFill>
                <a:latin typeface="Times New Roman" panose="02020603050405020304" pitchFamily="18" charset="0"/>
              </a:rPr>
              <a:t>PHÉP LẶP</a:t>
            </a:r>
          </a:p>
        </p:txBody>
      </p:sp>
      <p:sp>
        <p:nvSpPr>
          <p:cNvPr id="12305" name="AutoShape 17"/>
          <p:cNvSpPr/>
          <p:nvPr/>
        </p:nvSpPr>
        <p:spPr>
          <a:xfrm>
            <a:off x="6019800" y="5181600"/>
            <a:ext cx="261938" cy="228600"/>
          </a:xfrm>
          <a:prstGeom prst="rightArrow">
            <a:avLst>
              <a:gd name="adj1" fmla="val 50000"/>
              <a:gd name="adj2" fmla="val 28645"/>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useBgFill="1">
        <p:nvSpPr>
          <p:cNvPr id="12306" name="Text Box 18"/>
          <p:cNvSpPr txBox="1"/>
          <p:nvPr/>
        </p:nvSpPr>
        <p:spPr>
          <a:xfrm>
            <a:off x="71438" y="5486400"/>
            <a:ext cx="4557712" cy="762000"/>
          </a:xfrm>
          <a:prstGeom prst="rect">
            <a:avLst/>
          </a:prstGeom>
          <a:ln w="38100">
            <a:noFill/>
          </a:ln>
        </p:spPr>
        <p:txBody>
          <a:bodyPr>
            <a:spAutoFit/>
          </a:bodyPr>
          <a:lstStyle/>
          <a:p>
            <a:pPr>
              <a:spcBef>
                <a:spcPct val="50000"/>
              </a:spcBef>
            </a:pPr>
            <a:r>
              <a:rPr lang="en-US" altLang="en-US" sz="2200" dirty="0">
                <a:solidFill>
                  <a:schemeClr val="tx1"/>
                </a:solidFill>
                <a:latin typeface="Times New Roman" panose="02020603050405020304" pitchFamily="18" charset="0"/>
              </a:rPr>
              <a:t>Những từ </a:t>
            </a:r>
            <a:r>
              <a:rPr lang="en-US" altLang="en-US" sz="2200" dirty="0">
                <a:solidFill>
                  <a:srgbClr val="FF0066"/>
                </a:solidFill>
                <a:latin typeface="Times New Roman" panose="02020603050405020304" pitchFamily="18" charset="0"/>
              </a:rPr>
              <a:t>tác phẩm, nghệ sĩ</a:t>
            </a:r>
            <a:r>
              <a:rPr lang="en-US" altLang="en-US" sz="2200" b="1" dirty="0">
                <a:solidFill>
                  <a:srgbClr val="FF0066"/>
                </a:solidFill>
                <a:latin typeface="Times New Roman" panose="02020603050405020304" pitchFamily="18" charset="0"/>
              </a:rPr>
              <a:t> </a:t>
            </a:r>
            <a:r>
              <a:rPr lang="en-US" altLang="en-US" sz="2200" dirty="0">
                <a:solidFill>
                  <a:schemeClr val="tx1"/>
                </a:solidFill>
                <a:latin typeface="Times New Roman" panose="02020603050405020304" pitchFamily="18" charset="0"/>
              </a:rPr>
              <a:t>cùng trường liên tưởng.</a:t>
            </a:r>
            <a:endParaRPr lang="en-US" altLang="en-US" sz="2200" dirty="0">
              <a:solidFill>
                <a:srgbClr val="FF0066"/>
              </a:solidFill>
              <a:latin typeface="Times New Roman" panose="02020603050405020304" pitchFamily="18" charset="0"/>
            </a:endParaRPr>
          </a:p>
        </p:txBody>
      </p:sp>
      <p:sp>
        <p:nvSpPr>
          <p:cNvPr id="12307" name="AutoShape 19"/>
          <p:cNvSpPr/>
          <p:nvPr/>
        </p:nvSpPr>
        <p:spPr>
          <a:xfrm>
            <a:off x="6019800" y="5762625"/>
            <a:ext cx="304800" cy="228600"/>
          </a:xfrm>
          <a:prstGeom prst="rightArrow">
            <a:avLst>
              <a:gd name="adj1" fmla="val 50000"/>
              <a:gd name="adj2" fmla="val 33333"/>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p:nvSpPr>
          <p:cNvPr id="12308" name="Text Box 20"/>
          <p:cNvSpPr txBox="1"/>
          <p:nvPr/>
        </p:nvSpPr>
        <p:spPr>
          <a:xfrm>
            <a:off x="6858000" y="5638800"/>
            <a:ext cx="2286000" cy="336550"/>
          </a:xfrm>
          <a:prstGeom prst="rect">
            <a:avLst/>
          </a:prstGeom>
          <a:noFill/>
          <a:ln w="9525">
            <a:noFill/>
          </a:ln>
        </p:spPr>
        <p:txBody>
          <a:bodyPr>
            <a:spAutoFit/>
          </a:bodyPr>
          <a:lstStyle/>
          <a:p>
            <a:pPr>
              <a:spcBef>
                <a:spcPct val="50000"/>
              </a:spcBef>
            </a:pPr>
            <a:r>
              <a:rPr lang="en-US" altLang="en-US" sz="1600" b="1" dirty="0">
                <a:solidFill>
                  <a:srgbClr val="000099"/>
                </a:solidFill>
                <a:latin typeface="Times New Roman" panose="02020603050405020304" pitchFamily="18" charset="0"/>
              </a:rPr>
              <a:t>PHÉP LIÊN TƯỞNG</a:t>
            </a:r>
          </a:p>
        </p:txBody>
      </p:sp>
      <p:sp>
        <p:nvSpPr>
          <p:cNvPr id="12309" name="AutoShape 21"/>
          <p:cNvSpPr/>
          <p:nvPr/>
        </p:nvSpPr>
        <p:spPr>
          <a:xfrm>
            <a:off x="6029325" y="6324600"/>
            <a:ext cx="277813" cy="228600"/>
          </a:xfrm>
          <a:prstGeom prst="rightArrow">
            <a:avLst>
              <a:gd name="adj1" fmla="val 50000"/>
              <a:gd name="adj2" fmla="val 30381"/>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useBgFill="1">
        <p:nvSpPr>
          <p:cNvPr id="12310" name="Text Box 22"/>
          <p:cNvSpPr txBox="1"/>
          <p:nvPr/>
        </p:nvSpPr>
        <p:spPr>
          <a:xfrm>
            <a:off x="28575" y="6216650"/>
            <a:ext cx="5672138" cy="427038"/>
          </a:xfrm>
          <a:prstGeom prst="rect">
            <a:avLst/>
          </a:prstGeom>
          <a:ln w="38100">
            <a:noFill/>
          </a:ln>
        </p:spPr>
        <p:txBody>
          <a:bodyPr>
            <a:spAutoFit/>
          </a:bodyPr>
          <a:lstStyle/>
          <a:p>
            <a:pPr>
              <a:spcBef>
                <a:spcPct val="50000"/>
              </a:spcBef>
            </a:pPr>
            <a:r>
              <a:rPr lang="en-US" altLang="en-US" sz="2200" dirty="0">
                <a:solidFill>
                  <a:schemeClr val="tx1"/>
                </a:solidFill>
                <a:latin typeface="Times New Roman" panose="02020603050405020304" pitchFamily="18" charset="0"/>
              </a:rPr>
              <a:t>Từ </a:t>
            </a:r>
            <a:r>
              <a:rPr lang="en-US" altLang="en-US" sz="2200" dirty="0">
                <a:solidFill>
                  <a:srgbClr val="FF0066"/>
                </a:solidFill>
                <a:latin typeface="Times New Roman" panose="02020603050405020304" pitchFamily="18" charset="0"/>
              </a:rPr>
              <a:t>Anh</a:t>
            </a:r>
            <a:r>
              <a:rPr lang="en-US" altLang="en-US" sz="2200" dirty="0">
                <a:solidFill>
                  <a:schemeClr val="tx1"/>
                </a:solidFill>
                <a:latin typeface="Times New Roman" panose="02020603050405020304" pitchFamily="18" charset="0"/>
              </a:rPr>
              <a:t> ở câu 3 thay thế cho từ </a:t>
            </a:r>
            <a:r>
              <a:rPr lang="en-US" altLang="en-US" sz="2200" dirty="0">
                <a:solidFill>
                  <a:srgbClr val="FF0066"/>
                </a:solidFill>
                <a:latin typeface="Times New Roman" panose="02020603050405020304" pitchFamily="18" charset="0"/>
              </a:rPr>
              <a:t>nghệ sĩ </a:t>
            </a:r>
            <a:r>
              <a:rPr lang="en-US" altLang="en-US" sz="2200" dirty="0">
                <a:solidFill>
                  <a:schemeClr val="tx1"/>
                </a:solidFill>
                <a:latin typeface="Times New Roman" panose="02020603050405020304" pitchFamily="18" charset="0"/>
              </a:rPr>
              <a:t>ở câu 2</a:t>
            </a:r>
          </a:p>
        </p:txBody>
      </p:sp>
      <p:sp>
        <p:nvSpPr>
          <p:cNvPr id="12311" name="Text Box 23"/>
          <p:cNvSpPr txBox="1"/>
          <p:nvPr/>
        </p:nvSpPr>
        <p:spPr>
          <a:xfrm>
            <a:off x="6967538" y="6254750"/>
            <a:ext cx="1524000" cy="336550"/>
          </a:xfrm>
          <a:prstGeom prst="rect">
            <a:avLst/>
          </a:prstGeom>
          <a:noFill/>
          <a:ln w="9525">
            <a:noFill/>
          </a:ln>
        </p:spPr>
        <p:txBody>
          <a:bodyPr>
            <a:spAutoFit/>
          </a:bodyPr>
          <a:lstStyle/>
          <a:p>
            <a:pPr>
              <a:spcBef>
                <a:spcPct val="50000"/>
              </a:spcBef>
            </a:pPr>
            <a:r>
              <a:rPr lang="en-US" altLang="en-US" sz="1600" b="1" dirty="0">
                <a:solidFill>
                  <a:srgbClr val="000099"/>
                </a:solidFill>
                <a:latin typeface="Times New Roman" panose="02020603050405020304" pitchFamily="18" charset="0"/>
              </a:rPr>
              <a:t>PHÉP THẾ</a:t>
            </a:r>
          </a:p>
        </p:txBody>
      </p:sp>
      <p:sp>
        <p:nvSpPr>
          <p:cNvPr id="11285" name="Rectangle 24"/>
          <p:cNvSpPr/>
          <p:nvPr/>
        </p:nvSpPr>
        <p:spPr>
          <a:xfrm>
            <a:off x="0" y="1295400"/>
            <a:ext cx="2768600" cy="427038"/>
          </a:xfrm>
          <a:prstGeom prst="rect">
            <a:avLst/>
          </a:prstGeom>
          <a:noFill/>
          <a:ln w="9525">
            <a:noFill/>
          </a:ln>
        </p:spPr>
        <p:txBody>
          <a:bodyPr wrap="none">
            <a:spAutoFit/>
          </a:bodyPr>
          <a:lstStyle/>
          <a:p>
            <a:pPr eaLnBrk="1" hangingPunct="1"/>
            <a:r>
              <a:rPr lang="en-US" altLang="en-US" sz="2200" b="1" dirty="0">
                <a:solidFill>
                  <a:srgbClr val="000099"/>
                </a:solidFill>
                <a:latin typeface="Times New Roman" panose="02020603050405020304" pitchFamily="18" charset="0"/>
              </a:rPr>
              <a:t>2. </a:t>
            </a:r>
            <a:r>
              <a:rPr lang="en-US" altLang="en-US" sz="2200" b="1" u="sng" dirty="0">
                <a:solidFill>
                  <a:srgbClr val="000099"/>
                </a:solidFill>
                <a:latin typeface="Times New Roman" panose="02020603050405020304" pitchFamily="18" charset="0"/>
              </a:rPr>
              <a:t>Liên kết hình thức:</a:t>
            </a:r>
          </a:p>
        </p:txBody>
      </p:sp>
      <p:sp>
        <p:nvSpPr>
          <p:cNvPr id="25" name="AutoShape 8"/>
          <p:cNvSpPr/>
          <p:nvPr/>
        </p:nvSpPr>
        <p:spPr>
          <a:xfrm>
            <a:off x="685800" y="5757863"/>
            <a:ext cx="7772400" cy="1143000"/>
          </a:xfrm>
          <a:prstGeom prst="horizontalScroll">
            <a:avLst>
              <a:gd name="adj" fmla="val 12500"/>
            </a:avLst>
          </a:prstGeom>
          <a:solidFill>
            <a:srgbClr val="0000FF"/>
          </a:solidFill>
          <a:ln w="9525" cap="flat" cmpd="sng">
            <a:solidFill>
              <a:schemeClr val="tx1"/>
            </a:solidFill>
            <a:prstDash val="solid"/>
            <a:headEnd type="none" w="med" len="med"/>
            <a:tailEnd type="none" w="med" len="med"/>
          </a:ln>
        </p:spPr>
        <p:txBody>
          <a:bodyPr wrap="none" anchor="ctr" anchorCtr="0"/>
          <a:lstStyle/>
          <a:p>
            <a:pPr algn="just" eaLnBrk="1" hangingPunct="1"/>
            <a:r>
              <a:rPr lang="en-US" altLang="en-US" b="1" dirty="0">
                <a:solidFill>
                  <a:schemeClr val="bg1"/>
                </a:solidFill>
                <a:latin typeface="Times New Roman" panose="02020603050405020304" pitchFamily="18" charset="0"/>
              </a:rPr>
              <a:t>Mối liên hệ chặt chẽ về nội dung giữa các câu trong đoạn </a:t>
            </a:r>
          </a:p>
          <a:p>
            <a:pPr algn="just" eaLnBrk="1" hangingPunct="1"/>
            <a:r>
              <a:rPr lang="en-US" altLang="en-US" b="1" dirty="0">
                <a:solidFill>
                  <a:schemeClr val="bg1"/>
                </a:solidFill>
                <a:latin typeface="Times New Roman" panose="02020603050405020304" pitchFamily="18" charset="0"/>
              </a:rPr>
              <a:t>văn được thể hiện bằng những biện pháp nào?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5"/>
                                        </p:tgtEl>
                                        <p:attrNameLst>
                                          <p:attrName>style.visibility</p:attrName>
                                        </p:attrNameLst>
                                      </p:cBhvr>
                                      <p:to>
                                        <p:strVal val="visible"/>
                                      </p:to>
                                    </p:set>
                                    <p:anim calcmode="lin" valueType="num">
                                      <p:cBhvr additive="base">
                                        <p:cTn id="7" dur="500" fill="hold"/>
                                        <p:tgtEl>
                                          <p:spTgt spid="12295"/>
                                        </p:tgtEl>
                                        <p:attrNameLst>
                                          <p:attrName>ppt_x</p:attrName>
                                        </p:attrNameLst>
                                      </p:cBhvr>
                                      <p:tavLst>
                                        <p:tav tm="0">
                                          <p:val>
                                            <p:strVal val="#ppt_x"/>
                                          </p:val>
                                        </p:tav>
                                        <p:tav tm="100000">
                                          <p:val>
                                            <p:strVal val="#ppt_x"/>
                                          </p:val>
                                        </p:tav>
                                      </p:tavLst>
                                    </p:anim>
                                    <p:anim calcmode="lin" valueType="num">
                                      <p:cBhvr additive="base">
                                        <p:cTn id="8" dur="500" fill="hold"/>
                                        <p:tgtEl>
                                          <p:spTgt spid="1229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2300"/>
                                        </p:tgtEl>
                                        <p:attrNameLst>
                                          <p:attrName>style.visibility</p:attrName>
                                        </p:attrNameLst>
                                      </p:cBhvr>
                                      <p:to>
                                        <p:strVal val="visible"/>
                                      </p:to>
                                    </p:set>
                                    <p:animEffect transition="in" filter="box(in)">
                                      <p:cBhvr>
                                        <p:cTn id="13" dur="500"/>
                                        <p:tgtEl>
                                          <p:spTgt spid="12300"/>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2302"/>
                                        </p:tgtEl>
                                        <p:attrNameLst>
                                          <p:attrName>style.visibility</p:attrName>
                                        </p:attrNameLst>
                                      </p:cBhvr>
                                      <p:to>
                                        <p:strVal val="visible"/>
                                      </p:to>
                                    </p:set>
                                    <p:animEffect transition="in" filter="box(in)">
                                      <p:cBhvr>
                                        <p:cTn id="18" dur="500"/>
                                        <p:tgtEl>
                                          <p:spTgt spid="12302"/>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2301"/>
                                        </p:tgtEl>
                                        <p:attrNameLst>
                                          <p:attrName>style.visibility</p:attrName>
                                        </p:attrNameLst>
                                      </p:cBhvr>
                                      <p:to>
                                        <p:strVal val="visible"/>
                                      </p:to>
                                    </p:set>
                                    <p:animEffect transition="in" filter="box(in)">
                                      <p:cBhvr>
                                        <p:cTn id="21" dur="500"/>
                                        <p:tgtEl>
                                          <p:spTgt spid="12301"/>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12297"/>
                                        </p:tgtEl>
                                        <p:attrNameLst>
                                          <p:attrName>style.visibility</p:attrName>
                                        </p:attrNameLst>
                                      </p:cBhvr>
                                      <p:to>
                                        <p:strVal val="visible"/>
                                      </p:to>
                                    </p:set>
                                    <p:animEffect transition="in" filter="box(in)">
                                      <p:cBhvr>
                                        <p:cTn id="26" dur="500"/>
                                        <p:tgtEl>
                                          <p:spTgt spid="12297"/>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2298"/>
                                        </p:tgtEl>
                                        <p:attrNameLst>
                                          <p:attrName>style.visibility</p:attrName>
                                        </p:attrNameLst>
                                      </p:cBhvr>
                                      <p:to>
                                        <p:strVal val="visible"/>
                                      </p:to>
                                    </p:set>
                                    <p:animEffect transition="in" filter="box(in)">
                                      <p:cBhvr>
                                        <p:cTn id="31" dur="500"/>
                                        <p:tgtEl>
                                          <p:spTgt spid="12298"/>
                                        </p:tgtEl>
                                      </p:cBhvr>
                                    </p:animEffect>
                                  </p:childTnLst>
                                </p:cTn>
                              </p:par>
                              <p:par>
                                <p:cTn id="32" presetID="4" presetClass="entr" presetSubtype="16" fill="hold" nodeType="withEffect">
                                  <p:stCondLst>
                                    <p:cond delay="0"/>
                                  </p:stCondLst>
                                  <p:childTnLst>
                                    <p:set>
                                      <p:cBhvr>
                                        <p:cTn id="33" dur="1" fill="hold">
                                          <p:stCondLst>
                                            <p:cond delay="0"/>
                                          </p:stCondLst>
                                        </p:cTn>
                                        <p:tgtEl>
                                          <p:spTgt spid="12299"/>
                                        </p:tgtEl>
                                        <p:attrNameLst>
                                          <p:attrName>style.visibility</p:attrName>
                                        </p:attrNameLst>
                                      </p:cBhvr>
                                      <p:to>
                                        <p:strVal val="visible"/>
                                      </p:to>
                                    </p:set>
                                    <p:animEffect transition="in" filter="box(in)">
                                      <p:cBhvr>
                                        <p:cTn id="34" dur="500"/>
                                        <p:tgtEl>
                                          <p:spTgt spid="12299"/>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12303"/>
                                        </p:tgtEl>
                                        <p:attrNameLst>
                                          <p:attrName>style.visibility</p:attrName>
                                        </p:attrNameLst>
                                      </p:cBhvr>
                                      <p:to>
                                        <p:strVal val="visible"/>
                                      </p:to>
                                    </p:set>
                                    <p:animEffect transition="in" filter="box(in)">
                                      <p:cBhvr>
                                        <p:cTn id="39" dur="500"/>
                                        <p:tgtEl>
                                          <p:spTgt spid="12303"/>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12305"/>
                                        </p:tgtEl>
                                        <p:attrNameLst>
                                          <p:attrName>style.visibility</p:attrName>
                                        </p:attrNameLst>
                                      </p:cBhvr>
                                      <p:to>
                                        <p:strVal val="visible"/>
                                      </p:to>
                                    </p:set>
                                    <p:animEffect transition="in" filter="box(in)">
                                      <p:cBhvr>
                                        <p:cTn id="44" dur="500"/>
                                        <p:tgtEl>
                                          <p:spTgt spid="12305"/>
                                        </p:tgtEl>
                                      </p:cBhvr>
                                    </p:animEffect>
                                  </p:childTnLst>
                                </p:cTn>
                              </p:par>
                              <p:par>
                                <p:cTn id="45" presetID="4" presetClass="entr" presetSubtype="16" fill="hold" nodeType="withEffect">
                                  <p:stCondLst>
                                    <p:cond delay="0"/>
                                  </p:stCondLst>
                                  <p:childTnLst>
                                    <p:set>
                                      <p:cBhvr>
                                        <p:cTn id="46" dur="1" fill="hold">
                                          <p:stCondLst>
                                            <p:cond delay="0"/>
                                          </p:stCondLst>
                                        </p:cTn>
                                        <p:tgtEl>
                                          <p:spTgt spid="12304"/>
                                        </p:tgtEl>
                                        <p:attrNameLst>
                                          <p:attrName>style.visibility</p:attrName>
                                        </p:attrNameLst>
                                      </p:cBhvr>
                                      <p:to>
                                        <p:strVal val="visible"/>
                                      </p:to>
                                    </p:set>
                                    <p:animEffect transition="in" filter="box(in)">
                                      <p:cBhvr>
                                        <p:cTn id="47" dur="500"/>
                                        <p:tgtEl>
                                          <p:spTgt spid="12304"/>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2306"/>
                                        </p:tgtEl>
                                        <p:attrNameLst>
                                          <p:attrName>style.visibility</p:attrName>
                                        </p:attrNameLst>
                                      </p:cBhvr>
                                      <p:to>
                                        <p:strVal val="visible"/>
                                      </p:to>
                                    </p:set>
                                    <p:animEffect transition="in" filter="box(in)">
                                      <p:cBhvr>
                                        <p:cTn id="52" dur="500"/>
                                        <p:tgtEl>
                                          <p:spTgt spid="12306"/>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2307"/>
                                        </p:tgtEl>
                                        <p:attrNameLst>
                                          <p:attrName>style.visibility</p:attrName>
                                        </p:attrNameLst>
                                      </p:cBhvr>
                                      <p:to>
                                        <p:strVal val="visible"/>
                                      </p:to>
                                    </p:set>
                                    <p:animEffect transition="in" filter="box(in)">
                                      <p:cBhvr>
                                        <p:cTn id="57" dur="500"/>
                                        <p:tgtEl>
                                          <p:spTgt spid="12307"/>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12308"/>
                                        </p:tgtEl>
                                        <p:attrNameLst>
                                          <p:attrName>style.visibility</p:attrName>
                                        </p:attrNameLst>
                                      </p:cBhvr>
                                      <p:to>
                                        <p:strVal val="visible"/>
                                      </p:to>
                                    </p:set>
                                    <p:animEffect transition="in" filter="box(in)">
                                      <p:cBhvr>
                                        <p:cTn id="60" dur="500"/>
                                        <p:tgtEl>
                                          <p:spTgt spid="12308"/>
                                        </p:tgtEl>
                                      </p:cBhvr>
                                    </p:animEffect>
                                  </p:childTnLst>
                                </p:cTn>
                              </p:par>
                            </p:childTnLst>
                          </p:cTn>
                        </p:par>
                      </p:childTnLst>
                    </p:cTn>
                  </p:par>
                  <p:par>
                    <p:cTn id="61" fill="hold">
                      <p:stCondLst>
                        <p:cond delay="indefinite"/>
                      </p:stCondLst>
                      <p:childTnLst>
                        <p:par>
                          <p:cTn id="62" fill="hold">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12310"/>
                                        </p:tgtEl>
                                        <p:attrNameLst>
                                          <p:attrName>style.visibility</p:attrName>
                                        </p:attrNameLst>
                                      </p:cBhvr>
                                      <p:to>
                                        <p:strVal val="visible"/>
                                      </p:to>
                                    </p:set>
                                    <p:animEffect transition="in" filter="box(in)">
                                      <p:cBhvr>
                                        <p:cTn id="65" dur="500"/>
                                        <p:tgtEl>
                                          <p:spTgt spid="12310"/>
                                        </p:tgtEl>
                                      </p:cBhvr>
                                    </p:animEffect>
                                  </p:childTnLst>
                                </p:cTn>
                              </p:par>
                            </p:childTnLst>
                          </p:cTn>
                        </p:par>
                      </p:childTnLst>
                    </p:cTn>
                  </p:par>
                  <p:par>
                    <p:cTn id="66" fill="hold">
                      <p:stCondLst>
                        <p:cond delay="indefinite"/>
                      </p:stCondLst>
                      <p:childTnLst>
                        <p:par>
                          <p:cTn id="67" fill="hold">
                            <p:stCondLst>
                              <p:cond delay="0"/>
                            </p:stCondLst>
                            <p:childTnLst>
                              <p:par>
                                <p:cTn id="68" presetID="4" presetClass="entr" presetSubtype="16" fill="hold" grpId="0" nodeType="clickEffect">
                                  <p:stCondLst>
                                    <p:cond delay="0"/>
                                  </p:stCondLst>
                                  <p:childTnLst>
                                    <p:set>
                                      <p:cBhvr>
                                        <p:cTn id="69" dur="1" fill="hold">
                                          <p:stCondLst>
                                            <p:cond delay="0"/>
                                          </p:stCondLst>
                                        </p:cTn>
                                        <p:tgtEl>
                                          <p:spTgt spid="12309"/>
                                        </p:tgtEl>
                                        <p:attrNameLst>
                                          <p:attrName>style.visibility</p:attrName>
                                        </p:attrNameLst>
                                      </p:cBhvr>
                                      <p:to>
                                        <p:strVal val="visible"/>
                                      </p:to>
                                    </p:set>
                                    <p:animEffect transition="in" filter="box(in)">
                                      <p:cBhvr>
                                        <p:cTn id="70" dur="500"/>
                                        <p:tgtEl>
                                          <p:spTgt spid="12309"/>
                                        </p:tgtEl>
                                      </p:cBhvr>
                                    </p:animEffect>
                                  </p:childTnLst>
                                </p:cTn>
                              </p:par>
                              <p:par>
                                <p:cTn id="71" presetID="4" presetClass="entr" presetSubtype="16" fill="hold" grpId="0" nodeType="withEffect">
                                  <p:stCondLst>
                                    <p:cond delay="0"/>
                                  </p:stCondLst>
                                  <p:childTnLst>
                                    <p:set>
                                      <p:cBhvr>
                                        <p:cTn id="72" dur="1" fill="hold">
                                          <p:stCondLst>
                                            <p:cond delay="0"/>
                                          </p:stCondLst>
                                        </p:cTn>
                                        <p:tgtEl>
                                          <p:spTgt spid="12311"/>
                                        </p:tgtEl>
                                        <p:attrNameLst>
                                          <p:attrName>style.visibility</p:attrName>
                                        </p:attrNameLst>
                                      </p:cBhvr>
                                      <p:to>
                                        <p:strVal val="visible"/>
                                      </p:to>
                                    </p:set>
                                    <p:animEffect transition="in" filter="box(in)">
                                      <p:cBhvr>
                                        <p:cTn id="73" dur="500"/>
                                        <p:tgtEl>
                                          <p:spTgt spid="12311"/>
                                        </p:tgtEl>
                                      </p:cBhvr>
                                    </p:animEffect>
                                  </p:childTnLst>
                                </p:cTn>
                              </p:par>
                            </p:childTnLst>
                          </p:cTn>
                        </p:par>
                      </p:childTnLst>
                    </p:cTn>
                  </p:par>
                  <p:par>
                    <p:cTn id="74" fill="hold">
                      <p:stCondLst>
                        <p:cond delay="indefinite"/>
                      </p:stCondLst>
                      <p:childTnLst>
                        <p:par>
                          <p:cTn id="75" fill="hold">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box(in)">
                                      <p:cBhvr>
                                        <p:cTn id="78" dur="500"/>
                                        <p:tgtEl>
                                          <p:spTgt spid="25"/>
                                        </p:tgtEl>
                                      </p:cBhvr>
                                    </p:animEffect>
                                  </p:childTnLst>
                                </p:cTn>
                              </p:par>
                            </p:childTnLst>
                          </p:cTn>
                        </p:par>
                      </p:childTnLst>
                    </p:cTn>
                  </p:par>
                  <p:par>
                    <p:cTn id="79" fill="hold">
                      <p:stCondLst>
                        <p:cond delay="indefinite"/>
                      </p:stCondLst>
                      <p:childTnLst>
                        <p:par>
                          <p:cTn id="80" fill="hold">
                            <p:stCondLst>
                              <p:cond delay="0"/>
                            </p:stCondLst>
                            <p:childTnLst>
                              <p:par>
                                <p:cTn id="81" presetID="8" presetClass="exit" presetSubtype="16" fill="hold" grpId="1" nodeType="clickEffect">
                                  <p:stCondLst>
                                    <p:cond delay="0"/>
                                  </p:stCondLst>
                                  <p:childTnLst>
                                    <p:animEffect transition="out" filter="diamond(in)">
                                      <p:cBhvr>
                                        <p:cTn id="82" dur="500"/>
                                        <p:tgtEl>
                                          <p:spTgt spid="25"/>
                                        </p:tgtEl>
                                      </p:cBhvr>
                                    </p:animEffect>
                                    <p:set>
                                      <p:cBhvr>
                                        <p:cTn id="83"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p:bldP spid="12297" grpId="0" animBg="1"/>
      <p:bldP spid="12298" grpId="0" animBg="1"/>
      <p:bldP spid="12300" grpId="0"/>
      <p:bldP spid="12301" grpId="0"/>
      <p:bldP spid="12302" grpId="0" animBg="1"/>
      <p:bldP spid="12303" grpId="0" animBg="1"/>
      <p:bldP spid="12305" grpId="0" animBg="1"/>
      <p:bldP spid="12307" grpId="0" animBg="1"/>
      <p:bldP spid="12308" grpId="0"/>
      <p:bldP spid="12309" grpId="0" animBg="1"/>
      <p:bldP spid="12310" grpId="0" animBg="1"/>
      <p:bldP spid="12311" grpId="0"/>
      <p:bldP spid="25" grpId="0" animBg="1"/>
      <p:bldP spid="25"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Line 2"/>
          <p:cNvSpPr/>
          <p:nvPr/>
        </p:nvSpPr>
        <p:spPr>
          <a:xfrm>
            <a:off x="-252412" y="-242887"/>
            <a:ext cx="9720262" cy="0"/>
          </a:xfrm>
          <a:prstGeom prst="line">
            <a:avLst/>
          </a:prstGeom>
          <a:ln w="9525" cap="flat" cmpd="sng">
            <a:solidFill>
              <a:schemeClr val="tx1"/>
            </a:solidFill>
            <a:prstDash val="solid"/>
            <a:headEnd type="none" w="med" len="med"/>
            <a:tailEnd type="none" w="med" len="med"/>
          </a:ln>
        </p:spPr>
      </p:sp>
      <p:sp>
        <p:nvSpPr>
          <p:cNvPr id="12291" name="Text Box 5"/>
          <p:cNvSpPr txBox="1"/>
          <p:nvPr/>
        </p:nvSpPr>
        <p:spPr>
          <a:xfrm>
            <a:off x="-28575" y="898525"/>
            <a:ext cx="2971800" cy="457200"/>
          </a:xfrm>
          <a:prstGeom prst="rect">
            <a:avLst/>
          </a:prstGeom>
          <a:noFill/>
          <a:ln w="9525">
            <a:noFill/>
          </a:ln>
        </p:spPr>
        <p:txBody>
          <a:bodyPr>
            <a:spAutoFit/>
          </a:bodyPr>
          <a:lstStyle/>
          <a:p>
            <a:pPr eaLnBrk="1" hangingPunct="1">
              <a:spcBef>
                <a:spcPct val="50000"/>
              </a:spcBef>
            </a:pPr>
            <a:r>
              <a:rPr lang="en-US" altLang="en-US" b="1" dirty="0">
                <a:solidFill>
                  <a:schemeClr val="tx1"/>
                </a:solidFill>
                <a:latin typeface="Times New Roman" panose="02020603050405020304" pitchFamily="18" charset="0"/>
              </a:rPr>
              <a:t>I. </a:t>
            </a:r>
            <a:r>
              <a:rPr lang="en-US" altLang="en-US" b="1" u="sng" dirty="0">
                <a:solidFill>
                  <a:schemeClr val="tx1"/>
                </a:solidFill>
                <a:latin typeface="Times New Roman" panose="02020603050405020304" pitchFamily="18" charset="0"/>
              </a:rPr>
              <a:t>Khái niệm liên kết:</a:t>
            </a:r>
          </a:p>
        </p:txBody>
      </p:sp>
      <p:sp>
        <p:nvSpPr>
          <p:cNvPr id="12292" name="Text Box 6"/>
          <p:cNvSpPr txBox="1"/>
          <p:nvPr/>
        </p:nvSpPr>
        <p:spPr>
          <a:xfrm>
            <a:off x="0" y="1309688"/>
            <a:ext cx="3124200" cy="427037"/>
          </a:xfrm>
          <a:prstGeom prst="rect">
            <a:avLst/>
          </a:prstGeom>
          <a:noFill/>
          <a:ln w="9525">
            <a:noFill/>
          </a:ln>
        </p:spPr>
        <p:txBody>
          <a:bodyPr>
            <a:spAutoFit/>
          </a:bodyPr>
          <a:lstStyle/>
          <a:p>
            <a:pPr eaLnBrk="1" hangingPunct="1">
              <a:spcBef>
                <a:spcPct val="50000"/>
              </a:spcBef>
            </a:pPr>
            <a:r>
              <a:rPr lang="en-US" altLang="en-US" sz="2200" b="1" dirty="0">
                <a:solidFill>
                  <a:srgbClr val="000099"/>
                </a:solidFill>
                <a:latin typeface="Times New Roman" panose="02020603050405020304" pitchFamily="18" charset="0"/>
              </a:rPr>
              <a:t>1. </a:t>
            </a:r>
            <a:r>
              <a:rPr lang="en-US" altLang="en-US" sz="2200" b="1" u="sng" dirty="0">
                <a:solidFill>
                  <a:srgbClr val="000099"/>
                </a:solidFill>
                <a:latin typeface="Times New Roman" panose="02020603050405020304" pitchFamily="18" charset="0"/>
              </a:rPr>
              <a:t>Liên kết nội dung:</a:t>
            </a:r>
          </a:p>
        </p:txBody>
      </p:sp>
      <p:sp>
        <p:nvSpPr>
          <p:cNvPr id="12293" name="Rectangle 7"/>
          <p:cNvSpPr/>
          <p:nvPr/>
        </p:nvSpPr>
        <p:spPr>
          <a:xfrm>
            <a:off x="0" y="762000"/>
            <a:ext cx="3657600" cy="6096000"/>
          </a:xfrm>
          <a:prstGeom prst="rect">
            <a:avLst/>
          </a:prstGeom>
          <a:noFill/>
          <a:ln w="19050"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p:nvSpPr>
          <p:cNvPr id="12294" name="Text Box 8"/>
          <p:cNvSpPr txBox="1"/>
          <p:nvPr/>
        </p:nvSpPr>
        <p:spPr>
          <a:xfrm>
            <a:off x="3048000" y="2057400"/>
            <a:ext cx="4572000" cy="366713"/>
          </a:xfrm>
          <a:prstGeom prst="rect">
            <a:avLst/>
          </a:prstGeom>
          <a:noFill/>
          <a:ln w="9525">
            <a:noFill/>
          </a:ln>
        </p:spPr>
        <p:txBody>
          <a:bodyPr>
            <a:spAutoFit/>
          </a:bodyPr>
          <a:lstStyle/>
          <a:p>
            <a:pPr eaLnBrk="1" hangingPunct="1">
              <a:spcBef>
                <a:spcPct val="50000"/>
              </a:spcBef>
            </a:pPr>
            <a:endParaRPr lang="en-US" altLang="en-US" sz="1800" dirty="0">
              <a:solidFill>
                <a:schemeClr val="tx1"/>
              </a:solidFill>
              <a:latin typeface="Times New Roman" panose="02020603050405020304" pitchFamily="18" charset="0"/>
            </a:endParaRPr>
          </a:p>
        </p:txBody>
      </p:sp>
      <p:sp>
        <p:nvSpPr>
          <p:cNvPr id="12295" name="Text Box 9"/>
          <p:cNvSpPr txBox="1"/>
          <p:nvPr/>
        </p:nvSpPr>
        <p:spPr>
          <a:xfrm>
            <a:off x="3200400" y="2743200"/>
            <a:ext cx="4343400" cy="366713"/>
          </a:xfrm>
          <a:prstGeom prst="rect">
            <a:avLst/>
          </a:prstGeom>
          <a:noFill/>
          <a:ln w="9525">
            <a:noFill/>
          </a:ln>
        </p:spPr>
        <p:txBody>
          <a:bodyPr>
            <a:spAutoFit/>
          </a:bodyPr>
          <a:lstStyle/>
          <a:p>
            <a:pPr eaLnBrk="1" hangingPunct="1">
              <a:spcBef>
                <a:spcPct val="50000"/>
              </a:spcBef>
            </a:pPr>
            <a:endParaRPr lang="en-US" altLang="en-US" sz="1800" dirty="0">
              <a:solidFill>
                <a:schemeClr val="tx1"/>
              </a:solidFill>
              <a:latin typeface="Times New Roman" panose="02020603050405020304" pitchFamily="18" charset="0"/>
            </a:endParaRPr>
          </a:p>
        </p:txBody>
      </p:sp>
      <p:sp>
        <p:nvSpPr>
          <p:cNvPr id="22539" name="AutoShape 11"/>
          <p:cNvSpPr/>
          <p:nvPr/>
        </p:nvSpPr>
        <p:spPr>
          <a:xfrm>
            <a:off x="4191000" y="3048000"/>
            <a:ext cx="4660900" cy="685800"/>
          </a:xfrm>
          <a:prstGeom prst="horizontalScroll">
            <a:avLst>
              <a:gd name="adj" fmla="val 12500"/>
            </a:avLst>
          </a:prstGeom>
          <a:solidFill>
            <a:srgbClr val="0000FF"/>
          </a:solidFill>
          <a:ln w="9525" cap="flat" cmpd="sng">
            <a:solidFill>
              <a:schemeClr val="tx1"/>
            </a:solidFill>
            <a:prstDash val="solid"/>
            <a:headEnd type="none" w="med" len="med"/>
            <a:tailEnd type="none" w="med" len="med"/>
          </a:ln>
        </p:spPr>
        <p:txBody>
          <a:bodyPr/>
          <a:lstStyle/>
          <a:p>
            <a:pPr algn="just"/>
            <a:r>
              <a:rPr lang="en-US" altLang="en-US" b="1" dirty="0">
                <a:solidFill>
                  <a:schemeClr val="bg1"/>
                </a:solidFill>
                <a:latin typeface="Times New Roman" panose="02020603050405020304" pitchFamily="18" charset="0"/>
              </a:rPr>
              <a:t>Thế nào là liên kết về hình thức?</a:t>
            </a:r>
          </a:p>
        </p:txBody>
      </p:sp>
      <p:sp>
        <p:nvSpPr>
          <p:cNvPr id="12297" name="Text Box 12"/>
          <p:cNvSpPr txBox="1"/>
          <p:nvPr/>
        </p:nvSpPr>
        <p:spPr>
          <a:xfrm>
            <a:off x="0" y="1752600"/>
            <a:ext cx="3429000" cy="427038"/>
          </a:xfrm>
          <a:prstGeom prst="rect">
            <a:avLst/>
          </a:prstGeom>
          <a:noFill/>
          <a:ln w="9525">
            <a:noFill/>
          </a:ln>
        </p:spPr>
        <p:txBody>
          <a:bodyPr>
            <a:spAutoFit/>
          </a:bodyPr>
          <a:lstStyle/>
          <a:p>
            <a:pPr eaLnBrk="1" hangingPunct="1">
              <a:spcBef>
                <a:spcPct val="50000"/>
              </a:spcBef>
            </a:pPr>
            <a:r>
              <a:rPr lang="en-US" altLang="en-US" sz="2200" b="1" dirty="0">
                <a:solidFill>
                  <a:srgbClr val="000099"/>
                </a:solidFill>
                <a:latin typeface="Times New Roman" panose="02020603050405020304" pitchFamily="18" charset="0"/>
              </a:rPr>
              <a:t>2. </a:t>
            </a:r>
            <a:r>
              <a:rPr lang="en-US" altLang="en-US" sz="2200" b="1" u="sng" dirty="0">
                <a:solidFill>
                  <a:srgbClr val="000099"/>
                </a:solidFill>
                <a:latin typeface="Times New Roman" panose="02020603050405020304" pitchFamily="18" charset="0"/>
              </a:rPr>
              <a:t>Liên kết hình thức:</a:t>
            </a:r>
          </a:p>
        </p:txBody>
      </p:sp>
      <p:sp>
        <p:nvSpPr>
          <p:cNvPr id="22542" name="Rectangle 14"/>
          <p:cNvSpPr/>
          <p:nvPr/>
        </p:nvSpPr>
        <p:spPr>
          <a:xfrm>
            <a:off x="0" y="2209800"/>
            <a:ext cx="3581400" cy="1920875"/>
          </a:xfrm>
          <a:prstGeom prst="rect">
            <a:avLst/>
          </a:prstGeom>
          <a:noFill/>
          <a:ln w="9525">
            <a:noFill/>
          </a:ln>
        </p:spPr>
        <p:txBody>
          <a:bodyPr anchor="ctr" anchorCtr="0">
            <a:spAutoFit/>
          </a:bodyPr>
          <a:lstStyle/>
          <a:p>
            <a:pPr algn="just" eaLnBrk="1" hangingPunct="1"/>
            <a:r>
              <a:rPr lang="nl-NL" altLang="en-US" sz="2000" b="1" i="1" dirty="0">
                <a:solidFill>
                  <a:srgbClr val="000099"/>
                </a:solidFill>
                <a:latin typeface="Times New Roman" panose="02020603050405020304" pitchFamily="18" charset="0"/>
              </a:rPr>
              <a:t>Các câu văn, đoạn văn có thể được liên kết với nhau bằng một số biện pháp chính là phép lặp, phép đồng nghĩa, trái nghĩa, phép liên tưởng, phép thế, phép nối.</a:t>
            </a:r>
            <a:r>
              <a:rPr lang="en-US" altLang="en-US" sz="2000" b="1" i="1" dirty="0">
                <a:solidFill>
                  <a:srgbClr val="000099"/>
                </a:solidFill>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2539"/>
                                        </p:tgtEl>
                                        <p:attrNameLst>
                                          <p:attrName>style.visibility</p:attrName>
                                        </p:attrNameLst>
                                      </p:cBhvr>
                                      <p:to>
                                        <p:strVal val="visible"/>
                                      </p:to>
                                    </p:set>
                                    <p:animEffect transition="in" filter="box(in)">
                                      <p:cBhvr>
                                        <p:cTn id="7" dur="500"/>
                                        <p:tgtEl>
                                          <p:spTgt spid="2253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2542"/>
                                        </p:tgtEl>
                                        <p:attrNameLst>
                                          <p:attrName>style.visibility</p:attrName>
                                        </p:attrNameLst>
                                      </p:cBhvr>
                                      <p:to>
                                        <p:strVal val="visible"/>
                                      </p:to>
                                    </p:set>
                                    <p:animEffect transition="in" filter="fade">
                                      <p:cBhvr>
                                        <p:cTn id="12" dur="1000"/>
                                        <p:tgtEl>
                                          <p:spTgt spid="22542"/>
                                        </p:tgtEl>
                                      </p:cBhvr>
                                    </p:animEffect>
                                    <p:anim calcmode="lin" valueType="num">
                                      <p:cBhvr>
                                        <p:cTn id="13" dur="1000" fill="hold"/>
                                        <p:tgtEl>
                                          <p:spTgt spid="22542"/>
                                        </p:tgtEl>
                                        <p:attrNameLst>
                                          <p:attrName>ppt_x</p:attrName>
                                        </p:attrNameLst>
                                      </p:cBhvr>
                                      <p:tavLst>
                                        <p:tav tm="0">
                                          <p:val>
                                            <p:strVal val="#ppt_x"/>
                                          </p:val>
                                        </p:tav>
                                        <p:tav tm="100000">
                                          <p:val>
                                            <p:strVal val="#ppt_x"/>
                                          </p:val>
                                        </p:tav>
                                      </p:tavLst>
                                    </p:anim>
                                    <p:anim calcmode="lin" valueType="num">
                                      <p:cBhvr>
                                        <p:cTn id="14" dur="1000" fill="hold"/>
                                        <p:tgtEl>
                                          <p:spTgt spid="22542"/>
                                        </p:tgtEl>
                                        <p:attrNameLst>
                                          <p:attrName>ppt_y</p:attrName>
                                        </p:attrNameLst>
                                      </p:cBhvr>
                                      <p:tavLst>
                                        <p:tav tm="0">
                                          <p:val>
                                            <p:strVal val="#ppt_y+.1"/>
                                          </p:val>
                                        </p:tav>
                                        <p:tav tm="100000">
                                          <p:val>
                                            <p:strVal val="#ppt_y"/>
                                          </p:val>
                                        </p:tav>
                                      </p:tavLst>
                                    </p:anim>
                                  </p:childTnLst>
                                </p:cTn>
                              </p:par>
                              <p:par>
                                <p:cTn id="15" presetID="4" presetClass="exit" presetSubtype="16" fill="hold" grpId="0" nodeType="withEffect">
                                  <p:stCondLst>
                                    <p:cond delay="0"/>
                                  </p:stCondLst>
                                  <p:childTnLst>
                                    <p:animEffect transition="out" filter="box(in)">
                                      <p:cBhvr>
                                        <p:cTn id="16" dur="500"/>
                                        <p:tgtEl>
                                          <p:spTgt spid="22539"/>
                                        </p:tgtEl>
                                      </p:cBhvr>
                                    </p:animEffect>
                                    <p:set>
                                      <p:cBhvr>
                                        <p:cTn id="17" dur="1" fill="hold">
                                          <p:stCondLst>
                                            <p:cond delay="499"/>
                                          </p:stCondLst>
                                        </p:cTn>
                                        <p:tgtEl>
                                          <p:spTgt spid="225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9" grpId="0" animBg="1"/>
      <p:bldP spid="2254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2"/>
          <p:cNvSpPr/>
          <p:nvPr/>
        </p:nvSpPr>
        <p:spPr>
          <a:xfrm>
            <a:off x="-252412" y="-242887"/>
            <a:ext cx="9720262" cy="0"/>
          </a:xfrm>
          <a:prstGeom prst="line">
            <a:avLst/>
          </a:prstGeom>
          <a:ln w="9525" cap="flat" cmpd="sng">
            <a:solidFill>
              <a:schemeClr val="tx1"/>
            </a:solidFill>
            <a:prstDash val="solid"/>
            <a:headEnd type="none" w="med" len="med"/>
            <a:tailEnd type="none" w="med" len="med"/>
          </a:ln>
        </p:spPr>
      </p:sp>
      <p:sp>
        <p:nvSpPr>
          <p:cNvPr id="13315" name="Text Box 5"/>
          <p:cNvSpPr txBox="1"/>
          <p:nvPr/>
        </p:nvSpPr>
        <p:spPr>
          <a:xfrm>
            <a:off x="3276600" y="835025"/>
            <a:ext cx="5867400" cy="366713"/>
          </a:xfrm>
          <a:prstGeom prst="rect">
            <a:avLst/>
          </a:prstGeom>
          <a:noFill/>
          <a:ln w="9525">
            <a:noFill/>
          </a:ln>
        </p:spPr>
        <p:txBody>
          <a:bodyPr>
            <a:spAutoFit/>
          </a:bodyPr>
          <a:lstStyle/>
          <a:p>
            <a:pPr marL="342900" indent="-342900"/>
            <a:r>
              <a:rPr lang="en-US" altLang="en-US" sz="1800" b="1" dirty="0">
                <a:solidFill>
                  <a:schemeClr val="tx1"/>
                </a:solidFill>
                <a:latin typeface="Times New Roman" panose="02020603050405020304" pitchFamily="18" charset="0"/>
              </a:rPr>
              <a:t>      </a:t>
            </a:r>
            <a:endParaRPr lang="en-US" altLang="en-US" sz="1800" b="1" dirty="0">
              <a:solidFill>
                <a:srgbClr val="0000FF"/>
              </a:solidFill>
              <a:latin typeface="Times New Roman" panose="02020603050405020304" pitchFamily="18" charset="0"/>
            </a:endParaRPr>
          </a:p>
        </p:txBody>
      </p:sp>
      <p:sp>
        <p:nvSpPr>
          <p:cNvPr id="13316" name="Text Box 6"/>
          <p:cNvSpPr txBox="1"/>
          <p:nvPr/>
        </p:nvSpPr>
        <p:spPr>
          <a:xfrm>
            <a:off x="0" y="762000"/>
            <a:ext cx="1828800" cy="396875"/>
          </a:xfrm>
          <a:prstGeom prst="rect">
            <a:avLst/>
          </a:prstGeom>
          <a:noFill/>
          <a:ln w="9525">
            <a:noFill/>
          </a:ln>
        </p:spPr>
        <p:txBody>
          <a:bodyPr>
            <a:spAutoFit/>
          </a:bodyPr>
          <a:lstStyle/>
          <a:p>
            <a:pPr eaLnBrk="1" hangingPunct="1">
              <a:spcBef>
                <a:spcPct val="50000"/>
              </a:spcBef>
            </a:pPr>
            <a:r>
              <a:rPr lang="en-US" altLang="en-US" sz="2000" b="1" dirty="0">
                <a:solidFill>
                  <a:schemeClr val="tx1"/>
                </a:solidFill>
                <a:latin typeface="Times New Roman" panose="02020603050405020304" pitchFamily="18" charset="0"/>
              </a:rPr>
              <a:t>II- </a:t>
            </a:r>
            <a:r>
              <a:rPr lang="en-US" altLang="en-US" sz="2000" b="1" u="sng" dirty="0">
                <a:solidFill>
                  <a:schemeClr val="tx1"/>
                </a:solidFill>
                <a:latin typeface="Times New Roman" panose="02020603050405020304" pitchFamily="18" charset="0"/>
              </a:rPr>
              <a:t>Luyện tập:</a:t>
            </a:r>
          </a:p>
        </p:txBody>
      </p:sp>
      <p:sp>
        <p:nvSpPr>
          <p:cNvPr id="13317" name="Text Box 7"/>
          <p:cNvSpPr txBox="1"/>
          <p:nvPr/>
        </p:nvSpPr>
        <p:spPr>
          <a:xfrm>
            <a:off x="-228600" y="1066800"/>
            <a:ext cx="4038600" cy="457200"/>
          </a:xfrm>
          <a:prstGeom prst="rect">
            <a:avLst/>
          </a:prstGeom>
          <a:noFill/>
          <a:ln w="9525">
            <a:noFill/>
          </a:ln>
        </p:spPr>
        <p:txBody>
          <a:bodyPr>
            <a:spAutoFit/>
          </a:bodyPr>
          <a:lstStyle/>
          <a:p>
            <a:pPr eaLnBrk="1" hangingPunct="1">
              <a:spcBef>
                <a:spcPct val="50000"/>
              </a:spcBef>
            </a:pPr>
            <a:r>
              <a:rPr lang="en-US" altLang="en-US" sz="1800" dirty="0">
                <a:solidFill>
                  <a:schemeClr val="tx1"/>
                </a:solidFill>
                <a:latin typeface="Times New Roman" panose="02020603050405020304" pitchFamily="18" charset="0"/>
              </a:rPr>
              <a:t>     </a:t>
            </a:r>
            <a:r>
              <a:rPr lang="en-US" altLang="en-US" dirty="0">
                <a:solidFill>
                  <a:schemeClr val="tx1"/>
                </a:solidFill>
                <a:latin typeface="Times New Roman" panose="02020603050405020304" pitchFamily="18" charset="0"/>
              </a:rPr>
              <a:t>Bài tập trong SGK/43.</a:t>
            </a:r>
          </a:p>
        </p:txBody>
      </p:sp>
      <p:sp>
        <p:nvSpPr>
          <p:cNvPr id="27656" name="Text Box 8"/>
          <p:cNvSpPr txBox="1"/>
          <p:nvPr/>
        </p:nvSpPr>
        <p:spPr>
          <a:xfrm>
            <a:off x="76200" y="1577975"/>
            <a:ext cx="8991600" cy="5262563"/>
          </a:xfrm>
          <a:prstGeom prst="rect">
            <a:avLst/>
          </a:prstGeom>
          <a:noFill/>
          <a:ln w="9525">
            <a:noFill/>
          </a:ln>
        </p:spPr>
        <p:txBody>
          <a:bodyPr>
            <a:spAutoFit/>
          </a:bodyPr>
          <a:lstStyle/>
          <a:p>
            <a:pPr algn="just">
              <a:spcBef>
                <a:spcPct val="50000"/>
              </a:spcBef>
            </a:pPr>
            <a:r>
              <a:rPr lang="en-US" altLang="en-US" dirty="0">
                <a:solidFill>
                  <a:schemeClr val="tx1"/>
                </a:solidFill>
                <a:latin typeface="Times New Roman" panose="02020603050405020304" pitchFamily="18" charset="0"/>
              </a:rPr>
              <a:t>Phân tích sự liên kết về nội dung, về hình thức giữa các câu trong đoạn văn sau:</a:t>
            </a:r>
          </a:p>
          <a:p>
            <a:pPr algn="just">
              <a:spcBef>
                <a:spcPct val="50000"/>
              </a:spcBef>
            </a:pPr>
            <a:r>
              <a:rPr lang="en-US" altLang="en-US" dirty="0">
                <a:solidFill>
                  <a:schemeClr val="tx1"/>
                </a:solidFill>
                <a:latin typeface="Times New Roman" panose="02020603050405020304" pitchFamily="18" charset="0"/>
              </a:rPr>
              <a:t>    Cái mạnh của con người Việt Nam không chỉ chúng ta nhận biết mà cả thế giới đều thừa nhận là sự thông minh, nhạy bén với cái mới (</a:t>
            </a:r>
            <a:r>
              <a:rPr lang="en-US" altLang="en-US" dirty="0">
                <a:latin typeface="Times New Roman" panose="02020603050405020304" pitchFamily="18" charset="0"/>
              </a:rPr>
              <a:t>1</a:t>
            </a:r>
            <a:r>
              <a:rPr lang="en-US" altLang="en-US" dirty="0">
                <a:solidFill>
                  <a:schemeClr val="tx1"/>
                </a:solidFill>
                <a:latin typeface="Times New Roman" panose="02020603050405020304" pitchFamily="18" charset="0"/>
              </a:rPr>
              <a:t>). Bản chất trời phú ấy rất có ích trong xã hội ngày mai mà sự sáng tạo là một yêu cầu hàng đầu (</a:t>
            </a:r>
            <a:r>
              <a:rPr lang="en-US" altLang="en-US" dirty="0">
                <a:latin typeface="Times New Roman" panose="02020603050405020304" pitchFamily="18" charset="0"/>
              </a:rPr>
              <a:t>2</a:t>
            </a:r>
            <a:r>
              <a:rPr lang="en-US" altLang="en-US" dirty="0">
                <a:solidFill>
                  <a:schemeClr val="tx1"/>
                </a:solidFill>
                <a:latin typeface="Times New Roman" panose="02020603050405020304" pitchFamily="18" charset="0"/>
              </a:rPr>
              <a:t>). Nhưng bên cạnh cái mạnh đó cũng còn tồn tại không ít cái yếu (</a:t>
            </a:r>
            <a:r>
              <a:rPr lang="en-US" altLang="en-US" dirty="0">
                <a:latin typeface="Times New Roman" panose="02020603050405020304" pitchFamily="18" charset="0"/>
              </a:rPr>
              <a:t>3</a:t>
            </a:r>
            <a:r>
              <a:rPr lang="en-US" altLang="en-US" dirty="0">
                <a:solidFill>
                  <a:schemeClr val="tx1"/>
                </a:solidFill>
                <a:latin typeface="Times New Roman" panose="02020603050405020304" pitchFamily="18" charset="0"/>
              </a:rPr>
              <a:t>). Ấy là những lỗ hổng về kiến thức cơ bản do thiên hướng chạy theo những môn học “thời thượng”, nhất là khả năng thực hành và sáng tạo bị hạn chế do lối học chay, học vẹt nặng nề (</a:t>
            </a:r>
            <a:r>
              <a:rPr lang="en-US" altLang="en-US" dirty="0">
                <a:latin typeface="Times New Roman" panose="02020603050405020304" pitchFamily="18" charset="0"/>
              </a:rPr>
              <a:t>4</a:t>
            </a:r>
            <a:r>
              <a:rPr lang="en-US" altLang="en-US" dirty="0">
                <a:solidFill>
                  <a:schemeClr val="tx1"/>
                </a:solidFill>
                <a:latin typeface="Times New Roman" panose="02020603050405020304" pitchFamily="18" charset="0"/>
              </a:rPr>
              <a:t>). Không nhanh chóng lấp đầy những lỗ hổng này thì thật khó bề phát huy trí thông minh vốn có và không thể thích ứng với nền kinh tế mới chứa đựng đầy tri thức cơ bản và biến đổi không ngừng (</a:t>
            </a:r>
            <a:r>
              <a:rPr lang="en-US" altLang="en-US" dirty="0">
                <a:latin typeface="Times New Roman" panose="02020603050405020304" pitchFamily="18" charset="0"/>
              </a:rPr>
              <a:t>5</a:t>
            </a:r>
            <a:r>
              <a:rPr lang="en-US" altLang="en-US" dirty="0">
                <a:solidFill>
                  <a:schemeClr val="tx1"/>
                </a:solidFill>
                <a:latin typeface="Times New Roman" panose="02020603050405020304" pitchFamily="18" charset="0"/>
              </a:rPr>
              <a:t>).</a:t>
            </a:r>
          </a:p>
          <a:p>
            <a:pPr>
              <a:spcBef>
                <a:spcPct val="50000"/>
              </a:spcBef>
            </a:pPr>
            <a:r>
              <a:rPr lang="en-US" altLang="en-US" i="1" dirty="0">
                <a:solidFill>
                  <a:schemeClr val="tx1"/>
                </a:solidFill>
                <a:latin typeface="Times New Roman" panose="02020603050405020304" pitchFamily="18" charset="0"/>
              </a:rPr>
              <a:t>	                        (Vũ Khoan, Chuẩn bị hành trang vào thế kỉ mới)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7656"/>
                                        </p:tgtEl>
                                        <p:attrNameLst>
                                          <p:attrName>style.visibility</p:attrName>
                                        </p:attrNameLst>
                                      </p:cBhvr>
                                      <p:to>
                                        <p:strVal val="visible"/>
                                      </p:to>
                                    </p:set>
                                    <p:animEffect transition="in" filter="barn(inVertical)">
                                      <p:cBhvr>
                                        <p:cTn id="7" dur="1000"/>
                                        <p:tgtEl>
                                          <p:spTgt spid="27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Line 2"/>
          <p:cNvSpPr/>
          <p:nvPr/>
        </p:nvSpPr>
        <p:spPr>
          <a:xfrm>
            <a:off x="-252412" y="-242887"/>
            <a:ext cx="9720262" cy="0"/>
          </a:xfrm>
          <a:prstGeom prst="line">
            <a:avLst/>
          </a:prstGeom>
          <a:ln w="9525" cap="flat" cmpd="sng">
            <a:solidFill>
              <a:schemeClr val="tx1"/>
            </a:solidFill>
            <a:prstDash val="solid"/>
            <a:headEnd type="none" w="med" len="med"/>
            <a:tailEnd type="none" w="med" len="med"/>
          </a:ln>
        </p:spPr>
      </p:sp>
      <p:sp>
        <p:nvSpPr>
          <p:cNvPr id="14339" name="Text Box 5"/>
          <p:cNvSpPr txBox="1"/>
          <p:nvPr/>
        </p:nvSpPr>
        <p:spPr>
          <a:xfrm>
            <a:off x="3276600" y="835025"/>
            <a:ext cx="5867400" cy="366713"/>
          </a:xfrm>
          <a:prstGeom prst="rect">
            <a:avLst/>
          </a:prstGeom>
          <a:noFill/>
          <a:ln w="9525">
            <a:noFill/>
          </a:ln>
        </p:spPr>
        <p:txBody>
          <a:bodyPr>
            <a:spAutoFit/>
          </a:bodyPr>
          <a:lstStyle/>
          <a:p>
            <a:pPr marL="342900" indent="-342900"/>
            <a:r>
              <a:rPr lang="en-US" altLang="en-US" sz="1800" b="1" dirty="0">
                <a:solidFill>
                  <a:schemeClr val="tx1"/>
                </a:solidFill>
                <a:latin typeface="Times New Roman" panose="02020603050405020304" pitchFamily="18" charset="0"/>
              </a:rPr>
              <a:t>      </a:t>
            </a:r>
            <a:endParaRPr lang="en-US" altLang="en-US" sz="1800" b="1" dirty="0">
              <a:solidFill>
                <a:srgbClr val="0000FF"/>
              </a:solidFill>
              <a:latin typeface="Times New Roman" panose="02020603050405020304" pitchFamily="18" charset="0"/>
            </a:endParaRPr>
          </a:p>
        </p:txBody>
      </p:sp>
      <p:sp>
        <p:nvSpPr>
          <p:cNvPr id="28678" name="Text Box 6"/>
          <p:cNvSpPr txBox="1"/>
          <p:nvPr/>
        </p:nvSpPr>
        <p:spPr>
          <a:xfrm>
            <a:off x="0" y="762000"/>
            <a:ext cx="9144000" cy="3016250"/>
          </a:xfrm>
          <a:prstGeom prst="rect">
            <a:avLst/>
          </a:prstGeom>
          <a:noFill/>
          <a:ln w="9525">
            <a:noFill/>
          </a:ln>
        </p:spPr>
        <p:txBody>
          <a:bodyPr>
            <a:spAutoFit/>
          </a:bodyPr>
          <a:lstStyle/>
          <a:p>
            <a:pPr algn="just">
              <a:spcBef>
                <a:spcPct val="50000"/>
              </a:spcBef>
            </a:pPr>
            <a:r>
              <a:rPr lang="en-US" altLang="en-US" sz="2000" dirty="0">
                <a:solidFill>
                  <a:schemeClr val="tx1"/>
                </a:solidFill>
                <a:latin typeface="Times New Roman" panose="02020603050405020304" pitchFamily="18" charset="0"/>
              </a:rPr>
              <a:t>Phân tích sự liên kết về nội dung, về hình thức giữa các câu trong đoạn văn sau:</a:t>
            </a:r>
          </a:p>
          <a:p>
            <a:pPr algn="just">
              <a:spcBef>
                <a:spcPct val="50000"/>
              </a:spcBef>
            </a:pPr>
            <a:r>
              <a:rPr lang="en-US" altLang="en-US" sz="2000" dirty="0">
                <a:solidFill>
                  <a:schemeClr val="tx1"/>
                </a:solidFill>
                <a:latin typeface="Times New Roman" panose="02020603050405020304" pitchFamily="18" charset="0"/>
              </a:rPr>
              <a:t>      “Cái mạnh của con người Việt Nam không chỉ chúng ta nhận biết mà cả thế giới đều thừa nhận là sự thông minh, nhạy bén với cái mới (</a:t>
            </a:r>
            <a:r>
              <a:rPr lang="en-US" altLang="en-US" sz="2000" dirty="0">
                <a:latin typeface="Times New Roman" panose="02020603050405020304" pitchFamily="18" charset="0"/>
              </a:rPr>
              <a:t>1</a:t>
            </a:r>
            <a:r>
              <a:rPr lang="en-US" altLang="en-US" sz="2000" dirty="0">
                <a:solidFill>
                  <a:schemeClr val="tx1"/>
                </a:solidFill>
                <a:latin typeface="Times New Roman" panose="02020603050405020304" pitchFamily="18" charset="0"/>
              </a:rPr>
              <a:t>). Bản chất trời phú ấy rất có ích trong xã hội ngày mai mà sự sáng tạo là một yêu cầu hàng đầu (</a:t>
            </a:r>
            <a:r>
              <a:rPr lang="en-US" altLang="en-US" sz="2000" dirty="0">
                <a:latin typeface="Times New Roman" panose="02020603050405020304" pitchFamily="18" charset="0"/>
              </a:rPr>
              <a:t>2</a:t>
            </a:r>
            <a:r>
              <a:rPr lang="en-US" altLang="en-US" sz="2000" dirty="0">
                <a:solidFill>
                  <a:schemeClr val="tx1"/>
                </a:solidFill>
                <a:latin typeface="Times New Roman" panose="02020603050405020304" pitchFamily="18" charset="0"/>
              </a:rPr>
              <a:t>). Nhưng bên cạnh cái mạnh đó cũng còn tồn tại không ít cái yếu (</a:t>
            </a:r>
            <a:r>
              <a:rPr lang="en-US" altLang="en-US" sz="2000" dirty="0">
                <a:latin typeface="Times New Roman" panose="02020603050405020304" pitchFamily="18" charset="0"/>
              </a:rPr>
              <a:t>3</a:t>
            </a:r>
            <a:r>
              <a:rPr lang="en-US" altLang="en-US" sz="2000" dirty="0">
                <a:solidFill>
                  <a:schemeClr val="tx1"/>
                </a:solidFill>
                <a:latin typeface="Times New Roman" panose="02020603050405020304" pitchFamily="18" charset="0"/>
              </a:rPr>
              <a:t>). Ấy là những lỗ hổng về kiến thức cơ bản do thiên hướng chạy theo những môn học “thời thượng”, nhất là khả năng thực hành và sáng tạo bị hạn chế do lối học chay, học vẹt nặng nề (</a:t>
            </a:r>
            <a:r>
              <a:rPr lang="en-US" altLang="en-US" sz="2000" dirty="0">
                <a:latin typeface="Times New Roman" panose="02020603050405020304" pitchFamily="18" charset="0"/>
              </a:rPr>
              <a:t>4</a:t>
            </a:r>
            <a:r>
              <a:rPr lang="en-US" altLang="en-US" sz="2000" dirty="0">
                <a:solidFill>
                  <a:schemeClr val="tx1"/>
                </a:solidFill>
                <a:latin typeface="Times New Roman" panose="02020603050405020304" pitchFamily="18" charset="0"/>
              </a:rPr>
              <a:t>). Không nhanh chóng lấp đầy những lỗ hổng này thì thật khó bề phát huy trí thông minh vốn có và không thể thích ứng với nền kinh tế mới chứa đựng đầy tri thức cơ bản và biến đổi không ngừng (</a:t>
            </a:r>
            <a:r>
              <a:rPr lang="en-US" altLang="en-US" sz="2000" dirty="0">
                <a:latin typeface="Times New Roman" panose="02020603050405020304" pitchFamily="18" charset="0"/>
              </a:rPr>
              <a:t>5</a:t>
            </a:r>
            <a:r>
              <a:rPr lang="en-US" altLang="en-US" sz="2000" dirty="0">
                <a:solidFill>
                  <a:schemeClr val="tx1"/>
                </a:solidFill>
                <a:latin typeface="Times New Roman" panose="02020603050405020304" pitchFamily="18" charset="0"/>
              </a:rPr>
              <a:t>)”.  </a:t>
            </a:r>
          </a:p>
        </p:txBody>
      </p:sp>
      <p:sp>
        <p:nvSpPr>
          <p:cNvPr id="28679" name="Text Box 7"/>
          <p:cNvSpPr txBox="1"/>
          <p:nvPr/>
        </p:nvSpPr>
        <p:spPr>
          <a:xfrm>
            <a:off x="0" y="4800600"/>
            <a:ext cx="9144000" cy="396875"/>
          </a:xfrm>
          <a:prstGeom prst="rect">
            <a:avLst/>
          </a:prstGeom>
          <a:noFill/>
          <a:ln w="9525">
            <a:noFill/>
          </a:ln>
        </p:spPr>
        <p:txBody>
          <a:bodyPr>
            <a:spAutoFit/>
          </a:bodyPr>
          <a:lstStyle/>
          <a:p>
            <a:r>
              <a:rPr lang="en-US" altLang="en-US" sz="2000" b="1" dirty="0">
                <a:solidFill>
                  <a:srgbClr val="000099"/>
                </a:solidFill>
                <a:latin typeface="Times New Roman" panose="02020603050405020304" pitchFamily="18" charset="0"/>
              </a:rPr>
              <a:t>Trình tự của các câu sắp xếp hợp lí, cụ thể:</a:t>
            </a:r>
          </a:p>
        </p:txBody>
      </p:sp>
      <p:sp>
        <p:nvSpPr>
          <p:cNvPr id="28680" name="Rectangle 8"/>
          <p:cNvSpPr/>
          <p:nvPr/>
        </p:nvSpPr>
        <p:spPr>
          <a:xfrm>
            <a:off x="0" y="3886200"/>
            <a:ext cx="9144000" cy="701675"/>
          </a:xfrm>
          <a:prstGeom prst="rect">
            <a:avLst/>
          </a:prstGeom>
          <a:noFill/>
          <a:ln w="9525">
            <a:noFill/>
          </a:ln>
        </p:spPr>
        <p:txBody>
          <a:bodyPr>
            <a:spAutoFit/>
          </a:bodyPr>
          <a:lstStyle/>
          <a:p>
            <a:pPr marL="342900" indent="-342900" algn="just" eaLnBrk="1" hangingPunct="1"/>
            <a:r>
              <a:rPr lang="en-US" altLang="en-US" sz="2000" b="1" dirty="0">
                <a:latin typeface="Times New Roman" panose="02020603050405020304" pitchFamily="18" charset="0"/>
              </a:rPr>
              <a:t>                           Chủ đề của đoạn văn</a:t>
            </a:r>
            <a:r>
              <a:rPr lang="en-US" altLang="en-US" sz="2000" b="1" dirty="0">
                <a:solidFill>
                  <a:schemeClr val="tx2"/>
                </a:solidFill>
                <a:latin typeface="Times New Roman" panose="02020603050405020304" pitchFamily="18" charset="0"/>
              </a:rPr>
              <a:t>: </a:t>
            </a:r>
            <a:r>
              <a:rPr lang="en-US" altLang="en-US" sz="2000" b="1" dirty="0">
                <a:solidFill>
                  <a:srgbClr val="000099"/>
                </a:solidFill>
                <a:latin typeface="Times New Roman" panose="02020603050405020304" pitchFamily="18" charset="0"/>
              </a:rPr>
              <a:t>Khẳng định điểm mạnh và điểm yếu về năng lực trí tuệ của người Việt Nam.</a:t>
            </a:r>
            <a:endParaRPr lang="en-US" altLang="en-US" sz="2000" b="1" dirty="0">
              <a:latin typeface="Times New Roman" panose="02020603050405020304" pitchFamily="18" charset="0"/>
            </a:endParaRPr>
          </a:p>
        </p:txBody>
      </p:sp>
      <p:sp>
        <p:nvSpPr>
          <p:cNvPr id="28681" name="Rectangle 9"/>
          <p:cNvSpPr/>
          <p:nvPr/>
        </p:nvSpPr>
        <p:spPr>
          <a:xfrm>
            <a:off x="0" y="3886200"/>
            <a:ext cx="1797050" cy="366713"/>
          </a:xfrm>
          <a:prstGeom prst="rect">
            <a:avLst/>
          </a:prstGeom>
          <a:noFill/>
          <a:ln w="9525">
            <a:noFill/>
          </a:ln>
        </p:spPr>
        <p:txBody>
          <a:bodyPr wrap="none">
            <a:spAutoFit/>
          </a:bodyPr>
          <a:lstStyle/>
          <a:p>
            <a:pPr eaLnBrk="1" hangingPunct="1">
              <a:spcBef>
                <a:spcPct val="50000"/>
              </a:spcBef>
            </a:pPr>
            <a:r>
              <a:rPr lang="en-US" altLang="en-US" sz="1800" b="1" u="sng" dirty="0">
                <a:solidFill>
                  <a:schemeClr val="tx2"/>
                </a:solidFill>
                <a:latin typeface="Times New Roman" panose="02020603050405020304" pitchFamily="18" charset="0"/>
              </a:rPr>
              <a:t>VỀ NỘI DUNG:</a:t>
            </a:r>
          </a:p>
        </p:txBody>
      </p:sp>
      <p:sp>
        <p:nvSpPr>
          <p:cNvPr id="28682" name="Rectangle 10"/>
          <p:cNvSpPr/>
          <p:nvPr/>
        </p:nvSpPr>
        <p:spPr>
          <a:xfrm>
            <a:off x="4002088" y="3611563"/>
            <a:ext cx="5419725" cy="396875"/>
          </a:xfrm>
          <a:prstGeom prst="rect">
            <a:avLst/>
          </a:prstGeom>
          <a:noFill/>
          <a:ln w="9525">
            <a:noFill/>
          </a:ln>
        </p:spPr>
        <p:txBody>
          <a:bodyPr>
            <a:spAutoFit/>
          </a:bodyPr>
          <a:lstStyle/>
          <a:p>
            <a:pPr>
              <a:spcBef>
                <a:spcPct val="50000"/>
              </a:spcBef>
            </a:pPr>
            <a:r>
              <a:rPr lang="en-US" altLang="en-US" sz="2000" i="1" dirty="0">
                <a:solidFill>
                  <a:schemeClr val="tx1"/>
                </a:solidFill>
                <a:latin typeface="Times New Roman" panose="02020603050405020304" pitchFamily="18" charset="0"/>
              </a:rPr>
              <a:t>(Vũ Khoan, Chuẩn bị hành trang vào thế kỉ mới)</a:t>
            </a:r>
            <a:r>
              <a:rPr lang="en-US" altLang="en-US" sz="2000" dirty="0">
                <a:latin typeface="Times New Roman" panose="02020603050405020304" pitchFamily="18" charset="0"/>
              </a:rPr>
              <a:t>                                                                                  </a:t>
            </a:r>
          </a:p>
        </p:txBody>
      </p:sp>
      <p:sp>
        <p:nvSpPr>
          <p:cNvPr id="28683" name="Rectangle 11"/>
          <p:cNvSpPr/>
          <p:nvPr/>
        </p:nvSpPr>
        <p:spPr>
          <a:xfrm>
            <a:off x="304800" y="4495800"/>
            <a:ext cx="8285163" cy="396875"/>
          </a:xfrm>
          <a:prstGeom prst="rect">
            <a:avLst/>
          </a:prstGeom>
          <a:noFill/>
          <a:ln w="9525">
            <a:noFill/>
          </a:ln>
        </p:spPr>
        <p:txBody>
          <a:bodyPr wrap="none">
            <a:spAutoFit/>
          </a:bodyPr>
          <a:lstStyle/>
          <a:p>
            <a:pPr eaLnBrk="1" hangingPunct="1"/>
            <a:r>
              <a:rPr lang="en-US" altLang="en-US" sz="2000" b="1" dirty="0">
                <a:latin typeface="Times New Roman" panose="02020603050405020304" pitchFamily="18" charset="0"/>
              </a:rPr>
              <a:t>Nội dung các câu đều tập trung phân tích những điểm mạnh, điểm yếu đó.</a:t>
            </a:r>
            <a:r>
              <a:rPr lang="en-US" altLang="en-US" sz="2000" dirty="0">
                <a:latin typeface="Times New Roman" panose="02020603050405020304" pitchFamily="18" charset="0"/>
              </a:rPr>
              <a:t> </a:t>
            </a:r>
          </a:p>
        </p:txBody>
      </p:sp>
      <p:sp>
        <p:nvSpPr>
          <p:cNvPr id="28684" name="Rectangle 12"/>
          <p:cNvSpPr/>
          <p:nvPr/>
        </p:nvSpPr>
        <p:spPr>
          <a:xfrm>
            <a:off x="0" y="6200775"/>
            <a:ext cx="8005763" cy="396875"/>
          </a:xfrm>
          <a:prstGeom prst="rect">
            <a:avLst/>
          </a:prstGeom>
          <a:noFill/>
          <a:ln w="9525">
            <a:noFill/>
          </a:ln>
        </p:spPr>
        <p:txBody>
          <a:bodyPr wrap="none">
            <a:spAutoFit/>
          </a:bodyPr>
          <a:lstStyle/>
          <a:p>
            <a:pPr eaLnBrk="1" hangingPunct="1">
              <a:spcBef>
                <a:spcPct val="50000"/>
              </a:spcBef>
            </a:pPr>
            <a:r>
              <a:rPr lang="en-US" altLang="en-US" sz="2000" dirty="0">
                <a:solidFill>
                  <a:srgbClr val="000099"/>
                </a:solidFill>
                <a:latin typeface="Times New Roman" panose="02020603050405020304" pitchFamily="18" charset="0"/>
              </a:rPr>
              <a:t>Câu 5: Khẳng định nhiệm vụ cấp bách là phải khắc phục những điểm yếu ấy.</a:t>
            </a:r>
          </a:p>
        </p:txBody>
      </p:sp>
      <p:sp>
        <p:nvSpPr>
          <p:cNvPr id="28685" name="Rectangle 13"/>
          <p:cNvSpPr/>
          <p:nvPr/>
        </p:nvSpPr>
        <p:spPr>
          <a:xfrm>
            <a:off x="0" y="5924550"/>
            <a:ext cx="6875463" cy="396875"/>
          </a:xfrm>
          <a:prstGeom prst="rect">
            <a:avLst/>
          </a:prstGeom>
          <a:noFill/>
          <a:ln w="9525">
            <a:noFill/>
          </a:ln>
        </p:spPr>
        <p:txBody>
          <a:bodyPr wrap="none">
            <a:spAutoFit/>
          </a:bodyPr>
          <a:lstStyle/>
          <a:p>
            <a:r>
              <a:rPr lang="en-US" altLang="en-US" sz="2000" dirty="0">
                <a:solidFill>
                  <a:srgbClr val="000099"/>
                </a:solidFill>
                <a:latin typeface="Times New Roman" panose="02020603050405020304" pitchFamily="18" charset="0"/>
              </a:rPr>
              <a:t>Câu 4: Phân tích những biểu hiện cụ thể của cái yếu kém, bất cập.</a:t>
            </a:r>
          </a:p>
        </p:txBody>
      </p:sp>
      <p:sp>
        <p:nvSpPr>
          <p:cNvPr id="28686" name="Rectangle 14"/>
          <p:cNvSpPr/>
          <p:nvPr/>
        </p:nvSpPr>
        <p:spPr>
          <a:xfrm>
            <a:off x="0" y="5638800"/>
            <a:ext cx="3375025" cy="396875"/>
          </a:xfrm>
          <a:prstGeom prst="rect">
            <a:avLst/>
          </a:prstGeom>
          <a:noFill/>
          <a:ln w="9525">
            <a:noFill/>
          </a:ln>
        </p:spPr>
        <p:txBody>
          <a:bodyPr wrap="none">
            <a:spAutoFit/>
          </a:bodyPr>
          <a:lstStyle/>
          <a:p>
            <a:r>
              <a:rPr lang="en-US" altLang="en-US" sz="2000" dirty="0">
                <a:solidFill>
                  <a:srgbClr val="000099"/>
                </a:solidFill>
                <a:latin typeface="Times New Roman" panose="02020603050405020304" pitchFamily="18" charset="0"/>
              </a:rPr>
              <a:t>Câu 3: Nêu ra những điểm yếu.</a:t>
            </a:r>
          </a:p>
        </p:txBody>
      </p:sp>
      <p:sp>
        <p:nvSpPr>
          <p:cNvPr id="28687" name="Rectangle 15"/>
          <p:cNvSpPr/>
          <p:nvPr/>
        </p:nvSpPr>
        <p:spPr>
          <a:xfrm>
            <a:off x="0" y="5362575"/>
            <a:ext cx="8651875" cy="396875"/>
          </a:xfrm>
          <a:prstGeom prst="rect">
            <a:avLst/>
          </a:prstGeom>
          <a:noFill/>
          <a:ln w="9525">
            <a:noFill/>
          </a:ln>
        </p:spPr>
        <p:txBody>
          <a:bodyPr wrap="none">
            <a:spAutoFit/>
          </a:bodyPr>
          <a:lstStyle/>
          <a:p>
            <a:r>
              <a:rPr lang="en-US" altLang="en-US" sz="2000" dirty="0">
                <a:solidFill>
                  <a:srgbClr val="000099"/>
                </a:solidFill>
                <a:latin typeface="Times New Roman" panose="02020603050405020304" pitchFamily="18" charset="0"/>
              </a:rPr>
              <a:t>Câu 2: Khẳng định tính ưu việt của những điểm mạnh đó trong sự phát triển chung.</a:t>
            </a:r>
          </a:p>
        </p:txBody>
      </p:sp>
      <p:sp>
        <p:nvSpPr>
          <p:cNvPr id="28688" name="Rectangle 16"/>
          <p:cNvSpPr/>
          <p:nvPr/>
        </p:nvSpPr>
        <p:spPr>
          <a:xfrm>
            <a:off x="0" y="5105400"/>
            <a:ext cx="6213475" cy="396875"/>
          </a:xfrm>
          <a:prstGeom prst="rect">
            <a:avLst/>
          </a:prstGeom>
          <a:noFill/>
          <a:ln w="9525">
            <a:noFill/>
          </a:ln>
        </p:spPr>
        <p:txBody>
          <a:bodyPr wrap="none">
            <a:spAutoFit/>
          </a:bodyPr>
          <a:lstStyle/>
          <a:p>
            <a:r>
              <a:rPr lang="en-US" altLang="en-US" sz="2000" dirty="0">
                <a:solidFill>
                  <a:srgbClr val="000099"/>
                </a:solidFill>
                <a:latin typeface="Times New Roman" panose="02020603050405020304" pitchFamily="18" charset="0"/>
              </a:rPr>
              <a:t>Câu 1: Khẳng định những điểm mạnh của người Việt Nam.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box(in)">
                                      <p:cBhvr>
                                        <p:cTn id="7" dur="500"/>
                                        <p:tgtEl>
                                          <p:spTgt spid="2867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8682"/>
                                        </p:tgtEl>
                                        <p:attrNameLst>
                                          <p:attrName>style.visibility</p:attrName>
                                        </p:attrNameLst>
                                      </p:cBhvr>
                                      <p:to>
                                        <p:strVal val="visible"/>
                                      </p:to>
                                    </p:set>
                                    <p:animEffect transition="in" filter="box(in)">
                                      <p:cBhvr>
                                        <p:cTn id="10" dur="500"/>
                                        <p:tgtEl>
                                          <p:spTgt spid="28682"/>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8681"/>
                                        </p:tgtEl>
                                        <p:attrNameLst>
                                          <p:attrName>style.visibility</p:attrName>
                                        </p:attrNameLst>
                                      </p:cBhvr>
                                      <p:to>
                                        <p:strVal val="visible"/>
                                      </p:to>
                                    </p:set>
                                    <p:animEffect transition="in" filter="box(in)">
                                      <p:cBhvr>
                                        <p:cTn id="15" dur="500"/>
                                        <p:tgtEl>
                                          <p:spTgt spid="28681"/>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28680"/>
                                        </p:tgtEl>
                                        <p:attrNameLst>
                                          <p:attrName>style.visibility</p:attrName>
                                        </p:attrNameLst>
                                      </p:cBhvr>
                                      <p:to>
                                        <p:strVal val="visible"/>
                                      </p:to>
                                    </p:set>
                                    <p:animEffect transition="in" filter="box(in)">
                                      <p:cBhvr>
                                        <p:cTn id="20" dur="500"/>
                                        <p:tgtEl>
                                          <p:spTgt spid="28680"/>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28683"/>
                                        </p:tgtEl>
                                        <p:attrNameLst>
                                          <p:attrName>style.visibility</p:attrName>
                                        </p:attrNameLst>
                                      </p:cBhvr>
                                      <p:to>
                                        <p:strVal val="visible"/>
                                      </p:to>
                                    </p:set>
                                    <p:animEffect transition="in" filter="box(in)">
                                      <p:cBhvr>
                                        <p:cTn id="25" dur="500"/>
                                        <p:tgtEl>
                                          <p:spTgt spid="28683"/>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28679"/>
                                        </p:tgtEl>
                                        <p:attrNameLst>
                                          <p:attrName>style.visibility</p:attrName>
                                        </p:attrNameLst>
                                      </p:cBhvr>
                                      <p:to>
                                        <p:strVal val="visible"/>
                                      </p:to>
                                    </p:set>
                                    <p:animEffect transition="in" filter="box(in)">
                                      <p:cBhvr>
                                        <p:cTn id="30" dur="500"/>
                                        <p:tgtEl>
                                          <p:spTgt spid="28679"/>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28688"/>
                                        </p:tgtEl>
                                        <p:attrNameLst>
                                          <p:attrName>style.visibility</p:attrName>
                                        </p:attrNameLst>
                                      </p:cBhvr>
                                      <p:to>
                                        <p:strVal val="visible"/>
                                      </p:to>
                                    </p:set>
                                    <p:animEffect transition="in" filter="box(in)">
                                      <p:cBhvr>
                                        <p:cTn id="35" dur="500"/>
                                        <p:tgtEl>
                                          <p:spTgt spid="28688"/>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box(i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28686"/>
                                        </p:tgtEl>
                                        <p:attrNameLst>
                                          <p:attrName>style.visibility</p:attrName>
                                        </p:attrNameLst>
                                      </p:cBhvr>
                                      <p:to>
                                        <p:strVal val="visible"/>
                                      </p:to>
                                    </p:set>
                                    <p:animEffect transition="in" filter="box(in)">
                                      <p:cBhvr>
                                        <p:cTn id="45" dur="500"/>
                                        <p:tgtEl>
                                          <p:spTgt spid="28686"/>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28685"/>
                                        </p:tgtEl>
                                        <p:attrNameLst>
                                          <p:attrName>style.visibility</p:attrName>
                                        </p:attrNameLst>
                                      </p:cBhvr>
                                      <p:to>
                                        <p:strVal val="visible"/>
                                      </p:to>
                                    </p:set>
                                    <p:animEffect transition="in" filter="box(in)">
                                      <p:cBhvr>
                                        <p:cTn id="50" dur="500"/>
                                        <p:tgtEl>
                                          <p:spTgt spid="28685"/>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28684"/>
                                        </p:tgtEl>
                                        <p:attrNameLst>
                                          <p:attrName>style.visibility</p:attrName>
                                        </p:attrNameLst>
                                      </p:cBhvr>
                                      <p:to>
                                        <p:strVal val="visible"/>
                                      </p:to>
                                    </p:set>
                                    <p:animEffect transition="in" filter="box(in)">
                                      <p:cBhvr>
                                        <p:cTn id="55" dur="500"/>
                                        <p:tgtEl>
                                          <p:spTgt spid="28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8" grpId="0"/>
      <p:bldP spid="28679" grpId="0"/>
      <p:bldP spid="28680" grpId="0"/>
      <p:bldP spid="28681" grpId="0"/>
      <p:bldP spid="28682" grpId="0"/>
      <p:bldP spid="28683" grpId="0"/>
      <p:bldP spid="28684" grpId="0"/>
      <p:bldP spid="28685" grpId="0"/>
      <p:bldP spid="28686" grpId="0"/>
      <p:bldP spid="28687" grpId="0"/>
      <p:bldP spid="2868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Line 2"/>
          <p:cNvSpPr/>
          <p:nvPr/>
        </p:nvSpPr>
        <p:spPr>
          <a:xfrm>
            <a:off x="-252412" y="-242887"/>
            <a:ext cx="9720262" cy="0"/>
          </a:xfrm>
          <a:prstGeom prst="line">
            <a:avLst/>
          </a:prstGeom>
          <a:ln w="9525" cap="flat" cmpd="sng">
            <a:solidFill>
              <a:schemeClr val="tx1"/>
            </a:solidFill>
            <a:prstDash val="solid"/>
            <a:headEnd type="none" w="med" len="med"/>
            <a:tailEnd type="none" w="med" len="med"/>
          </a:ln>
        </p:spPr>
      </p:sp>
      <p:sp>
        <p:nvSpPr>
          <p:cNvPr id="15363" name="Text Box 5"/>
          <p:cNvSpPr txBox="1"/>
          <p:nvPr/>
        </p:nvSpPr>
        <p:spPr>
          <a:xfrm>
            <a:off x="3276600" y="835025"/>
            <a:ext cx="5867400" cy="366713"/>
          </a:xfrm>
          <a:prstGeom prst="rect">
            <a:avLst/>
          </a:prstGeom>
          <a:noFill/>
          <a:ln w="9525">
            <a:noFill/>
          </a:ln>
        </p:spPr>
        <p:txBody>
          <a:bodyPr>
            <a:spAutoFit/>
          </a:bodyPr>
          <a:lstStyle/>
          <a:p>
            <a:pPr marL="342900" indent="-342900"/>
            <a:r>
              <a:rPr lang="en-US" altLang="en-US" sz="1800" b="1" dirty="0">
                <a:solidFill>
                  <a:schemeClr val="tx1"/>
                </a:solidFill>
                <a:latin typeface="Times New Roman" panose="02020603050405020304" pitchFamily="18" charset="0"/>
              </a:rPr>
              <a:t>      </a:t>
            </a:r>
            <a:endParaRPr lang="en-US" altLang="en-US" sz="1800" b="1" dirty="0">
              <a:solidFill>
                <a:srgbClr val="0000FF"/>
              </a:solidFill>
              <a:latin typeface="Times New Roman" panose="02020603050405020304" pitchFamily="18" charset="0"/>
            </a:endParaRPr>
          </a:p>
        </p:txBody>
      </p:sp>
      <p:sp>
        <p:nvSpPr>
          <p:cNvPr id="15364" name="Text Box 6"/>
          <p:cNvSpPr txBox="1"/>
          <p:nvPr/>
        </p:nvSpPr>
        <p:spPr>
          <a:xfrm>
            <a:off x="138113" y="762000"/>
            <a:ext cx="8915400" cy="3749675"/>
          </a:xfrm>
          <a:prstGeom prst="rect">
            <a:avLst/>
          </a:prstGeom>
          <a:noFill/>
          <a:ln w="9525">
            <a:noFill/>
          </a:ln>
        </p:spPr>
        <p:txBody>
          <a:bodyPr>
            <a:spAutoFit/>
          </a:bodyPr>
          <a:lstStyle/>
          <a:p>
            <a:pPr>
              <a:spcBef>
                <a:spcPct val="50000"/>
              </a:spcBef>
            </a:pPr>
            <a:r>
              <a:rPr lang="en-US" altLang="en-US" sz="2000" dirty="0">
                <a:solidFill>
                  <a:schemeClr val="tx1"/>
                </a:solidFill>
                <a:latin typeface="Times New Roman" panose="02020603050405020304" pitchFamily="18" charset="0"/>
              </a:rPr>
              <a:t>Phân tích sự liên kết về nội dung, về hình thức giữa các câu trong đoạn văn sau:</a:t>
            </a:r>
          </a:p>
          <a:p>
            <a:pPr algn="just">
              <a:spcBef>
                <a:spcPct val="50000"/>
              </a:spcBef>
            </a:pPr>
            <a:r>
              <a:rPr lang="en-US" altLang="en-US" sz="2000" dirty="0">
                <a:solidFill>
                  <a:schemeClr val="tx1"/>
                </a:solidFill>
                <a:latin typeface="Times New Roman" panose="02020603050405020304" pitchFamily="18" charset="0"/>
              </a:rPr>
              <a:t>     Cái mạnh của con người Việt Nam không chỉ chúng ta nhận biết mà cả thế giới đều thừa nhận là sự thông minh, nhạy bén với cái mới (</a:t>
            </a:r>
            <a:r>
              <a:rPr lang="en-US" altLang="en-US" sz="2000" dirty="0">
                <a:latin typeface="Times New Roman" panose="02020603050405020304" pitchFamily="18" charset="0"/>
              </a:rPr>
              <a:t>1</a:t>
            </a:r>
            <a:r>
              <a:rPr lang="en-US" altLang="en-US" sz="2000" dirty="0">
                <a:solidFill>
                  <a:schemeClr val="tx1"/>
                </a:solidFill>
                <a:latin typeface="Times New Roman" panose="02020603050405020304" pitchFamily="18" charset="0"/>
              </a:rPr>
              <a:t>). Bản chất trời phú ấy rất có ích trong xã hội ngày mai mà sự sáng tạo là một yêu cầu hàng đầu (</a:t>
            </a:r>
            <a:r>
              <a:rPr lang="en-US" altLang="en-US" sz="2000" dirty="0">
                <a:latin typeface="Times New Roman" panose="02020603050405020304" pitchFamily="18" charset="0"/>
              </a:rPr>
              <a:t>2</a:t>
            </a:r>
            <a:r>
              <a:rPr lang="en-US" altLang="en-US" sz="2000" dirty="0">
                <a:solidFill>
                  <a:schemeClr val="tx1"/>
                </a:solidFill>
                <a:latin typeface="Times New Roman" panose="02020603050405020304" pitchFamily="18" charset="0"/>
              </a:rPr>
              <a:t>). Nhưng bên cạnh cái mạnh đó cũng còn tồn tại không ít cái yếu (</a:t>
            </a:r>
            <a:r>
              <a:rPr lang="en-US" altLang="en-US" sz="2000" dirty="0">
                <a:latin typeface="Times New Roman" panose="02020603050405020304" pitchFamily="18" charset="0"/>
              </a:rPr>
              <a:t>3</a:t>
            </a:r>
            <a:r>
              <a:rPr lang="en-US" altLang="en-US" sz="2000" dirty="0">
                <a:solidFill>
                  <a:schemeClr val="tx1"/>
                </a:solidFill>
                <a:latin typeface="Times New Roman" panose="02020603050405020304" pitchFamily="18" charset="0"/>
              </a:rPr>
              <a:t>). Ấy là những lỗ hổng về kiến thức cơ bản do thiên hướng chạy theo những môn học “thời thượng”, nhất là khả năng thực hành và sáng tạo bị hạn chế do lối học chay, học vẹt nặng nề (</a:t>
            </a:r>
            <a:r>
              <a:rPr lang="en-US" altLang="en-US" sz="2000" dirty="0">
                <a:latin typeface="Times New Roman" panose="02020603050405020304" pitchFamily="18" charset="0"/>
              </a:rPr>
              <a:t>4</a:t>
            </a:r>
            <a:r>
              <a:rPr lang="en-US" altLang="en-US" sz="2000" dirty="0">
                <a:solidFill>
                  <a:schemeClr val="tx1"/>
                </a:solidFill>
                <a:latin typeface="Times New Roman" panose="02020603050405020304" pitchFamily="18" charset="0"/>
              </a:rPr>
              <a:t>). Không nhanh chóng lấp đầy những lỗ hổng này thì thật khó bề phát huy trí thông minh vốn có và không thể thích ứng với nền kinh tế mới chứa đựng đầy tri thức cơ bản và biến đổi không ngừng (</a:t>
            </a:r>
            <a:r>
              <a:rPr lang="en-US" altLang="en-US" sz="2000" dirty="0">
                <a:latin typeface="Times New Roman" panose="02020603050405020304" pitchFamily="18" charset="0"/>
              </a:rPr>
              <a:t>5</a:t>
            </a:r>
            <a:r>
              <a:rPr lang="en-US" altLang="en-US" sz="2000" dirty="0">
                <a:solidFill>
                  <a:schemeClr val="tx1"/>
                </a:solidFill>
                <a:latin typeface="Times New Roman" panose="02020603050405020304" pitchFamily="18" charset="0"/>
              </a:rPr>
              <a:t>).</a:t>
            </a:r>
          </a:p>
          <a:p>
            <a:pPr>
              <a:spcBef>
                <a:spcPct val="50000"/>
              </a:spcBef>
            </a:pPr>
            <a:r>
              <a:rPr lang="en-US" altLang="en-US" sz="2000" i="1" dirty="0">
                <a:solidFill>
                  <a:schemeClr val="tx1"/>
                </a:solidFill>
                <a:latin typeface="Times New Roman" panose="02020603050405020304" pitchFamily="18" charset="0"/>
              </a:rPr>
              <a:t>	                                         (Vũ Khoan, Chuẩn bị hành trang vào thế kỉ mới)</a:t>
            </a:r>
          </a:p>
        </p:txBody>
      </p:sp>
      <p:sp>
        <p:nvSpPr>
          <p:cNvPr id="29703" name="Text Box 7"/>
          <p:cNvSpPr txBox="1"/>
          <p:nvPr/>
        </p:nvSpPr>
        <p:spPr>
          <a:xfrm>
            <a:off x="0" y="4495800"/>
            <a:ext cx="3657600" cy="396875"/>
          </a:xfrm>
          <a:prstGeom prst="rect">
            <a:avLst/>
          </a:prstGeom>
          <a:solidFill>
            <a:schemeClr val="bg1"/>
          </a:solidFill>
          <a:ln w="9525">
            <a:noFill/>
          </a:ln>
        </p:spPr>
        <p:txBody>
          <a:bodyPr>
            <a:spAutoFit/>
          </a:bodyPr>
          <a:lstStyle/>
          <a:p>
            <a:pPr eaLnBrk="1" hangingPunct="1">
              <a:spcBef>
                <a:spcPct val="50000"/>
              </a:spcBef>
            </a:pPr>
            <a:r>
              <a:rPr lang="en-US" altLang="en-US" sz="2000" dirty="0">
                <a:solidFill>
                  <a:schemeClr val="tx1"/>
                </a:solidFill>
                <a:latin typeface="Times New Roman" panose="02020603050405020304" pitchFamily="18" charset="0"/>
              </a:rPr>
              <a:t> </a:t>
            </a:r>
            <a:r>
              <a:rPr lang="en-US" altLang="en-US" sz="2000" b="1" dirty="0">
                <a:solidFill>
                  <a:schemeClr val="tx1"/>
                </a:solidFill>
                <a:latin typeface="Times New Roman" panose="02020603050405020304" pitchFamily="18" charset="0"/>
              </a:rPr>
              <a:t>LIÊN KẾT HÌNH THỨC</a:t>
            </a:r>
          </a:p>
        </p:txBody>
      </p:sp>
      <p:sp>
        <p:nvSpPr>
          <p:cNvPr id="29704" name="Text Box 8"/>
          <p:cNvSpPr txBox="1"/>
          <p:nvPr/>
        </p:nvSpPr>
        <p:spPr>
          <a:xfrm>
            <a:off x="228600" y="5562600"/>
            <a:ext cx="8763000" cy="457200"/>
          </a:xfrm>
          <a:prstGeom prst="rect">
            <a:avLst/>
          </a:prstGeom>
          <a:noFill/>
          <a:ln w="9525">
            <a:noFill/>
          </a:ln>
        </p:spPr>
        <p:txBody>
          <a:bodyPr>
            <a:spAutoFit/>
          </a:bodyPr>
          <a:lstStyle/>
          <a:p>
            <a:pPr marL="342900" indent="-342900" eaLnBrk="1" hangingPunct="1">
              <a:buClr>
                <a:srgbClr val="0000FF"/>
              </a:buClr>
              <a:buFont typeface="Wingdings" panose="05000000000000000000" pitchFamily="2" charset="2"/>
              <a:buChar char="Ø"/>
            </a:pPr>
            <a:r>
              <a:rPr lang="en-US" altLang="en-US" b="1" dirty="0">
                <a:latin typeface="Times New Roman" panose="02020603050405020304" pitchFamily="18" charset="0"/>
              </a:rPr>
              <a:t>  </a:t>
            </a:r>
            <a:r>
              <a:rPr lang="en-US" altLang="en-US" sz="2000" b="1" dirty="0">
                <a:latin typeface="Times New Roman" panose="02020603050405020304" pitchFamily="18" charset="0"/>
              </a:rPr>
              <a:t>(4) - (3)    ấy là                                =&gt; phép nối</a:t>
            </a:r>
          </a:p>
        </p:txBody>
      </p:sp>
      <p:sp>
        <p:nvSpPr>
          <p:cNvPr id="29705" name="Text Box 9"/>
          <p:cNvSpPr txBox="1"/>
          <p:nvPr/>
        </p:nvSpPr>
        <p:spPr>
          <a:xfrm>
            <a:off x="261938" y="4876800"/>
            <a:ext cx="8763000" cy="457200"/>
          </a:xfrm>
          <a:prstGeom prst="rect">
            <a:avLst/>
          </a:prstGeom>
          <a:noFill/>
          <a:ln w="9525">
            <a:noFill/>
          </a:ln>
        </p:spPr>
        <p:txBody>
          <a:bodyPr>
            <a:spAutoFit/>
          </a:bodyPr>
          <a:lstStyle/>
          <a:p>
            <a:pPr eaLnBrk="1" hangingPunct="1">
              <a:buClr>
                <a:srgbClr val="0000FF"/>
              </a:buClr>
              <a:buFont typeface="Wingdings" panose="05000000000000000000" pitchFamily="2" charset="2"/>
              <a:buChar char="Ø"/>
            </a:pPr>
            <a:r>
              <a:rPr lang="en-US" altLang="en-US" b="1" dirty="0">
                <a:latin typeface="Times New Roman" panose="02020603050405020304" pitchFamily="18" charset="0"/>
              </a:rPr>
              <a:t>   </a:t>
            </a:r>
            <a:r>
              <a:rPr lang="en-US" altLang="en-US" sz="2000" b="1" dirty="0">
                <a:latin typeface="Times New Roman" panose="02020603050405020304" pitchFamily="18" charset="0"/>
              </a:rPr>
              <a:t>(2) - (1)    bản chất trời phú ấy      =&gt; phép đồng nghĩa</a:t>
            </a:r>
            <a:endParaRPr lang="en-US" altLang="en-US" sz="2000" dirty="0">
              <a:latin typeface="Times New Roman" panose="02020603050405020304" pitchFamily="18" charset="0"/>
            </a:endParaRPr>
          </a:p>
        </p:txBody>
      </p:sp>
      <p:sp>
        <p:nvSpPr>
          <p:cNvPr id="29706" name="Text Box 10"/>
          <p:cNvSpPr txBox="1"/>
          <p:nvPr/>
        </p:nvSpPr>
        <p:spPr>
          <a:xfrm>
            <a:off x="242888" y="5195888"/>
            <a:ext cx="8077200" cy="457200"/>
          </a:xfrm>
          <a:prstGeom prst="rect">
            <a:avLst/>
          </a:prstGeom>
          <a:noFill/>
          <a:ln w="9525">
            <a:noFill/>
          </a:ln>
        </p:spPr>
        <p:txBody>
          <a:bodyPr>
            <a:spAutoFit/>
          </a:bodyPr>
          <a:lstStyle/>
          <a:p>
            <a:pPr eaLnBrk="1" hangingPunct="1">
              <a:buClr>
                <a:srgbClr val="0000FF"/>
              </a:buClr>
              <a:buFont typeface="Wingdings" panose="05000000000000000000" pitchFamily="2" charset="2"/>
              <a:buChar char="Ø"/>
            </a:pPr>
            <a:r>
              <a:rPr lang="en-US" altLang="en-US" b="1" dirty="0">
                <a:latin typeface="Times New Roman" panose="02020603050405020304" pitchFamily="18" charset="0"/>
              </a:rPr>
              <a:t>   </a:t>
            </a:r>
            <a:r>
              <a:rPr lang="en-US" altLang="en-US" sz="2000" b="1" dirty="0">
                <a:latin typeface="Times New Roman" panose="02020603050405020304" pitchFamily="18" charset="0"/>
              </a:rPr>
              <a:t>(3) - (2)    nhưng                              =&gt; phép nối</a:t>
            </a:r>
          </a:p>
        </p:txBody>
      </p:sp>
      <p:sp>
        <p:nvSpPr>
          <p:cNvPr id="29707" name="Text Box 11"/>
          <p:cNvSpPr txBox="1"/>
          <p:nvPr/>
        </p:nvSpPr>
        <p:spPr>
          <a:xfrm>
            <a:off x="214313" y="5948363"/>
            <a:ext cx="8763000" cy="457200"/>
          </a:xfrm>
          <a:prstGeom prst="rect">
            <a:avLst/>
          </a:prstGeom>
          <a:noFill/>
          <a:ln w="9525">
            <a:noFill/>
          </a:ln>
        </p:spPr>
        <p:txBody>
          <a:bodyPr>
            <a:spAutoFit/>
          </a:bodyPr>
          <a:lstStyle/>
          <a:p>
            <a:pPr marL="342900" indent="-342900" eaLnBrk="1" hangingPunct="1">
              <a:buClr>
                <a:srgbClr val="0000FF"/>
              </a:buClr>
              <a:buFont typeface="Wingdings" panose="05000000000000000000" pitchFamily="2" charset="2"/>
              <a:buChar char="Ø"/>
            </a:pPr>
            <a:r>
              <a:rPr lang="en-US" altLang="en-US" b="1" dirty="0">
                <a:latin typeface="Times New Roman" panose="02020603050405020304" pitchFamily="18" charset="0"/>
              </a:rPr>
              <a:t>  </a:t>
            </a:r>
            <a:r>
              <a:rPr lang="en-US" altLang="en-US" sz="2000" b="1" dirty="0">
                <a:latin typeface="Times New Roman" panose="02020603050405020304" pitchFamily="18" charset="0"/>
              </a:rPr>
              <a:t>(5) - (4)    những lỗ hổng                =&gt; phép lặp từ ngữ</a:t>
            </a:r>
          </a:p>
        </p:txBody>
      </p:sp>
      <p:sp>
        <p:nvSpPr>
          <p:cNvPr id="29708" name="Text Box 12"/>
          <p:cNvSpPr txBox="1"/>
          <p:nvPr/>
        </p:nvSpPr>
        <p:spPr>
          <a:xfrm>
            <a:off x="200025" y="6324600"/>
            <a:ext cx="8763000" cy="457200"/>
          </a:xfrm>
          <a:prstGeom prst="rect">
            <a:avLst/>
          </a:prstGeom>
          <a:noFill/>
          <a:ln w="9525">
            <a:noFill/>
          </a:ln>
        </p:spPr>
        <p:txBody>
          <a:bodyPr>
            <a:spAutoFit/>
          </a:bodyPr>
          <a:lstStyle/>
          <a:p>
            <a:pPr marL="342900" indent="-342900" eaLnBrk="1" hangingPunct="1">
              <a:buClr>
                <a:srgbClr val="0000FF"/>
              </a:buClr>
              <a:buFont typeface="Wingdings" panose="05000000000000000000" pitchFamily="2" charset="2"/>
              <a:buChar char="Ø"/>
            </a:pPr>
            <a:r>
              <a:rPr lang="en-US" altLang="en-US" b="1" dirty="0">
                <a:latin typeface="Times New Roman" panose="02020603050405020304" pitchFamily="18" charset="0"/>
              </a:rPr>
              <a:t>  </a:t>
            </a:r>
            <a:r>
              <a:rPr lang="en-US" altLang="en-US" sz="2000" b="1" dirty="0">
                <a:latin typeface="Times New Roman" panose="02020603050405020304" pitchFamily="18" charset="0"/>
              </a:rPr>
              <a:t>(5) - (1)    thông minh                     =&gt; phép lặp từ ngữ</a:t>
            </a:r>
          </a:p>
        </p:txBody>
      </p:sp>
      <p:sp>
        <p:nvSpPr>
          <p:cNvPr id="29709" name="Line 13"/>
          <p:cNvSpPr/>
          <p:nvPr/>
        </p:nvSpPr>
        <p:spPr>
          <a:xfrm>
            <a:off x="2438400" y="1890713"/>
            <a:ext cx="1143000" cy="0"/>
          </a:xfrm>
          <a:prstGeom prst="line">
            <a:avLst/>
          </a:prstGeom>
          <a:ln w="38100" cap="flat" cmpd="sng">
            <a:solidFill>
              <a:srgbClr val="FF0000"/>
            </a:solidFill>
            <a:prstDash val="solid"/>
            <a:headEnd type="none" w="med" len="med"/>
            <a:tailEnd type="none" w="med" len="med"/>
          </a:ln>
        </p:spPr>
      </p:sp>
      <p:sp>
        <p:nvSpPr>
          <p:cNvPr id="29710" name="Line 14"/>
          <p:cNvSpPr/>
          <p:nvPr/>
        </p:nvSpPr>
        <p:spPr>
          <a:xfrm>
            <a:off x="1600200" y="1843088"/>
            <a:ext cx="3733800" cy="0"/>
          </a:xfrm>
          <a:prstGeom prst="line">
            <a:avLst/>
          </a:prstGeom>
          <a:ln w="28575" cap="flat" cmpd="sng">
            <a:solidFill>
              <a:srgbClr val="000099"/>
            </a:solidFill>
            <a:prstDash val="solid"/>
            <a:headEnd type="none" w="med" len="med"/>
            <a:tailEnd type="none" w="med" len="med"/>
          </a:ln>
        </p:spPr>
      </p:sp>
      <p:sp>
        <p:nvSpPr>
          <p:cNvPr id="29711" name="Line 15"/>
          <p:cNvSpPr/>
          <p:nvPr/>
        </p:nvSpPr>
        <p:spPr>
          <a:xfrm>
            <a:off x="6324599" y="1843088"/>
            <a:ext cx="1628775" cy="0"/>
          </a:xfrm>
          <a:prstGeom prst="line">
            <a:avLst/>
          </a:prstGeom>
          <a:ln w="28575" cap="flat" cmpd="sng">
            <a:solidFill>
              <a:srgbClr val="000099"/>
            </a:solidFill>
            <a:prstDash val="solid"/>
            <a:headEnd type="none" w="med" len="med"/>
            <a:tailEnd type="none" w="med" len="med"/>
          </a:ln>
        </p:spPr>
      </p:sp>
      <p:sp>
        <p:nvSpPr>
          <p:cNvPr id="29712" name="Line 16"/>
          <p:cNvSpPr/>
          <p:nvPr/>
        </p:nvSpPr>
        <p:spPr>
          <a:xfrm>
            <a:off x="7850173" y="2168379"/>
            <a:ext cx="685800" cy="0"/>
          </a:xfrm>
          <a:prstGeom prst="line">
            <a:avLst/>
          </a:prstGeom>
          <a:ln w="38100" cap="flat" cmpd="sng">
            <a:solidFill>
              <a:srgbClr val="00CC00"/>
            </a:solidFill>
            <a:prstDash val="solid"/>
            <a:headEnd type="none" w="med" len="med"/>
            <a:tailEnd type="none" w="med" len="med"/>
          </a:ln>
        </p:spPr>
      </p:sp>
      <p:sp>
        <p:nvSpPr>
          <p:cNvPr id="29713" name="Line 17"/>
          <p:cNvSpPr/>
          <p:nvPr/>
        </p:nvSpPr>
        <p:spPr>
          <a:xfrm>
            <a:off x="6057899" y="2471738"/>
            <a:ext cx="533400" cy="0"/>
          </a:xfrm>
          <a:prstGeom prst="line">
            <a:avLst/>
          </a:prstGeom>
          <a:ln w="38100" cap="flat" cmpd="sng">
            <a:solidFill>
              <a:srgbClr val="990000"/>
            </a:solidFill>
            <a:prstDash val="solid"/>
            <a:headEnd type="none" w="med" len="med"/>
            <a:tailEnd type="none" w="med" len="med"/>
          </a:ln>
        </p:spPr>
      </p:sp>
      <p:sp>
        <p:nvSpPr>
          <p:cNvPr id="29714" name="Line 18"/>
          <p:cNvSpPr/>
          <p:nvPr/>
        </p:nvSpPr>
        <p:spPr>
          <a:xfrm>
            <a:off x="2552700" y="3395663"/>
            <a:ext cx="1447800" cy="0"/>
          </a:xfrm>
          <a:prstGeom prst="line">
            <a:avLst/>
          </a:prstGeom>
          <a:ln w="38100" cap="flat" cmpd="sng">
            <a:solidFill>
              <a:srgbClr val="6600CC"/>
            </a:solidFill>
            <a:prstDash val="solid"/>
            <a:headEnd type="none" w="med" len="med"/>
            <a:tailEnd type="none" w="med" len="med"/>
          </a:ln>
        </p:spPr>
      </p:sp>
      <p:sp>
        <p:nvSpPr>
          <p:cNvPr id="29715" name="Line 19"/>
          <p:cNvSpPr/>
          <p:nvPr/>
        </p:nvSpPr>
        <p:spPr>
          <a:xfrm>
            <a:off x="6679691" y="2471738"/>
            <a:ext cx="1385887" cy="0"/>
          </a:xfrm>
          <a:prstGeom prst="line">
            <a:avLst/>
          </a:prstGeom>
          <a:ln w="38100" cap="flat" cmpd="sng">
            <a:solidFill>
              <a:srgbClr val="6600CC"/>
            </a:solidFill>
            <a:prstDash val="solid"/>
            <a:headEnd type="none" w="med" len="med"/>
            <a:tailEnd type="none" w="med" len="med"/>
          </a:ln>
        </p:spPr>
      </p:sp>
      <p:sp>
        <p:nvSpPr>
          <p:cNvPr id="29716" name="Line 20"/>
          <p:cNvSpPr/>
          <p:nvPr/>
        </p:nvSpPr>
        <p:spPr>
          <a:xfrm>
            <a:off x="7381874" y="3395663"/>
            <a:ext cx="1143000" cy="0"/>
          </a:xfrm>
          <a:prstGeom prst="line">
            <a:avLst/>
          </a:prstGeom>
          <a:ln w="38100" cap="flat" cmpd="sng">
            <a:solidFill>
              <a:srgbClr val="FF0000"/>
            </a:solidFill>
            <a:prstDash val="solid"/>
            <a:headEnd type="none" w="med" len="med"/>
            <a:tailEnd type="none" w="med" len="med"/>
          </a:ln>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703"/>
                                        </p:tgtEl>
                                        <p:attrNameLst>
                                          <p:attrName>style.visibility</p:attrName>
                                        </p:attrNameLst>
                                      </p:cBhvr>
                                      <p:to>
                                        <p:strVal val="visible"/>
                                      </p:to>
                                    </p:set>
                                    <p:anim calcmode="lin" valueType="num">
                                      <p:cBhvr additive="base">
                                        <p:cTn id="7" dur="500" fill="hold"/>
                                        <p:tgtEl>
                                          <p:spTgt spid="29703"/>
                                        </p:tgtEl>
                                        <p:attrNameLst>
                                          <p:attrName>ppt_x</p:attrName>
                                        </p:attrNameLst>
                                      </p:cBhvr>
                                      <p:tavLst>
                                        <p:tav tm="0">
                                          <p:val>
                                            <p:strVal val="#ppt_x"/>
                                          </p:val>
                                        </p:tav>
                                        <p:tav tm="100000">
                                          <p:val>
                                            <p:strVal val="#ppt_x"/>
                                          </p:val>
                                        </p:tav>
                                      </p:tavLst>
                                    </p:anim>
                                    <p:anim calcmode="lin" valueType="num">
                                      <p:cBhvr additive="base">
                                        <p:cTn id="8" dur="500" fill="hold"/>
                                        <p:tgtEl>
                                          <p:spTgt spid="2970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9705"/>
                                        </p:tgtEl>
                                        <p:attrNameLst>
                                          <p:attrName>style.visibility</p:attrName>
                                        </p:attrNameLst>
                                      </p:cBhvr>
                                      <p:to>
                                        <p:strVal val="visible"/>
                                      </p:to>
                                    </p:set>
                                    <p:animEffect transition="in" filter="blinds(horizontal)">
                                      <p:cBhvr>
                                        <p:cTn id="13" dur="500"/>
                                        <p:tgtEl>
                                          <p:spTgt spid="29705"/>
                                        </p:tgtEl>
                                      </p:cBhvr>
                                    </p:animEffect>
                                  </p:childTnLst>
                                </p:cTn>
                              </p:par>
                              <p:par>
                                <p:cTn id="14" presetID="29" presetClass="entr" presetSubtype="0" fill="hold" nodeType="withEffect">
                                  <p:stCondLst>
                                    <p:cond delay="0"/>
                                  </p:stCondLst>
                                  <p:childTnLst>
                                    <p:set>
                                      <p:cBhvr>
                                        <p:cTn id="15" dur="1" fill="hold">
                                          <p:stCondLst>
                                            <p:cond delay="0"/>
                                          </p:stCondLst>
                                        </p:cTn>
                                        <p:tgtEl>
                                          <p:spTgt spid="29711"/>
                                        </p:tgtEl>
                                        <p:attrNameLst>
                                          <p:attrName>style.visibility</p:attrName>
                                        </p:attrNameLst>
                                      </p:cBhvr>
                                      <p:to>
                                        <p:strVal val="visible"/>
                                      </p:to>
                                    </p:set>
                                    <p:anim calcmode="lin" valueType="num">
                                      <p:cBhvr>
                                        <p:cTn id="16" dur="500" fill="hold"/>
                                        <p:tgtEl>
                                          <p:spTgt spid="29711"/>
                                        </p:tgtEl>
                                        <p:attrNameLst>
                                          <p:attrName>ppt_x</p:attrName>
                                        </p:attrNameLst>
                                      </p:cBhvr>
                                      <p:tavLst>
                                        <p:tav tm="0">
                                          <p:val>
                                            <p:strVal val="#ppt_x-.2"/>
                                          </p:val>
                                        </p:tav>
                                        <p:tav tm="100000">
                                          <p:val>
                                            <p:strVal val="#ppt_x"/>
                                          </p:val>
                                        </p:tav>
                                      </p:tavLst>
                                    </p:anim>
                                    <p:anim calcmode="lin" valueType="num">
                                      <p:cBhvr>
                                        <p:cTn id="17" dur="500" fill="hold"/>
                                        <p:tgtEl>
                                          <p:spTgt spid="29711"/>
                                        </p:tgtEl>
                                        <p:attrNameLst>
                                          <p:attrName>ppt_y</p:attrName>
                                        </p:attrNameLst>
                                      </p:cBhvr>
                                      <p:tavLst>
                                        <p:tav tm="0">
                                          <p:val>
                                            <p:strVal val="#ppt_y"/>
                                          </p:val>
                                        </p:tav>
                                        <p:tav tm="100000">
                                          <p:val>
                                            <p:strVal val="#ppt_y"/>
                                          </p:val>
                                        </p:tav>
                                      </p:tavLst>
                                    </p:anim>
                                    <p:animEffect transition="in" filter="wipe(right)" prLst="gradientSize: 0.1">
                                      <p:cBhvr>
                                        <p:cTn id="18" dur="500"/>
                                        <p:tgtEl>
                                          <p:spTgt spid="29711"/>
                                        </p:tgtEl>
                                      </p:cBhvr>
                                    </p:animEffect>
                                  </p:childTnLst>
                                </p:cTn>
                              </p:par>
                              <p:par>
                                <p:cTn id="19" presetID="29" presetClass="entr" presetSubtype="0" fill="hold" nodeType="withEffect">
                                  <p:stCondLst>
                                    <p:cond delay="0"/>
                                  </p:stCondLst>
                                  <p:childTnLst>
                                    <p:set>
                                      <p:cBhvr>
                                        <p:cTn id="20" dur="1" fill="hold">
                                          <p:stCondLst>
                                            <p:cond delay="0"/>
                                          </p:stCondLst>
                                        </p:cTn>
                                        <p:tgtEl>
                                          <p:spTgt spid="29710"/>
                                        </p:tgtEl>
                                        <p:attrNameLst>
                                          <p:attrName>style.visibility</p:attrName>
                                        </p:attrNameLst>
                                      </p:cBhvr>
                                      <p:to>
                                        <p:strVal val="visible"/>
                                      </p:to>
                                    </p:set>
                                    <p:anim calcmode="lin" valueType="num">
                                      <p:cBhvr>
                                        <p:cTn id="21" dur="500" fill="hold"/>
                                        <p:tgtEl>
                                          <p:spTgt spid="29710"/>
                                        </p:tgtEl>
                                        <p:attrNameLst>
                                          <p:attrName>ppt_x</p:attrName>
                                        </p:attrNameLst>
                                      </p:cBhvr>
                                      <p:tavLst>
                                        <p:tav tm="0">
                                          <p:val>
                                            <p:strVal val="#ppt_x-.2"/>
                                          </p:val>
                                        </p:tav>
                                        <p:tav tm="100000">
                                          <p:val>
                                            <p:strVal val="#ppt_x"/>
                                          </p:val>
                                        </p:tav>
                                      </p:tavLst>
                                    </p:anim>
                                    <p:anim calcmode="lin" valueType="num">
                                      <p:cBhvr>
                                        <p:cTn id="22" dur="500" fill="hold"/>
                                        <p:tgtEl>
                                          <p:spTgt spid="29710"/>
                                        </p:tgtEl>
                                        <p:attrNameLst>
                                          <p:attrName>ppt_y</p:attrName>
                                        </p:attrNameLst>
                                      </p:cBhvr>
                                      <p:tavLst>
                                        <p:tav tm="0">
                                          <p:val>
                                            <p:strVal val="#ppt_y"/>
                                          </p:val>
                                        </p:tav>
                                        <p:tav tm="100000">
                                          <p:val>
                                            <p:strVal val="#ppt_y"/>
                                          </p:val>
                                        </p:tav>
                                      </p:tavLst>
                                    </p:anim>
                                    <p:animEffect transition="in" filter="wipe(right)" prLst="gradientSize: 0.1">
                                      <p:cBhvr>
                                        <p:cTn id="23" dur="500"/>
                                        <p:tgtEl>
                                          <p:spTgt spid="29710"/>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6" fill="hold" grpId="0" nodeType="clickEffect">
                                  <p:stCondLst>
                                    <p:cond delay="0"/>
                                  </p:stCondLst>
                                  <p:childTnLst>
                                    <p:set>
                                      <p:cBhvr>
                                        <p:cTn id="27" dur="1" fill="hold">
                                          <p:stCondLst>
                                            <p:cond delay="0"/>
                                          </p:stCondLst>
                                        </p:cTn>
                                        <p:tgtEl>
                                          <p:spTgt spid="29706"/>
                                        </p:tgtEl>
                                        <p:attrNameLst>
                                          <p:attrName>style.visibility</p:attrName>
                                        </p:attrNameLst>
                                      </p:cBhvr>
                                      <p:to>
                                        <p:strVal val="visible"/>
                                      </p:to>
                                    </p:set>
                                    <p:animEffect transition="in" filter="strips(downRight)">
                                      <p:cBhvr>
                                        <p:cTn id="28" dur="1000"/>
                                        <p:tgtEl>
                                          <p:spTgt spid="29706"/>
                                        </p:tgtEl>
                                      </p:cBhvr>
                                    </p:animEffect>
                                  </p:childTnLst>
                                </p:cTn>
                              </p:par>
                              <p:par>
                                <p:cTn id="29" presetID="29" presetClass="entr" presetSubtype="0" fill="hold" nodeType="withEffect">
                                  <p:stCondLst>
                                    <p:cond delay="0"/>
                                  </p:stCondLst>
                                  <p:childTnLst>
                                    <p:set>
                                      <p:cBhvr>
                                        <p:cTn id="30" dur="1" fill="hold">
                                          <p:stCondLst>
                                            <p:cond delay="0"/>
                                          </p:stCondLst>
                                        </p:cTn>
                                        <p:tgtEl>
                                          <p:spTgt spid="29712"/>
                                        </p:tgtEl>
                                        <p:attrNameLst>
                                          <p:attrName>style.visibility</p:attrName>
                                        </p:attrNameLst>
                                      </p:cBhvr>
                                      <p:to>
                                        <p:strVal val="visible"/>
                                      </p:to>
                                    </p:set>
                                    <p:anim calcmode="lin" valueType="num">
                                      <p:cBhvr>
                                        <p:cTn id="31" dur="500" fill="hold"/>
                                        <p:tgtEl>
                                          <p:spTgt spid="29712"/>
                                        </p:tgtEl>
                                        <p:attrNameLst>
                                          <p:attrName>ppt_x</p:attrName>
                                        </p:attrNameLst>
                                      </p:cBhvr>
                                      <p:tavLst>
                                        <p:tav tm="0">
                                          <p:val>
                                            <p:strVal val="#ppt_x-.2"/>
                                          </p:val>
                                        </p:tav>
                                        <p:tav tm="100000">
                                          <p:val>
                                            <p:strVal val="#ppt_x"/>
                                          </p:val>
                                        </p:tav>
                                      </p:tavLst>
                                    </p:anim>
                                    <p:anim calcmode="lin" valueType="num">
                                      <p:cBhvr>
                                        <p:cTn id="32" dur="500" fill="hold"/>
                                        <p:tgtEl>
                                          <p:spTgt spid="29712"/>
                                        </p:tgtEl>
                                        <p:attrNameLst>
                                          <p:attrName>ppt_y</p:attrName>
                                        </p:attrNameLst>
                                      </p:cBhvr>
                                      <p:tavLst>
                                        <p:tav tm="0">
                                          <p:val>
                                            <p:strVal val="#ppt_y"/>
                                          </p:val>
                                        </p:tav>
                                        <p:tav tm="100000">
                                          <p:val>
                                            <p:strVal val="#ppt_y"/>
                                          </p:val>
                                        </p:tav>
                                      </p:tavLst>
                                    </p:anim>
                                    <p:animEffect transition="in" filter="wipe(right)" prLst="gradientSize: 0.1">
                                      <p:cBhvr>
                                        <p:cTn id="33" dur="500"/>
                                        <p:tgtEl>
                                          <p:spTgt spid="29712"/>
                                        </p:tgtEl>
                                      </p:cBhvr>
                                    </p:animEffect>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grpId="0" nodeType="clickEffect">
                                  <p:stCondLst>
                                    <p:cond delay="0"/>
                                  </p:stCondLst>
                                  <p:childTnLst>
                                    <p:set>
                                      <p:cBhvr>
                                        <p:cTn id="37" dur="1" fill="hold">
                                          <p:stCondLst>
                                            <p:cond delay="0"/>
                                          </p:stCondLst>
                                        </p:cTn>
                                        <p:tgtEl>
                                          <p:spTgt spid="29704"/>
                                        </p:tgtEl>
                                        <p:attrNameLst>
                                          <p:attrName>style.visibility</p:attrName>
                                        </p:attrNameLst>
                                      </p:cBhvr>
                                      <p:to>
                                        <p:strVal val="visible"/>
                                      </p:to>
                                    </p:set>
                                    <p:animEffect transition="in" filter="strips(downLeft)">
                                      <p:cBhvr>
                                        <p:cTn id="38" dur="1000"/>
                                        <p:tgtEl>
                                          <p:spTgt spid="29704"/>
                                        </p:tgtEl>
                                      </p:cBhvr>
                                    </p:animEffect>
                                  </p:childTnLst>
                                </p:cTn>
                              </p:par>
                              <p:par>
                                <p:cTn id="39" presetID="29" presetClass="entr" presetSubtype="0" fill="hold" nodeType="withEffect">
                                  <p:stCondLst>
                                    <p:cond delay="0"/>
                                  </p:stCondLst>
                                  <p:childTnLst>
                                    <p:set>
                                      <p:cBhvr>
                                        <p:cTn id="40" dur="1" fill="hold">
                                          <p:stCondLst>
                                            <p:cond delay="0"/>
                                          </p:stCondLst>
                                        </p:cTn>
                                        <p:tgtEl>
                                          <p:spTgt spid="29713"/>
                                        </p:tgtEl>
                                        <p:attrNameLst>
                                          <p:attrName>style.visibility</p:attrName>
                                        </p:attrNameLst>
                                      </p:cBhvr>
                                      <p:to>
                                        <p:strVal val="visible"/>
                                      </p:to>
                                    </p:set>
                                    <p:anim calcmode="lin" valueType="num">
                                      <p:cBhvr>
                                        <p:cTn id="41" dur="500" fill="hold"/>
                                        <p:tgtEl>
                                          <p:spTgt spid="29713"/>
                                        </p:tgtEl>
                                        <p:attrNameLst>
                                          <p:attrName>ppt_x</p:attrName>
                                        </p:attrNameLst>
                                      </p:cBhvr>
                                      <p:tavLst>
                                        <p:tav tm="0">
                                          <p:val>
                                            <p:strVal val="#ppt_x-.2"/>
                                          </p:val>
                                        </p:tav>
                                        <p:tav tm="100000">
                                          <p:val>
                                            <p:strVal val="#ppt_x"/>
                                          </p:val>
                                        </p:tav>
                                      </p:tavLst>
                                    </p:anim>
                                    <p:anim calcmode="lin" valueType="num">
                                      <p:cBhvr>
                                        <p:cTn id="42" dur="500" fill="hold"/>
                                        <p:tgtEl>
                                          <p:spTgt spid="29713"/>
                                        </p:tgtEl>
                                        <p:attrNameLst>
                                          <p:attrName>ppt_y</p:attrName>
                                        </p:attrNameLst>
                                      </p:cBhvr>
                                      <p:tavLst>
                                        <p:tav tm="0">
                                          <p:val>
                                            <p:strVal val="#ppt_y"/>
                                          </p:val>
                                        </p:tav>
                                        <p:tav tm="100000">
                                          <p:val>
                                            <p:strVal val="#ppt_y"/>
                                          </p:val>
                                        </p:tav>
                                      </p:tavLst>
                                    </p:anim>
                                    <p:animEffect transition="in" filter="wipe(right)" prLst="gradientSize: 0.1">
                                      <p:cBhvr>
                                        <p:cTn id="43" dur="500"/>
                                        <p:tgtEl>
                                          <p:spTgt spid="29713"/>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29707"/>
                                        </p:tgtEl>
                                        <p:attrNameLst>
                                          <p:attrName>style.visibility</p:attrName>
                                        </p:attrNameLst>
                                      </p:cBhvr>
                                      <p:to>
                                        <p:strVal val="visible"/>
                                      </p:to>
                                    </p:set>
                                    <p:animEffect transition="in" filter="wipe(down)">
                                      <p:cBhvr>
                                        <p:cTn id="48" dur="500"/>
                                        <p:tgtEl>
                                          <p:spTgt spid="29707"/>
                                        </p:tgtEl>
                                      </p:cBhvr>
                                    </p:animEffect>
                                  </p:childTnLst>
                                </p:cTn>
                              </p:par>
                              <p:par>
                                <p:cTn id="49" presetID="22" presetClass="entr" presetSubtype="4" fill="hold" nodeType="withEffect">
                                  <p:stCondLst>
                                    <p:cond delay="0"/>
                                  </p:stCondLst>
                                  <p:childTnLst>
                                    <p:set>
                                      <p:cBhvr>
                                        <p:cTn id="50" dur="1" fill="hold">
                                          <p:stCondLst>
                                            <p:cond delay="0"/>
                                          </p:stCondLst>
                                        </p:cTn>
                                        <p:tgtEl>
                                          <p:spTgt spid="29714"/>
                                        </p:tgtEl>
                                        <p:attrNameLst>
                                          <p:attrName>style.visibility</p:attrName>
                                        </p:attrNameLst>
                                      </p:cBhvr>
                                      <p:to>
                                        <p:strVal val="visible"/>
                                      </p:to>
                                    </p:set>
                                    <p:animEffect transition="in" filter="wipe(down)">
                                      <p:cBhvr>
                                        <p:cTn id="51" dur="500"/>
                                        <p:tgtEl>
                                          <p:spTgt spid="29714"/>
                                        </p:tgtEl>
                                      </p:cBhvr>
                                    </p:animEffect>
                                  </p:childTnLst>
                                </p:cTn>
                              </p:par>
                              <p:par>
                                <p:cTn id="52" presetID="22" presetClass="entr" presetSubtype="4" fill="hold" nodeType="withEffect">
                                  <p:stCondLst>
                                    <p:cond delay="0"/>
                                  </p:stCondLst>
                                  <p:childTnLst>
                                    <p:set>
                                      <p:cBhvr>
                                        <p:cTn id="53" dur="1" fill="hold">
                                          <p:stCondLst>
                                            <p:cond delay="0"/>
                                          </p:stCondLst>
                                        </p:cTn>
                                        <p:tgtEl>
                                          <p:spTgt spid="29715"/>
                                        </p:tgtEl>
                                        <p:attrNameLst>
                                          <p:attrName>style.visibility</p:attrName>
                                        </p:attrNameLst>
                                      </p:cBhvr>
                                      <p:to>
                                        <p:strVal val="visible"/>
                                      </p:to>
                                    </p:set>
                                    <p:animEffect transition="in" filter="wipe(down)">
                                      <p:cBhvr>
                                        <p:cTn id="54" dur="500"/>
                                        <p:tgtEl>
                                          <p:spTgt spid="29715"/>
                                        </p:tgtEl>
                                      </p:cBhvr>
                                    </p:animEffect>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29708"/>
                                        </p:tgtEl>
                                        <p:attrNameLst>
                                          <p:attrName>style.visibility</p:attrName>
                                        </p:attrNameLst>
                                      </p:cBhvr>
                                      <p:to>
                                        <p:strVal val="visible"/>
                                      </p:to>
                                    </p:set>
                                    <p:animEffect transition="in" filter="fade">
                                      <p:cBhvr>
                                        <p:cTn id="59" dur="500"/>
                                        <p:tgtEl>
                                          <p:spTgt spid="29708"/>
                                        </p:tgtEl>
                                      </p:cBhvr>
                                    </p:animEffect>
                                    <p:anim calcmode="lin" valueType="num">
                                      <p:cBhvr>
                                        <p:cTn id="60" dur="500" fill="hold"/>
                                        <p:tgtEl>
                                          <p:spTgt spid="29708"/>
                                        </p:tgtEl>
                                        <p:attrNameLst>
                                          <p:attrName>ppt_x</p:attrName>
                                        </p:attrNameLst>
                                      </p:cBhvr>
                                      <p:tavLst>
                                        <p:tav tm="0">
                                          <p:val>
                                            <p:strVal val="#ppt_x"/>
                                          </p:val>
                                        </p:tav>
                                        <p:tav tm="100000">
                                          <p:val>
                                            <p:strVal val="#ppt_x"/>
                                          </p:val>
                                        </p:tav>
                                      </p:tavLst>
                                    </p:anim>
                                    <p:anim calcmode="lin" valueType="num">
                                      <p:cBhvr>
                                        <p:cTn id="61" dur="500" fill="hold"/>
                                        <p:tgtEl>
                                          <p:spTgt spid="29708"/>
                                        </p:tgtEl>
                                        <p:attrNameLst>
                                          <p:attrName>ppt_y</p:attrName>
                                        </p:attrNameLst>
                                      </p:cBhvr>
                                      <p:tavLst>
                                        <p:tav tm="0">
                                          <p:val>
                                            <p:strVal val="#ppt_y+.1"/>
                                          </p:val>
                                        </p:tav>
                                        <p:tav tm="100000">
                                          <p:val>
                                            <p:strVal val="#ppt_y"/>
                                          </p:val>
                                        </p:tav>
                                      </p:tavLst>
                                    </p:anim>
                                  </p:childTnLst>
                                </p:cTn>
                              </p:par>
                              <p:par>
                                <p:cTn id="62" presetID="29" presetClass="entr" presetSubtype="0" fill="hold" nodeType="withEffect">
                                  <p:stCondLst>
                                    <p:cond delay="0"/>
                                  </p:stCondLst>
                                  <p:childTnLst>
                                    <p:set>
                                      <p:cBhvr>
                                        <p:cTn id="63" dur="1" fill="hold">
                                          <p:stCondLst>
                                            <p:cond delay="0"/>
                                          </p:stCondLst>
                                        </p:cTn>
                                        <p:tgtEl>
                                          <p:spTgt spid="29716"/>
                                        </p:tgtEl>
                                        <p:attrNameLst>
                                          <p:attrName>style.visibility</p:attrName>
                                        </p:attrNameLst>
                                      </p:cBhvr>
                                      <p:to>
                                        <p:strVal val="visible"/>
                                      </p:to>
                                    </p:set>
                                    <p:anim calcmode="lin" valueType="num">
                                      <p:cBhvr>
                                        <p:cTn id="64" dur="500" fill="hold"/>
                                        <p:tgtEl>
                                          <p:spTgt spid="29716"/>
                                        </p:tgtEl>
                                        <p:attrNameLst>
                                          <p:attrName>ppt_x</p:attrName>
                                        </p:attrNameLst>
                                      </p:cBhvr>
                                      <p:tavLst>
                                        <p:tav tm="0">
                                          <p:val>
                                            <p:strVal val="#ppt_x-.2"/>
                                          </p:val>
                                        </p:tav>
                                        <p:tav tm="100000">
                                          <p:val>
                                            <p:strVal val="#ppt_x"/>
                                          </p:val>
                                        </p:tav>
                                      </p:tavLst>
                                    </p:anim>
                                    <p:anim calcmode="lin" valueType="num">
                                      <p:cBhvr>
                                        <p:cTn id="65" dur="500" fill="hold"/>
                                        <p:tgtEl>
                                          <p:spTgt spid="29716"/>
                                        </p:tgtEl>
                                        <p:attrNameLst>
                                          <p:attrName>ppt_y</p:attrName>
                                        </p:attrNameLst>
                                      </p:cBhvr>
                                      <p:tavLst>
                                        <p:tav tm="0">
                                          <p:val>
                                            <p:strVal val="#ppt_y"/>
                                          </p:val>
                                        </p:tav>
                                        <p:tav tm="100000">
                                          <p:val>
                                            <p:strVal val="#ppt_y"/>
                                          </p:val>
                                        </p:tav>
                                      </p:tavLst>
                                    </p:anim>
                                    <p:animEffect transition="in" filter="wipe(right)" prLst="gradientSize: 0.1">
                                      <p:cBhvr>
                                        <p:cTn id="66" dur="500"/>
                                        <p:tgtEl>
                                          <p:spTgt spid="29716"/>
                                        </p:tgtEl>
                                      </p:cBhvr>
                                    </p:animEffect>
                                  </p:childTnLst>
                                </p:cTn>
                              </p:par>
                              <p:par>
                                <p:cTn id="67" presetID="29" presetClass="entr" presetSubtype="0" fill="hold" nodeType="withEffect">
                                  <p:stCondLst>
                                    <p:cond delay="0"/>
                                  </p:stCondLst>
                                  <p:childTnLst>
                                    <p:set>
                                      <p:cBhvr>
                                        <p:cTn id="68" dur="1" fill="hold">
                                          <p:stCondLst>
                                            <p:cond delay="0"/>
                                          </p:stCondLst>
                                        </p:cTn>
                                        <p:tgtEl>
                                          <p:spTgt spid="29709"/>
                                        </p:tgtEl>
                                        <p:attrNameLst>
                                          <p:attrName>style.visibility</p:attrName>
                                        </p:attrNameLst>
                                      </p:cBhvr>
                                      <p:to>
                                        <p:strVal val="visible"/>
                                      </p:to>
                                    </p:set>
                                    <p:anim calcmode="lin" valueType="num">
                                      <p:cBhvr>
                                        <p:cTn id="69" dur="500" fill="hold"/>
                                        <p:tgtEl>
                                          <p:spTgt spid="29709"/>
                                        </p:tgtEl>
                                        <p:attrNameLst>
                                          <p:attrName>ppt_x</p:attrName>
                                        </p:attrNameLst>
                                      </p:cBhvr>
                                      <p:tavLst>
                                        <p:tav tm="0">
                                          <p:val>
                                            <p:strVal val="#ppt_x-.2"/>
                                          </p:val>
                                        </p:tav>
                                        <p:tav tm="100000">
                                          <p:val>
                                            <p:strVal val="#ppt_x"/>
                                          </p:val>
                                        </p:tav>
                                      </p:tavLst>
                                    </p:anim>
                                    <p:anim calcmode="lin" valueType="num">
                                      <p:cBhvr>
                                        <p:cTn id="70" dur="500" fill="hold"/>
                                        <p:tgtEl>
                                          <p:spTgt spid="29709"/>
                                        </p:tgtEl>
                                        <p:attrNameLst>
                                          <p:attrName>ppt_y</p:attrName>
                                        </p:attrNameLst>
                                      </p:cBhvr>
                                      <p:tavLst>
                                        <p:tav tm="0">
                                          <p:val>
                                            <p:strVal val="#ppt_y"/>
                                          </p:val>
                                        </p:tav>
                                        <p:tav tm="100000">
                                          <p:val>
                                            <p:strVal val="#ppt_y"/>
                                          </p:val>
                                        </p:tav>
                                      </p:tavLst>
                                    </p:anim>
                                    <p:animEffect transition="in" filter="wipe(right)" prLst="gradientSize: 0.1">
                                      <p:cBhvr>
                                        <p:cTn id="71" dur="500"/>
                                        <p:tgtEl>
                                          <p:spTgt spid="297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3" grpId="0" animBg="1"/>
      <p:bldP spid="29704" grpId="0"/>
      <p:bldP spid="29705" grpId="0"/>
      <p:bldP spid="29706" grpId="0"/>
      <p:bldP spid="29707" grpId="0"/>
      <p:bldP spid="2970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image002"/>
          <p:cNvPicPr>
            <a:picLocks noChangeAspect="1"/>
          </p:cNvPicPr>
          <p:nvPr/>
        </p:nvPicPr>
        <p:blipFill>
          <a:blip r:embed="rId2"/>
          <a:stretch>
            <a:fillRect/>
          </a:stretch>
        </p:blipFill>
        <p:spPr>
          <a:xfrm>
            <a:off x="990600" y="1285875"/>
            <a:ext cx="3733800" cy="2717800"/>
          </a:xfrm>
          <a:prstGeom prst="rect">
            <a:avLst/>
          </a:prstGeom>
          <a:noFill/>
          <a:ln w="9525">
            <a:noFill/>
          </a:ln>
        </p:spPr>
      </p:pic>
      <p:pic>
        <p:nvPicPr>
          <p:cNvPr id="38915" name="Picture 3" descr="image003"/>
          <p:cNvPicPr>
            <a:picLocks noChangeAspect="1"/>
          </p:cNvPicPr>
          <p:nvPr/>
        </p:nvPicPr>
        <p:blipFill>
          <a:blip r:embed="rId3"/>
          <a:stretch>
            <a:fillRect/>
          </a:stretch>
        </p:blipFill>
        <p:spPr>
          <a:xfrm>
            <a:off x="4010025" y="79375"/>
            <a:ext cx="2205038" cy="1963738"/>
          </a:xfrm>
          <a:prstGeom prst="rect">
            <a:avLst/>
          </a:prstGeom>
          <a:noFill/>
          <a:ln w="9525">
            <a:noFill/>
          </a:ln>
        </p:spPr>
      </p:pic>
      <p:pic>
        <p:nvPicPr>
          <p:cNvPr id="38916" name="Picture 4" descr="image004"/>
          <p:cNvPicPr>
            <a:picLocks noChangeAspect="1"/>
          </p:cNvPicPr>
          <p:nvPr/>
        </p:nvPicPr>
        <p:blipFill>
          <a:blip r:embed="rId4"/>
          <a:stretch>
            <a:fillRect/>
          </a:stretch>
        </p:blipFill>
        <p:spPr>
          <a:xfrm>
            <a:off x="3971925" y="1381125"/>
            <a:ext cx="2309813" cy="1243013"/>
          </a:xfrm>
          <a:prstGeom prst="rect">
            <a:avLst/>
          </a:prstGeom>
          <a:noFill/>
          <a:ln w="9525">
            <a:noFill/>
          </a:ln>
        </p:spPr>
      </p:pic>
      <p:pic>
        <p:nvPicPr>
          <p:cNvPr id="38917" name="Picture 5" descr="image005"/>
          <p:cNvPicPr>
            <a:picLocks noChangeAspect="1"/>
          </p:cNvPicPr>
          <p:nvPr/>
        </p:nvPicPr>
        <p:blipFill>
          <a:blip r:embed="rId5"/>
          <a:stretch>
            <a:fillRect/>
          </a:stretch>
        </p:blipFill>
        <p:spPr>
          <a:xfrm>
            <a:off x="1262063" y="2971800"/>
            <a:ext cx="3657600" cy="2298700"/>
          </a:xfrm>
          <a:prstGeom prst="rect">
            <a:avLst/>
          </a:prstGeom>
          <a:noFill/>
          <a:ln w="9525">
            <a:noFill/>
          </a:ln>
        </p:spPr>
      </p:pic>
      <p:pic>
        <p:nvPicPr>
          <p:cNvPr id="38918" name="Picture 6" descr="image006"/>
          <p:cNvPicPr>
            <a:picLocks noChangeAspect="1"/>
          </p:cNvPicPr>
          <p:nvPr/>
        </p:nvPicPr>
        <p:blipFill>
          <a:blip r:embed="rId6"/>
          <a:stretch>
            <a:fillRect/>
          </a:stretch>
        </p:blipFill>
        <p:spPr>
          <a:xfrm>
            <a:off x="4248150" y="3038475"/>
            <a:ext cx="1447800" cy="2166938"/>
          </a:xfrm>
          <a:prstGeom prst="rect">
            <a:avLst/>
          </a:prstGeom>
          <a:noFill/>
          <a:ln w="9525">
            <a:noFill/>
          </a:ln>
        </p:spPr>
      </p:pic>
      <p:pic>
        <p:nvPicPr>
          <p:cNvPr id="38919" name="Picture 7" descr="image007"/>
          <p:cNvPicPr>
            <a:picLocks noChangeAspect="1"/>
          </p:cNvPicPr>
          <p:nvPr/>
        </p:nvPicPr>
        <p:blipFill>
          <a:blip r:embed="rId7"/>
          <a:stretch>
            <a:fillRect/>
          </a:stretch>
        </p:blipFill>
        <p:spPr>
          <a:xfrm>
            <a:off x="4224338" y="3513138"/>
            <a:ext cx="3810000" cy="1682750"/>
          </a:xfrm>
          <a:prstGeom prst="rect">
            <a:avLst/>
          </a:prstGeom>
          <a:noFill/>
          <a:ln w="9525">
            <a:noFill/>
          </a:ln>
        </p:spPr>
      </p:pic>
      <p:pic>
        <p:nvPicPr>
          <p:cNvPr id="38920" name="Picture 8" descr="image008"/>
          <p:cNvPicPr>
            <a:picLocks noChangeAspect="1"/>
          </p:cNvPicPr>
          <p:nvPr/>
        </p:nvPicPr>
        <p:blipFill>
          <a:blip r:embed="rId8"/>
          <a:stretch>
            <a:fillRect/>
          </a:stretch>
        </p:blipFill>
        <p:spPr>
          <a:xfrm>
            <a:off x="4249738" y="4533900"/>
            <a:ext cx="3127375" cy="700088"/>
          </a:xfrm>
          <a:prstGeom prst="rect">
            <a:avLst/>
          </a:prstGeom>
          <a:noFill/>
          <a:ln w="9525">
            <a:noFill/>
          </a:ln>
        </p:spPr>
      </p:pic>
      <p:pic>
        <p:nvPicPr>
          <p:cNvPr id="38921" name="Picture 9" descr="image009"/>
          <p:cNvPicPr>
            <a:picLocks noChangeAspect="1"/>
          </p:cNvPicPr>
          <p:nvPr/>
        </p:nvPicPr>
        <p:blipFill>
          <a:blip r:embed="rId9"/>
          <a:stretch>
            <a:fillRect/>
          </a:stretch>
        </p:blipFill>
        <p:spPr>
          <a:xfrm>
            <a:off x="4186238" y="4486275"/>
            <a:ext cx="2709862" cy="1454150"/>
          </a:xfrm>
          <a:prstGeom prst="rect">
            <a:avLst/>
          </a:prstGeom>
          <a:noFill/>
          <a:ln w="9525">
            <a:noFill/>
          </a:ln>
        </p:spPr>
      </p:pic>
      <p:pic>
        <p:nvPicPr>
          <p:cNvPr id="38922" name="Picture 10" descr="image010"/>
          <p:cNvPicPr>
            <a:picLocks noChangeAspect="1"/>
          </p:cNvPicPr>
          <p:nvPr/>
        </p:nvPicPr>
        <p:blipFill>
          <a:blip r:embed="rId10"/>
          <a:stretch>
            <a:fillRect/>
          </a:stretch>
        </p:blipFill>
        <p:spPr>
          <a:xfrm>
            <a:off x="4219575" y="4473575"/>
            <a:ext cx="2819400" cy="2441575"/>
          </a:xfrm>
          <a:prstGeom prst="rect">
            <a:avLst/>
          </a:prstGeom>
          <a:noFill/>
          <a:ln w="9525">
            <a:noFill/>
          </a:ln>
        </p:spPr>
      </p:pic>
      <p:pic>
        <p:nvPicPr>
          <p:cNvPr id="38923" name="Picture 11" descr="image001"/>
          <p:cNvPicPr>
            <a:picLocks noChangeAspect="1"/>
          </p:cNvPicPr>
          <p:nvPr/>
        </p:nvPicPr>
        <p:blipFill>
          <a:blip r:embed="rId11"/>
          <a:stretch>
            <a:fillRect/>
          </a:stretch>
        </p:blipFill>
        <p:spPr>
          <a:xfrm>
            <a:off x="0" y="2403475"/>
            <a:ext cx="1882775" cy="1685925"/>
          </a:xfrm>
          <a:prstGeom prst="rect">
            <a:avLst/>
          </a:prstGeom>
          <a:noFill/>
          <a:ln w="9525">
            <a:noFill/>
          </a:ln>
        </p:spPr>
      </p:pic>
      <p:sp>
        <p:nvSpPr>
          <p:cNvPr id="16396" name="WordArt 13"/>
          <p:cNvSpPr>
            <a:spLocks noTextEdit="1"/>
          </p:cNvSpPr>
          <p:nvPr/>
        </p:nvSpPr>
        <p:spPr>
          <a:xfrm>
            <a:off x="119063" y="100013"/>
            <a:ext cx="3228975" cy="523875"/>
          </a:xfrm>
          <a:prstGeom prst="rect">
            <a:avLst/>
          </a:prstGeom>
        </p:spPr>
        <p:txBody>
          <a:bodyPr wrap="none" fromWordArt="1">
            <a:prstTxWarp prst="textPlain">
              <a:avLst>
                <a:gd name="adj" fmla="val 50000"/>
              </a:avLst>
            </a:prstTxWarp>
            <a:normAutofit fontScale="92500" lnSpcReduction="20000"/>
          </a:bodyPr>
          <a:lstStyle/>
          <a:p>
            <a:pPr algn="ctr"/>
            <a:r>
              <a:rPr lang="en-US" sz="3600">
                <a:ln w="19050" cap="flat" cmpd="sng">
                  <a:solidFill>
                    <a:srgbClr val="FF00FF"/>
                  </a:solidFill>
                  <a:prstDash val="solid"/>
                  <a:headEnd type="none" w="med" len="med"/>
                  <a:tailEnd type="none" w="med" len="med"/>
                </a:ln>
                <a:solidFill>
                  <a:srgbClr val="FF00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SƠ ĐỒ TƯ DUY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38923"/>
                                        </p:tgtEl>
                                        <p:attrNameLst>
                                          <p:attrName>style.visibility</p:attrName>
                                        </p:attrNameLst>
                                      </p:cBhvr>
                                      <p:to>
                                        <p:strVal val="visible"/>
                                      </p:to>
                                    </p:set>
                                    <p:animEffect transition="in" filter="box(out)">
                                      <p:cBhvr>
                                        <p:cTn id="7" dur="500"/>
                                        <p:tgtEl>
                                          <p:spTgt spid="389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8914"/>
                                        </p:tgtEl>
                                        <p:attrNameLst>
                                          <p:attrName>style.visibility</p:attrName>
                                        </p:attrNameLst>
                                      </p:cBhvr>
                                      <p:to>
                                        <p:strVal val="visible"/>
                                      </p:to>
                                    </p:set>
                                    <p:animEffect transition="in" filter="wipe(left)">
                                      <p:cBhvr>
                                        <p:cTn id="12" dur="500"/>
                                        <p:tgtEl>
                                          <p:spTgt spid="389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8915"/>
                                        </p:tgtEl>
                                        <p:attrNameLst>
                                          <p:attrName>style.visibility</p:attrName>
                                        </p:attrNameLst>
                                      </p:cBhvr>
                                      <p:to>
                                        <p:strVal val="visible"/>
                                      </p:to>
                                    </p:set>
                                    <p:animEffect transition="in" filter="wipe(left)">
                                      <p:cBhvr>
                                        <p:cTn id="17" dur="500"/>
                                        <p:tgtEl>
                                          <p:spTgt spid="389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8916"/>
                                        </p:tgtEl>
                                        <p:attrNameLst>
                                          <p:attrName>style.visibility</p:attrName>
                                        </p:attrNameLst>
                                      </p:cBhvr>
                                      <p:to>
                                        <p:strVal val="visible"/>
                                      </p:to>
                                    </p:set>
                                    <p:animEffect transition="in" filter="wipe(left)">
                                      <p:cBhvr>
                                        <p:cTn id="22" dur="500"/>
                                        <p:tgtEl>
                                          <p:spTgt spid="3891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animEffect transition="in" filter="wipe(up)">
                                      <p:cBhvr>
                                        <p:cTn id="27" dur="500"/>
                                        <p:tgtEl>
                                          <p:spTgt spid="3891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8918"/>
                                        </p:tgtEl>
                                        <p:attrNameLst>
                                          <p:attrName>style.visibility</p:attrName>
                                        </p:attrNameLst>
                                      </p:cBhvr>
                                      <p:to>
                                        <p:strVal val="visible"/>
                                      </p:to>
                                    </p:set>
                                    <p:animEffect transition="in" filter="wipe(down)">
                                      <p:cBhvr>
                                        <p:cTn id="32" dur="500"/>
                                        <p:tgtEl>
                                          <p:spTgt spid="389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8919"/>
                                        </p:tgtEl>
                                        <p:attrNameLst>
                                          <p:attrName>style.visibility</p:attrName>
                                        </p:attrNameLst>
                                      </p:cBhvr>
                                      <p:to>
                                        <p:strVal val="visible"/>
                                      </p:to>
                                    </p:set>
                                    <p:animEffect transition="in" filter="wipe(left)">
                                      <p:cBhvr>
                                        <p:cTn id="37" dur="500"/>
                                        <p:tgtEl>
                                          <p:spTgt spid="3891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8920"/>
                                        </p:tgtEl>
                                        <p:attrNameLst>
                                          <p:attrName>style.visibility</p:attrName>
                                        </p:attrNameLst>
                                      </p:cBhvr>
                                      <p:to>
                                        <p:strVal val="visible"/>
                                      </p:to>
                                    </p:set>
                                    <p:animEffect transition="in" filter="wipe(left)">
                                      <p:cBhvr>
                                        <p:cTn id="42" dur="500"/>
                                        <p:tgtEl>
                                          <p:spTgt spid="3892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38921"/>
                                        </p:tgtEl>
                                        <p:attrNameLst>
                                          <p:attrName>style.visibility</p:attrName>
                                        </p:attrNameLst>
                                      </p:cBhvr>
                                      <p:to>
                                        <p:strVal val="visible"/>
                                      </p:to>
                                    </p:set>
                                    <p:animEffect transition="in" filter="wipe(up)">
                                      <p:cBhvr>
                                        <p:cTn id="47" dur="500"/>
                                        <p:tgtEl>
                                          <p:spTgt spid="3892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38922"/>
                                        </p:tgtEl>
                                        <p:attrNameLst>
                                          <p:attrName>style.visibility</p:attrName>
                                        </p:attrNameLst>
                                      </p:cBhvr>
                                      <p:to>
                                        <p:strVal val="visible"/>
                                      </p:to>
                                    </p:set>
                                    <p:animEffect transition="in" filter="wipe(up)">
                                      <p:cBhvr>
                                        <p:cTn id="52" dur="500"/>
                                        <p:tgtEl>
                                          <p:spTgt spid="38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p:cNvPicPr>
            <a:picLocks noChangeAspect="1"/>
          </p:cNvPicPr>
          <p:nvPr/>
        </p:nvPicPr>
        <p:blipFill>
          <a:blip r:embed="rId2"/>
          <a:stretch>
            <a:fillRect/>
          </a:stretch>
        </p:blipFill>
        <p:spPr>
          <a:xfrm>
            <a:off x="152400" y="152400"/>
            <a:ext cx="8915400" cy="6629400"/>
          </a:xfrm>
          <a:prstGeom prst="rect">
            <a:avLst/>
          </a:prstGeom>
          <a:noFill/>
          <a:ln w="9525">
            <a:noFill/>
          </a:ln>
        </p:spPr>
      </p:pic>
      <p:sp>
        <p:nvSpPr>
          <p:cNvPr id="2" name="Title 1"/>
          <p:cNvSpPr>
            <a:spLocks noGrp="1"/>
          </p:cNvSpPr>
          <p:nvPr>
            <p:ph type="ctrTitle"/>
          </p:nvPr>
        </p:nvSpPr>
        <p:spPr>
          <a:xfrm>
            <a:off x="-76200" y="990600"/>
            <a:ext cx="9067800" cy="685800"/>
          </a:xfrm>
        </p:spPr>
        <p:txBody>
          <a:bodyPr vert="horz" wrap="square" lIns="91440" tIns="45720" rIns="91440" bIns="45720" numCol="1" anchor="ctr" anchorCtr="0" compatLnSpc="1"/>
          <a:lstStyle/>
          <a:p>
            <a:pPr>
              <a:buClrTx/>
              <a:buSzTx/>
              <a:buFontTx/>
              <a:buNone/>
            </a:pPr>
            <a:r>
              <a:rPr sz="2500" b="1" dirty="0">
                <a:solidFill>
                  <a:srgbClr val="0000CC"/>
                </a:solidFill>
                <a:latin typeface="Times New Roman" panose="02020603050405020304" pitchFamily="18" charset="0"/>
                <a:cs typeface="Times New Roman" panose="02020603050405020304" pitchFamily="18" charset="0"/>
              </a:rPr>
              <a:t>    HƯỚNG DẪN TỰ HỌC:</a:t>
            </a:r>
            <a:br>
              <a:rPr sz="2500" b="1" dirty="0">
                <a:solidFill>
                  <a:srgbClr val="0000CC"/>
                </a:solidFill>
                <a:latin typeface="Times New Roman" panose="02020603050405020304" pitchFamily="18" charset="0"/>
                <a:cs typeface="Times New Roman" panose="02020603050405020304" pitchFamily="18" charset="0"/>
              </a:rPr>
            </a:br>
            <a:r>
              <a:rPr sz="2500" b="1" dirty="0">
                <a:solidFill>
                  <a:srgbClr val="0000CC"/>
                </a:solidFill>
                <a:latin typeface="Times New Roman" panose="02020603050405020304" pitchFamily="18" charset="0"/>
                <a:cs typeface="Times New Roman" panose="02020603050405020304" pitchFamily="18" charset="0"/>
              </a:rPr>
              <a:t>  LUYỆN TẬP LIÊN KẾT CÂU VÀ LIÊN KẾT ĐOẠN VĂN</a:t>
            </a:r>
            <a:endParaRPr sz="2500" b="1" dirty="0">
              <a:solidFill>
                <a:srgbClr val="0000CC"/>
              </a:solidFill>
              <a:latin typeface="Times New Roman" panose="02020603050405020304" pitchFamily="18" charset="0"/>
              <a:ea typeface="Times New Roman" panose="02020603050405020304" pitchFamily="18" charset="0"/>
            </a:endParaRPr>
          </a:p>
        </p:txBody>
      </p:sp>
      <p:sp>
        <p:nvSpPr>
          <p:cNvPr id="3" name="Subtitle 2"/>
          <p:cNvSpPr>
            <a:spLocks noGrp="1"/>
          </p:cNvSpPr>
          <p:nvPr>
            <p:ph type="subTitle" idx="1"/>
          </p:nvPr>
        </p:nvSpPr>
        <p:spPr>
          <a:xfrm>
            <a:off x="606425" y="2133600"/>
            <a:ext cx="8229600" cy="6019800"/>
          </a:xfrm>
          <a:ln/>
        </p:spPr>
        <p:txBody>
          <a:bodyPr vert="horz" wrap="square" lIns="91440" tIns="45720" rIns="91440" bIns="45720" anchor="t" anchorCtr="0"/>
          <a:lstStyle/>
          <a:p>
            <a:pPr algn="l">
              <a:buClrTx/>
              <a:buSzTx/>
              <a:buFontTx/>
            </a:pPr>
            <a:r>
              <a:rPr sz="2400" b="1" dirty="0">
                <a:solidFill>
                  <a:srgbClr val="FF0000"/>
                </a:solidFill>
                <a:latin typeface="Times New Roman" panose="02020603050405020304" pitchFamily="18" charset="0"/>
                <a:ea typeface="+mn-ea"/>
                <a:cs typeface="Times New Roman" panose="02020603050405020304" pitchFamily="18" charset="0"/>
              </a:rPr>
              <a:t>B</a:t>
            </a:r>
            <a:r>
              <a:rPr sz="2400" b="1" dirty="0">
                <a:solidFill>
                  <a:srgbClr val="FF0000"/>
                </a:solidFill>
                <a:latin typeface="Times New Roman" panose="02020603050405020304" pitchFamily="18" charset="0"/>
                <a:ea typeface="Times New Roman" panose="02020603050405020304" pitchFamily="18" charset="0"/>
                <a:cs typeface="+mn-cs"/>
              </a:rPr>
              <a:t>à</a:t>
            </a:r>
            <a:r>
              <a:rPr sz="2400" b="1" dirty="0">
                <a:solidFill>
                  <a:srgbClr val="FF0000"/>
                </a:solidFill>
                <a:latin typeface="Times New Roman" panose="02020603050405020304" pitchFamily="18" charset="0"/>
                <a:ea typeface="+mn-ea"/>
                <a:cs typeface="Times New Roman" panose="02020603050405020304" pitchFamily="18" charset="0"/>
              </a:rPr>
              <a:t>i tập 1: Chỉ ra các phép liên kết câu v</a:t>
            </a:r>
            <a:r>
              <a:rPr sz="2400" b="1" dirty="0">
                <a:solidFill>
                  <a:srgbClr val="FF0000"/>
                </a:solidFill>
                <a:latin typeface="Times New Roman" panose="02020603050405020304" pitchFamily="18" charset="0"/>
                <a:ea typeface="Times New Roman" panose="02020603050405020304" pitchFamily="18" charset="0"/>
                <a:cs typeface="+mn-cs"/>
              </a:rPr>
              <a:t>à</a:t>
            </a:r>
            <a:r>
              <a:rPr sz="2400" b="1" dirty="0">
                <a:solidFill>
                  <a:srgbClr val="FF0000"/>
                </a:solidFill>
                <a:latin typeface="Times New Roman" panose="02020603050405020304" pitchFamily="18" charset="0"/>
                <a:ea typeface="+mn-ea"/>
                <a:cs typeface="Times New Roman" panose="02020603050405020304" pitchFamily="18" charset="0"/>
              </a:rPr>
              <a:t> liên kết đoạn.</a:t>
            </a:r>
          </a:p>
          <a:p>
            <a:pPr algn="just">
              <a:buClrTx/>
              <a:buSzTx/>
              <a:buFontTx/>
            </a:pPr>
            <a:r>
              <a:rPr sz="2400" b="1" dirty="0">
                <a:latin typeface="Times New Roman" panose="02020603050405020304" pitchFamily="18" charset="0"/>
                <a:ea typeface="+mn-ea"/>
                <a:cs typeface="Times New Roman" panose="02020603050405020304" pitchFamily="18" charset="0"/>
              </a:rPr>
              <a:t>a. Trường học của chúng ta l</a:t>
            </a:r>
            <a:r>
              <a:rPr sz="2400" b="1" dirty="0">
                <a:latin typeface="Times New Roman" panose="02020603050405020304" pitchFamily="18" charset="0"/>
                <a:ea typeface="Times New Roman" panose="02020603050405020304" pitchFamily="18" charset="0"/>
                <a:cs typeface="+mn-cs"/>
              </a:rPr>
              <a:t>à</a:t>
            </a:r>
            <a:r>
              <a:rPr sz="2400" b="1" dirty="0">
                <a:latin typeface="Times New Roman" panose="02020603050405020304" pitchFamily="18" charset="0"/>
                <a:ea typeface="+mn-ea"/>
                <a:cs typeface="Times New Roman" panose="02020603050405020304" pitchFamily="18" charset="0"/>
              </a:rPr>
              <a:t> trường học của chế độ dân chủ nhân dân, nhằm mục đích đ</a:t>
            </a:r>
            <a:r>
              <a:rPr sz="2400" b="1" dirty="0">
                <a:latin typeface="Times New Roman" panose="02020603050405020304" pitchFamily="18" charset="0"/>
                <a:ea typeface="Times New Roman" panose="02020603050405020304" pitchFamily="18" charset="0"/>
                <a:cs typeface="+mn-cs"/>
              </a:rPr>
              <a:t>à</a:t>
            </a:r>
            <a:r>
              <a:rPr sz="2400" b="1" dirty="0">
                <a:latin typeface="Times New Roman" panose="02020603050405020304" pitchFamily="18" charset="0"/>
                <a:ea typeface="+mn-ea"/>
                <a:cs typeface="Times New Roman" panose="02020603050405020304" pitchFamily="18" charset="0"/>
              </a:rPr>
              <a:t>o tạo những công dân v</a:t>
            </a:r>
            <a:r>
              <a:rPr sz="2400" b="1" dirty="0">
                <a:latin typeface="Times New Roman" panose="02020603050405020304" pitchFamily="18" charset="0"/>
                <a:ea typeface="Times New Roman" panose="02020603050405020304" pitchFamily="18" charset="0"/>
                <a:cs typeface="+mn-cs"/>
              </a:rPr>
              <a:t>à</a:t>
            </a:r>
            <a:r>
              <a:rPr sz="2400" b="1" dirty="0">
                <a:latin typeface="Times New Roman" panose="02020603050405020304" pitchFamily="18" charset="0"/>
                <a:ea typeface="+mn-ea"/>
                <a:cs typeface="Times New Roman" panose="02020603050405020304" pitchFamily="18" charset="0"/>
              </a:rPr>
              <a:t> cán bộ tốt những người chủ tương lai của nước nh</a:t>
            </a:r>
            <a:r>
              <a:rPr sz="2400" b="1" dirty="0">
                <a:latin typeface="Times New Roman" panose="02020603050405020304" pitchFamily="18" charset="0"/>
                <a:ea typeface="Times New Roman" panose="02020603050405020304" pitchFamily="18" charset="0"/>
                <a:cs typeface="+mn-cs"/>
              </a:rPr>
              <a:t>à</a:t>
            </a:r>
            <a:r>
              <a:rPr sz="2400" b="1" dirty="0">
                <a:latin typeface="Times New Roman" panose="02020603050405020304" pitchFamily="18" charset="0"/>
                <a:ea typeface="+mn-ea"/>
                <a:cs typeface="Times New Roman" panose="02020603050405020304" pitchFamily="18" charset="0"/>
              </a:rPr>
              <a:t>. Về mọi mặt, trường học của chúng ta phải hơn hẳn trường học của thực dân v</a:t>
            </a:r>
            <a:r>
              <a:rPr sz="2400" b="1" dirty="0">
                <a:latin typeface="Times New Roman" panose="02020603050405020304" pitchFamily="18" charset="0"/>
                <a:ea typeface="Times New Roman" panose="02020603050405020304" pitchFamily="18" charset="0"/>
                <a:cs typeface="+mn-cs"/>
              </a:rPr>
              <a:t>à</a:t>
            </a:r>
            <a:r>
              <a:rPr sz="2400" b="1" dirty="0">
                <a:latin typeface="Times New Roman" panose="02020603050405020304" pitchFamily="18" charset="0"/>
                <a:ea typeface="+mn-ea"/>
                <a:cs typeface="Times New Roman" panose="02020603050405020304" pitchFamily="18" charset="0"/>
              </a:rPr>
              <a:t> phong kiến.</a:t>
            </a:r>
          </a:p>
          <a:p>
            <a:pPr algn="just">
              <a:buClrTx/>
              <a:buSzTx/>
              <a:buFontTx/>
            </a:pPr>
            <a:r>
              <a:rPr sz="2400" b="1" dirty="0">
                <a:latin typeface="Times New Roman" panose="02020603050405020304" pitchFamily="18" charset="0"/>
                <a:ea typeface="+mn-ea"/>
                <a:cs typeface="Times New Roman" panose="02020603050405020304" pitchFamily="18" charset="0"/>
              </a:rPr>
              <a:t>       Muốn được như thế thì thầy giáo, học trò v</a:t>
            </a:r>
            <a:r>
              <a:rPr sz="2400" b="1" dirty="0">
                <a:latin typeface="Times New Roman" panose="02020603050405020304" pitchFamily="18" charset="0"/>
                <a:ea typeface="Times New Roman" panose="02020603050405020304" pitchFamily="18" charset="0"/>
                <a:cs typeface="+mn-cs"/>
              </a:rPr>
              <a:t>à</a:t>
            </a:r>
            <a:r>
              <a:rPr sz="2400" b="1" dirty="0">
                <a:latin typeface="Times New Roman" panose="02020603050405020304" pitchFamily="18" charset="0"/>
                <a:ea typeface="+mn-ea"/>
                <a:cs typeface="Times New Roman" panose="02020603050405020304" pitchFamily="18" charset="0"/>
              </a:rPr>
              <a:t> cán bộ phải cố gắng hơn nữa để tiến bộ hơn nữa. </a:t>
            </a:r>
          </a:p>
          <a:p>
            <a:pPr algn="just">
              <a:buClrTx/>
              <a:buSzTx/>
              <a:buFontTx/>
            </a:pPr>
            <a:r>
              <a:rPr sz="2400" b="1" dirty="0">
                <a:latin typeface="Times New Roman" panose="02020603050405020304" pitchFamily="18" charset="0"/>
                <a:ea typeface="+mn-ea"/>
                <a:cs typeface="Times New Roman" panose="02020603050405020304" pitchFamily="18" charset="0"/>
              </a:rPr>
              <a:t>                        (Hồ Chí Minh, Về vấn đề giáo dục)</a:t>
            </a:r>
            <a:endParaRPr sz="2400" b="1" dirty="0">
              <a:latin typeface="Times New Roman" panose="02020603050405020304" pitchFamily="18" charset="0"/>
              <a:ea typeface="Times New Roman" panose="02020603050405020304" pitchFamily="18" charset="0"/>
              <a:cs typeface="+mn-cs"/>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4" dur="5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41" dur="5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4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vert="horz" wrap="square" lIns="91440" tIns="45720" rIns="91440" bIns="45720" numCol="1" anchor="t" anchorCtr="0" compatLnSpc="1"/>
          <a:lstStyle/>
          <a:p>
            <a:pPr marL="0" indent="0">
              <a:spcAft>
                <a:spcPts val="600"/>
              </a:spcAft>
              <a:buNone/>
            </a:pPr>
            <a:endParaRPr b="1" dirty="0">
              <a:solidFill>
                <a:srgbClr val="0000CC"/>
              </a:solidFill>
              <a:latin typeface="Times New Roman" panose="02020603050405020304" pitchFamily="18" charset="0"/>
              <a:cs typeface="Times New Roman" panose="02020603050405020304" pitchFamily="18" charset="0"/>
            </a:endParaRPr>
          </a:p>
          <a:p>
            <a:pPr marL="0" indent="0">
              <a:spcAft>
                <a:spcPts val="600"/>
              </a:spcAft>
              <a:buNone/>
            </a:pPr>
            <a:r>
              <a:rPr b="1" dirty="0">
                <a:solidFill>
                  <a:srgbClr val="0000CC"/>
                </a:solidFill>
                <a:latin typeface="Times New Roman" panose="02020603050405020304" pitchFamily="18" charset="0"/>
                <a:cs typeface="Times New Roman" panose="02020603050405020304" pitchFamily="18" charset="0"/>
              </a:rPr>
              <a:t> </a:t>
            </a:r>
          </a:p>
          <a:p>
            <a:pPr marL="0" indent="0">
              <a:spcAft>
                <a:spcPts val="600"/>
              </a:spcAft>
              <a:buNone/>
            </a:pPr>
            <a:r>
              <a:rPr b="1" dirty="0">
                <a:solidFill>
                  <a:srgbClr val="0000CC"/>
                </a:solidFill>
                <a:latin typeface="Times New Roman" panose="02020603050405020304" pitchFamily="18" charset="0"/>
                <a:cs typeface="Times New Roman" panose="02020603050405020304" pitchFamily="18" charset="0"/>
              </a:rPr>
              <a:t>    - Trường học (1) – Trường học (2): phép lặp→                	</a:t>
            </a:r>
            <a:r>
              <a:rPr b="1" dirty="0">
                <a:solidFill>
                  <a:srgbClr val="FF0000"/>
                </a:solidFill>
                <a:latin typeface="Times New Roman" panose="02020603050405020304" pitchFamily="18" charset="0"/>
                <a:cs typeface="Times New Roman" panose="02020603050405020304" pitchFamily="18" charset="0"/>
              </a:rPr>
              <a:t>liên kết câu.</a:t>
            </a:r>
          </a:p>
          <a:p>
            <a:pPr marL="0" indent="0">
              <a:spcAft>
                <a:spcPts val="600"/>
              </a:spcAft>
              <a:buNone/>
            </a:pPr>
            <a:r>
              <a:rPr b="1" dirty="0">
                <a:solidFill>
                  <a:srgbClr val="0000CC"/>
                </a:solidFill>
                <a:latin typeface="Times New Roman" panose="02020603050405020304" pitchFamily="18" charset="0"/>
                <a:cs typeface="Times New Roman" panose="02020603050405020304" pitchFamily="18" charset="0"/>
              </a:rPr>
              <a:t>    - Như thế -&gt; Trường học của chúng ta phải hơn    	hẳn trường học của thực dân v</a:t>
            </a:r>
            <a:r>
              <a:rPr b="1" dirty="0">
                <a:solidFill>
                  <a:srgbClr val="0000CC"/>
                </a:solidFill>
                <a:latin typeface="Times New Roman" panose="02020603050405020304" pitchFamily="18" charset="0"/>
                <a:ea typeface="Times New Roman" panose="02020603050405020304" pitchFamily="18" charset="0"/>
              </a:rPr>
              <a:t>à</a:t>
            </a:r>
            <a:r>
              <a:rPr b="1" dirty="0">
                <a:solidFill>
                  <a:srgbClr val="0000CC"/>
                </a:solidFill>
                <a:latin typeface="Times New Roman" panose="02020603050405020304" pitchFamily="18" charset="0"/>
                <a:cs typeface="Times New Roman" panose="02020603050405020304" pitchFamily="18" charset="0"/>
              </a:rPr>
              <a:t> phong kiến”:  	phép thế → </a:t>
            </a:r>
            <a:r>
              <a:rPr b="1" dirty="0">
                <a:solidFill>
                  <a:srgbClr val="FF0000"/>
                </a:solidFill>
                <a:latin typeface="Times New Roman" panose="02020603050405020304" pitchFamily="18" charset="0"/>
                <a:cs typeface="Times New Roman" panose="02020603050405020304" pitchFamily="18" charset="0"/>
              </a:rPr>
              <a:t>liên kết đoạn.</a:t>
            </a:r>
          </a:p>
          <a:p>
            <a:pPr marL="0" indent="0"/>
            <a:endParaRPr b="1" dirty="0">
              <a:solidFill>
                <a:srgbClr val="0000CC"/>
              </a:solidFill>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3">
                                            <p:txEl>
                                              <p:pRg st="1" end="1"/>
                                            </p:txEl>
                                          </p:spTgt>
                                        </p:tgtEl>
                                        <p:attrNameLst>
                                          <p:attrName>style.opacity</p:attrName>
                                        </p:attrNameLst>
                                      </p:cBhvr>
                                      <p:to>
                                        <p:strVal val="0.5"/>
                                      </p:to>
                                    </p:set>
                                    <p:animEffect filter="image" prLst="opacity: 0.5">
                                      <p:cBhvr rctx="IE">
                                        <p:cTn id="7" dur="indefinite"/>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0" nodeType="clickEffect">
                                  <p:stCondLst>
                                    <p:cond delay="0"/>
                                  </p:stCondLst>
                                  <p:childTnLst>
                                    <p:set>
                                      <p:cBhvr rctx="PPT">
                                        <p:cTn id="11" dur="indefinite"/>
                                        <p:tgtEl>
                                          <p:spTgt spid="3">
                                            <p:txEl>
                                              <p:pRg st="2" end="2"/>
                                            </p:txEl>
                                          </p:spTgt>
                                        </p:tgtEl>
                                        <p:attrNameLst>
                                          <p:attrName>style.opacity</p:attrName>
                                        </p:attrNameLst>
                                      </p:cBhvr>
                                      <p:to>
                                        <p:strVal val="0.5"/>
                                      </p:to>
                                    </p:set>
                                    <p:animEffect filter="image" prLst="opacity: 0.5">
                                      <p:cBhvr rctx="IE">
                                        <p:cTn id="12" dur="indefinite"/>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0" nodeType="clickEffect">
                                  <p:stCondLst>
                                    <p:cond delay="0"/>
                                  </p:stCondLst>
                                  <p:childTnLst>
                                    <p:set>
                                      <p:cBhvr rctx="PPT">
                                        <p:cTn id="16" dur="indefinite"/>
                                        <p:tgtEl>
                                          <p:spTgt spid="3">
                                            <p:txEl>
                                              <p:pRg st="3" end="3"/>
                                            </p:txEl>
                                          </p:spTgt>
                                        </p:tgtEl>
                                        <p:attrNameLst>
                                          <p:attrName>style.opacity</p:attrName>
                                        </p:attrNameLst>
                                      </p:cBhvr>
                                      <p:to>
                                        <p:strVal val="0.5"/>
                                      </p:to>
                                    </p:set>
                                    <p:animEffect filter="image" prLst="opacity: 0.5">
                                      <p:cBhvr rctx="IE">
                                        <p:cTn id="17" dur="indefinite"/>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4495800"/>
          </a:xfrm>
        </p:spPr>
        <p:txBody>
          <a:bodyPr vert="horz" wrap="square" lIns="91440" tIns="45720" rIns="91440" bIns="45720" numCol="1" anchor="ctr" anchorCtr="0" compatLnSpc="1">
            <a:noAutofit/>
          </a:bodyPr>
          <a:lstStyle/>
          <a:p>
            <a:pPr>
              <a:spcBef>
                <a:spcPct val="20000"/>
              </a:spcBef>
              <a:buNone/>
            </a:pPr>
            <a:r>
              <a:rPr sz="3200" b="1" dirty="0">
                <a:solidFill>
                  <a:schemeClr val="tx1"/>
                </a:solidFill>
                <a:latin typeface="Times New Roman" panose="02020603050405020304" pitchFamily="18" charset="0"/>
                <a:cs typeface="Times New Roman" panose="02020603050405020304" pitchFamily="18" charset="0"/>
              </a:rPr>
              <a:t>b)   Văn nghệ đã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m cho tâm hồn họ thực được sống. Lời gửi của văn nghệ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sự sống.</a:t>
            </a:r>
            <a:br>
              <a:rPr sz="3200" b="1" dirty="0">
                <a:solidFill>
                  <a:schemeClr val="tx1"/>
                </a:solidFill>
                <a:latin typeface="Times New Roman" panose="02020603050405020304" pitchFamily="18" charset="0"/>
                <a:cs typeface="Times New Roman" panose="02020603050405020304" pitchFamily="18" charset="0"/>
              </a:rPr>
            </a:br>
            <a:r>
              <a:rPr sz="3200" b="1" dirty="0">
                <a:solidFill>
                  <a:schemeClr val="tx1"/>
                </a:solidFill>
                <a:latin typeface="Times New Roman" panose="02020603050405020304" pitchFamily="18" charset="0"/>
                <a:cs typeface="Times New Roman" panose="02020603050405020304" pitchFamily="18" charset="0"/>
              </a:rPr>
              <a:t>       Sự sống ấy tỏa đều cho mọi vẻ, mọi mặt của tâm hồn.Văn nghệ nói chuyện với tất cả tâm hồn chúng ta, không riêng gì trí tuệ, nhất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trí thức. </a:t>
            </a:r>
            <a:br>
              <a:rPr sz="3200" b="1" dirty="0">
                <a:solidFill>
                  <a:schemeClr val="tx1"/>
                </a:solidFill>
                <a:latin typeface="Times New Roman" panose="02020603050405020304" pitchFamily="18" charset="0"/>
                <a:cs typeface="Times New Roman" panose="02020603050405020304" pitchFamily="18" charset="0"/>
              </a:rPr>
            </a:br>
            <a:r>
              <a:rPr sz="3200" b="1" dirty="0">
                <a:solidFill>
                  <a:schemeClr val="tx1"/>
                </a:solidFill>
                <a:latin typeface="Times New Roman" panose="02020603050405020304" pitchFamily="18" charset="0"/>
                <a:cs typeface="Times New Roman" panose="02020603050405020304" pitchFamily="18" charset="0"/>
              </a:rPr>
              <a:t>     (Nguyễn Đình Thi, Tiếng nói của văn nghệ)</a:t>
            </a:r>
            <a:br>
              <a:rPr sz="3200" b="1" dirty="0">
                <a:solidFill>
                  <a:schemeClr val="tx1"/>
                </a:solidFill>
                <a:latin typeface="Times New Roman" panose="02020603050405020304" pitchFamily="18" charset="0"/>
                <a:cs typeface="Times New Roman" panose="02020603050405020304" pitchFamily="18" charset="0"/>
              </a:rPr>
            </a:br>
            <a:endParaRPr sz="3200" b="1"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3733800"/>
          </a:xfrm>
          <a:ln/>
        </p:spPr>
        <p:txBody>
          <a:bodyPr vert="horz" wrap="square" lIns="91440" tIns="45720" rIns="91440" bIns="45720" anchor="t" anchorCtr="0"/>
          <a:lstStyle/>
          <a:p>
            <a:pPr marL="0" indent="0">
              <a:spcAft>
                <a:spcPts val="600"/>
              </a:spcAft>
              <a:buClr>
                <a:srgbClr val="94C600"/>
              </a:buClr>
              <a:buNone/>
            </a:pPr>
            <a:r>
              <a:rPr b="1" dirty="0">
                <a:solidFill>
                  <a:srgbClr val="0000CC"/>
                </a:solidFill>
                <a:latin typeface="Times New Roman" panose="02020603050405020304" pitchFamily="18" charset="0"/>
                <a:cs typeface="Times New Roman" panose="02020603050405020304" pitchFamily="18" charset="0"/>
              </a:rPr>
              <a:t>“ Văn nghệ”(1) – “văn nghệ”(2): phép lặp </a:t>
            </a:r>
          </a:p>
          <a:p>
            <a:pPr marL="0" indent="0">
              <a:spcAft>
                <a:spcPts val="600"/>
              </a:spcAft>
              <a:buClr>
                <a:srgbClr val="94C600"/>
              </a:buClr>
              <a:buNone/>
            </a:pPr>
            <a:r>
              <a:rPr b="1" dirty="0">
                <a:solidFill>
                  <a:srgbClr val="0000CC"/>
                </a:solidFill>
                <a:latin typeface="Times New Roman" panose="02020603050405020304" pitchFamily="18" charset="0"/>
                <a:cs typeface="Times New Roman" panose="02020603050405020304" pitchFamily="18" charset="0"/>
              </a:rPr>
              <a:t>- </a:t>
            </a:r>
            <a:r>
              <a:rPr b="1" dirty="0">
                <a:solidFill>
                  <a:srgbClr val="FF0000"/>
                </a:solidFill>
                <a:latin typeface="Times New Roman" panose="02020603050405020304" pitchFamily="18" charset="0"/>
                <a:cs typeface="Times New Roman" panose="02020603050405020304" pitchFamily="18" charset="0"/>
              </a:rPr>
              <a:t>liên kết câu.</a:t>
            </a:r>
          </a:p>
          <a:p>
            <a:pPr marL="0" indent="0">
              <a:spcAft>
                <a:spcPts val="600"/>
              </a:spcAft>
              <a:buClr>
                <a:srgbClr val="94C600"/>
              </a:buClr>
              <a:buNone/>
            </a:pPr>
            <a:r>
              <a:rPr b="1" dirty="0">
                <a:solidFill>
                  <a:srgbClr val="0000CC"/>
                </a:solidFill>
                <a:latin typeface="Times New Roman" panose="02020603050405020304" pitchFamily="18" charset="0"/>
                <a:cs typeface="Times New Roman" panose="02020603050405020304" pitchFamily="18" charset="0"/>
              </a:rPr>
              <a:t>    - “ Văn nghệ” – “ Văn nghệ”: phép lặp → </a:t>
            </a:r>
            <a:r>
              <a:rPr b="1" dirty="0">
                <a:solidFill>
                  <a:srgbClr val="FF0000"/>
                </a:solidFill>
                <a:latin typeface="Times New Roman" panose="02020603050405020304" pitchFamily="18" charset="0"/>
                <a:cs typeface="Times New Roman" panose="02020603050405020304" pitchFamily="18" charset="0"/>
              </a:rPr>
              <a:t>liên kết đoạn.</a:t>
            </a:r>
          </a:p>
          <a:p>
            <a:pPr marL="0" indent="0">
              <a:spcAft>
                <a:spcPts val="600"/>
              </a:spcAft>
              <a:buClr>
                <a:srgbClr val="94C600"/>
              </a:buClr>
              <a:buNone/>
            </a:pPr>
            <a:r>
              <a:rPr b="1" dirty="0">
                <a:solidFill>
                  <a:srgbClr val="0000CC"/>
                </a:solidFill>
                <a:latin typeface="Times New Roman" panose="02020603050405020304" pitchFamily="18" charset="0"/>
                <a:cs typeface="Times New Roman" panose="02020603050405020304" pitchFamily="18" charset="0"/>
              </a:rPr>
              <a:t>    - “ sự sống” – “ Sự sống” : phép lặp → liên kết đoạn.</a:t>
            </a:r>
          </a:p>
          <a:p>
            <a:pPr marL="0" indent="0">
              <a:spcAft>
                <a:spcPts val="600"/>
              </a:spcAft>
              <a:buClr>
                <a:srgbClr val="94C600"/>
              </a:buClr>
              <a:buNone/>
            </a:pPr>
            <a:endParaRPr b="1"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2"/>
          <p:cNvSpPr/>
          <p:nvPr/>
        </p:nvSpPr>
        <p:spPr>
          <a:xfrm>
            <a:off x="-252412" y="-242887"/>
            <a:ext cx="9720262" cy="0"/>
          </a:xfrm>
          <a:prstGeom prst="line">
            <a:avLst/>
          </a:prstGeom>
          <a:ln w="9525" cap="flat" cmpd="sng">
            <a:solidFill>
              <a:schemeClr val="tx1"/>
            </a:solidFill>
            <a:prstDash val="solid"/>
            <a:headEnd type="none" w="med" len="med"/>
            <a:tailEnd type="none" w="med" len="med"/>
          </a:ln>
        </p:spPr>
      </p:sp>
      <p:sp>
        <p:nvSpPr>
          <p:cNvPr id="14341" name="Text Box 5"/>
          <p:cNvSpPr txBox="1"/>
          <p:nvPr/>
        </p:nvSpPr>
        <p:spPr>
          <a:xfrm>
            <a:off x="-28575" y="898525"/>
            <a:ext cx="2971800" cy="457200"/>
          </a:xfrm>
          <a:prstGeom prst="rect">
            <a:avLst/>
          </a:prstGeom>
          <a:noFill/>
          <a:ln w="9525">
            <a:noFill/>
          </a:ln>
        </p:spPr>
        <p:txBody>
          <a:bodyPr>
            <a:spAutoFit/>
          </a:bodyPr>
          <a:lstStyle/>
          <a:p>
            <a:pPr eaLnBrk="1" hangingPunct="1">
              <a:spcBef>
                <a:spcPct val="50000"/>
              </a:spcBef>
            </a:pPr>
            <a:r>
              <a:rPr lang="en-US" altLang="en-US" b="1" dirty="0">
                <a:solidFill>
                  <a:schemeClr val="tx1"/>
                </a:solidFill>
                <a:latin typeface="Times New Roman" panose="02020603050405020304" pitchFamily="18" charset="0"/>
              </a:rPr>
              <a:t>I.</a:t>
            </a:r>
            <a:r>
              <a:rPr lang="en-US" altLang="en-US" b="1" u="sng" dirty="0">
                <a:solidFill>
                  <a:schemeClr val="tx1"/>
                </a:solidFill>
                <a:latin typeface="Times New Roman" panose="02020603050405020304" pitchFamily="18" charset="0"/>
              </a:rPr>
              <a:t> Khái niệm liên kết:</a:t>
            </a:r>
          </a:p>
        </p:txBody>
      </p:sp>
      <p:sp>
        <p:nvSpPr>
          <p:cNvPr id="14342" name="Text Box 6"/>
          <p:cNvSpPr txBox="1"/>
          <p:nvPr/>
        </p:nvSpPr>
        <p:spPr>
          <a:xfrm>
            <a:off x="0" y="1309688"/>
            <a:ext cx="3124200" cy="427037"/>
          </a:xfrm>
          <a:prstGeom prst="rect">
            <a:avLst/>
          </a:prstGeom>
          <a:noFill/>
          <a:ln w="9525">
            <a:noFill/>
          </a:ln>
        </p:spPr>
        <p:txBody>
          <a:bodyPr>
            <a:spAutoFit/>
          </a:bodyPr>
          <a:lstStyle/>
          <a:p>
            <a:pPr eaLnBrk="1" hangingPunct="1">
              <a:spcBef>
                <a:spcPct val="50000"/>
              </a:spcBef>
            </a:pPr>
            <a:r>
              <a:rPr lang="en-US" altLang="en-US" sz="2200" b="1" dirty="0">
                <a:solidFill>
                  <a:srgbClr val="000099"/>
                </a:solidFill>
                <a:latin typeface="Times New Roman" panose="02020603050405020304" pitchFamily="18" charset="0"/>
              </a:rPr>
              <a:t>1. </a:t>
            </a:r>
            <a:r>
              <a:rPr lang="en-US" altLang="en-US" sz="2200" b="1" u="sng" dirty="0">
                <a:solidFill>
                  <a:srgbClr val="000099"/>
                </a:solidFill>
                <a:latin typeface="Times New Roman" panose="02020603050405020304" pitchFamily="18" charset="0"/>
              </a:rPr>
              <a:t>Liên kết nội dung:</a:t>
            </a:r>
          </a:p>
        </p:txBody>
      </p:sp>
      <p:sp>
        <p:nvSpPr>
          <p:cNvPr id="3077" name="Rectangle 8"/>
          <p:cNvSpPr/>
          <p:nvPr/>
        </p:nvSpPr>
        <p:spPr>
          <a:xfrm>
            <a:off x="0" y="762000"/>
            <a:ext cx="3733800" cy="6096000"/>
          </a:xfrm>
          <a:prstGeom prst="rect">
            <a:avLst/>
          </a:prstGeom>
          <a:noFill/>
          <a:ln w="19050"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p:nvSpPr>
          <p:cNvPr id="14347" name="Rectangle 11"/>
          <p:cNvSpPr/>
          <p:nvPr/>
        </p:nvSpPr>
        <p:spPr>
          <a:xfrm>
            <a:off x="3733800" y="1066800"/>
            <a:ext cx="5410200" cy="1187450"/>
          </a:xfrm>
          <a:prstGeom prst="rect">
            <a:avLst/>
          </a:prstGeom>
          <a:noFill/>
          <a:ln w="9525">
            <a:noFill/>
          </a:ln>
        </p:spPr>
        <p:txBody>
          <a:bodyPr anchor="ctr" anchorCtr="0">
            <a:spAutoFit/>
          </a:bodyPr>
          <a:lstStyle/>
          <a:p>
            <a:pPr algn="just" eaLnBrk="1" hangingPunct="1"/>
            <a:r>
              <a:rPr lang="nl-NL" altLang="en-US" dirty="0">
                <a:solidFill>
                  <a:srgbClr val="000099"/>
                </a:solidFill>
                <a:latin typeface="Times New Roman" panose="02020603050405020304" pitchFamily="18" charset="0"/>
              </a:rPr>
              <a:t> Liên kết là sự nối kết ý nghĩa giữa câu với câu và giữa đoạn văn với đoạn văn bằng các từ ngữ có tác dụng liên kết.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fade">
                                      <p:cBhvr>
                                        <p:cTn id="7" dur="1000"/>
                                        <p:tgtEl>
                                          <p:spTgt spid="14341"/>
                                        </p:tgtEl>
                                      </p:cBhvr>
                                    </p:animEffect>
                                    <p:anim calcmode="lin" valueType="num">
                                      <p:cBhvr>
                                        <p:cTn id="8" dur="1000" fill="hold"/>
                                        <p:tgtEl>
                                          <p:spTgt spid="14341"/>
                                        </p:tgtEl>
                                        <p:attrNameLst>
                                          <p:attrName>ppt_x</p:attrName>
                                        </p:attrNameLst>
                                      </p:cBhvr>
                                      <p:tavLst>
                                        <p:tav tm="0">
                                          <p:val>
                                            <p:strVal val="#ppt_x"/>
                                          </p:val>
                                        </p:tav>
                                        <p:tav tm="100000">
                                          <p:val>
                                            <p:strVal val="#ppt_x"/>
                                          </p:val>
                                        </p:tav>
                                      </p:tavLst>
                                    </p:anim>
                                    <p:anim calcmode="lin" valueType="num">
                                      <p:cBhvr>
                                        <p:cTn id="9" dur="1000" fill="hold"/>
                                        <p:tgtEl>
                                          <p:spTgt spid="1434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14347"/>
                                        </p:tgtEl>
                                        <p:attrNameLst>
                                          <p:attrName>style.visibility</p:attrName>
                                        </p:attrNameLst>
                                      </p:cBhvr>
                                      <p:to>
                                        <p:strVal val="visible"/>
                                      </p:to>
                                    </p:set>
                                    <p:animEffect transition="in" filter="box(in)">
                                      <p:cBhvr>
                                        <p:cTn id="14" dur="500"/>
                                        <p:tgtEl>
                                          <p:spTgt spid="1434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4342"/>
                                        </p:tgtEl>
                                        <p:attrNameLst>
                                          <p:attrName>style.visibility</p:attrName>
                                        </p:attrNameLst>
                                      </p:cBhvr>
                                      <p:to>
                                        <p:strVal val="visible"/>
                                      </p:to>
                                    </p:set>
                                    <p:animEffect transition="in" filter="fade">
                                      <p:cBhvr>
                                        <p:cTn id="19" dur="1000"/>
                                        <p:tgtEl>
                                          <p:spTgt spid="14342"/>
                                        </p:tgtEl>
                                      </p:cBhvr>
                                    </p:animEffect>
                                    <p:anim calcmode="lin" valueType="num">
                                      <p:cBhvr>
                                        <p:cTn id="20" dur="1000" fill="hold"/>
                                        <p:tgtEl>
                                          <p:spTgt spid="14342"/>
                                        </p:tgtEl>
                                        <p:attrNameLst>
                                          <p:attrName>ppt_x</p:attrName>
                                        </p:attrNameLst>
                                      </p:cBhvr>
                                      <p:tavLst>
                                        <p:tav tm="0">
                                          <p:val>
                                            <p:strVal val="#ppt_x"/>
                                          </p:val>
                                        </p:tav>
                                        <p:tav tm="100000">
                                          <p:val>
                                            <p:strVal val="#ppt_x"/>
                                          </p:val>
                                        </p:tav>
                                      </p:tavLst>
                                    </p:anim>
                                    <p:anim calcmode="lin" valueType="num">
                                      <p:cBhvr>
                                        <p:cTn id="21" dur="1000" fill="hold"/>
                                        <p:tgtEl>
                                          <p:spTgt spid="143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p:bldP spid="14342" grpId="0"/>
      <p:bldP spid="1434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4419600"/>
          </a:xfrm>
        </p:spPr>
        <p:txBody>
          <a:bodyPr vert="horz" wrap="square" lIns="91440" tIns="45720" rIns="91440" bIns="45720" numCol="1" anchor="ctr" anchorCtr="0" compatLnSpc="1">
            <a:noAutofit/>
          </a:bodyPr>
          <a:lstStyle/>
          <a:p>
            <a:pPr>
              <a:spcBef>
                <a:spcPct val="20000"/>
              </a:spcBef>
              <a:buNone/>
            </a:pPr>
            <a:r>
              <a:rPr sz="3200" b="1" dirty="0">
                <a:solidFill>
                  <a:schemeClr val="tx1"/>
                </a:solidFill>
                <a:latin typeface="Times New Roman" panose="02020603050405020304" pitchFamily="18" charset="0"/>
                <a:cs typeface="Times New Roman" panose="02020603050405020304" pitchFamily="18" charset="0"/>
              </a:rPr>
              <a:t>c. Thật ra, thời gian không không phải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một m</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hai: đó vừa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một định luật tự nhiên, khách quan, bao trùm thế giới, vừa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một khái niệm chủ quan của con người đơn độc. Bởi vì chỉ có con người mới có ý thức về thời gian. Con người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sinh vật duy nhất biết rằng mình sẽ chết, v</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biết rằng thời gian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liên tục.</a:t>
            </a:r>
            <a:br>
              <a:rPr sz="3200" b="1" dirty="0">
                <a:solidFill>
                  <a:schemeClr val="tx1"/>
                </a:solidFill>
                <a:latin typeface="Times New Roman" panose="02020603050405020304" pitchFamily="18" charset="0"/>
                <a:cs typeface="Times New Roman" panose="02020603050405020304" pitchFamily="18" charset="0"/>
              </a:rPr>
            </a:br>
            <a:r>
              <a:rPr sz="3200" b="1" dirty="0">
                <a:solidFill>
                  <a:schemeClr val="tx1"/>
                </a:solidFill>
                <a:latin typeface="Times New Roman" panose="02020603050405020304" pitchFamily="18" charset="0"/>
                <a:cs typeface="Times New Roman" panose="02020603050405020304" pitchFamily="18" charset="0"/>
              </a:rPr>
              <a:t>(Thời gian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gì?, trong tạp chí Tia sáng)</a:t>
            </a:r>
            <a:br>
              <a:rPr sz="3200" b="1" dirty="0">
                <a:solidFill>
                  <a:schemeClr val="tx1"/>
                </a:solidFill>
                <a:latin typeface="Times New Roman" panose="02020603050405020304" pitchFamily="18" charset="0"/>
                <a:cs typeface="Times New Roman" panose="02020603050405020304" pitchFamily="18" charset="0"/>
              </a:rPr>
            </a:br>
            <a:endParaRPr sz="3200" b="1"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2362200"/>
          </a:xfrm>
        </p:spPr>
        <p:txBody>
          <a:bodyPr vert="horz" wrap="square" lIns="91440" tIns="45720" rIns="91440" bIns="45720" numCol="1" anchor="t" anchorCtr="0" compatLnSpc="1"/>
          <a:lstStyle/>
          <a:p>
            <a:pPr marL="0" indent="0">
              <a:lnSpc>
                <a:spcPct val="115000"/>
              </a:lnSpc>
              <a:spcBef>
                <a:spcPct val="0"/>
              </a:spcBef>
              <a:spcAft>
                <a:spcPts val="1000"/>
              </a:spcAft>
              <a:buNone/>
            </a:pPr>
            <a:r>
              <a:rPr sz="2800" b="1" dirty="0">
                <a:solidFill>
                  <a:srgbClr val="0000CC"/>
                </a:solidFill>
                <a:latin typeface="Times New Roman" panose="02020603050405020304" pitchFamily="18" charset="0"/>
                <a:cs typeface="Calibri" panose="020F0502020204030204" pitchFamily="34" charset="0"/>
              </a:rPr>
              <a:t>- “ Thời gian” – “ thời gian” – “thời gian”: phép lặp -&gt; liên kết câu.</a:t>
            </a:r>
          </a:p>
          <a:p>
            <a:pPr marL="0" indent="0">
              <a:lnSpc>
                <a:spcPct val="115000"/>
              </a:lnSpc>
              <a:spcBef>
                <a:spcPct val="0"/>
              </a:spcBef>
              <a:spcAft>
                <a:spcPts val="1000"/>
              </a:spcAft>
              <a:buNone/>
            </a:pPr>
            <a:r>
              <a:rPr sz="2800" b="1" dirty="0">
                <a:solidFill>
                  <a:srgbClr val="0000CC"/>
                </a:solidFill>
                <a:latin typeface="Times New Roman" panose="02020603050405020304" pitchFamily="18" charset="0"/>
                <a:cs typeface="Calibri" panose="020F0502020204030204" pitchFamily="34" charset="0"/>
              </a:rPr>
              <a:t>- “ Con người”(1) – “ con người”(2) – “ con người”(3): phép lặp -&gt; liên kết câu.</a:t>
            </a:r>
          </a:p>
          <a:p>
            <a:pPr marL="0" indent="0"/>
            <a:endParaRPr sz="2800" b="1" dirty="0">
              <a:solidFill>
                <a:srgbClr val="0000CC"/>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8153400" cy="1600200"/>
          </a:xfrm>
        </p:spPr>
        <p:txBody>
          <a:bodyPr vert="horz" wrap="square" lIns="91440" tIns="45720" rIns="91440" bIns="45720" numCol="1" anchor="ctr" anchorCtr="0" compatLnSpc="1">
            <a:noAutofit/>
          </a:bodyPr>
          <a:lstStyle/>
          <a:p>
            <a:pPr>
              <a:spcBef>
                <a:spcPct val="20000"/>
              </a:spcBef>
              <a:buNone/>
            </a:pPr>
            <a:r>
              <a:rPr sz="3200" b="1" dirty="0">
                <a:solidFill>
                  <a:schemeClr val="tx1"/>
                </a:solidFill>
                <a:latin typeface="Times New Roman" panose="02020603050405020304" pitchFamily="18" charset="0"/>
                <a:cs typeface="Times New Roman" panose="02020603050405020304" pitchFamily="18" charset="0"/>
              </a:rPr>
              <a:t>d. Những người yếu đuối vẫn hay hiền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nh. Muốn ác phải l</a:t>
            </a:r>
            <a:r>
              <a:rPr sz="3200" b="1" dirty="0">
                <a:solidFill>
                  <a:schemeClr val="tx1"/>
                </a:solidFill>
                <a:latin typeface="Times New Roman" panose="02020603050405020304" pitchFamily="18" charset="0"/>
                <a:ea typeface="Times New Roman" panose="02020603050405020304" pitchFamily="18" charset="0"/>
              </a:rPr>
              <a:t>à</a:t>
            </a:r>
            <a:r>
              <a:rPr sz="3200" b="1" dirty="0">
                <a:solidFill>
                  <a:schemeClr val="tx1"/>
                </a:solidFill>
                <a:latin typeface="Times New Roman" panose="02020603050405020304" pitchFamily="18" charset="0"/>
                <a:cs typeface="Times New Roman" panose="02020603050405020304" pitchFamily="18" charset="0"/>
              </a:rPr>
              <a:t> kẻ mạnh.</a:t>
            </a:r>
            <a:br>
              <a:rPr sz="3200" b="1" dirty="0">
                <a:solidFill>
                  <a:schemeClr val="tx1"/>
                </a:solidFill>
                <a:latin typeface="Times New Roman" panose="02020603050405020304" pitchFamily="18" charset="0"/>
                <a:cs typeface="Times New Roman" panose="02020603050405020304" pitchFamily="18" charset="0"/>
              </a:rPr>
            </a:br>
            <a:r>
              <a:rPr sz="3200" b="1" dirty="0">
                <a:solidFill>
                  <a:schemeClr val="tx1"/>
                </a:solidFill>
                <a:latin typeface="Times New Roman" panose="02020603050405020304" pitchFamily="18" charset="0"/>
                <a:cs typeface="Times New Roman" panose="02020603050405020304" pitchFamily="18" charset="0"/>
              </a:rPr>
              <a:t>                                  ( Nam Cao, Chí Phèo)</a:t>
            </a:r>
            <a:br>
              <a:rPr sz="3200" b="1" dirty="0">
                <a:solidFill>
                  <a:schemeClr val="tx1"/>
                </a:solidFill>
                <a:latin typeface="Times New Roman" panose="02020603050405020304" pitchFamily="18" charset="0"/>
                <a:cs typeface="Times New Roman" panose="02020603050405020304" pitchFamily="18" charset="0"/>
              </a:rPr>
            </a:br>
            <a:endParaRPr sz="3200" b="1" dirty="0">
              <a:solidFill>
                <a:schemeClr val="tx1"/>
              </a:solidFill>
            </a:endParaRPr>
          </a:p>
        </p:txBody>
      </p:sp>
      <p:sp>
        <p:nvSpPr>
          <p:cNvPr id="3" name="Content Placeholder 2"/>
          <p:cNvSpPr>
            <a:spLocks noGrp="1"/>
          </p:cNvSpPr>
          <p:nvPr>
            <p:ph idx="1"/>
          </p:nvPr>
        </p:nvSpPr>
        <p:spPr>
          <a:xfrm>
            <a:off x="457200" y="2514600"/>
            <a:ext cx="8229600" cy="2362200"/>
          </a:xfrm>
          <a:ln/>
        </p:spPr>
        <p:txBody>
          <a:bodyPr vert="horz" wrap="square" lIns="91440" tIns="45720" rIns="91440" bIns="45720" anchor="t" anchorCtr="0"/>
          <a:lstStyle/>
          <a:p>
            <a:pPr marL="457200" lvl="1" indent="0">
              <a:lnSpc>
                <a:spcPct val="115000"/>
              </a:lnSpc>
              <a:spcBef>
                <a:spcPct val="0"/>
              </a:spcBef>
              <a:spcAft>
                <a:spcPts val="1000"/>
              </a:spcAft>
              <a:buNone/>
            </a:pPr>
            <a:r>
              <a:rPr sz="3200" b="1" dirty="0">
                <a:solidFill>
                  <a:srgbClr val="0000CC"/>
                </a:solidFill>
                <a:latin typeface="Times New Roman" panose="02020603050405020304" pitchFamily="18" charset="0"/>
                <a:cs typeface="Calibri" panose="020F0502020204030204" pitchFamily="34" charset="0"/>
              </a:rPr>
              <a:t>yếu đuối – mạnh</a:t>
            </a:r>
          </a:p>
          <a:p>
            <a:pPr marL="457200" lvl="1" indent="0">
              <a:lnSpc>
                <a:spcPct val="115000"/>
              </a:lnSpc>
              <a:spcBef>
                <a:spcPct val="0"/>
              </a:spcBef>
              <a:spcAft>
                <a:spcPts val="1000"/>
              </a:spcAft>
              <a:buNone/>
            </a:pPr>
            <a:r>
              <a:rPr sz="3200" b="1" dirty="0">
                <a:solidFill>
                  <a:srgbClr val="0000CC"/>
                </a:solidFill>
                <a:latin typeface="Times New Roman" panose="02020603050405020304" pitchFamily="18" charset="0"/>
                <a:cs typeface="Calibri" panose="020F0502020204030204" pitchFamily="34" charset="0"/>
              </a:rPr>
              <a:t>hiền l</a:t>
            </a:r>
            <a:r>
              <a:rPr sz="3200" b="1" dirty="0">
                <a:solidFill>
                  <a:srgbClr val="0000CC"/>
                </a:solidFill>
                <a:latin typeface="Times New Roman" panose="02020603050405020304" pitchFamily="18" charset="0"/>
                <a:ea typeface="Calibri" panose="020F0502020204030204" pitchFamily="34" charset="0"/>
              </a:rPr>
              <a:t>à</a:t>
            </a:r>
            <a:r>
              <a:rPr sz="3200" b="1" dirty="0">
                <a:solidFill>
                  <a:srgbClr val="0000CC"/>
                </a:solidFill>
                <a:latin typeface="Times New Roman" panose="02020603050405020304" pitchFamily="18" charset="0"/>
                <a:cs typeface="Calibri" panose="020F0502020204030204" pitchFamily="34" charset="0"/>
              </a:rPr>
              <a:t>nh – ác.</a:t>
            </a:r>
          </a:p>
          <a:p>
            <a:pPr marL="457200" lvl="1" indent="0">
              <a:lnSpc>
                <a:spcPct val="115000"/>
              </a:lnSpc>
              <a:spcBef>
                <a:spcPct val="0"/>
              </a:spcBef>
              <a:spcAft>
                <a:spcPts val="1000"/>
              </a:spcAft>
              <a:buNone/>
            </a:pPr>
            <a:r>
              <a:rPr sz="3200" b="1" dirty="0">
                <a:solidFill>
                  <a:srgbClr val="0000CC"/>
                </a:solidFill>
                <a:latin typeface="Times New Roman" panose="02020603050405020304" pitchFamily="18" charset="0"/>
                <a:cs typeface="Calibri" panose="020F0502020204030204" pitchFamily="34" charset="0"/>
              </a:rPr>
              <a:t>=&gt; Sử dụng phép trái nghĩa để liên kết câu.</a:t>
            </a:r>
            <a:endParaRPr sz="3200" b="1" dirty="0">
              <a:solidFill>
                <a:srgbClr val="0000CC"/>
              </a:solidFill>
              <a:latin typeface="Times New Roman" panose="02020603050405020304" pitchFamily="18" charset="0"/>
              <a:ea typeface="Calibri" panose="020F0502020204030204" pitchFamily="34"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686800" cy="1295400"/>
          </a:xfrm>
          <a:ln/>
        </p:spPr>
        <p:txBody>
          <a:bodyPr vert="horz" wrap="square" lIns="91440" tIns="45720" rIns="91440" bIns="45720" anchor="ctr" anchorCtr="0"/>
          <a:lstStyle/>
          <a:p>
            <a:pPr algn="l"/>
            <a:r>
              <a:rPr b="1" dirty="0">
                <a:solidFill>
                  <a:srgbClr val="FF0000"/>
                </a:solidFill>
                <a:latin typeface="Times New Roman" panose="02020603050405020304" pitchFamily="18" charset="0"/>
                <a:cs typeface="Times New Roman" panose="02020603050405020304" pitchFamily="18" charset="0"/>
              </a:rPr>
              <a:t>B</a:t>
            </a:r>
            <a:r>
              <a:rPr b="1" dirty="0">
                <a:solidFill>
                  <a:srgbClr val="FF0000"/>
                </a:solidFill>
                <a:latin typeface="Times New Roman" panose="02020603050405020304" pitchFamily="18" charset="0"/>
                <a:ea typeface="Times New Roman" panose="02020603050405020304" pitchFamily="18" charset="0"/>
              </a:rPr>
              <a:t>à</a:t>
            </a:r>
            <a:r>
              <a:rPr b="1" dirty="0">
                <a:solidFill>
                  <a:srgbClr val="FF0000"/>
                </a:solidFill>
                <a:latin typeface="Times New Roman" panose="02020603050405020304" pitchFamily="18" charset="0"/>
                <a:cs typeface="Times New Roman" panose="02020603050405020304" pitchFamily="18" charset="0"/>
              </a:rPr>
              <a:t>i tập 2: Tìm cặp từ trái nghĩa.</a:t>
            </a:r>
            <a:endParaRPr b="1" dirty="0">
              <a:solidFill>
                <a:srgbClr val="FF0000"/>
              </a:solidFill>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371600"/>
            <a:ext cx="8229600" cy="5410200"/>
          </a:xfrm>
          <a:ln/>
        </p:spPr>
        <p:txBody>
          <a:bodyPr vert="horz" wrap="square" lIns="91440" tIns="45720" rIns="91440" bIns="45720" anchor="t" anchorCtr="0"/>
          <a:lstStyle/>
          <a:p>
            <a:pPr marL="0" indent="0" algn="just">
              <a:buNone/>
            </a:pPr>
            <a:r>
              <a:rPr b="1" dirty="0">
                <a:latin typeface="Times New Roman" panose="02020603050405020304" pitchFamily="18" charset="0"/>
                <a:cs typeface="Times New Roman" panose="02020603050405020304" pitchFamily="18" charset="0"/>
              </a:rPr>
              <a:t>      Thời gian vật lí vô hình, giá lạnh, đi trên một con đường thẳng tắp, đều đặn như một cái máy (tuyệt hảo bởi vì không bao giờ hư) tạo tác v</a:t>
            </a:r>
            <a:r>
              <a:rPr b="1" dirty="0">
                <a:latin typeface="Times New Roman" panose="02020603050405020304" pitchFamily="18" charset="0"/>
                <a:ea typeface="Times New Roman" panose="02020603050405020304" pitchFamily="18" charset="0"/>
              </a:rPr>
              <a:t>à</a:t>
            </a:r>
            <a:r>
              <a:rPr b="1" dirty="0">
                <a:latin typeface="Times New Roman" panose="02020603050405020304" pitchFamily="18" charset="0"/>
                <a:cs typeface="Times New Roman" panose="02020603050405020304" pitchFamily="18" charset="0"/>
              </a:rPr>
              <a:t> phá hủy mọi sinh vật, mọi hiên hữu. Trong khi đó, thời gian tâm lý lại hữu hình, nóng bỏng, quay theo một hình tròn, lúc nhanh lúc chậm với bao nhiêu kỉ niệm nhớ thương về dĩ vãng, cũng như bao nhiêu dự trù lo lắng cho tương lai.</a:t>
            </a:r>
          </a:p>
          <a:p>
            <a:pPr marL="0" indent="0" algn="r">
              <a:buNone/>
            </a:pPr>
            <a:r>
              <a:rPr b="1" dirty="0">
                <a:latin typeface="Times New Roman" panose="02020603050405020304" pitchFamily="18" charset="0"/>
                <a:cs typeface="Times New Roman" panose="02020603050405020304" pitchFamily="18" charset="0"/>
              </a:rPr>
              <a:t>( Thời gian l</a:t>
            </a:r>
            <a:r>
              <a:rPr b="1" dirty="0">
                <a:latin typeface="Times New Roman" panose="02020603050405020304" pitchFamily="18" charset="0"/>
                <a:ea typeface="Times New Roman" panose="02020603050405020304" pitchFamily="18" charset="0"/>
              </a:rPr>
              <a:t>à</a:t>
            </a:r>
            <a:r>
              <a:rPr b="1" dirty="0">
                <a:latin typeface="Times New Roman" panose="02020603050405020304" pitchFamily="18" charset="0"/>
                <a:cs typeface="Times New Roman" panose="02020603050405020304" pitchFamily="18" charset="0"/>
              </a:rPr>
              <a:t> gì?, trong tạp chí Tia sáng)</a:t>
            </a:r>
            <a:endParaRPr b="1" dirty="0">
              <a:latin typeface="Times New Roman" panose="02020603050405020304" pitchFamily="18" charset="0"/>
              <a:ea typeface="Times New Roman" panose="02020603050405020304"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Vertical)">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2" name="Content Placeholder 25601"/>
          <p:cNvGraphicFramePr>
            <a:graphicFrameLocks noGrp="1"/>
          </p:cNvGraphicFramePr>
          <p:nvPr>
            <p:ph idx="1"/>
          </p:nvPr>
        </p:nvGraphicFramePr>
        <p:xfrm>
          <a:off x="457200" y="603250"/>
          <a:ext cx="8686800" cy="6367463"/>
        </p:xfrm>
        <a:graphic>
          <a:graphicData uri="http://schemas.openxmlformats.org/drawingml/2006/table">
            <a:tbl>
              <a:tblPr/>
              <a:tblGrid>
                <a:gridCol w="3810000"/>
                <a:gridCol w="4876800"/>
              </a:tblGrid>
              <a:tr h="771525">
                <a:tc>
                  <a:txBody>
                    <a:bodyPr/>
                    <a:lstStyle>
                      <a:lvl1pPr marL="0" lvl="0"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5pPr>
                    </a:lstStyle>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Thời gian vật lí</a:t>
                      </a:r>
                      <a:endParaRPr lang="en-US" sz="4400" b="1" dirty="0">
                        <a:solidFill>
                          <a:srgbClr val="0000CC"/>
                        </a:solidFill>
                        <a:latin typeface="Times New Roman" panose="02020603050405020304" pitchFamily="18" charset="0"/>
                        <a:ea typeface="Calibri" panose="020F0502020204030204" pitchFamily="3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5pPr>
                    </a:lstStyle>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Thời gian tâm lí</a:t>
                      </a:r>
                      <a:endParaRPr lang="en-US" sz="4400" b="1" dirty="0">
                        <a:solidFill>
                          <a:srgbClr val="0000CC"/>
                        </a:solidFill>
                        <a:latin typeface="Times New Roman" panose="02020603050405020304" pitchFamily="18" charset="0"/>
                        <a:ea typeface="Calibri" panose="020F0502020204030204" pitchFamily="3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595938">
                <a:tc>
                  <a:txBody>
                    <a:bodyPr/>
                    <a:lstStyle>
                      <a:lvl1pPr marL="0" lvl="0"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5pPr>
                    </a:lstStyle>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 vô hình</a:t>
                      </a:r>
                    </a:p>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 giá lạnh</a:t>
                      </a:r>
                    </a:p>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 thẳng tắp</a:t>
                      </a:r>
                    </a:p>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 đều đặn</a:t>
                      </a:r>
                      <a:endParaRPr lang="en-US" sz="4400" b="1" dirty="0">
                        <a:solidFill>
                          <a:srgbClr val="0000CC"/>
                        </a:solidFill>
                        <a:latin typeface="Times New Roman" panose="02020603050405020304" pitchFamily="18" charset="0"/>
                        <a:ea typeface="Calibri" panose="020F0502020204030204" pitchFamily="3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5pPr>
                    </a:lstStyle>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 hữu hình</a:t>
                      </a:r>
                    </a:p>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 nóng bỏng</a:t>
                      </a:r>
                    </a:p>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 hình tròn</a:t>
                      </a:r>
                    </a:p>
                    <a:p>
                      <a:pPr lvl="0" eaLnBrk="1" hangingPunct="1">
                        <a:lnSpc>
                          <a:spcPct val="115000"/>
                        </a:lnSpc>
                        <a:buNone/>
                      </a:pPr>
                      <a:r>
                        <a:rPr sz="4400" b="1" dirty="0">
                          <a:solidFill>
                            <a:srgbClr val="0000CC"/>
                          </a:solidFill>
                          <a:latin typeface="Times New Roman" panose="02020603050405020304" pitchFamily="18" charset="0"/>
                          <a:cs typeface="Calibri" panose="020F0502020204030204" pitchFamily="34" charset="0"/>
                        </a:rPr>
                        <a:t>- lúc nhanh, lúc chậm</a:t>
                      </a:r>
                      <a:endParaRPr lang="en-US" sz="4400" b="1" dirty="0">
                        <a:solidFill>
                          <a:srgbClr val="0000CC"/>
                        </a:solidFill>
                        <a:latin typeface="Times New Roman" panose="02020603050405020304" pitchFamily="18" charset="0"/>
                        <a:ea typeface="Calibri" panose="020F0502020204030204" pitchFamily="3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500"/>
                                        <p:tgtEl>
                                          <p:spTgt spid="25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839200" cy="838200"/>
          </a:xfrm>
        </p:spPr>
        <p:txBody>
          <a:bodyPr vert="horz" wrap="square" lIns="91440" tIns="45720" rIns="91440" bIns="45720" numCol="1" anchor="ctr" anchorCtr="0" compatLnSpc="1"/>
          <a:lstStyle/>
          <a:p>
            <a:pPr algn="l">
              <a:buNone/>
            </a:pPr>
            <a:r>
              <a:rPr sz="4000" b="1" dirty="0">
                <a:solidFill>
                  <a:srgbClr val="FF0000"/>
                </a:solidFill>
                <a:latin typeface="Times New Roman" panose="02020603050405020304" pitchFamily="18" charset="0"/>
                <a:cs typeface="Times New Roman" panose="02020603050405020304" pitchFamily="18" charset="0"/>
              </a:rPr>
              <a:t>B</a:t>
            </a:r>
            <a:r>
              <a:rPr sz="4000" b="1" dirty="0">
                <a:solidFill>
                  <a:srgbClr val="FF0000"/>
                </a:solidFill>
                <a:latin typeface="Times New Roman" panose="02020603050405020304" pitchFamily="18" charset="0"/>
                <a:ea typeface="Times New Roman" panose="02020603050405020304" pitchFamily="18" charset="0"/>
              </a:rPr>
              <a:t>à</a:t>
            </a:r>
            <a:r>
              <a:rPr sz="4000" b="1" dirty="0">
                <a:solidFill>
                  <a:srgbClr val="FF0000"/>
                </a:solidFill>
                <a:latin typeface="Times New Roman" panose="02020603050405020304" pitchFamily="18" charset="0"/>
                <a:cs typeface="Times New Roman" panose="02020603050405020304" pitchFamily="18" charset="0"/>
              </a:rPr>
              <a:t>i tập 3: Tìm lỗi liên kết về nội dung</a:t>
            </a:r>
            <a:endParaRPr sz="4000" b="1" dirty="0">
              <a:solidFill>
                <a:srgbClr val="FF0000"/>
              </a:solidFill>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447800"/>
            <a:ext cx="8229600" cy="3657600"/>
          </a:xfrm>
          <a:ln/>
        </p:spPr>
        <p:txBody>
          <a:bodyPr vert="horz" wrap="square" lIns="91440" tIns="45720" rIns="91440" bIns="45720" anchor="t" anchorCtr="0"/>
          <a:lstStyle/>
          <a:p>
            <a:pPr marL="0" indent="0" algn="just">
              <a:buNone/>
            </a:pPr>
            <a:r>
              <a:rPr sz="3600" b="1" dirty="0">
                <a:latin typeface="Times New Roman" panose="02020603050405020304" pitchFamily="18" charset="0"/>
                <a:cs typeface="Times New Roman" panose="02020603050405020304" pitchFamily="18" charset="0"/>
              </a:rPr>
              <a:t>a. Cắm đi một mình trong đêm. Trận địa đại đội 2 ở phía bãi bồi bên một dòng sông. Hai bố con cùng viết đơn xin ra mặt trận. Mùa thu hoạch lạc đã v</a:t>
            </a:r>
            <a:r>
              <a:rPr sz="3600" b="1" dirty="0">
                <a:latin typeface="Times New Roman" panose="02020603050405020304" pitchFamily="18" charset="0"/>
                <a:ea typeface="Times New Roman" panose="02020603050405020304" pitchFamily="18" charset="0"/>
              </a:rPr>
              <a:t>à</a:t>
            </a:r>
            <a:r>
              <a:rPr sz="3600" b="1" dirty="0">
                <a:latin typeface="Times New Roman" panose="02020603050405020304" pitchFamily="18" charset="0"/>
                <a:cs typeface="Times New Roman" panose="02020603050405020304" pitchFamily="18" charset="0"/>
              </a:rPr>
              <a:t>o chặng cuối.</a:t>
            </a:r>
          </a:p>
          <a:p>
            <a:pPr marL="0" indent="0" algn="r">
              <a:buNone/>
            </a:pPr>
            <a:r>
              <a:rPr sz="3600" b="1" dirty="0">
                <a:latin typeface="Times New Roman" panose="02020603050405020304" pitchFamily="18" charset="0"/>
                <a:cs typeface="Times New Roman" panose="02020603050405020304" pitchFamily="18" charset="0"/>
              </a:rPr>
              <a:t>(Dẫn theo Trần Ngọc Thêm)</a:t>
            </a:r>
            <a:endParaRPr sz="3600" b="1" dirty="0">
              <a:latin typeface="Times New Roman" panose="02020603050405020304" pitchFamily="18" charset="0"/>
              <a:ea typeface="Times New Roman" panose="02020603050405020304"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52388"/>
            <a:ext cx="8229600" cy="1143000"/>
          </a:xfrm>
          <a:ln/>
        </p:spPr>
        <p:txBody>
          <a:bodyPr vert="horz" wrap="square" lIns="91440" tIns="45720" rIns="91440" bIns="45720" anchor="ctr" anchorCtr="0"/>
          <a:lstStyle/>
          <a:p>
            <a:r>
              <a:rPr dirty="0"/>
              <a:t>ddddaps</a:t>
            </a:r>
          </a:p>
        </p:txBody>
      </p:sp>
      <p:graphicFrame>
        <p:nvGraphicFramePr>
          <p:cNvPr id="27651" name="Content Placeholder 27650"/>
          <p:cNvGraphicFramePr>
            <a:graphicFrameLocks noGrp="1"/>
          </p:cNvGraphicFramePr>
          <p:nvPr>
            <p:ph idx="1"/>
          </p:nvPr>
        </p:nvGraphicFramePr>
        <p:xfrm>
          <a:off x="457200" y="1600200"/>
          <a:ext cx="8229600" cy="5257800"/>
        </p:xfrm>
        <a:graphic>
          <a:graphicData uri="http://schemas.openxmlformats.org/drawingml/2006/table">
            <a:tbl>
              <a:tblPr/>
              <a:tblGrid>
                <a:gridCol w="8229600"/>
              </a:tblGrid>
              <a:tr h="5257800">
                <a:tc>
                  <a:txBody>
                    <a:bodyPr/>
                    <a:lstStyle>
                      <a:lvl1pPr marL="0" lvl="0"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5pPr>
                    </a:lstStyle>
                    <a:p>
                      <a:pPr lvl="0" eaLnBrk="1" hangingPunct="1">
                        <a:lnSpc>
                          <a:spcPct val="115000"/>
                        </a:lnSpc>
                        <a:spcAft>
                          <a:spcPts val="1000"/>
                        </a:spcAft>
                        <a:buNone/>
                      </a:pPr>
                      <a:r>
                        <a:rPr sz="3600" b="1" dirty="0">
                          <a:solidFill>
                            <a:schemeClr val="tx1"/>
                          </a:solidFill>
                          <a:latin typeface="Times New Roman" panose="02020603050405020304" pitchFamily="18" charset="0"/>
                          <a:cs typeface="Calibri" panose="020F0502020204030204" pitchFamily="34" charset="0"/>
                        </a:rPr>
                        <a:t>    Cắm đi một mình trong đêm. Trận địa đại đội 2 </a:t>
                      </a:r>
                      <a:r>
                        <a:rPr sz="3600" b="1" dirty="0">
                          <a:solidFill>
                            <a:srgbClr val="C00000"/>
                          </a:solidFill>
                          <a:latin typeface="Times New Roman" panose="02020603050405020304" pitchFamily="18" charset="0"/>
                          <a:cs typeface="Calibri" panose="020F0502020204030204" pitchFamily="34" charset="0"/>
                        </a:rPr>
                        <a:t>của anh </a:t>
                      </a:r>
                      <a:r>
                        <a:rPr sz="3600" b="1" dirty="0">
                          <a:solidFill>
                            <a:schemeClr val="tx1"/>
                          </a:solidFill>
                          <a:latin typeface="Times New Roman" panose="02020603050405020304" pitchFamily="18" charset="0"/>
                          <a:cs typeface="Calibri" panose="020F0502020204030204" pitchFamily="34" charset="0"/>
                        </a:rPr>
                        <a:t>ở phía bãi bồi bên một dòng sông. </a:t>
                      </a:r>
                      <a:r>
                        <a:rPr sz="3600" b="1" dirty="0">
                          <a:solidFill>
                            <a:srgbClr val="C00000"/>
                          </a:solidFill>
                          <a:latin typeface="Times New Roman" panose="02020603050405020304" pitchFamily="18" charset="0"/>
                          <a:cs typeface="Calibri" panose="020F0502020204030204" pitchFamily="34" charset="0"/>
                        </a:rPr>
                        <a:t>Anh nhớ hồi đầu mùa lạc,</a:t>
                      </a:r>
                      <a:r>
                        <a:rPr sz="3600" b="1" dirty="0">
                          <a:solidFill>
                            <a:schemeClr val="tx1"/>
                          </a:solidFill>
                          <a:latin typeface="Times New Roman" panose="02020603050405020304" pitchFamily="18" charset="0"/>
                          <a:cs typeface="Calibri" panose="020F0502020204030204" pitchFamily="34" charset="0"/>
                        </a:rPr>
                        <a:t> hai bố con cùng viết đơn xin ra mặt trận. </a:t>
                      </a:r>
                      <a:r>
                        <a:rPr sz="3600" b="1" dirty="0">
                          <a:solidFill>
                            <a:srgbClr val="C00000"/>
                          </a:solidFill>
                          <a:latin typeface="Times New Roman" panose="02020603050405020304" pitchFamily="18" charset="0"/>
                          <a:cs typeface="Calibri" panose="020F0502020204030204" pitchFamily="34" charset="0"/>
                        </a:rPr>
                        <a:t>Bây giờ, </a:t>
                      </a:r>
                      <a:r>
                        <a:rPr sz="3600" b="1" dirty="0">
                          <a:solidFill>
                            <a:schemeClr val="tx1"/>
                          </a:solidFill>
                          <a:latin typeface="Times New Roman" panose="02020603050405020304" pitchFamily="18" charset="0"/>
                          <a:cs typeface="Calibri" panose="020F0502020204030204" pitchFamily="34" charset="0"/>
                        </a:rPr>
                        <a:t>mùa thu hoạch lạc đã v</a:t>
                      </a:r>
                      <a:r>
                        <a:rPr sz="3600" b="1" dirty="0">
                          <a:solidFill>
                            <a:schemeClr val="tx1"/>
                          </a:solidFill>
                          <a:latin typeface="Times New Roman" panose="02020603050405020304" pitchFamily="18" charset="0"/>
                          <a:ea typeface="Calibri" panose="020F0502020204030204" pitchFamily="34" charset="0"/>
                        </a:rPr>
                        <a:t>à</a:t>
                      </a:r>
                      <a:r>
                        <a:rPr sz="3600" b="1" dirty="0">
                          <a:solidFill>
                            <a:schemeClr val="tx1"/>
                          </a:solidFill>
                          <a:latin typeface="Times New Roman" panose="02020603050405020304" pitchFamily="18" charset="0"/>
                          <a:cs typeface="Calibri" panose="020F0502020204030204" pitchFamily="34" charset="0"/>
                        </a:rPr>
                        <a:t>o chặng cuối.</a:t>
                      </a:r>
                      <a:endParaRPr lang="en-US" sz="3600" b="1" dirty="0">
                        <a:solidFill>
                          <a:schemeClr val="tx1"/>
                        </a:solidFill>
                        <a:latin typeface="Calibri" panose="020F0502020204030204" pitchFamily="34" charset="0"/>
                        <a:ea typeface="Calibri" panose="020F0502020204030204" pitchFamily="34" charset="0"/>
                      </a:endParaRPr>
                    </a:p>
                  </a:txBody>
                  <a:tcPr marL="114300" marR="114300" marT="0" marB="0">
                    <a:lnL>
                      <a:noFill/>
                    </a:lnL>
                    <a:lnR>
                      <a:noFill/>
                    </a:lnR>
                    <a:lnT>
                      <a:noFill/>
                    </a:lnT>
                    <a:lnB>
                      <a:noFill/>
                    </a:lnB>
                    <a:lnTlToBr>
                      <a:noFill/>
                    </a:lnTlToBr>
                    <a:lnBlToTr>
                      <a:noFill/>
                    </a:lnBlToTr>
                    <a:noFill/>
                  </a:tcPr>
                </a:tc>
              </a:tr>
            </a:tbl>
          </a:graphicData>
        </a:graphic>
      </p:graphicFrame>
      <p:sp>
        <p:nvSpPr>
          <p:cNvPr id="5" name="Oval Callout 4"/>
          <p:cNvSpPr/>
          <p:nvPr/>
        </p:nvSpPr>
        <p:spPr>
          <a:xfrm>
            <a:off x="0" y="52388"/>
            <a:ext cx="9144000" cy="131921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5pPr>
          </a:lstStyle>
          <a:p>
            <a:pPr lvl="0" algn="ctr">
              <a:buNone/>
            </a:pPr>
            <a:r>
              <a:rPr sz="4800" dirty="0">
                <a:latin typeface="Times New Roman" panose="02020603050405020304" pitchFamily="18" charset="0"/>
                <a:cs typeface="Times New Roman" panose="02020603050405020304" pitchFamily="18" charset="0"/>
              </a:rPr>
              <a:t>Sữa lỗi :</a:t>
            </a:r>
            <a:endParaRPr sz="4800" dirty="0">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5"/>
                                        </p:tgtEl>
                                        <p:attrNameLst>
                                          <p:attrName>style.color</p:attrName>
                                        </p:attrNameLst>
                                      </p:cBhvr>
                                      <p:to>
                                        <a:schemeClr val="bg1"/>
                                      </p:to>
                                    </p:animClr>
                                    <p:animClr clrSpc="rgb" dir="cw">
                                      <p:cBhvr>
                                        <p:cTn id="7" dur="250" autoRev="1" fill="remove"/>
                                        <p:tgtEl>
                                          <p:spTgt spid="5"/>
                                        </p:tgtEl>
                                        <p:attrNameLst>
                                          <p:attrName>fillcolor</p:attrName>
                                        </p:attrNameLst>
                                      </p:cBhvr>
                                      <p:to>
                                        <a:schemeClr val="bg1"/>
                                      </p:to>
                                    </p:animClr>
                                    <p:set>
                                      <p:cBhvr>
                                        <p:cTn id="8" dur="250" autoRev="1" fill="remove"/>
                                        <p:tgtEl>
                                          <p:spTgt spid="5"/>
                                        </p:tgtEl>
                                        <p:attrNameLst>
                                          <p:attrName>fill.type</p:attrName>
                                        </p:attrNameLst>
                                      </p:cBhvr>
                                      <p:to>
                                        <p:strVal val="solid"/>
                                      </p:to>
                                    </p:set>
                                    <p:set>
                                      <p:cBhvr>
                                        <p:cTn id="9" dur="250" autoRev="1" fill="remove"/>
                                        <p:tgtEl>
                                          <p:spTgt spid="5"/>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7651"/>
                                        </p:tgtEl>
                                        <p:attrNameLst>
                                          <p:attrName>style.visibility</p:attrName>
                                        </p:attrNameLst>
                                      </p:cBhvr>
                                      <p:to>
                                        <p:strVal val="visible"/>
                                      </p:to>
                                    </p:set>
                                    <p:animEffect transition="in" filter="fade">
                                      <p:cBhvr>
                                        <p:cTn id="14" dur="1000"/>
                                        <p:tgtEl>
                                          <p:spTgt spid="27651"/>
                                        </p:tgtEl>
                                      </p:cBhvr>
                                    </p:animEffect>
                                    <p:anim calcmode="lin" valueType="num">
                                      <p:cBhvr>
                                        <p:cTn id="15" dur="1000" fill="hold"/>
                                        <p:tgtEl>
                                          <p:spTgt spid="27651"/>
                                        </p:tgtEl>
                                        <p:attrNameLst>
                                          <p:attrName>ppt_x</p:attrName>
                                        </p:attrNameLst>
                                      </p:cBhvr>
                                      <p:tavLst>
                                        <p:tav tm="0">
                                          <p:val>
                                            <p:strVal val="#ppt_x"/>
                                          </p:val>
                                        </p:tav>
                                        <p:tav tm="100000">
                                          <p:val>
                                            <p:strVal val="#ppt_x"/>
                                          </p:val>
                                        </p:tav>
                                      </p:tavLst>
                                    </p:anim>
                                    <p:anim calcmode="lin" valueType="num">
                                      <p:cBhvr>
                                        <p:cTn id="16" dur="1000" fill="hold"/>
                                        <p:tgtEl>
                                          <p:spTgt spid="276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477000"/>
          </a:xfrm>
          <a:ln/>
        </p:spPr>
        <p:txBody>
          <a:bodyPr vert="horz" wrap="square" lIns="91440" tIns="45720" rIns="91440" bIns="45720" anchor="t" anchorCtr="0"/>
          <a:lstStyle/>
          <a:p>
            <a:pPr marL="0" indent="0">
              <a:buNone/>
            </a:pPr>
            <a:endParaRPr sz="3600" b="1" dirty="0">
              <a:latin typeface="Times New Roman" panose="02020603050405020304" pitchFamily="18" charset="0"/>
              <a:cs typeface="Times New Roman" panose="02020603050405020304" pitchFamily="18" charset="0"/>
            </a:endParaRPr>
          </a:p>
          <a:p>
            <a:pPr marL="0" indent="0">
              <a:buNone/>
            </a:pPr>
            <a:r>
              <a:rPr sz="3600" b="1" dirty="0">
                <a:latin typeface="Times New Roman" panose="02020603050405020304" pitchFamily="18" charset="0"/>
                <a:cs typeface="Times New Roman" panose="02020603050405020304" pitchFamily="18" charset="0"/>
              </a:rPr>
              <a:t>b. Năm 19 tuổi chị đẻ đứa con trai, sau đó chồng mắc bệnh, ốm liền trong hai năm rồi chết. Chị l</a:t>
            </a:r>
            <a:r>
              <a:rPr sz="3600" b="1" dirty="0">
                <a:latin typeface="Times New Roman" panose="02020603050405020304" pitchFamily="18" charset="0"/>
                <a:ea typeface="Times New Roman" panose="02020603050405020304" pitchFamily="18" charset="0"/>
              </a:rPr>
              <a:t>à</a:t>
            </a:r>
            <a:r>
              <a:rPr sz="3600" b="1" dirty="0">
                <a:latin typeface="Times New Roman" panose="02020603050405020304" pitchFamily="18" charset="0"/>
                <a:cs typeface="Times New Roman" panose="02020603050405020304" pitchFamily="18" charset="0"/>
              </a:rPr>
              <a:t>m quần quật phụng dưỡng cha mẹ chồng, hầu hạ chồng, bú mớm cho con. Có những ng</a:t>
            </a:r>
            <a:r>
              <a:rPr sz="3600" b="1" dirty="0">
                <a:latin typeface="Times New Roman" panose="02020603050405020304" pitchFamily="18" charset="0"/>
                <a:ea typeface="Times New Roman" panose="02020603050405020304" pitchFamily="18" charset="0"/>
              </a:rPr>
              <a:t>à</a:t>
            </a:r>
            <a:r>
              <a:rPr sz="3600" b="1" dirty="0">
                <a:latin typeface="Times New Roman" panose="02020603050405020304" pitchFamily="18" charset="0"/>
                <a:cs typeface="Times New Roman" panose="02020603050405020304" pitchFamily="18" charset="0"/>
              </a:rPr>
              <a:t>y ngắn ngủi cơn bệnh tạm lui, chồng chị yêu thương chị vô cùng.</a:t>
            </a:r>
          </a:p>
          <a:p>
            <a:pPr marL="0" indent="0" algn="r">
              <a:buNone/>
            </a:pPr>
            <a:r>
              <a:rPr sz="3600" b="1" dirty="0">
                <a:latin typeface="Times New Roman" panose="02020603050405020304" pitchFamily="18" charset="0"/>
                <a:cs typeface="Times New Roman" panose="02020603050405020304" pitchFamily="18" charset="0"/>
              </a:rPr>
              <a:t>(Dẫn theo Trần Ngọc Thêm)</a:t>
            </a:r>
            <a:endParaRPr sz="3600" b="1" dirty="0">
              <a:latin typeface="Times New Roman" panose="02020603050405020304" pitchFamily="18" charset="0"/>
              <a:ea typeface="Times New Roman" panose="02020603050405020304"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5181600"/>
          </a:xfrm>
          <a:ln/>
        </p:spPr>
        <p:txBody>
          <a:bodyPr vert="horz" wrap="square" lIns="91440" tIns="45720" rIns="91440" bIns="45720" anchor="t" anchorCtr="0"/>
          <a:lstStyle/>
          <a:p>
            <a:pPr marL="0" indent="0" algn="just">
              <a:buNone/>
            </a:pPr>
            <a:r>
              <a:rPr sz="3600" b="1" dirty="0">
                <a:latin typeface="Times New Roman" panose="02020603050405020304" pitchFamily="18" charset="0"/>
                <a:cs typeface="Calibri" panose="020F0502020204030204" pitchFamily="34" charset="0"/>
              </a:rPr>
              <a:t>    Năm 19 tuổi chị đẻ đứa con trai, sau đó chồng mắc bệnh, ốm liền trong hai năm rồi chết. </a:t>
            </a:r>
            <a:r>
              <a:rPr sz="3600" b="1" dirty="0">
                <a:solidFill>
                  <a:srgbClr val="FF0000"/>
                </a:solidFill>
                <a:latin typeface="Times New Roman" panose="02020603050405020304" pitchFamily="18" charset="0"/>
                <a:cs typeface="Calibri" panose="020F0502020204030204" pitchFamily="34" charset="0"/>
              </a:rPr>
              <a:t>Trong suốt hai năm anh ấy ốm nặng, </a:t>
            </a:r>
            <a:r>
              <a:rPr sz="3600" b="1" dirty="0">
                <a:latin typeface="Times New Roman" panose="02020603050405020304" pitchFamily="18" charset="0"/>
                <a:cs typeface="Calibri" panose="020F0502020204030204" pitchFamily="34" charset="0"/>
              </a:rPr>
              <a:t>chị l</a:t>
            </a:r>
            <a:r>
              <a:rPr sz="3600" b="1" dirty="0">
                <a:latin typeface="Times New Roman" panose="02020603050405020304" pitchFamily="18" charset="0"/>
                <a:ea typeface="Calibri" panose="020F0502020204030204" pitchFamily="34" charset="0"/>
              </a:rPr>
              <a:t>à</a:t>
            </a:r>
            <a:r>
              <a:rPr sz="3600" b="1" dirty="0">
                <a:latin typeface="Times New Roman" panose="02020603050405020304" pitchFamily="18" charset="0"/>
                <a:cs typeface="Calibri" panose="020F0502020204030204" pitchFamily="34" charset="0"/>
              </a:rPr>
              <a:t>m quần quật phụng dưỡng cha mẹ chồng, hầu hạ chồng, bú mớm cho con. Có những ng</a:t>
            </a:r>
            <a:r>
              <a:rPr sz="3600" b="1" dirty="0">
                <a:latin typeface="Times New Roman" panose="02020603050405020304" pitchFamily="18" charset="0"/>
                <a:ea typeface="Calibri" panose="020F0502020204030204" pitchFamily="34" charset="0"/>
              </a:rPr>
              <a:t>à</a:t>
            </a:r>
            <a:r>
              <a:rPr sz="3600" b="1" dirty="0">
                <a:latin typeface="Times New Roman" panose="02020603050405020304" pitchFamily="18" charset="0"/>
                <a:cs typeface="Calibri" panose="020F0502020204030204" pitchFamily="34" charset="0"/>
              </a:rPr>
              <a:t>y ngắn ngủi cơn bệnh tạm lui, chồng chị yêu thương chị vô cùng.</a:t>
            </a:r>
            <a:endParaRPr sz="3600" b="1" dirty="0"/>
          </a:p>
        </p:txBody>
      </p:sp>
      <p:sp>
        <p:nvSpPr>
          <p:cNvPr id="4" name="Cloud Callout 3"/>
          <p:cNvSpPr/>
          <p:nvPr/>
        </p:nvSpPr>
        <p:spPr>
          <a:xfrm>
            <a:off x="533400" y="457200"/>
            <a:ext cx="8153400" cy="1066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rgbClr val="FF0000"/>
                </a:solidFill>
                <a:latin typeface="Times New Roman" panose="02020603050405020304" pitchFamily="18" charset="0"/>
                <a:ea typeface="+mn-ea"/>
                <a:cs typeface="+mn-cs"/>
              </a:defRPr>
            </a:lvl5pPr>
          </a:lstStyle>
          <a:p>
            <a:pPr lvl="0" algn="ctr">
              <a:buNone/>
            </a:pPr>
            <a:r>
              <a:rPr sz="4400" b="1" dirty="0">
                <a:latin typeface="Times New Roman" panose="02020603050405020304" pitchFamily="18" charset="0"/>
                <a:cs typeface="Times New Roman" panose="02020603050405020304" pitchFamily="18" charset="0"/>
              </a:rPr>
              <a:t>Sữa lỗi :</a:t>
            </a:r>
            <a:endParaRPr sz="4400" b="1" dirty="0">
              <a:latin typeface="Times New Roman" panose="02020603050405020304" pitchFamily="18" charset="0"/>
              <a:ea typeface="Times New Roman" panose="02020603050405020304" pitchFamily="18"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47688"/>
            <a:ext cx="9144000" cy="976313"/>
          </a:xfrm>
        </p:spPr>
        <p:txBody>
          <a:bodyPr vert="horz" wrap="square" lIns="91440" tIns="45720" rIns="91440" bIns="45720" numCol="1" anchor="ctr" anchorCtr="0" compatLnSpc="1"/>
          <a:lstStyle/>
          <a:p>
            <a:pPr algn="l">
              <a:buNone/>
            </a:pPr>
            <a:r>
              <a:rPr sz="4000" b="1" dirty="0">
                <a:solidFill>
                  <a:srgbClr val="FF0000"/>
                </a:solidFill>
                <a:latin typeface="Times New Roman" panose="02020603050405020304" pitchFamily="18" charset="0"/>
                <a:cs typeface="Times New Roman" panose="02020603050405020304" pitchFamily="18" charset="0"/>
              </a:rPr>
              <a:t>4. B</a:t>
            </a:r>
            <a:r>
              <a:rPr sz="4000" b="1" dirty="0">
                <a:solidFill>
                  <a:srgbClr val="FF0000"/>
                </a:solidFill>
                <a:latin typeface="Times New Roman" panose="02020603050405020304" pitchFamily="18" charset="0"/>
                <a:ea typeface="Times New Roman" panose="02020603050405020304" pitchFamily="18" charset="0"/>
              </a:rPr>
              <a:t>à</a:t>
            </a:r>
            <a:r>
              <a:rPr sz="4000" b="1" dirty="0">
                <a:solidFill>
                  <a:srgbClr val="FF0000"/>
                </a:solidFill>
                <a:latin typeface="Times New Roman" panose="02020603050405020304" pitchFamily="18" charset="0"/>
                <a:cs typeface="Times New Roman" panose="02020603050405020304" pitchFamily="18" charset="0"/>
              </a:rPr>
              <a:t>i tập 4: Tìm lỗi về liên kết hình thức. </a:t>
            </a:r>
            <a:endParaRPr sz="4000" b="1" dirty="0">
              <a:solidFill>
                <a:srgbClr val="FF0000"/>
              </a:solidFill>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524000"/>
            <a:ext cx="8243888" cy="4800600"/>
          </a:xfrm>
          <a:ln/>
        </p:spPr>
        <p:txBody>
          <a:bodyPr vert="horz" wrap="square" lIns="91440" tIns="45720" rIns="91440" bIns="45720" anchor="t" anchorCtr="0"/>
          <a:lstStyle/>
          <a:p>
            <a:pPr marL="0" indent="0" algn="just">
              <a:buNone/>
            </a:pPr>
            <a:r>
              <a:rPr sz="3600" b="1" dirty="0">
                <a:latin typeface="Times New Roman" panose="02020603050405020304" pitchFamily="18" charset="0"/>
                <a:cs typeface="Times New Roman" panose="02020603050405020304" pitchFamily="18" charset="0"/>
              </a:rPr>
              <a:t>a. Với bộ răng khỏe cứng, lo</a:t>
            </a:r>
            <a:r>
              <a:rPr sz="3600" b="1" dirty="0">
                <a:latin typeface="Times New Roman" panose="02020603050405020304" pitchFamily="18" charset="0"/>
                <a:ea typeface="Times New Roman" panose="02020603050405020304" pitchFamily="18" charset="0"/>
              </a:rPr>
              <a:t>à</a:t>
            </a:r>
            <a:r>
              <a:rPr sz="3600" b="1" dirty="0">
                <a:latin typeface="Times New Roman" panose="02020603050405020304" pitchFamily="18" charset="0"/>
                <a:cs typeface="Times New Roman" panose="02020603050405020304" pitchFamily="18" charset="0"/>
              </a:rPr>
              <a:t>i nhện khổng lồ n</a:t>
            </a:r>
            <a:r>
              <a:rPr sz="3600" b="1" dirty="0">
                <a:latin typeface="Times New Roman" panose="02020603050405020304" pitchFamily="18" charset="0"/>
                <a:ea typeface="Times New Roman" panose="02020603050405020304" pitchFamily="18" charset="0"/>
              </a:rPr>
              <a:t>à</a:t>
            </a:r>
            <a:r>
              <a:rPr sz="3600" b="1" dirty="0">
                <a:latin typeface="Times New Roman" panose="02020603050405020304" pitchFamily="18" charset="0"/>
                <a:cs typeface="Times New Roman" panose="02020603050405020304" pitchFamily="18" charset="0"/>
              </a:rPr>
              <a:t>y có thể cắn thủng cả gi</a:t>
            </a:r>
            <a:r>
              <a:rPr sz="3600" b="1" dirty="0">
                <a:latin typeface="Times New Roman" panose="02020603050405020304" pitchFamily="18" charset="0"/>
                <a:ea typeface="Times New Roman" panose="02020603050405020304" pitchFamily="18" charset="0"/>
              </a:rPr>
              <a:t>à</a:t>
            </a:r>
            <a:r>
              <a:rPr sz="3600" b="1" dirty="0">
                <a:latin typeface="Times New Roman" panose="02020603050405020304" pitchFamily="18" charset="0"/>
                <a:cs typeface="Times New Roman" panose="02020603050405020304" pitchFamily="18" charset="0"/>
              </a:rPr>
              <a:t>y da. Mọi biện pháp chống lại nó vẫn chưa có kết quả vì chúng sống lâu dưới mặt đất. Hiện nay, người ta vẫn đang thử tìm cách bắt chúng để lấy nọc điều trị cho những người bị nó cắn.</a:t>
            </a:r>
          </a:p>
          <a:p>
            <a:pPr marL="0" indent="0">
              <a:buNone/>
            </a:pPr>
            <a:r>
              <a:rPr sz="3600" b="1" dirty="0">
                <a:latin typeface="Times New Roman" panose="02020603050405020304" pitchFamily="18" charset="0"/>
                <a:cs typeface="Times New Roman" panose="02020603050405020304" pitchFamily="18" charset="0"/>
              </a:rPr>
              <a:t>                                               ( Báo)</a:t>
            </a:r>
            <a:endParaRPr sz="3600" b="1" dirty="0">
              <a:latin typeface="Times New Roman" panose="02020603050405020304" pitchFamily="18" charset="0"/>
              <a:ea typeface="Times New Roman" panose="02020603050405020304"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p:nvPr/>
        </p:nvSpPr>
        <p:spPr>
          <a:xfrm>
            <a:off x="0" y="1295400"/>
            <a:ext cx="9144000" cy="1917700"/>
          </a:xfrm>
          <a:prstGeom prst="rect">
            <a:avLst/>
          </a:prstGeom>
          <a:noFill/>
          <a:ln w="9525">
            <a:noFill/>
          </a:ln>
        </p:spPr>
        <p:txBody>
          <a:bodyPr>
            <a:spAutoFit/>
          </a:bodyPr>
          <a:lstStyle/>
          <a:p>
            <a:pPr algn="just" eaLnBrk="1" hangingPunct="1"/>
            <a:r>
              <a:rPr lang="en-US" altLang="en-US" dirty="0">
                <a:solidFill>
                  <a:schemeClr val="tx1"/>
                </a:solidFill>
                <a:latin typeface="Times New Roman" panose="02020603050405020304" pitchFamily="18" charset="0"/>
              </a:rPr>
              <a:t>      Tác phẩm nghệ thuật nào cũng xây dựng bằng những vật liệu mượn ở thực tại (1). </a:t>
            </a:r>
            <a:r>
              <a:rPr lang="en-US" altLang="en-US" b="1" i="1" dirty="0">
                <a:solidFill>
                  <a:schemeClr val="tx1"/>
                </a:solidFill>
                <a:latin typeface="Times New Roman" panose="02020603050405020304" pitchFamily="18" charset="0"/>
              </a:rPr>
              <a:t>Nhưng nghệ sĩ</a:t>
            </a:r>
            <a:r>
              <a:rPr lang="en-US" altLang="en-US" dirty="0">
                <a:solidFill>
                  <a:schemeClr val="tx1"/>
                </a:solidFill>
                <a:latin typeface="Times New Roman" panose="02020603050405020304" pitchFamily="18" charset="0"/>
              </a:rPr>
              <a:t> không những ghi lại </a:t>
            </a:r>
            <a:r>
              <a:rPr lang="en-US" altLang="en-US" b="1" i="1" dirty="0">
                <a:solidFill>
                  <a:schemeClr val="tx1"/>
                </a:solidFill>
                <a:latin typeface="Times New Roman" panose="02020603050405020304" pitchFamily="18" charset="0"/>
              </a:rPr>
              <a:t>cái đã có rồi</a:t>
            </a:r>
            <a:r>
              <a:rPr lang="en-US" altLang="en-US" dirty="0">
                <a:solidFill>
                  <a:schemeClr val="tx1"/>
                </a:solidFill>
                <a:latin typeface="Times New Roman" panose="02020603050405020304" pitchFamily="18" charset="0"/>
              </a:rPr>
              <a:t> mà còn muốn nói một điều gì mới mẻ (2). </a:t>
            </a:r>
            <a:r>
              <a:rPr lang="en-US" altLang="en-US" b="1" i="1" dirty="0">
                <a:solidFill>
                  <a:schemeClr val="tx1"/>
                </a:solidFill>
                <a:latin typeface="Times New Roman" panose="02020603050405020304" pitchFamily="18" charset="0"/>
              </a:rPr>
              <a:t>Anh</a:t>
            </a:r>
            <a:r>
              <a:rPr lang="en-US" altLang="en-US" dirty="0">
                <a:solidFill>
                  <a:schemeClr val="tx1"/>
                </a:solidFill>
                <a:latin typeface="Times New Roman" panose="02020603050405020304" pitchFamily="18" charset="0"/>
              </a:rPr>
              <a:t> gửi vào </a:t>
            </a:r>
            <a:r>
              <a:rPr lang="en-US" altLang="en-US" b="1" i="1" dirty="0">
                <a:solidFill>
                  <a:schemeClr val="tx1"/>
                </a:solidFill>
                <a:latin typeface="Times New Roman" panose="02020603050405020304" pitchFamily="18" charset="0"/>
              </a:rPr>
              <a:t>tác phẩm</a:t>
            </a:r>
            <a:r>
              <a:rPr lang="en-US" altLang="en-US" dirty="0">
                <a:solidFill>
                  <a:schemeClr val="tx1"/>
                </a:solidFill>
                <a:latin typeface="Times New Roman" panose="02020603050405020304" pitchFamily="18" charset="0"/>
              </a:rPr>
              <a:t> một lá thư, một lời nhắn nhủ, anh muốn đem một phần của mình góp vào đời sống chung</a:t>
            </a:r>
          </a:p>
          <a:p>
            <a:pPr eaLnBrk="1" hangingPunct="1"/>
            <a:r>
              <a:rPr lang="en-US" altLang="en-US" dirty="0">
                <a:solidFill>
                  <a:schemeClr val="tx1"/>
                </a:solidFill>
                <a:latin typeface="Times New Roman" panose="02020603050405020304" pitchFamily="18" charset="0"/>
              </a:rPr>
              <a:t> quanh (3).</a:t>
            </a:r>
            <a:r>
              <a:rPr lang="en-US" altLang="en-US" sz="1800" dirty="0">
                <a:solidFill>
                  <a:schemeClr val="tx1"/>
                </a:solidFill>
                <a:latin typeface="Times New Roman" panose="02020603050405020304" pitchFamily="18" charset="0"/>
              </a:rPr>
              <a:t> </a:t>
            </a:r>
            <a:r>
              <a:rPr lang="en-US" altLang="en-US" dirty="0">
                <a:solidFill>
                  <a:schemeClr val="tx1"/>
                </a:solidFill>
                <a:latin typeface="Times New Roman" panose="02020603050405020304" pitchFamily="18" charset="0"/>
              </a:rPr>
              <a:t>		                 </a:t>
            </a:r>
            <a:r>
              <a:rPr lang="en-US" altLang="en-US" sz="2000" dirty="0">
                <a:solidFill>
                  <a:schemeClr val="tx1"/>
                </a:solidFill>
                <a:latin typeface="Times New Roman" panose="02020603050405020304" pitchFamily="18" charset="0"/>
              </a:rPr>
              <a:t>(</a:t>
            </a:r>
            <a:r>
              <a:rPr lang="en-US" altLang="en-US" sz="2000" i="1" dirty="0">
                <a:solidFill>
                  <a:schemeClr val="tx1"/>
                </a:solidFill>
                <a:latin typeface="Times New Roman" panose="02020603050405020304" pitchFamily="18" charset="0"/>
              </a:rPr>
              <a:t>Nguyễn Đình Thi, Tiếng nói của văn nghệ</a:t>
            </a:r>
            <a:r>
              <a:rPr lang="en-US" altLang="en-US" sz="2000" dirty="0">
                <a:solidFill>
                  <a:schemeClr val="tx1"/>
                </a:solidFill>
                <a:latin typeface="Times New Roman" panose="02020603050405020304" pitchFamily="18" charset="0"/>
              </a:rPr>
              <a:t>)</a:t>
            </a:r>
          </a:p>
        </p:txBody>
      </p:sp>
      <p:sp>
        <p:nvSpPr>
          <p:cNvPr id="2061" name="Text Box 13"/>
          <p:cNvSpPr txBox="1"/>
          <p:nvPr/>
        </p:nvSpPr>
        <p:spPr>
          <a:xfrm>
            <a:off x="381000" y="3429000"/>
            <a:ext cx="7772400" cy="457200"/>
          </a:xfrm>
          <a:prstGeom prst="rect">
            <a:avLst/>
          </a:prstGeom>
          <a:noFill/>
          <a:ln w="9525">
            <a:noFill/>
          </a:ln>
        </p:spPr>
        <p:txBody>
          <a:bodyPr>
            <a:spAutoFit/>
          </a:bodyPr>
          <a:lstStyle/>
          <a:p>
            <a:pPr algn="just">
              <a:spcBef>
                <a:spcPct val="50000"/>
              </a:spcBef>
            </a:pPr>
            <a:r>
              <a:rPr lang="en-US" altLang="en-US" dirty="0">
                <a:solidFill>
                  <a:srgbClr val="000099"/>
                </a:solidFill>
                <a:latin typeface="Times New Roman" panose="02020603050405020304" pitchFamily="18" charset="0"/>
              </a:rPr>
              <a:t>Đoạn văn bàn về cách người nghệ sĩ phản ánh thực tại.</a:t>
            </a:r>
          </a:p>
        </p:txBody>
      </p:sp>
      <p:sp>
        <p:nvSpPr>
          <p:cNvPr id="2062" name="AutoShape 14"/>
          <p:cNvSpPr/>
          <p:nvPr/>
        </p:nvSpPr>
        <p:spPr>
          <a:xfrm>
            <a:off x="1295400" y="5638800"/>
            <a:ext cx="6629400" cy="1219200"/>
          </a:xfrm>
          <a:prstGeom prst="horizontalScroll">
            <a:avLst>
              <a:gd name="adj" fmla="val 12500"/>
            </a:avLst>
          </a:prstGeom>
          <a:solidFill>
            <a:srgbClr val="0000FF"/>
          </a:solidFill>
          <a:ln w="9525" cap="flat" cmpd="sng">
            <a:solidFill>
              <a:schemeClr val="tx1"/>
            </a:solidFill>
            <a:prstDash val="solid"/>
            <a:headEnd type="none" w="med" len="med"/>
            <a:tailEnd type="none" w="med" len="med"/>
          </a:ln>
        </p:spPr>
        <p:txBody>
          <a:bodyPr wrap="none" anchor="ctr" anchorCtr="0"/>
          <a:lstStyle/>
          <a:p>
            <a:pPr algn="ctr"/>
            <a:endParaRPr lang="en-US" altLang="en-US" b="1" dirty="0">
              <a:solidFill>
                <a:srgbClr val="0000FF"/>
              </a:solidFill>
              <a:latin typeface="Times New Roman" panose="02020603050405020304" pitchFamily="18" charset="0"/>
            </a:endParaRPr>
          </a:p>
          <a:p>
            <a:pPr algn="ctr"/>
            <a:r>
              <a:rPr lang="en-US" altLang="en-US" b="1" dirty="0">
                <a:solidFill>
                  <a:schemeClr val="bg1"/>
                </a:solidFill>
                <a:latin typeface="Times New Roman" panose="02020603050405020304" pitchFamily="18" charset="0"/>
              </a:rPr>
              <a:t>Đoạn văn trên bàn về vấn đề gì?</a:t>
            </a:r>
          </a:p>
          <a:p>
            <a:pPr algn="ctr" eaLnBrk="1" hangingPunct="1"/>
            <a:endParaRPr lang="en-US" altLang="en-US" b="1" dirty="0">
              <a:solidFill>
                <a:schemeClr val="bg1"/>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060"/>
                                        </p:tgtEl>
                                        <p:attrNameLst>
                                          <p:attrName>style.visibility</p:attrName>
                                        </p:attrNameLst>
                                      </p:cBhvr>
                                      <p:to>
                                        <p:strVal val="visible"/>
                                      </p:to>
                                    </p:set>
                                    <p:animEffect transition="in" filter="box(in)">
                                      <p:cBhvr>
                                        <p:cTn id="7" dur="500"/>
                                        <p:tgtEl>
                                          <p:spTgt spid="206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62"/>
                                        </p:tgtEl>
                                        <p:attrNameLst>
                                          <p:attrName>style.visibility</p:attrName>
                                        </p:attrNameLst>
                                      </p:cBhvr>
                                      <p:to>
                                        <p:strVal val="visible"/>
                                      </p:to>
                                    </p:set>
                                    <p:animEffect transition="in" filter="box(in)">
                                      <p:cBhvr>
                                        <p:cTn id="12" dur="500"/>
                                        <p:tgtEl>
                                          <p:spTgt spid="206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xit" presetSubtype="16" fill="hold" grpId="1" nodeType="clickEffect">
                                  <p:stCondLst>
                                    <p:cond delay="0"/>
                                  </p:stCondLst>
                                  <p:childTnLst>
                                    <p:animEffect transition="out" filter="box(in)">
                                      <p:cBhvr>
                                        <p:cTn id="16" dur="500"/>
                                        <p:tgtEl>
                                          <p:spTgt spid="2062"/>
                                        </p:tgtEl>
                                      </p:cBhvr>
                                    </p:animEffect>
                                    <p:set>
                                      <p:cBhvr>
                                        <p:cTn id="17" dur="1" fill="hold">
                                          <p:stCondLst>
                                            <p:cond delay="499"/>
                                          </p:stCondLst>
                                        </p:cTn>
                                        <p:tgtEl>
                                          <p:spTgt spid="2062"/>
                                        </p:tgtEl>
                                        <p:attrNameLst>
                                          <p:attrName>style.visibility</p:attrName>
                                        </p:attrNameLst>
                                      </p:cBhvr>
                                      <p:to>
                                        <p:strVal val="hidden"/>
                                      </p:to>
                                    </p:set>
                                  </p:childTnLst>
                                </p:cTn>
                              </p:par>
                              <p:par>
                                <p:cTn id="18" presetID="4" presetClass="entr" presetSubtype="16" fill="hold" grpId="0" nodeType="withEffect">
                                  <p:stCondLst>
                                    <p:cond delay="0"/>
                                  </p:stCondLst>
                                  <p:childTnLst>
                                    <p:set>
                                      <p:cBhvr>
                                        <p:cTn id="19" dur="1" fill="hold">
                                          <p:stCondLst>
                                            <p:cond delay="0"/>
                                          </p:stCondLst>
                                        </p:cTn>
                                        <p:tgtEl>
                                          <p:spTgt spid="2061"/>
                                        </p:tgtEl>
                                        <p:attrNameLst>
                                          <p:attrName>style.visibility</p:attrName>
                                        </p:attrNameLst>
                                      </p:cBhvr>
                                      <p:to>
                                        <p:strVal val="visible"/>
                                      </p:to>
                                    </p:set>
                                    <p:animEffect transition="in" filter="box(in)">
                                      <p:cBhvr>
                                        <p:cTn id="20" dur="500"/>
                                        <p:tgtEl>
                                          <p:spTgt spid="2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0" grpId="0"/>
      <p:bldP spid="2061" grpId="0"/>
      <p:bldP spid="2062" grpId="0" animBg="1"/>
      <p:bldP spid="2062" grpId="1"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458200" cy="6858000"/>
          </a:xfrm>
          <a:ln/>
        </p:spPr>
        <p:txBody>
          <a:bodyPr vert="horz" wrap="square" lIns="91440" tIns="45720" rIns="91440" bIns="45720" anchor="t" anchorCtr="0"/>
          <a:lstStyle/>
          <a:p>
            <a:pPr marL="0" indent="0">
              <a:buNone/>
            </a:pPr>
            <a:r>
              <a:rPr sz="4400" b="1" dirty="0">
                <a:solidFill>
                  <a:srgbClr val="0070C0"/>
                </a:solidFill>
                <a:latin typeface="Times New Roman" panose="02020603050405020304" pitchFamily="18" charset="0"/>
                <a:cs typeface="Calibri" panose="020F0502020204030204" pitchFamily="34" charset="0"/>
              </a:rPr>
              <a:t>       </a:t>
            </a:r>
          </a:p>
          <a:p>
            <a:pPr marL="0" indent="0">
              <a:buNone/>
            </a:pPr>
            <a:endParaRPr sz="4400" b="1" dirty="0">
              <a:solidFill>
                <a:srgbClr val="0070C0"/>
              </a:solidFill>
              <a:latin typeface="Times New Roman" panose="02020603050405020304" pitchFamily="18" charset="0"/>
              <a:cs typeface="Calibri" panose="020F0502020204030204" pitchFamily="34" charset="0"/>
            </a:endParaRPr>
          </a:p>
          <a:p>
            <a:pPr marL="0" indent="0">
              <a:buNone/>
            </a:pPr>
            <a:r>
              <a:rPr sz="4400" b="1" dirty="0">
                <a:solidFill>
                  <a:srgbClr val="0070C0"/>
                </a:solidFill>
                <a:latin typeface="Times New Roman" panose="02020603050405020304" pitchFamily="18" charset="0"/>
                <a:cs typeface="Calibri" panose="020F0502020204030204" pitchFamily="34" charset="0"/>
              </a:rPr>
              <a:t>       Đại từ xưng hô chưa hợp lý:</a:t>
            </a:r>
          </a:p>
          <a:p>
            <a:pPr marL="0" indent="0">
              <a:buNone/>
            </a:pPr>
            <a:r>
              <a:rPr sz="4400" b="1" dirty="0">
                <a:solidFill>
                  <a:srgbClr val="0070C0"/>
                </a:solidFill>
                <a:latin typeface="Times New Roman" panose="02020603050405020304" pitchFamily="18" charset="0"/>
                <a:cs typeface="Calibri" panose="020F0502020204030204" pitchFamily="34" charset="0"/>
              </a:rPr>
              <a:t>“ nó” v</a:t>
            </a:r>
            <a:r>
              <a:rPr sz="4400" b="1" dirty="0">
                <a:solidFill>
                  <a:srgbClr val="0070C0"/>
                </a:solidFill>
                <a:latin typeface="Times New Roman" panose="02020603050405020304" pitchFamily="18" charset="0"/>
                <a:ea typeface="Calibri" panose="020F0502020204030204" pitchFamily="34" charset="0"/>
              </a:rPr>
              <a:t>à</a:t>
            </a:r>
            <a:r>
              <a:rPr sz="4400" b="1" dirty="0">
                <a:solidFill>
                  <a:srgbClr val="0070C0"/>
                </a:solidFill>
                <a:latin typeface="Times New Roman" panose="02020603050405020304" pitchFamily="18" charset="0"/>
                <a:cs typeface="Calibri" panose="020F0502020204030204" pitchFamily="34" charset="0"/>
              </a:rPr>
              <a:t> “ chúng” chưa hợp lý v</a:t>
            </a:r>
            <a:r>
              <a:rPr sz="4400" b="1" dirty="0">
                <a:solidFill>
                  <a:srgbClr val="0070C0"/>
                </a:solidFill>
                <a:latin typeface="Times New Roman" panose="02020603050405020304" pitchFamily="18" charset="0"/>
                <a:ea typeface="Calibri" panose="020F0502020204030204" pitchFamily="34" charset="0"/>
              </a:rPr>
              <a:t>à</a:t>
            </a:r>
            <a:r>
              <a:rPr sz="4400" b="1" dirty="0">
                <a:solidFill>
                  <a:srgbClr val="0070C0"/>
                </a:solidFill>
                <a:latin typeface="Times New Roman" panose="02020603050405020304" pitchFamily="18" charset="0"/>
                <a:cs typeface="Calibri" panose="020F0502020204030204" pitchFamily="34" charset="0"/>
              </a:rPr>
              <a:t> chưa thống nhất nên ta thay từ </a:t>
            </a:r>
          </a:p>
          <a:p>
            <a:pPr marL="0" indent="0">
              <a:buNone/>
            </a:pPr>
            <a:r>
              <a:rPr sz="4400" b="1" dirty="0">
                <a:solidFill>
                  <a:srgbClr val="0070C0"/>
                </a:solidFill>
                <a:latin typeface="Times New Roman" panose="02020603050405020304" pitchFamily="18" charset="0"/>
                <a:cs typeface="Calibri" panose="020F0502020204030204" pitchFamily="34" charset="0"/>
              </a:rPr>
              <a:t>“ nó” th</a:t>
            </a:r>
            <a:r>
              <a:rPr sz="4400" b="1" dirty="0">
                <a:solidFill>
                  <a:srgbClr val="0070C0"/>
                </a:solidFill>
                <a:latin typeface="Times New Roman" panose="02020603050405020304" pitchFamily="18" charset="0"/>
                <a:ea typeface="Calibri" panose="020F0502020204030204" pitchFamily="34" charset="0"/>
              </a:rPr>
              <a:t>à</a:t>
            </a:r>
            <a:r>
              <a:rPr sz="4400" b="1" dirty="0">
                <a:solidFill>
                  <a:srgbClr val="0070C0"/>
                </a:solidFill>
                <a:latin typeface="Times New Roman" panose="02020603050405020304" pitchFamily="18" charset="0"/>
                <a:cs typeface="Calibri" panose="020F0502020204030204" pitchFamily="34" charset="0"/>
              </a:rPr>
              <a:t>nh “ chúng”.</a:t>
            </a:r>
            <a:endParaRPr sz="4400" b="1" dirty="0">
              <a:solidFill>
                <a:srgbClr val="0070C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75" y="1027113"/>
            <a:ext cx="7786688" cy="2187575"/>
          </a:xfrm>
        </p:spPr>
        <p:txBody>
          <a:bodyPr vert="horz" wrap="square" lIns="91440" tIns="45720" rIns="91440" bIns="45720" numCol="1" anchor="ctr" anchorCtr="0" compatLnSpc="1"/>
          <a:lstStyle/>
          <a:p>
            <a:pPr>
              <a:buNone/>
            </a:pPr>
            <a:r>
              <a:rPr sz="2800" b="1" dirty="0">
                <a:solidFill>
                  <a:schemeClr val="tx1"/>
                </a:solidFill>
                <a:latin typeface="Times New Roman" panose="02020603050405020304" pitchFamily="18" charset="0"/>
                <a:cs typeface="Times New Roman" panose="02020603050405020304" pitchFamily="18" charset="0"/>
              </a:rPr>
              <a:t>b. Tại văn phòng, đồng chí Bộ trưởng đã gặp gỡ một số b</a:t>
            </a:r>
            <a:r>
              <a:rPr sz="2800" b="1" dirty="0">
                <a:solidFill>
                  <a:schemeClr val="tx1"/>
                </a:solidFill>
                <a:latin typeface="Times New Roman" panose="02020603050405020304" pitchFamily="18" charset="0"/>
                <a:ea typeface="Times New Roman" panose="02020603050405020304" pitchFamily="18" charset="0"/>
              </a:rPr>
              <a:t>à</a:t>
            </a:r>
            <a:r>
              <a:rPr sz="2800" b="1" dirty="0">
                <a:solidFill>
                  <a:schemeClr val="tx1"/>
                </a:solidFill>
                <a:latin typeface="Times New Roman" panose="02020603050405020304" pitchFamily="18" charset="0"/>
                <a:cs typeface="Times New Roman" panose="02020603050405020304" pitchFamily="18" charset="0"/>
              </a:rPr>
              <a:t> con nông dân để trao đổi ý kiến. Mỗi lúc b</a:t>
            </a:r>
            <a:r>
              <a:rPr sz="2800" b="1" dirty="0">
                <a:solidFill>
                  <a:schemeClr val="tx1"/>
                </a:solidFill>
                <a:latin typeface="Times New Roman" panose="02020603050405020304" pitchFamily="18" charset="0"/>
                <a:ea typeface="Times New Roman" panose="02020603050405020304" pitchFamily="18" charset="0"/>
              </a:rPr>
              <a:t>à</a:t>
            </a:r>
            <a:r>
              <a:rPr sz="2800" b="1" dirty="0">
                <a:solidFill>
                  <a:schemeClr val="tx1"/>
                </a:solidFill>
                <a:latin typeface="Times New Roman" panose="02020603050405020304" pitchFamily="18" charset="0"/>
                <a:cs typeface="Times New Roman" panose="02020603050405020304" pitchFamily="18" charset="0"/>
              </a:rPr>
              <a:t> con kéo đến hội trường một đông</a:t>
            </a:r>
            <a:br>
              <a:rPr sz="2800" b="1" dirty="0">
                <a:solidFill>
                  <a:schemeClr val="tx1"/>
                </a:solidFill>
                <a:latin typeface="Times New Roman" panose="02020603050405020304" pitchFamily="18" charset="0"/>
                <a:cs typeface="Times New Roman" panose="02020603050405020304" pitchFamily="18" charset="0"/>
              </a:rPr>
            </a:br>
            <a:r>
              <a:rPr sz="2800" b="1" dirty="0">
                <a:solidFill>
                  <a:schemeClr val="tx1"/>
                </a:solidFill>
                <a:latin typeface="Times New Roman" panose="02020603050405020304" pitchFamily="18" charset="0"/>
                <a:cs typeface="Times New Roman" panose="02020603050405020304" pitchFamily="18" charset="0"/>
              </a:rPr>
              <a:t>                                                          ( Báo )</a:t>
            </a:r>
            <a:r>
              <a:rPr sz="2500" b="1" dirty="0">
                <a:solidFill>
                  <a:schemeClr val="tx1"/>
                </a:solidFill>
                <a:latin typeface="Times New Roman" panose="02020603050405020304" pitchFamily="18" charset="0"/>
                <a:cs typeface="Times New Roman" panose="02020603050405020304" pitchFamily="18" charset="0"/>
              </a:rPr>
              <a:t/>
            </a:r>
            <a:br>
              <a:rPr sz="2500" b="1" dirty="0">
                <a:solidFill>
                  <a:schemeClr val="tx1"/>
                </a:solidFill>
                <a:latin typeface="Times New Roman" panose="02020603050405020304" pitchFamily="18" charset="0"/>
                <a:cs typeface="Times New Roman" panose="02020603050405020304" pitchFamily="18" charset="0"/>
              </a:rPr>
            </a:br>
            <a:endParaRPr sz="2500" b="1" dirty="0">
              <a:solidFill>
                <a:schemeClr val="tx1"/>
              </a:solidFill>
              <a:latin typeface="Times New Roman" panose="02020603050405020304" pitchFamily="18" charset="0"/>
              <a:ea typeface="Times New Roman" panose="02020603050405020304" pitchFamily="18" charset="0"/>
            </a:endParaRPr>
          </a:p>
        </p:txBody>
      </p:sp>
      <p:sp>
        <p:nvSpPr>
          <p:cNvPr id="32771" name="Content Placeholder 2"/>
          <p:cNvSpPr>
            <a:spLocks noGrp="1"/>
          </p:cNvSpPr>
          <p:nvPr>
            <p:ph idx="1"/>
          </p:nvPr>
        </p:nvSpPr>
        <p:spPr>
          <a:xfrm>
            <a:off x="1000125" y="2714625"/>
            <a:ext cx="6777038" cy="3079750"/>
          </a:xfrm>
          <a:ln/>
        </p:spPr>
        <p:txBody>
          <a:bodyPr vert="horz" wrap="square" lIns="91440" tIns="45720" rIns="91440" bIns="45720" anchor="t" anchorCtr="0"/>
          <a:lstStyle/>
          <a:p>
            <a:pPr>
              <a:buNone/>
            </a:pPr>
            <a:r>
              <a:rPr sz="2800" b="1" dirty="0">
                <a:solidFill>
                  <a:srgbClr val="0000CC"/>
                </a:solidFill>
                <a:latin typeface="Times New Roman" panose="02020603050405020304" pitchFamily="18" charset="0"/>
                <a:cs typeface="Times New Roman" panose="02020603050405020304" pitchFamily="18" charset="0"/>
              </a:rPr>
              <a:t>- “Văn phòng” v</a:t>
            </a:r>
            <a:r>
              <a:rPr sz="2800" b="1" dirty="0">
                <a:solidFill>
                  <a:srgbClr val="0000CC"/>
                </a:solidFill>
                <a:latin typeface="Times New Roman" panose="02020603050405020304" pitchFamily="18" charset="0"/>
                <a:ea typeface="Times New Roman" panose="02020603050405020304" pitchFamily="18" charset="0"/>
              </a:rPr>
              <a:t>à</a:t>
            </a:r>
            <a:r>
              <a:rPr sz="2800" b="1" dirty="0">
                <a:solidFill>
                  <a:srgbClr val="0000CC"/>
                </a:solidFill>
                <a:latin typeface="Times New Roman" panose="02020603050405020304" pitchFamily="18" charset="0"/>
                <a:cs typeface="Times New Roman" panose="02020603050405020304" pitchFamily="18" charset="0"/>
              </a:rPr>
              <a:t> “ hội trường” không cùng nghĩa với nhau. Thay từ “ hội trường” th</a:t>
            </a:r>
            <a:r>
              <a:rPr sz="2800" b="1" dirty="0">
                <a:solidFill>
                  <a:srgbClr val="0000CC"/>
                </a:solidFill>
                <a:latin typeface="Times New Roman" panose="02020603050405020304" pitchFamily="18" charset="0"/>
                <a:ea typeface="Times New Roman" panose="02020603050405020304" pitchFamily="18" charset="0"/>
              </a:rPr>
              <a:t>à</a:t>
            </a:r>
            <a:r>
              <a:rPr sz="2800" b="1" dirty="0">
                <a:solidFill>
                  <a:srgbClr val="0000CC"/>
                </a:solidFill>
                <a:latin typeface="Times New Roman" panose="02020603050405020304" pitchFamily="18" charset="0"/>
                <a:cs typeface="Times New Roman" panose="02020603050405020304" pitchFamily="18" charset="0"/>
              </a:rPr>
              <a:t>nh từ “ văn phòng”.</a:t>
            </a:r>
            <a:r>
              <a:rPr dirty="0">
                <a:solidFill>
                  <a:srgbClr val="0000CC"/>
                </a:solidFill>
              </a:rPr>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WordArt 6"/>
          <p:cNvSpPr>
            <a:spLocks noTextEdit="1"/>
          </p:cNvSpPr>
          <p:nvPr/>
        </p:nvSpPr>
        <p:spPr>
          <a:xfrm>
            <a:off x="2057400" y="1752600"/>
            <a:ext cx="4629150" cy="523875"/>
          </a:xfrm>
          <a:prstGeom prst="rect">
            <a:avLst/>
          </a:prstGeom>
        </p:spPr>
        <p:txBody>
          <a:bodyPr wrap="none" fromWordArt="1">
            <a:prstTxWarp prst="textPlain">
              <a:avLst>
                <a:gd name="adj" fmla="val 50000"/>
              </a:avLst>
            </a:prstTxWarp>
            <a:normAutofit fontScale="92500" lnSpcReduction="20000"/>
            <a:scene3d>
              <a:camera prst="legacyObliqueRight">
                <a:rot lat="0" lon="0" rev="0"/>
              </a:camera>
              <a:lightRig rig="legacyHarsh3" dir="t"/>
            </a:scene3d>
            <a:sp3d extrusionH="100000" prstMaterial="legacyMatte">
              <a:extrusionClr>
                <a:srgbClr val="663300"/>
              </a:extrusionClr>
            </a:sp3d>
          </a:bodyPr>
          <a:lstStyle/>
          <a:p>
            <a:pPr algn="ctr"/>
            <a:r>
              <a:rPr lang="en-US" sz="3600" dirty="0">
                <a:solidFill>
                  <a:srgbClr val="FF3300"/>
                </a:solidFill>
                <a:latin typeface="Times New Roman" panose="02020603050405020304" pitchFamily="18" charset="0"/>
                <a:ea typeface="Times New Roman" panose="02020603050405020304" pitchFamily="18" charset="0"/>
              </a:rPr>
              <a:t>HƯỚNG DẪN 	TỰ HỌC Ở NHÀ</a:t>
            </a:r>
          </a:p>
        </p:txBody>
      </p:sp>
      <p:sp>
        <p:nvSpPr>
          <p:cNvPr id="5" name="Rectangle 10"/>
          <p:cNvSpPr/>
          <p:nvPr/>
        </p:nvSpPr>
        <p:spPr>
          <a:xfrm>
            <a:off x="381000" y="2743200"/>
            <a:ext cx="8362950" cy="1323975"/>
          </a:xfrm>
          <a:prstGeom prst="rect">
            <a:avLst/>
          </a:prstGeom>
          <a:noFill/>
          <a:ln w="9525">
            <a:noFill/>
          </a:ln>
        </p:spPr>
        <p:txBody>
          <a:bodyPr wrap="none">
            <a:spAutoFit/>
          </a:bodyPr>
          <a:lstStyle/>
          <a:p>
            <a:pPr eaLnBrk="1" hangingPunct="1"/>
            <a:r>
              <a:rPr lang="nl-NL" altLang="en-US" sz="2000" b="1" dirty="0">
                <a:solidFill>
                  <a:srgbClr val="000099"/>
                </a:solidFill>
                <a:latin typeface="Times New Roman" panose="02020603050405020304" pitchFamily="18" charset="0"/>
              </a:rPr>
              <a:t> - Ôn lại kiến thức đã học ( ghi nhớ SGK trang 43)</a:t>
            </a:r>
          </a:p>
          <a:p>
            <a:pPr eaLnBrk="1" hangingPunct="1"/>
            <a:r>
              <a:rPr lang="nl-NL" altLang="en-US" sz="2000" b="1" dirty="0">
                <a:solidFill>
                  <a:srgbClr val="000099"/>
                </a:solidFill>
                <a:latin typeface="Times New Roman" panose="02020603050405020304" pitchFamily="18" charset="0"/>
              </a:rPr>
              <a:t>- Tìm các đoạn văn đã học trong sách giáo khoa và chỉ ra được</a:t>
            </a:r>
          </a:p>
          <a:p>
            <a:pPr eaLnBrk="1" hangingPunct="1"/>
            <a:r>
              <a:rPr lang="nl-NL" altLang="en-US" sz="2000" b="1" dirty="0">
                <a:solidFill>
                  <a:srgbClr val="000099"/>
                </a:solidFill>
                <a:latin typeface="Times New Roman" panose="02020603050405020304" pitchFamily="18" charset="0"/>
              </a:rPr>
              <a:t>sự liên kết về nội dung và hình thức của các đoạn văn.</a:t>
            </a:r>
          </a:p>
          <a:p>
            <a:pPr eaLnBrk="1" hangingPunct="1"/>
            <a:r>
              <a:rPr lang="nl-NL" altLang="en-US" sz="2000" b="1" dirty="0">
                <a:solidFill>
                  <a:srgbClr val="000099"/>
                </a:solidFill>
                <a:latin typeface="Times New Roman" panose="02020603050405020304" pitchFamily="18" charset="0"/>
              </a:rPr>
              <a:t>- Viết đoạn văn với nội dung tự chọn trong đó có sử dụng các phép liên kết.</a:t>
            </a:r>
            <a:endParaRPr lang="en-US" altLang="en-US" sz="2000" b="1" dirty="0">
              <a:solidFill>
                <a:srgbClr val="000099"/>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3795"/>
                                        </p:tgtEl>
                                        <p:attrNameLst>
                                          <p:attrName>style.visibility</p:attrName>
                                        </p:attrNameLst>
                                      </p:cBhvr>
                                      <p:to>
                                        <p:strVal val="visible"/>
                                      </p:to>
                                    </p:set>
                                    <p:anim calcmode="lin" valueType="num">
                                      <p:cBhvr>
                                        <p:cTn id="7" dur="500" decel="50000" fill="hold">
                                          <p:stCondLst>
                                            <p:cond delay="0"/>
                                          </p:stCondLst>
                                        </p:cTn>
                                        <p:tgtEl>
                                          <p:spTgt spid="3379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379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3795"/>
                                        </p:tgtEl>
                                        <p:attrNameLst>
                                          <p:attrName>ppt_w</p:attrName>
                                        </p:attrNameLst>
                                      </p:cBhvr>
                                      <p:tavLst>
                                        <p:tav tm="0">
                                          <p:val>
                                            <p:strVal val="#ppt_w*.05"/>
                                          </p:val>
                                        </p:tav>
                                        <p:tav tm="100000">
                                          <p:val>
                                            <p:strVal val="#ppt_w"/>
                                          </p:val>
                                        </p:tav>
                                      </p:tavLst>
                                    </p:anim>
                                    <p:anim calcmode="lin" valueType="num">
                                      <p:cBhvr>
                                        <p:cTn id="10" dur="1000" fill="hold"/>
                                        <p:tgtEl>
                                          <p:spTgt spid="3379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379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379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379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3795"/>
                                        </p:tgtEl>
                                      </p:cBhvr>
                                    </p:animEffect>
                                  </p:childTnLst>
                                </p:cTn>
                              </p:par>
                              <p:par>
                                <p:cTn id="15" presetID="42" presetClass="entr" presetSubtype="0" fill="hold" nodeType="with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1000"/>
                                        <p:tgtEl>
                                          <p:spTgt spid="5">
                                            <p:txEl>
                                              <p:pRg st="0" end="0"/>
                                            </p:txEl>
                                          </p:spTgt>
                                        </p:tgtEl>
                                      </p:cBhvr>
                                    </p:animEffect>
                                    <p:anim calcmode="lin" valueType="num">
                                      <p:cBhvr>
                                        <p:cTn id="1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1000"/>
                                        <p:tgtEl>
                                          <p:spTgt spid="5">
                                            <p:txEl>
                                              <p:pRg st="1" end="1"/>
                                            </p:txEl>
                                          </p:spTgt>
                                        </p:tgtEl>
                                      </p:cBhvr>
                                    </p:animEffect>
                                    <p:anim calcmode="lin" valueType="num">
                                      <p:cBhvr>
                                        <p:cTn id="2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1" end="1"/>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fade">
                                      <p:cBhvr>
                                        <p:cTn id="27" dur="1000"/>
                                        <p:tgtEl>
                                          <p:spTgt spid="5">
                                            <p:txEl>
                                              <p:pRg st="2" end="2"/>
                                            </p:txEl>
                                          </p:spTgt>
                                        </p:tgtEl>
                                      </p:cBhvr>
                                    </p:animEffect>
                                    <p:anim calcmode="lin" valueType="num">
                                      <p:cBhvr>
                                        <p:cTn id="2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5">
                                            <p:txEl>
                                              <p:pRg st="2" end="2"/>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fade">
                                      <p:cBhvr>
                                        <p:cTn id="32" dur="1000"/>
                                        <p:tgtEl>
                                          <p:spTgt spid="5">
                                            <p:txEl>
                                              <p:pRg st="3" end="3"/>
                                            </p:txEl>
                                          </p:spTgt>
                                        </p:tgtEl>
                                      </p:cBhvr>
                                    </p:animEffect>
                                    <p:anim calcmode="lin" valueType="num">
                                      <p:cBhvr>
                                        <p:cTn id="33"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p:nvPr/>
        </p:nvSpPr>
        <p:spPr>
          <a:xfrm>
            <a:off x="0" y="1295400"/>
            <a:ext cx="9144000" cy="1917700"/>
          </a:xfrm>
          <a:prstGeom prst="rect">
            <a:avLst/>
          </a:prstGeom>
          <a:noFill/>
          <a:ln w="9525">
            <a:noFill/>
          </a:ln>
        </p:spPr>
        <p:txBody>
          <a:bodyPr>
            <a:spAutoFit/>
          </a:bodyPr>
          <a:lstStyle/>
          <a:p>
            <a:pPr algn="just" eaLnBrk="1" hangingPunct="1"/>
            <a:r>
              <a:rPr lang="en-US" altLang="en-US" dirty="0">
                <a:solidFill>
                  <a:schemeClr val="tx1"/>
                </a:solidFill>
                <a:latin typeface="Times New Roman" panose="02020603050405020304" pitchFamily="18" charset="0"/>
              </a:rPr>
              <a:t>      Tác phẩm nghệ thuật nào cũng xây dựng bằng những vật liệu mượn ở thực tại (1). </a:t>
            </a:r>
            <a:r>
              <a:rPr lang="en-US" altLang="en-US" b="1" i="1" dirty="0">
                <a:solidFill>
                  <a:schemeClr val="tx1"/>
                </a:solidFill>
                <a:latin typeface="Times New Roman" panose="02020603050405020304" pitchFamily="18" charset="0"/>
              </a:rPr>
              <a:t>Nhưng nghệ sĩ</a:t>
            </a:r>
            <a:r>
              <a:rPr lang="en-US" altLang="en-US" dirty="0">
                <a:solidFill>
                  <a:schemeClr val="tx1"/>
                </a:solidFill>
                <a:latin typeface="Times New Roman" panose="02020603050405020304" pitchFamily="18" charset="0"/>
              </a:rPr>
              <a:t> không những ghi lại </a:t>
            </a:r>
            <a:r>
              <a:rPr lang="en-US" altLang="en-US" b="1" i="1" dirty="0">
                <a:solidFill>
                  <a:schemeClr val="tx1"/>
                </a:solidFill>
                <a:latin typeface="Times New Roman" panose="02020603050405020304" pitchFamily="18" charset="0"/>
              </a:rPr>
              <a:t>cái đã có rồi</a:t>
            </a:r>
            <a:r>
              <a:rPr lang="en-US" altLang="en-US" dirty="0">
                <a:solidFill>
                  <a:schemeClr val="tx1"/>
                </a:solidFill>
                <a:latin typeface="Times New Roman" panose="02020603050405020304" pitchFamily="18" charset="0"/>
              </a:rPr>
              <a:t> mà còn muốn nói một điều gì mới mẻ (2). </a:t>
            </a:r>
            <a:r>
              <a:rPr lang="en-US" altLang="en-US" b="1" i="1" dirty="0">
                <a:solidFill>
                  <a:schemeClr val="tx1"/>
                </a:solidFill>
                <a:latin typeface="Times New Roman" panose="02020603050405020304" pitchFamily="18" charset="0"/>
              </a:rPr>
              <a:t>Anh</a:t>
            </a:r>
            <a:r>
              <a:rPr lang="en-US" altLang="en-US" dirty="0">
                <a:solidFill>
                  <a:schemeClr val="tx1"/>
                </a:solidFill>
                <a:latin typeface="Times New Roman" panose="02020603050405020304" pitchFamily="18" charset="0"/>
              </a:rPr>
              <a:t> gửi vào </a:t>
            </a:r>
            <a:r>
              <a:rPr lang="en-US" altLang="en-US" b="1" i="1" dirty="0">
                <a:solidFill>
                  <a:schemeClr val="tx1"/>
                </a:solidFill>
                <a:latin typeface="Times New Roman" panose="02020603050405020304" pitchFamily="18" charset="0"/>
              </a:rPr>
              <a:t>tác phẩm</a:t>
            </a:r>
            <a:r>
              <a:rPr lang="en-US" altLang="en-US" dirty="0">
                <a:solidFill>
                  <a:schemeClr val="tx1"/>
                </a:solidFill>
                <a:latin typeface="Times New Roman" panose="02020603050405020304" pitchFamily="18" charset="0"/>
              </a:rPr>
              <a:t> một lá thư, một lời nhắn nhủ, anh muốn đem một phần của mình góp vào đời sống chung</a:t>
            </a:r>
          </a:p>
          <a:p>
            <a:pPr eaLnBrk="1" hangingPunct="1"/>
            <a:r>
              <a:rPr lang="en-US" altLang="en-US" dirty="0">
                <a:solidFill>
                  <a:schemeClr val="tx1"/>
                </a:solidFill>
                <a:latin typeface="Times New Roman" panose="02020603050405020304" pitchFamily="18" charset="0"/>
              </a:rPr>
              <a:t> quanh (3).</a:t>
            </a:r>
            <a:r>
              <a:rPr lang="en-US" altLang="en-US" sz="1800" dirty="0">
                <a:solidFill>
                  <a:schemeClr val="tx1"/>
                </a:solidFill>
                <a:latin typeface="Times New Roman" panose="02020603050405020304" pitchFamily="18" charset="0"/>
              </a:rPr>
              <a:t> </a:t>
            </a:r>
            <a:r>
              <a:rPr lang="en-US" altLang="en-US" dirty="0">
                <a:solidFill>
                  <a:schemeClr val="tx1"/>
                </a:solidFill>
                <a:latin typeface="Times New Roman" panose="02020603050405020304" pitchFamily="18" charset="0"/>
              </a:rPr>
              <a:t>		                 </a:t>
            </a:r>
            <a:r>
              <a:rPr lang="en-US" altLang="en-US" sz="2000" dirty="0">
                <a:solidFill>
                  <a:schemeClr val="tx1"/>
                </a:solidFill>
                <a:latin typeface="Times New Roman" panose="02020603050405020304" pitchFamily="18" charset="0"/>
              </a:rPr>
              <a:t>(</a:t>
            </a:r>
            <a:r>
              <a:rPr lang="en-US" altLang="en-US" sz="2000" i="1" dirty="0">
                <a:solidFill>
                  <a:schemeClr val="tx1"/>
                </a:solidFill>
                <a:latin typeface="Times New Roman" panose="02020603050405020304" pitchFamily="18" charset="0"/>
              </a:rPr>
              <a:t>Nguyễn Đình Thi, Tiếng nói của văn nghệ</a:t>
            </a:r>
            <a:r>
              <a:rPr lang="en-US" altLang="en-US" sz="2000" dirty="0">
                <a:solidFill>
                  <a:schemeClr val="tx1"/>
                </a:solidFill>
                <a:latin typeface="Times New Roman" panose="02020603050405020304" pitchFamily="18" charset="0"/>
              </a:rPr>
              <a:t>)</a:t>
            </a:r>
          </a:p>
        </p:txBody>
      </p:sp>
      <p:sp>
        <p:nvSpPr>
          <p:cNvPr id="5123" name="Text Box 7"/>
          <p:cNvSpPr txBox="1"/>
          <p:nvPr/>
        </p:nvSpPr>
        <p:spPr>
          <a:xfrm>
            <a:off x="381000" y="3429000"/>
            <a:ext cx="7772400" cy="457200"/>
          </a:xfrm>
          <a:prstGeom prst="rect">
            <a:avLst/>
          </a:prstGeom>
          <a:noFill/>
          <a:ln w="9525">
            <a:noFill/>
          </a:ln>
        </p:spPr>
        <p:txBody>
          <a:bodyPr>
            <a:spAutoFit/>
          </a:bodyPr>
          <a:lstStyle/>
          <a:p>
            <a:pPr algn="just">
              <a:spcBef>
                <a:spcPct val="50000"/>
              </a:spcBef>
            </a:pPr>
            <a:r>
              <a:rPr lang="en-US" altLang="en-US" dirty="0">
                <a:solidFill>
                  <a:srgbClr val="000099"/>
                </a:solidFill>
                <a:latin typeface="Times New Roman" panose="02020603050405020304" pitchFamily="18" charset="0"/>
              </a:rPr>
              <a:t>Đoạn văn bàn về cách người nghệ sĩ phản ánh thực tại.</a:t>
            </a:r>
          </a:p>
        </p:txBody>
      </p:sp>
      <p:sp>
        <p:nvSpPr>
          <p:cNvPr id="7177" name="AutoShape 9"/>
          <p:cNvSpPr/>
          <p:nvPr/>
        </p:nvSpPr>
        <p:spPr>
          <a:xfrm>
            <a:off x="1066800" y="5715000"/>
            <a:ext cx="7543800" cy="1219200"/>
          </a:xfrm>
          <a:prstGeom prst="horizontalScroll">
            <a:avLst>
              <a:gd name="adj" fmla="val 12500"/>
            </a:avLst>
          </a:prstGeom>
          <a:solidFill>
            <a:srgbClr val="0000FF"/>
          </a:solidFill>
          <a:ln w="9525" cap="flat" cmpd="sng">
            <a:solidFill>
              <a:schemeClr val="tx1"/>
            </a:solidFill>
            <a:prstDash val="solid"/>
            <a:headEnd type="none" w="med" len="med"/>
            <a:tailEnd type="none" w="med" len="med"/>
          </a:ln>
        </p:spPr>
        <p:txBody>
          <a:bodyPr wrap="none" anchor="ctr" anchorCtr="0"/>
          <a:lstStyle/>
          <a:p>
            <a:pPr algn="ctr"/>
            <a:r>
              <a:rPr lang="en-US" altLang="en-US" b="1" dirty="0">
                <a:solidFill>
                  <a:schemeClr val="bg1"/>
                </a:solidFill>
                <a:latin typeface="Times New Roman" panose="02020603050405020304" pitchFamily="18" charset="0"/>
              </a:rPr>
              <a:t>Chủ đề ấy có quan hệ như thế nào với chủ đề chung </a:t>
            </a:r>
          </a:p>
          <a:p>
            <a:pPr algn="ctr"/>
            <a:r>
              <a:rPr lang="en-US" altLang="en-US" b="1" dirty="0">
                <a:solidFill>
                  <a:schemeClr val="bg1"/>
                </a:solidFill>
                <a:latin typeface="Times New Roman" panose="02020603050405020304" pitchFamily="18" charset="0"/>
              </a:rPr>
              <a:t>của văn bản?</a:t>
            </a:r>
          </a:p>
        </p:txBody>
      </p:sp>
      <p:sp>
        <p:nvSpPr>
          <p:cNvPr id="7178" name="Text Box 10"/>
          <p:cNvSpPr txBox="1"/>
          <p:nvPr/>
        </p:nvSpPr>
        <p:spPr>
          <a:xfrm>
            <a:off x="381000" y="4038600"/>
            <a:ext cx="8763000" cy="457200"/>
          </a:xfrm>
          <a:prstGeom prst="rect">
            <a:avLst/>
          </a:prstGeom>
          <a:noFill/>
          <a:ln w="9525">
            <a:noFill/>
          </a:ln>
        </p:spPr>
        <p:txBody>
          <a:bodyPr>
            <a:spAutoFit/>
          </a:bodyPr>
          <a:lstStyle/>
          <a:p>
            <a:pPr algn="just">
              <a:spcBef>
                <a:spcPct val="50000"/>
              </a:spcBef>
            </a:pPr>
            <a:r>
              <a:rPr lang="en-US" altLang="en-US" dirty="0">
                <a:solidFill>
                  <a:srgbClr val="000099"/>
                </a:solidFill>
                <a:latin typeface="Times New Roman" panose="02020603050405020304" pitchFamily="18" charset="0"/>
              </a:rPr>
              <a:t>Có quan hệ mật thiết với chủ đề của văn bản: Tiếng nói của văn nghệ.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7177"/>
                                        </p:tgtEl>
                                        <p:attrNameLst>
                                          <p:attrName>style.visibility</p:attrName>
                                        </p:attrNameLst>
                                      </p:cBhvr>
                                      <p:to>
                                        <p:strVal val="visible"/>
                                      </p:to>
                                    </p:set>
                                    <p:animEffect transition="in" filter="box(in)">
                                      <p:cBhvr>
                                        <p:cTn id="7" dur="500"/>
                                        <p:tgtEl>
                                          <p:spTgt spid="717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grpId="1" nodeType="clickEffect">
                                  <p:stCondLst>
                                    <p:cond delay="0"/>
                                  </p:stCondLst>
                                  <p:childTnLst>
                                    <p:animEffect transition="out" filter="box(in)">
                                      <p:cBhvr>
                                        <p:cTn id="11" dur="500"/>
                                        <p:tgtEl>
                                          <p:spTgt spid="7177"/>
                                        </p:tgtEl>
                                      </p:cBhvr>
                                    </p:animEffect>
                                    <p:set>
                                      <p:cBhvr>
                                        <p:cTn id="12" dur="1" fill="hold">
                                          <p:stCondLst>
                                            <p:cond delay="499"/>
                                          </p:stCondLst>
                                        </p:cTn>
                                        <p:tgtEl>
                                          <p:spTgt spid="717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178"/>
                                        </p:tgtEl>
                                        <p:attrNameLst>
                                          <p:attrName>style.visibility</p:attrName>
                                        </p:attrNameLst>
                                      </p:cBhvr>
                                      <p:to>
                                        <p:strVal val="visible"/>
                                      </p:to>
                                    </p:set>
                                    <p:animEffect transition="in" filter="fade">
                                      <p:cBhvr>
                                        <p:cTn id="17" dur="1000"/>
                                        <p:tgtEl>
                                          <p:spTgt spid="7178"/>
                                        </p:tgtEl>
                                      </p:cBhvr>
                                    </p:animEffect>
                                    <p:anim calcmode="lin" valueType="num">
                                      <p:cBhvr>
                                        <p:cTn id="18" dur="1000" fill="hold"/>
                                        <p:tgtEl>
                                          <p:spTgt spid="7178"/>
                                        </p:tgtEl>
                                        <p:attrNameLst>
                                          <p:attrName>ppt_x</p:attrName>
                                        </p:attrNameLst>
                                      </p:cBhvr>
                                      <p:tavLst>
                                        <p:tav tm="0">
                                          <p:val>
                                            <p:strVal val="#ppt_x"/>
                                          </p:val>
                                        </p:tav>
                                        <p:tav tm="100000">
                                          <p:val>
                                            <p:strVal val="#ppt_x"/>
                                          </p:val>
                                        </p:tav>
                                      </p:tavLst>
                                    </p:anim>
                                    <p:anim calcmode="lin" valueType="num">
                                      <p:cBhvr>
                                        <p:cTn id="19" dur="1000" fill="hold"/>
                                        <p:tgtEl>
                                          <p:spTgt spid="717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7" grpId="0" animBg="1"/>
      <p:bldP spid="7177" grpId="1" animBg="1"/>
      <p:bldP spid="717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p:nvPr/>
        </p:nvSpPr>
        <p:spPr>
          <a:xfrm>
            <a:off x="0" y="1295400"/>
            <a:ext cx="9144000" cy="1917700"/>
          </a:xfrm>
          <a:prstGeom prst="rect">
            <a:avLst/>
          </a:prstGeom>
          <a:noFill/>
          <a:ln w="9525">
            <a:noFill/>
          </a:ln>
        </p:spPr>
        <p:txBody>
          <a:bodyPr>
            <a:spAutoFit/>
          </a:bodyPr>
          <a:lstStyle/>
          <a:p>
            <a:pPr algn="just" eaLnBrk="1" hangingPunct="1"/>
            <a:r>
              <a:rPr lang="en-US" altLang="en-US" dirty="0">
                <a:solidFill>
                  <a:schemeClr val="tx1"/>
                </a:solidFill>
                <a:latin typeface="Times New Roman" panose="02020603050405020304" pitchFamily="18" charset="0"/>
              </a:rPr>
              <a:t>      Tác phẩm nghệ thuật nào cũng xây dựng bằng những vật liệu mượn ở thực tại (1). </a:t>
            </a:r>
            <a:r>
              <a:rPr lang="en-US" altLang="en-US" b="1" i="1" dirty="0">
                <a:solidFill>
                  <a:schemeClr val="tx1"/>
                </a:solidFill>
                <a:latin typeface="Times New Roman" panose="02020603050405020304" pitchFamily="18" charset="0"/>
              </a:rPr>
              <a:t>Nhưng nghệ sĩ</a:t>
            </a:r>
            <a:r>
              <a:rPr lang="en-US" altLang="en-US" dirty="0">
                <a:solidFill>
                  <a:schemeClr val="tx1"/>
                </a:solidFill>
                <a:latin typeface="Times New Roman" panose="02020603050405020304" pitchFamily="18" charset="0"/>
              </a:rPr>
              <a:t> không những ghi lại </a:t>
            </a:r>
            <a:r>
              <a:rPr lang="en-US" altLang="en-US" b="1" i="1" dirty="0">
                <a:solidFill>
                  <a:schemeClr val="tx1"/>
                </a:solidFill>
                <a:latin typeface="Times New Roman" panose="02020603050405020304" pitchFamily="18" charset="0"/>
              </a:rPr>
              <a:t>cái đã có rồi</a:t>
            </a:r>
            <a:r>
              <a:rPr lang="en-US" altLang="en-US" dirty="0">
                <a:solidFill>
                  <a:schemeClr val="tx1"/>
                </a:solidFill>
                <a:latin typeface="Times New Roman" panose="02020603050405020304" pitchFamily="18" charset="0"/>
              </a:rPr>
              <a:t> mà còn muốn nói một điều gì mới mẻ (2). </a:t>
            </a:r>
            <a:r>
              <a:rPr lang="en-US" altLang="en-US" b="1" i="1" dirty="0">
                <a:solidFill>
                  <a:schemeClr val="tx1"/>
                </a:solidFill>
                <a:latin typeface="Times New Roman" panose="02020603050405020304" pitchFamily="18" charset="0"/>
              </a:rPr>
              <a:t>Anh</a:t>
            </a:r>
            <a:r>
              <a:rPr lang="en-US" altLang="en-US" dirty="0">
                <a:solidFill>
                  <a:schemeClr val="tx1"/>
                </a:solidFill>
                <a:latin typeface="Times New Roman" panose="02020603050405020304" pitchFamily="18" charset="0"/>
              </a:rPr>
              <a:t> gửi vào </a:t>
            </a:r>
            <a:r>
              <a:rPr lang="en-US" altLang="en-US" b="1" i="1" dirty="0">
                <a:solidFill>
                  <a:schemeClr val="tx1"/>
                </a:solidFill>
                <a:latin typeface="Times New Roman" panose="02020603050405020304" pitchFamily="18" charset="0"/>
              </a:rPr>
              <a:t>tác phẩm</a:t>
            </a:r>
            <a:r>
              <a:rPr lang="en-US" altLang="en-US" dirty="0">
                <a:solidFill>
                  <a:schemeClr val="tx1"/>
                </a:solidFill>
                <a:latin typeface="Times New Roman" panose="02020603050405020304" pitchFamily="18" charset="0"/>
              </a:rPr>
              <a:t> một lá thư, một lời nhắn nhủ, anh muốn đem một phần của mình góp vào đời sống chung</a:t>
            </a:r>
          </a:p>
          <a:p>
            <a:pPr eaLnBrk="1" hangingPunct="1"/>
            <a:r>
              <a:rPr lang="en-US" altLang="en-US" dirty="0">
                <a:solidFill>
                  <a:schemeClr val="tx1"/>
                </a:solidFill>
                <a:latin typeface="Times New Roman" panose="02020603050405020304" pitchFamily="18" charset="0"/>
              </a:rPr>
              <a:t> quanh (3).</a:t>
            </a:r>
            <a:r>
              <a:rPr lang="en-US" altLang="en-US" sz="1800" dirty="0">
                <a:solidFill>
                  <a:schemeClr val="tx1"/>
                </a:solidFill>
                <a:latin typeface="Times New Roman" panose="02020603050405020304" pitchFamily="18" charset="0"/>
              </a:rPr>
              <a:t> </a:t>
            </a:r>
            <a:r>
              <a:rPr lang="en-US" altLang="en-US" dirty="0">
                <a:solidFill>
                  <a:schemeClr val="tx1"/>
                </a:solidFill>
                <a:latin typeface="Times New Roman" panose="02020603050405020304" pitchFamily="18" charset="0"/>
              </a:rPr>
              <a:t>		                 </a:t>
            </a:r>
            <a:r>
              <a:rPr lang="en-US" altLang="en-US" sz="2000" dirty="0">
                <a:solidFill>
                  <a:schemeClr val="tx1"/>
                </a:solidFill>
                <a:latin typeface="Times New Roman" panose="02020603050405020304" pitchFamily="18" charset="0"/>
              </a:rPr>
              <a:t>(</a:t>
            </a:r>
            <a:r>
              <a:rPr lang="en-US" altLang="en-US" sz="2000" i="1" dirty="0">
                <a:solidFill>
                  <a:schemeClr val="tx1"/>
                </a:solidFill>
                <a:latin typeface="Times New Roman" panose="02020603050405020304" pitchFamily="18" charset="0"/>
              </a:rPr>
              <a:t>Nguyễn Đình Thi, Tiếng nói của văn nghệ</a:t>
            </a:r>
            <a:r>
              <a:rPr lang="en-US" altLang="en-US" sz="2000" dirty="0">
                <a:solidFill>
                  <a:schemeClr val="tx1"/>
                </a:solidFill>
                <a:latin typeface="Times New Roman" panose="02020603050405020304" pitchFamily="18" charset="0"/>
              </a:rPr>
              <a:t>)</a:t>
            </a:r>
          </a:p>
        </p:txBody>
      </p:sp>
      <p:sp>
        <p:nvSpPr>
          <p:cNvPr id="6147" name="Text Box 7"/>
          <p:cNvSpPr txBox="1"/>
          <p:nvPr/>
        </p:nvSpPr>
        <p:spPr>
          <a:xfrm>
            <a:off x="381000" y="3429000"/>
            <a:ext cx="7772400" cy="457200"/>
          </a:xfrm>
          <a:prstGeom prst="rect">
            <a:avLst/>
          </a:prstGeom>
          <a:noFill/>
          <a:ln w="9525">
            <a:noFill/>
          </a:ln>
        </p:spPr>
        <p:txBody>
          <a:bodyPr>
            <a:spAutoFit/>
          </a:bodyPr>
          <a:lstStyle/>
          <a:p>
            <a:pPr algn="just">
              <a:spcBef>
                <a:spcPct val="50000"/>
              </a:spcBef>
            </a:pPr>
            <a:r>
              <a:rPr lang="en-US" altLang="en-US" dirty="0">
                <a:solidFill>
                  <a:srgbClr val="000099"/>
                </a:solidFill>
                <a:latin typeface="Times New Roman" panose="02020603050405020304" pitchFamily="18" charset="0"/>
              </a:rPr>
              <a:t>Đoạn văn bàn về cách người nghệ sĩ phản ánh thực tại.</a:t>
            </a:r>
          </a:p>
        </p:txBody>
      </p:sp>
      <p:sp>
        <p:nvSpPr>
          <p:cNvPr id="6148" name="Text Box 9"/>
          <p:cNvSpPr txBox="1"/>
          <p:nvPr/>
        </p:nvSpPr>
        <p:spPr>
          <a:xfrm>
            <a:off x="381000" y="3810000"/>
            <a:ext cx="8763000" cy="457200"/>
          </a:xfrm>
          <a:prstGeom prst="rect">
            <a:avLst/>
          </a:prstGeom>
          <a:noFill/>
          <a:ln w="9525">
            <a:noFill/>
          </a:ln>
        </p:spPr>
        <p:txBody>
          <a:bodyPr>
            <a:spAutoFit/>
          </a:bodyPr>
          <a:lstStyle/>
          <a:p>
            <a:pPr algn="just">
              <a:spcBef>
                <a:spcPct val="50000"/>
              </a:spcBef>
            </a:pPr>
            <a:r>
              <a:rPr lang="en-US" altLang="en-US" dirty="0">
                <a:solidFill>
                  <a:srgbClr val="000099"/>
                </a:solidFill>
                <a:latin typeface="Times New Roman" panose="02020603050405020304" pitchFamily="18" charset="0"/>
              </a:rPr>
              <a:t>Có quan hệ mật thiết với chủ đề của văn bản: Tiếng nói của văn nghệ.</a:t>
            </a:r>
          </a:p>
        </p:txBody>
      </p:sp>
      <p:sp>
        <p:nvSpPr>
          <p:cNvPr id="8202" name="AutoShape 10"/>
          <p:cNvSpPr/>
          <p:nvPr/>
        </p:nvSpPr>
        <p:spPr>
          <a:xfrm>
            <a:off x="609600" y="6172200"/>
            <a:ext cx="7696200" cy="762000"/>
          </a:xfrm>
          <a:prstGeom prst="horizontalScroll">
            <a:avLst>
              <a:gd name="adj" fmla="val 12500"/>
            </a:avLst>
          </a:prstGeom>
          <a:solidFill>
            <a:srgbClr val="0000FF"/>
          </a:solidFill>
          <a:ln w="9525" cap="flat" cmpd="sng">
            <a:solidFill>
              <a:schemeClr val="tx1"/>
            </a:solidFill>
            <a:prstDash val="solid"/>
            <a:headEnd type="none" w="med" len="med"/>
            <a:tailEnd type="none" w="med" len="med"/>
          </a:ln>
        </p:spPr>
        <p:txBody>
          <a:bodyPr/>
          <a:lstStyle/>
          <a:p>
            <a:pPr algn="just"/>
            <a:r>
              <a:rPr lang="en-US" altLang="en-US" b="1" dirty="0">
                <a:solidFill>
                  <a:schemeClr val="bg1"/>
                </a:solidFill>
                <a:latin typeface="Times New Roman" panose="02020603050405020304" pitchFamily="18" charset="0"/>
              </a:rPr>
              <a:t>Nội dung chính của từng câu trong đoạn văn trên là gì?</a:t>
            </a:r>
          </a:p>
        </p:txBody>
      </p:sp>
      <p:sp>
        <p:nvSpPr>
          <p:cNvPr id="8203" name="Text Box 11"/>
          <p:cNvSpPr txBox="1"/>
          <p:nvPr/>
        </p:nvSpPr>
        <p:spPr>
          <a:xfrm>
            <a:off x="381000" y="4114800"/>
            <a:ext cx="6172200" cy="457200"/>
          </a:xfrm>
          <a:prstGeom prst="rect">
            <a:avLst/>
          </a:prstGeom>
          <a:noFill/>
          <a:ln w="9525">
            <a:noFill/>
          </a:ln>
        </p:spPr>
        <p:txBody>
          <a:bodyPr>
            <a:spAutoFit/>
          </a:bodyPr>
          <a:lstStyle/>
          <a:p>
            <a:pPr>
              <a:spcBef>
                <a:spcPct val="50000"/>
              </a:spcBef>
            </a:pPr>
            <a:r>
              <a:rPr lang="en-US" altLang="en-US" b="1" dirty="0">
                <a:solidFill>
                  <a:srgbClr val="0000CC"/>
                </a:solidFill>
                <a:latin typeface="Times New Roman" panose="02020603050405020304" pitchFamily="18" charset="0"/>
              </a:rPr>
              <a:t>Nội dung của từng câu trong đoạn:</a:t>
            </a:r>
            <a:endParaRPr lang="en-US" altLang="en-US" dirty="0">
              <a:solidFill>
                <a:schemeClr val="tx1"/>
              </a:solidFill>
              <a:latin typeface="Times New Roman" panose="02020603050405020304" pitchFamily="18" charset="0"/>
            </a:endParaRPr>
          </a:p>
        </p:txBody>
      </p:sp>
      <p:sp>
        <p:nvSpPr>
          <p:cNvPr id="8204" name="Rectangle 12"/>
          <p:cNvSpPr/>
          <p:nvPr/>
        </p:nvSpPr>
        <p:spPr>
          <a:xfrm>
            <a:off x="609600" y="4495800"/>
            <a:ext cx="7686675" cy="457200"/>
          </a:xfrm>
          <a:prstGeom prst="rect">
            <a:avLst/>
          </a:prstGeom>
          <a:noFill/>
          <a:ln w="9525">
            <a:noFill/>
          </a:ln>
        </p:spPr>
        <p:txBody>
          <a:bodyPr>
            <a:spAutoFit/>
          </a:bodyPr>
          <a:lstStyle/>
          <a:p>
            <a:pPr>
              <a:spcBef>
                <a:spcPct val="50000"/>
              </a:spcBef>
            </a:pPr>
            <a:r>
              <a:rPr lang="en-US" altLang="en-US" b="1" dirty="0">
                <a:solidFill>
                  <a:srgbClr val="0000CC"/>
                </a:solidFill>
                <a:latin typeface="Times New Roman" panose="02020603050405020304" pitchFamily="18" charset="0"/>
              </a:rPr>
              <a:t>Câu 1</a:t>
            </a:r>
            <a:r>
              <a:rPr lang="en-US" altLang="en-US" dirty="0">
                <a:solidFill>
                  <a:schemeClr val="tx1"/>
                </a:solidFill>
                <a:latin typeface="Times New Roman" panose="02020603050405020304" pitchFamily="18" charset="0"/>
              </a:rPr>
              <a:t>: Tác phẩm nghệ thuật phản ánh thực tại.</a:t>
            </a:r>
          </a:p>
        </p:txBody>
      </p:sp>
      <p:sp>
        <p:nvSpPr>
          <p:cNvPr id="8205" name="Rectangle 13"/>
          <p:cNvSpPr/>
          <p:nvPr/>
        </p:nvSpPr>
        <p:spPr>
          <a:xfrm>
            <a:off x="609600" y="4876800"/>
            <a:ext cx="8316913" cy="822325"/>
          </a:xfrm>
          <a:prstGeom prst="rect">
            <a:avLst/>
          </a:prstGeom>
          <a:noFill/>
          <a:ln w="9525">
            <a:noFill/>
          </a:ln>
        </p:spPr>
        <p:txBody>
          <a:bodyPr>
            <a:spAutoFit/>
          </a:bodyPr>
          <a:lstStyle/>
          <a:p>
            <a:pPr>
              <a:spcBef>
                <a:spcPct val="50000"/>
              </a:spcBef>
            </a:pPr>
            <a:r>
              <a:rPr lang="en-US" altLang="en-US" b="1" dirty="0">
                <a:solidFill>
                  <a:srgbClr val="0000CC"/>
                </a:solidFill>
                <a:latin typeface="Times New Roman" panose="02020603050405020304" pitchFamily="18" charset="0"/>
              </a:rPr>
              <a:t>Câu 2</a:t>
            </a:r>
            <a:r>
              <a:rPr lang="en-US" altLang="en-US" dirty="0">
                <a:solidFill>
                  <a:schemeClr val="tx1"/>
                </a:solidFill>
                <a:latin typeface="Times New Roman" panose="02020603050405020304" pitchFamily="18" charset="0"/>
              </a:rPr>
              <a:t>: Khi phản ánh thực tại những người nghệ sĩ muốn nói một điều gì mới mẻ.</a:t>
            </a:r>
          </a:p>
        </p:txBody>
      </p:sp>
      <p:sp>
        <p:nvSpPr>
          <p:cNvPr id="8206" name="Text Box 14"/>
          <p:cNvSpPr txBox="1"/>
          <p:nvPr/>
        </p:nvSpPr>
        <p:spPr>
          <a:xfrm>
            <a:off x="571500" y="5562600"/>
            <a:ext cx="8610600" cy="457200"/>
          </a:xfrm>
          <a:prstGeom prst="rect">
            <a:avLst/>
          </a:prstGeom>
          <a:noFill/>
          <a:ln w="9525">
            <a:noFill/>
          </a:ln>
        </p:spPr>
        <p:txBody>
          <a:bodyPr>
            <a:spAutoFit/>
          </a:bodyPr>
          <a:lstStyle/>
          <a:p>
            <a:pPr>
              <a:spcBef>
                <a:spcPct val="50000"/>
              </a:spcBef>
            </a:pPr>
            <a:r>
              <a:rPr lang="en-US" altLang="en-US" b="1" dirty="0">
                <a:solidFill>
                  <a:srgbClr val="0000CC"/>
                </a:solidFill>
                <a:latin typeface="Times New Roman" panose="02020603050405020304" pitchFamily="18" charset="0"/>
              </a:rPr>
              <a:t>Câu 3</a:t>
            </a:r>
            <a:r>
              <a:rPr lang="en-US" altLang="en-US" dirty="0">
                <a:solidFill>
                  <a:schemeClr val="tx1"/>
                </a:solidFill>
                <a:latin typeface="Times New Roman" panose="02020603050405020304" pitchFamily="18" charset="0"/>
              </a:rPr>
              <a:t>: Điều mới mẻ ấy là lời nhắn gửi của người nghệ sĩ.</a:t>
            </a:r>
          </a:p>
        </p:txBody>
      </p:sp>
      <p:sp>
        <p:nvSpPr>
          <p:cNvPr id="8207" name="Text Box 15"/>
          <p:cNvSpPr txBox="1"/>
          <p:nvPr/>
        </p:nvSpPr>
        <p:spPr>
          <a:xfrm>
            <a:off x="381000" y="6019800"/>
            <a:ext cx="8077200" cy="457200"/>
          </a:xfrm>
          <a:prstGeom prst="rect">
            <a:avLst/>
          </a:prstGeom>
          <a:solidFill>
            <a:srgbClr val="FFFF00"/>
          </a:solidFill>
          <a:ln w="9525">
            <a:noFill/>
          </a:ln>
        </p:spPr>
        <p:txBody>
          <a:bodyPr>
            <a:spAutoFit/>
          </a:bodyPr>
          <a:lstStyle/>
          <a:p>
            <a:pPr algn="just"/>
            <a:r>
              <a:rPr lang="en-US" altLang="en-US" b="1" dirty="0">
                <a:solidFill>
                  <a:srgbClr val="0000FF"/>
                </a:solidFill>
                <a:latin typeface="Times New Roman" panose="02020603050405020304" pitchFamily="18" charset="0"/>
              </a:rPr>
              <a:t>Các nội dung trên đều hướng vào chủ đề của đoạn văn</a:t>
            </a:r>
            <a:r>
              <a:rPr lang="en-US" altLang="en-US" dirty="0">
                <a:solidFill>
                  <a:srgbClr val="0000FF"/>
                </a:solidFill>
                <a:latin typeface="Times New Roman" panose="02020603050405020304" pitchFamily="18" charset="0"/>
              </a:rPr>
              <a:t>.</a:t>
            </a:r>
          </a:p>
        </p:txBody>
      </p:sp>
      <p:sp>
        <p:nvSpPr>
          <p:cNvPr id="8208" name="Text Box 16"/>
          <p:cNvSpPr txBox="1"/>
          <p:nvPr/>
        </p:nvSpPr>
        <p:spPr>
          <a:xfrm>
            <a:off x="7848600" y="5988050"/>
            <a:ext cx="2124075" cy="641350"/>
          </a:xfrm>
          <a:prstGeom prst="rect">
            <a:avLst/>
          </a:prstGeom>
          <a:solidFill>
            <a:srgbClr val="FFFF00"/>
          </a:solidFill>
          <a:ln w="9525">
            <a:noFill/>
          </a:ln>
        </p:spPr>
        <p:txBody>
          <a:bodyPr>
            <a:spAutoFit/>
          </a:bodyPr>
          <a:lstStyle/>
          <a:p>
            <a:r>
              <a:rPr lang="en-US" altLang="en-US" sz="1800" b="1" dirty="0">
                <a:latin typeface="Times New Roman" panose="02020603050405020304" pitchFamily="18" charset="0"/>
              </a:rPr>
              <a:t>LIÊN KẾT </a:t>
            </a:r>
          </a:p>
          <a:p>
            <a:r>
              <a:rPr lang="en-US" altLang="en-US" sz="1800" b="1" dirty="0">
                <a:latin typeface="Times New Roman" panose="02020603050405020304" pitchFamily="18" charset="0"/>
              </a:rPr>
              <a:t>CHỦ ĐỀ</a:t>
            </a:r>
            <a:endParaRPr lang="en-US" altLang="en-US" sz="1800" dirty="0">
              <a:solidFill>
                <a:schemeClr val="tx1"/>
              </a:solidFill>
              <a:latin typeface="Times New Roman" panose="02020603050405020304" pitchFamily="18" charset="0"/>
            </a:endParaRPr>
          </a:p>
        </p:txBody>
      </p:sp>
      <p:sp>
        <p:nvSpPr>
          <p:cNvPr id="8210" name="AutoShape 18"/>
          <p:cNvSpPr/>
          <p:nvPr/>
        </p:nvSpPr>
        <p:spPr>
          <a:xfrm>
            <a:off x="7696200" y="6234113"/>
            <a:ext cx="228600" cy="152400"/>
          </a:xfrm>
          <a:prstGeom prst="rightArrow">
            <a:avLst>
              <a:gd name="adj1" fmla="val 50000"/>
              <a:gd name="adj2" fmla="val 37500"/>
            </a:avLst>
          </a:prstGeom>
          <a:solidFill>
            <a:srgbClr val="0000FF"/>
          </a:solidFill>
          <a:ln w="9525"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202"/>
                                        </p:tgtEl>
                                        <p:attrNameLst>
                                          <p:attrName>style.visibility</p:attrName>
                                        </p:attrNameLst>
                                      </p:cBhvr>
                                      <p:to>
                                        <p:strVal val="visible"/>
                                      </p:to>
                                    </p:set>
                                    <p:animEffect transition="in" filter="diamond(in)">
                                      <p:cBhvr>
                                        <p:cTn id="7" dur="500"/>
                                        <p:tgtEl>
                                          <p:spTgt spid="820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grpId="1" nodeType="clickEffect">
                                  <p:stCondLst>
                                    <p:cond delay="0"/>
                                  </p:stCondLst>
                                  <p:childTnLst>
                                    <p:animEffect transition="out" filter="box(in)">
                                      <p:cBhvr>
                                        <p:cTn id="11" dur="500"/>
                                        <p:tgtEl>
                                          <p:spTgt spid="8202"/>
                                        </p:tgtEl>
                                      </p:cBhvr>
                                    </p:animEffect>
                                    <p:set>
                                      <p:cBhvr>
                                        <p:cTn id="12" dur="1" fill="hold">
                                          <p:stCondLst>
                                            <p:cond delay="499"/>
                                          </p:stCondLst>
                                        </p:cTn>
                                        <p:tgtEl>
                                          <p:spTgt spid="8202"/>
                                        </p:tgtEl>
                                        <p:attrNameLst>
                                          <p:attrName>style.visibility</p:attrName>
                                        </p:attrNameLst>
                                      </p:cBhvr>
                                      <p:to>
                                        <p:strVal val="hidden"/>
                                      </p:to>
                                    </p:set>
                                  </p:childTnLst>
                                </p:cTn>
                              </p:par>
                              <p:par>
                                <p:cTn id="13" presetID="4" presetClass="entr" presetSubtype="16" fill="hold" grpId="0" nodeType="withEffect">
                                  <p:stCondLst>
                                    <p:cond delay="0"/>
                                  </p:stCondLst>
                                  <p:childTnLst>
                                    <p:set>
                                      <p:cBhvr>
                                        <p:cTn id="14" dur="1" fill="hold">
                                          <p:stCondLst>
                                            <p:cond delay="0"/>
                                          </p:stCondLst>
                                        </p:cTn>
                                        <p:tgtEl>
                                          <p:spTgt spid="8203"/>
                                        </p:tgtEl>
                                        <p:attrNameLst>
                                          <p:attrName>style.visibility</p:attrName>
                                        </p:attrNameLst>
                                      </p:cBhvr>
                                      <p:to>
                                        <p:strVal val="visible"/>
                                      </p:to>
                                    </p:set>
                                    <p:animEffect transition="in" filter="box(in)">
                                      <p:cBhvr>
                                        <p:cTn id="15" dur="500"/>
                                        <p:tgtEl>
                                          <p:spTgt spid="820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8204"/>
                                        </p:tgtEl>
                                        <p:attrNameLst>
                                          <p:attrName>style.visibility</p:attrName>
                                        </p:attrNameLst>
                                      </p:cBhvr>
                                      <p:to>
                                        <p:strVal val="visible"/>
                                      </p:to>
                                    </p:set>
                                    <p:animEffect transition="in" filter="box(in)">
                                      <p:cBhvr>
                                        <p:cTn id="18" dur="500"/>
                                        <p:tgtEl>
                                          <p:spTgt spid="8204"/>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8205"/>
                                        </p:tgtEl>
                                        <p:attrNameLst>
                                          <p:attrName>style.visibility</p:attrName>
                                        </p:attrNameLst>
                                      </p:cBhvr>
                                      <p:to>
                                        <p:strVal val="visible"/>
                                      </p:to>
                                    </p:set>
                                    <p:animEffect transition="in" filter="box(in)">
                                      <p:cBhvr>
                                        <p:cTn id="21" dur="500"/>
                                        <p:tgtEl>
                                          <p:spTgt spid="8205"/>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8206"/>
                                        </p:tgtEl>
                                        <p:attrNameLst>
                                          <p:attrName>style.visibility</p:attrName>
                                        </p:attrNameLst>
                                      </p:cBhvr>
                                      <p:to>
                                        <p:strVal val="visible"/>
                                      </p:to>
                                    </p:set>
                                    <p:animEffect transition="in" filter="box(in)">
                                      <p:cBhvr>
                                        <p:cTn id="24" dur="500"/>
                                        <p:tgtEl>
                                          <p:spTgt spid="8206"/>
                                        </p:tgtEl>
                                      </p:cBhvr>
                                    </p:animEffect>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8207"/>
                                        </p:tgtEl>
                                        <p:attrNameLst>
                                          <p:attrName>style.visibility</p:attrName>
                                        </p:attrNameLst>
                                      </p:cBhvr>
                                      <p:to>
                                        <p:strVal val="visible"/>
                                      </p:to>
                                    </p:set>
                                    <p:animEffect transition="in" filter="wipe(down)">
                                      <p:cBhvr>
                                        <p:cTn id="29" dur="145">
                                          <p:stCondLst>
                                            <p:cond delay="0"/>
                                          </p:stCondLst>
                                        </p:cTn>
                                        <p:tgtEl>
                                          <p:spTgt spid="8207"/>
                                        </p:tgtEl>
                                      </p:cBhvr>
                                    </p:animEffect>
                                    <p:anim calcmode="lin" valueType="num">
                                      <p:cBhvr>
                                        <p:cTn id="30" dur="456" tmFilter="0,0; 0.14,0.36; 0.43,0.73; 0.71,0.91; 1.0,1.0">
                                          <p:stCondLst>
                                            <p:cond delay="0"/>
                                          </p:stCondLst>
                                        </p:cTn>
                                        <p:tgtEl>
                                          <p:spTgt spid="8207"/>
                                        </p:tgtEl>
                                        <p:attrNameLst>
                                          <p:attrName>ppt_x</p:attrName>
                                        </p:attrNameLst>
                                      </p:cBhvr>
                                      <p:tavLst>
                                        <p:tav tm="0">
                                          <p:val>
                                            <p:strVal val="#ppt_x-0.25"/>
                                          </p:val>
                                        </p:tav>
                                        <p:tav tm="100000">
                                          <p:val>
                                            <p:strVal val="#ppt_x"/>
                                          </p:val>
                                        </p:tav>
                                      </p:tavLst>
                                    </p:anim>
                                    <p:anim calcmode="lin" valueType="num">
                                      <p:cBhvr>
                                        <p:cTn id="31" dur="166" tmFilter="0.0,0.0; 0.25,0.07; 0.50,0.2; 0.75,0.467; 1.0,1.0">
                                          <p:stCondLst>
                                            <p:cond delay="0"/>
                                          </p:stCondLst>
                                        </p:cTn>
                                        <p:tgtEl>
                                          <p:spTgt spid="8207"/>
                                        </p:tgtEl>
                                        <p:attrNameLst>
                                          <p:attrName>ppt_y</p:attrName>
                                        </p:attrNameLst>
                                      </p:cBhvr>
                                      <p:tavLst>
                                        <p:tav tm="0" fmla="#ppt_y-sin(pi*$)/3">
                                          <p:val>
                                            <p:fltVal val="0.5"/>
                                          </p:val>
                                        </p:tav>
                                        <p:tav tm="100000">
                                          <p:val>
                                            <p:fltVal val="1"/>
                                          </p:val>
                                        </p:tav>
                                      </p:tavLst>
                                    </p:anim>
                                    <p:anim calcmode="lin" valueType="num">
                                      <p:cBhvr>
                                        <p:cTn id="32" dur="166" tmFilter="0, 0; 0.125,0.2665; 0.25,0.4; 0.375,0.465; 0.5,0.5;  0.625,0.535; 0.75,0.6; 0.875,0.7335; 1,1">
                                          <p:stCondLst>
                                            <p:cond delay="166"/>
                                          </p:stCondLst>
                                        </p:cTn>
                                        <p:tgtEl>
                                          <p:spTgt spid="8207"/>
                                        </p:tgtEl>
                                        <p:attrNameLst>
                                          <p:attrName>ppt_y</p:attrName>
                                        </p:attrNameLst>
                                      </p:cBhvr>
                                      <p:tavLst>
                                        <p:tav tm="0" fmla="#ppt_y-sin(pi*$)/9">
                                          <p:val>
                                            <p:fltVal val="0"/>
                                          </p:val>
                                        </p:tav>
                                        <p:tav tm="100000">
                                          <p:val>
                                            <p:fltVal val="1"/>
                                          </p:val>
                                        </p:tav>
                                      </p:tavLst>
                                    </p:anim>
                                    <p:anim calcmode="lin" valueType="num">
                                      <p:cBhvr>
                                        <p:cTn id="33" dur="83" tmFilter="0, 0; 0.125,0.2665; 0.25,0.4; 0.375,0.465; 0.5,0.5;  0.625,0.535; 0.75,0.6; 0.875,0.7335; 1,1">
                                          <p:stCondLst>
                                            <p:cond delay="331"/>
                                          </p:stCondLst>
                                        </p:cTn>
                                        <p:tgtEl>
                                          <p:spTgt spid="8207"/>
                                        </p:tgtEl>
                                        <p:attrNameLst>
                                          <p:attrName>ppt_y</p:attrName>
                                        </p:attrNameLst>
                                      </p:cBhvr>
                                      <p:tavLst>
                                        <p:tav tm="0" fmla="#ppt_y-sin(pi*$)/27">
                                          <p:val>
                                            <p:fltVal val="0"/>
                                          </p:val>
                                        </p:tav>
                                        <p:tav tm="100000">
                                          <p:val>
                                            <p:fltVal val="1"/>
                                          </p:val>
                                        </p:tav>
                                      </p:tavLst>
                                    </p:anim>
                                    <p:anim calcmode="lin" valueType="num">
                                      <p:cBhvr>
                                        <p:cTn id="34" dur="41" tmFilter="0, 0; 0.125,0.2665; 0.25,0.4; 0.375,0.465; 0.5,0.5;  0.625,0.535; 0.75,0.6; 0.875,0.7335; 1,1">
                                          <p:stCondLst>
                                            <p:cond delay="414"/>
                                          </p:stCondLst>
                                        </p:cTn>
                                        <p:tgtEl>
                                          <p:spTgt spid="8207"/>
                                        </p:tgtEl>
                                        <p:attrNameLst>
                                          <p:attrName>ppt_y</p:attrName>
                                        </p:attrNameLst>
                                      </p:cBhvr>
                                      <p:tavLst>
                                        <p:tav tm="0" fmla="#ppt_y-sin(pi*$)/81">
                                          <p:val>
                                            <p:fltVal val="0"/>
                                          </p:val>
                                        </p:tav>
                                        <p:tav tm="100000">
                                          <p:val>
                                            <p:fltVal val="1"/>
                                          </p:val>
                                        </p:tav>
                                      </p:tavLst>
                                    </p:anim>
                                    <p:animScale>
                                      <p:cBhvr>
                                        <p:cTn id="35" dur="7">
                                          <p:stCondLst>
                                            <p:cond delay="162"/>
                                          </p:stCondLst>
                                        </p:cTn>
                                        <p:tgtEl>
                                          <p:spTgt spid="8207"/>
                                        </p:tgtEl>
                                      </p:cBhvr>
                                      <p:to x="100000" y="60000"/>
                                    </p:animScale>
                                    <p:animScale>
                                      <p:cBhvr>
                                        <p:cTn id="36" dur="41" decel="50000">
                                          <p:stCondLst>
                                            <p:cond delay="169"/>
                                          </p:stCondLst>
                                        </p:cTn>
                                        <p:tgtEl>
                                          <p:spTgt spid="8207"/>
                                        </p:tgtEl>
                                      </p:cBhvr>
                                      <p:to x="100000" y="100000"/>
                                    </p:animScale>
                                    <p:animScale>
                                      <p:cBhvr>
                                        <p:cTn id="37" dur="7">
                                          <p:stCondLst>
                                            <p:cond delay="328"/>
                                          </p:stCondLst>
                                        </p:cTn>
                                        <p:tgtEl>
                                          <p:spTgt spid="8207"/>
                                        </p:tgtEl>
                                      </p:cBhvr>
                                      <p:to x="100000" y="80000"/>
                                    </p:animScale>
                                    <p:animScale>
                                      <p:cBhvr>
                                        <p:cTn id="38" dur="41" decel="50000">
                                          <p:stCondLst>
                                            <p:cond delay="335"/>
                                          </p:stCondLst>
                                        </p:cTn>
                                        <p:tgtEl>
                                          <p:spTgt spid="8207"/>
                                        </p:tgtEl>
                                      </p:cBhvr>
                                      <p:to x="100000" y="100000"/>
                                    </p:animScale>
                                    <p:animScale>
                                      <p:cBhvr>
                                        <p:cTn id="39" dur="7">
                                          <p:stCondLst>
                                            <p:cond delay="410"/>
                                          </p:stCondLst>
                                        </p:cTn>
                                        <p:tgtEl>
                                          <p:spTgt spid="8207"/>
                                        </p:tgtEl>
                                      </p:cBhvr>
                                      <p:to x="100000" y="90000"/>
                                    </p:animScale>
                                    <p:animScale>
                                      <p:cBhvr>
                                        <p:cTn id="40" dur="41" decel="50000">
                                          <p:stCondLst>
                                            <p:cond delay="417"/>
                                          </p:stCondLst>
                                        </p:cTn>
                                        <p:tgtEl>
                                          <p:spTgt spid="8207"/>
                                        </p:tgtEl>
                                      </p:cBhvr>
                                      <p:to x="100000" y="100000"/>
                                    </p:animScale>
                                    <p:animScale>
                                      <p:cBhvr>
                                        <p:cTn id="41" dur="7">
                                          <p:stCondLst>
                                            <p:cond delay="452"/>
                                          </p:stCondLst>
                                        </p:cTn>
                                        <p:tgtEl>
                                          <p:spTgt spid="8207"/>
                                        </p:tgtEl>
                                      </p:cBhvr>
                                      <p:to x="100000" y="95000"/>
                                    </p:animScale>
                                    <p:animScale>
                                      <p:cBhvr>
                                        <p:cTn id="42" dur="41" decel="50000">
                                          <p:stCondLst>
                                            <p:cond delay="458"/>
                                          </p:stCondLst>
                                        </p:cTn>
                                        <p:tgtEl>
                                          <p:spTgt spid="8207"/>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8210"/>
                                        </p:tgtEl>
                                        <p:attrNameLst>
                                          <p:attrName>style.visibility</p:attrName>
                                        </p:attrNameLst>
                                      </p:cBhvr>
                                      <p:to>
                                        <p:strVal val="visible"/>
                                      </p:to>
                                    </p:set>
                                    <p:animEffect transition="in" filter="box(in)">
                                      <p:cBhvr>
                                        <p:cTn id="47" dur="500"/>
                                        <p:tgtEl>
                                          <p:spTgt spid="8210"/>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8208"/>
                                        </p:tgtEl>
                                        <p:attrNameLst>
                                          <p:attrName>style.visibility</p:attrName>
                                        </p:attrNameLst>
                                      </p:cBhvr>
                                      <p:to>
                                        <p:strVal val="visible"/>
                                      </p:to>
                                    </p:set>
                                    <p:animEffect transition="in" filter="box(in)">
                                      <p:cBhvr>
                                        <p:cTn id="50" dur="500"/>
                                        <p:tgtEl>
                                          <p:spTgt spid="8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 grpId="0" animBg="1"/>
      <p:bldP spid="8202" grpId="1" animBg="1"/>
      <p:bldP spid="8203" grpId="0"/>
      <p:bldP spid="8204" grpId="0"/>
      <p:bldP spid="8205" grpId="0"/>
      <p:bldP spid="8206" grpId="0"/>
      <p:bldP spid="8207" grpId="0" animBg="1"/>
      <p:bldP spid="8208" grpId="0" animBg="1"/>
      <p:bldP spid="82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2"/>
          <p:cNvSpPr/>
          <p:nvPr/>
        </p:nvSpPr>
        <p:spPr>
          <a:xfrm>
            <a:off x="-252412" y="-242887"/>
            <a:ext cx="9720262" cy="0"/>
          </a:xfrm>
          <a:prstGeom prst="line">
            <a:avLst/>
          </a:prstGeom>
          <a:ln w="9525" cap="flat" cmpd="sng">
            <a:solidFill>
              <a:schemeClr val="tx1"/>
            </a:solidFill>
            <a:prstDash val="solid"/>
            <a:headEnd type="none" w="med" len="med"/>
            <a:tailEnd type="none" w="med" len="med"/>
          </a:ln>
        </p:spPr>
      </p:sp>
      <p:sp>
        <p:nvSpPr>
          <p:cNvPr id="7171" name="Text Box 5"/>
          <p:cNvSpPr txBox="1"/>
          <p:nvPr/>
        </p:nvSpPr>
        <p:spPr>
          <a:xfrm>
            <a:off x="-28575" y="898525"/>
            <a:ext cx="2971800" cy="457200"/>
          </a:xfrm>
          <a:prstGeom prst="rect">
            <a:avLst/>
          </a:prstGeom>
          <a:noFill/>
          <a:ln w="9525">
            <a:noFill/>
          </a:ln>
        </p:spPr>
        <p:txBody>
          <a:bodyPr>
            <a:spAutoFit/>
          </a:bodyPr>
          <a:lstStyle/>
          <a:p>
            <a:pPr eaLnBrk="1" hangingPunct="1">
              <a:spcBef>
                <a:spcPct val="50000"/>
              </a:spcBef>
            </a:pPr>
            <a:r>
              <a:rPr lang="en-US" altLang="en-US" b="1" u="sng" dirty="0">
                <a:solidFill>
                  <a:schemeClr val="tx1"/>
                </a:solidFill>
                <a:latin typeface="Times New Roman" panose="02020603050405020304" pitchFamily="18" charset="0"/>
              </a:rPr>
              <a:t>I. Khái niệm liên kết:</a:t>
            </a:r>
          </a:p>
        </p:txBody>
      </p:sp>
      <p:sp>
        <p:nvSpPr>
          <p:cNvPr id="7172" name="Text Box 6"/>
          <p:cNvSpPr txBox="1"/>
          <p:nvPr/>
        </p:nvSpPr>
        <p:spPr>
          <a:xfrm>
            <a:off x="0" y="1309688"/>
            <a:ext cx="3124200" cy="427037"/>
          </a:xfrm>
          <a:prstGeom prst="rect">
            <a:avLst/>
          </a:prstGeom>
          <a:noFill/>
          <a:ln w="9525">
            <a:noFill/>
          </a:ln>
        </p:spPr>
        <p:txBody>
          <a:bodyPr>
            <a:spAutoFit/>
          </a:bodyPr>
          <a:lstStyle/>
          <a:p>
            <a:pPr eaLnBrk="1" hangingPunct="1">
              <a:spcBef>
                <a:spcPct val="50000"/>
              </a:spcBef>
            </a:pPr>
            <a:r>
              <a:rPr lang="en-US" altLang="en-US" sz="2200" b="1" dirty="0">
                <a:solidFill>
                  <a:srgbClr val="000099"/>
                </a:solidFill>
                <a:latin typeface="Times New Roman" panose="02020603050405020304" pitchFamily="18" charset="0"/>
              </a:rPr>
              <a:t>1. </a:t>
            </a:r>
            <a:r>
              <a:rPr lang="en-US" altLang="en-US" sz="2200" b="1" u="sng" dirty="0">
                <a:solidFill>
                  <a:srgbClr val="000099"/>
                </a:solidFill>
                <a:latin typeface="Times New Roman" panose="02020603050405020304" pitchFamily="18" charset="0"/>
              </a:rPr>
              <a:t>Liên kết nội dung:</a:t>
            </a:r>
          </a:p>
        </p:txBody>
      </p:sp>
      <p:sp>
        <p:nvSpPr>
          <p:cNvPr id="7173" name="Rectangle 8"/>
          <p:cNvSpPr/>
          <p:nvPr/>
        </p:nvSpPr>
        <p:spPr>
          <a:xfrm>
            <a:off x="0" y="762000"/>
            <a:ext cx="2819400" cy="6096000"/>
          </a:xfrm>
          <a:prstGeom prst="rect">
            <a:avLst/>
          </a:prstGeom>
          <a:noFill/>
          <a:ln w="19050"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p:nvSpPr>
          <p:cNvPr id="7174" name="Text Box 16"/>
          <p:cNvSpPr txBox="1"/>
          <p:nvPr/>
        </p:nvSpPr>
        <p:spPr>
          <a:xfrm>
            <a:off x="3200400" y="2743200"/>
            <a:ext cx="4343400" cy="366713"/>
          </a:xfrm>
          <a:prstGeom prst="rect">
            <a:avLst/>
          </a:prstGeom>
          <a:noFill/>
          <a:ln w="9525">
            <a:noFill/>
          </a:ln>
        </p:spPr>
        <p:txBody>
          <a:bodyPr>
            <a:spAutoFit/>
          </a:bodyPr>
          <a:lstStyle/>
          <a:p>
            <a:pPr eaLnBrk="1" hangingPunct="1">
              <a:spcBef>
                <a:spcPct val="50000"/>
              </a:spcBef>
            </a:pPr>
            <a:endParaRPr lang="en-US" altLang="en-US" sz="1800" dirty="0">
              <a:solidFill>
                <a:schemeClr val="tx1"/>
              </a:solidFill>
              <a:latin typeface="Times New Roman" panose="02020603050405020304" pitchFamily="18" charset="0"/>
            </a:endParaRPr>
          </a:p>
        </p:txBody>
      </p:sp>
      <p:sp>
        <p:nvSpPr>
          <p:cNvPr id="9236" name="AutoShape 20"/>
          <p:cNvSpPr/>
          <p:nvPr/>
        </p:nvSpPr>
        <p:spPr>
          <a:xfrm>
            <a:off x="3200400" y="1828800"/>
            <a:ext cx="3886200" cy="685800"/>
          </a:xfrm>
          <a:prstGeom prst="horizontalScroll">
            <a:avLst>
              <a:gd name="adj" fmla="val 12500"/>
            </a:avLst>
          </a:prstGeom>
          <a:solidFill>
            <a:srgbClr val="0000FF"/>
          </a:solidFill>
          <a:ln w="9525" cap="flat" cmpd="sng">
            <a:solidFill>
              <a:schemeClr val="tx1"/>
            </a:solidFill>
            <a:prstDash val="solid"/>
            <a:headEnd type="none" w="med" len="med"/>
            <a:tailEnd type="none" w="med" len="med"/>
          </a:ln>
        </p:spPr>
        <p:txBody>
          <a:bodyPr/>
          <a:lstStyle/>
          <a:p>
            <a:pPr algn="just"/>
            <a:r>
              <a:rPr lang="en-US" altLang="en-US" b="1" dirty="0">
                <a:solidFill>
                  <a:schemeClr val="bg1"/>
                </a:solidFill>
                <a:latin typeface="Times New Roman" panose="02020603050405020304" pitchFamily="18" charset="0"/>
              </a:rPr>
              <a:t>Thế nào là liên kết chủ đề?</a:t>
            </a:r>
          </a:p>
        </p:txBody>
      </p:sp>
      <p:sp>
        <p:nvSpPr>
          <p:cNvPr id="9238" name="Rectangle 22"/>
          <p:cNvSpPr/>
          <p:nvPr/>
        </p:nvSpPr>
        <p:spPr>
          <a:xfrm>
            <a:off x="14288" y="1676400"/>
            <a:ext cx="2743200" cy="1920875"/>
          </a:xfrm>
          <a:prstGeom prst="rect">
            <a:avLst/>
          </a:prstGeom>
          <a:noFill/>
          <a:ln w="9525">
            <a:noFill/>
          </a:ln>
        </p:spPr>
        <p:txBody>
          <a:bodyPr>
            <a:spAutoFit/>
          </a:bodyPr>
          <a:lstStyle/>
          <a:p>
            <a:pPr algn="just" eaLnBrk="1" hangingPunct="1"/>
            <a:r>
              <a:rPr lang="nl-NL" altLang="en-US" sz="2000" b="1" i="1" dirty="0">
                <a:solidFill>
                  <a:srgbClr val="000099"/>
                </a:solidFill>
                <a:latin typeface="Times New Roman" panose="02020603050405020304" pitchFamily="18" charset="0"/>
              </a:rPr>
              <a:t>Các đoạn văn phải phục vụ chủ đề chung của văn bản, các câu văn phải phục vụ chủ đề chung của đoạn (liên kết chủ đề).</a:t>
            </a:r>
            <a:endParaRPr lang="en-US" altLang="en-US" sz="2000" b="1" i="1" dirty="0">
              <a:solidFill>
                <a:srgbClr val="000099"/>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236"/>
                                        </p:tgtEl>
                                        <p:attrNameLst>
                                          <p:attrName>style.visibility</p:attrName>
                                        </p:attrNameLst>
                                      </p:cBhvr>
                                      <p:to>
                                        <p:strVal val="visible"/>
                                      </p:to>
                                    </p:set>
                                    <p:animEffect transition="in" filter="box(in)">
                                      <p:cBhvr>
                                        <p:cTn id="7" dur="500"/>
                                        <p:tgtEl>
                                          <p:spTgt spid="923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238"/>
                                        </p:tgtEl>
                                        <p:attrNameLst>
                                          <p:attrName>style.visibility</p:attrName>
                                        </p:attrNameLst>
                                      </p:cBhvr>
                                      <p:to>
                                        <p:strVal val="visible"/>
                                      </p:to>
                                    </p:set>
                                    <p:animEffect transition="in" filter="fade">
                                      <p:cBhvr>
                                        <p:cTn id="12" dur="1000"/>
                                        <p:tgtEl>
                                          <p:spTgt spid="9238"/>
                                        </p:tgtEl>
                                      </p:cBhvr>
                                    </p:animEffect>
                                    <p:anim calcmode="lin" valueType="num">
                                      <p:cBhvr>
                                        <p:cTn id="13" dur="1000" fill="hold"/>
                                        <p:tgtEl>
                                          <p:spTgt spid="9238"/>
                                        </p:tgtEl>
                                        <p:attrNameLst>
                                          <p:attrName>ppt_x</p:attrName>
                                        </p:attrNameLst>
                                      </p:cBhvr>
                                      <p:tavLst>
                                        <p:tav tm="0">
                                          <p:val>
                                            <p:strVal val="#ppt_x"/>
                                          </p:val>
                                        </p:tav>
                                        <p:tav tm="100000">
                                          <p:val>
                                            <p:strVal val="#ppt_x"/>
                                          </p:val>
                                        </p:tav>
                                      </p:tavLst>
                                    </p:anim>
                                    <p:anim calcmode="lin" valueType="num">
                                      <p:cBhvr>
                                        <p:cTn id="14" dur="1000" fill="hold"/>
                                        <p:tgtEl>
                                          <p:spTgt spid="923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6" grpId="0" animBg="1"/>
      <p:bldP spid="923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p:nvPr/>
        </p:nvSpPr>
        <p:spPr>
          <a:xfrm>
            <a:off x="0" y="1066800"/>
            <a:ext cx="9144000" cy="1917700"/>
          </a:xfrm>
          <a:prstGeom prst="rect">
            <a:avLst/>
          </a:prstGeom>
          <a:noFill/>
          <a:ln w="9525">
            <a:noFill/>
          </a:ln>
        </p:spPr>
        <p:txBody>
          <a:bodyPr>
            <a:spAutoFit/>
          </a:bodyPr>
          <a:lstStyle/>
          <a:p>
            <a:pPr algn="just" eaLnBrk="1" hangingPunct="1"/>
            <a:r>
              <a:rPr lang="en-US" altLang="en-US" dirty="0">
                <a:solidFill>
                  <a:schemeClr val="tx1"/>
                </a:solidFill>
                <a:latin typeface="Times New Roman" panose="02020603050405020304" pitchFamily="18" charset="0"/>
              </a:rPr>
              <a:t>      Tác phẩm nghệ thuật nào cũng xây dựng bằng những vật liệu mượn ở thực tại (1). </a:t>
            </a:r>
            <a:r>
              <a:rPr lang="en-US" altLang="en-US" b="1" i="1" dirty="0">
                <a:solidFill>
                  <a:schemeClr val="tx1"/>
                </a:solidFill>
                <a:latin typeface="Times New Roman" panose="02020603050405020304" pitchFamily="18" charset="0"/>
              </a:rPr>
              <a:t>Nhưng nghệ sĩ</a:t>
            </a:r>
            <a:r>
              <a:rPr lang="en-US" altLang="en-US" dirty="0">
                <a:solidFill>
                  <a:schemeClr val="tx1"/>
                </a:solidFill>
                <a:latin typeface="Times New Roman" panose="02020603050405020304" pitchFamily="18" charset="0"/>
              </a:rPr>
              <a:t> không những ghi lại </a:t>
            </a:r>
            <a:r>
              <a:rPr lang="en-US" altLang="en-US" b="1" i="1" dirty="0">
                <a:solidFill>
                  <a:schemeClr val="tx1"/>
                </a:solidFill>
                <a:latin typeface="Times New Roman" panose="02020603050405020304" pitchFamily="18" charset="0"/>
              </a:rPr>
              <a:t>cái đã có rồi</a:t>
            </a:r>
            <a:r>
              <a:rPr lang="en-US" altLang="en-US" dirty="0">
                <a:solidFill>
                  <a:schemeClr val="tx1"/>
                </a:solidFill>
                <a:latin typeface="Times New Roman" panose="02020603050405020304" pitchFamily="18" charset="0"/>
              </a:rPr>
              <a:t> mà còn muốn nói một điều gì mới mẻ (2). </a:t>
            </a:r>
            <a:r>
              <a:rPr lang="en-US" altLang="en-US" b="1" i="1" dirty="0">
                <a:solidFill>
                  <a:schemeClr val="tx1"/>
                </a:solidFill>
                <a:latin typeface="Times New Roman" panose="02020603050405020304" pitchFamily="18" charset="0"/>
              </a:rPr>
              <a:t>Anh</a:t>
            </a:r>
            <a:r>
              <a:rPr lang="en-US" altLang="en-US" dirty="0">
                <a:solidFill>
                  <a:schemeClr val="tx1"/>
                </a:solidFill>
                <a:latin typeface="Times New Roman" panose="02020603050405020304" pitchFamily="18" charset="0"/>
              </a:rPr>
              <a:t> gửi vào </a:t>
            </a:r>
            <a:r>
              <a:rPr lang="en-US" altLang="en-US" b="1" i="1" dirty="0">
                <a:solidFill>
                  <a:schemeClr val="tx1"/>
                </a:solidFill>
                <a:latin typeface="Times New Roman" panose="02020603050405020304" pitchFamily="18" charset="0"/>
              </a:rPr>
              <a:t>tác phẩm</a:t>
            </a:r>
            <a:r>
              <a:rPr lang="en-US" altLang="en-US" dirty="0">
                <a:solidFill>
                  <a:schemeClr val="tx1"/>
                </a:solidFill>
                <a:latin typeface="Times New Roman" panose="02020603050405020304" pitchFamily="18" charset="0"/>
              </a:rPr>
              <a:t> một lá thư, một lời nhắn nhủ, anh muốn đem một phần của mình góp vào đời sống chung</a:t>
            </a:r>
          </a:p>
          <a:p>
            <a:pPr eaLnBrk="1" hangingPunct="1"/>
            <a:r>
              <a:rPr lang="en-US" altLang="en-US" dirty="0">
                <a:solidFill>
                  <a:schemeClr val="tx1"/>
                </a:solidFill>
                <a:latin typeface="Times New Roman" panose="02020603050405020304" pitchFamily="18" charset="0"/>
              </a:rPr>
              <a:t> quanh (3)                 (</a:t>
            </a:r>
            <a:r>
              <a:rPr lang="en-US" altLang="en-US" i="1" dirty="0">
                <a:solidFill>
                  <a:schemeClr val="tx1"/>
                </a:solidFill>
                <a:latin typeface="Times New Roman" panose="02020603050405020304" pitchFamily="18" charset="0"/>
              </a:rPr>
              <a:t>Nguyễn Đình Thi, Tiếng nói của văn nghệ</a:t>
            </a:r>
            <a:r>
              <a:rPr lang="en-US" altLang="en-US" dirty="0">
                <a:solidFill>
                  <a:schemeClr val="tx1"/>
                </a:solidFill>
                <a:latin typeface="Times New Roman" panose="02020603050405020304" pitchFamily="18" charset="0"/>
              </a:rPr>
              <a:t>)</a:t>
            </a:r>
          </a:p>
        </p:txBody>
      </p:sp>
      <p:sp>
        <p:nvSpPr>
          <p:cNvPr id="17425" name="Text Box 17"/>
          <p:cNvSpPr txBox="1"/>
          <p:nvPr/>
        </p:nvSpPr>
        <p:spPr>
          <a:xfrm>
            <a:off x="0" y="3124200"/>
            <a:ext cx="9144000" cy="1917700"/>
          </a:xfrm>
          <a:prstGeom prst="rect">
            <a:avLst/>
          </a:prstGeom>
          <a:solidFill>
            <a:schemeClr val="bg1"/>
          </a:solidFill>
          <a:ln w="9525">
            <a:noFill/>
          </a:ln>
        </p:spPr>
        <p:txBody>
          <a:bodyPr>
            <a:spAutoFit/>
          </a:bodyPr>
          <a:lstStyle/>
          <a:p>
            <a:pPr algn="just">
              <a:spcBef>
                <a:spcPct val="50000"/>
              </a:spcBef>
            </a:pPr>
            <a:r>
              <a:rPr lang="en-US" altLang="en-US" b="1" u="sng" dirty="0">
                <a:latin typeface="Times New Roman" panose="02020603050405020304" pitchFamily="18" charset="0"/>
              </a:rPr>
              <a:t>Cách 1</a:t>
            </a:r>
            <a:r>
              <a:rPr lang="en-US" altLang="en-US" dirty="0">
                <a:solidFill>
                  <a:schemeClr val="tx1"/>
                </a:solidFill>
                <a:latin typeface="Times New Roman" panose="02020603050405020304" pitchFamily="18" charset="0"/>
              </a:rPr>
              <a:t>: Tác phẩm nghệ thuật nào cũng xây dựng bằng những vật liệu mượn ở thực tại (</a:t>
            </a:r>
            <a:r>
              <a:rPr lang="en-US" altLang="en-US" dirty="0">
                <a:latin typeface="Times New Roman" panose="02020603050405020304" pitchFamily="18" charset="0"/>
              </a:rPr>
              <a:t>1</a:t>
            </a:r>
            <a:r>
              <a:rPr lang="en-US" altLang="en-US" dirty="0">
                <a:solidFill>
                  <a:schemeClr val="tx1"/>
                </a:solidFill>
                <a:latin typeface="Times New Roman" panose="02020603050405020304" pitchFamily="18" charset="0"/>
              </a:rPr>
              <a:t>). </a:t>
            </a:r>
            <a:r>
              <a:rPr lang="en-US" altLang="en-US" b="1" i="1" dirty="0">
                <a:solidFill>
                  <a:schemeClr val="tx1"/>
                </a:solidFill>
                <a:latin typeface="Times New Roman" panose="02020603050405020304" pitchFamily="18" charset="0"/>
              </a:rPr>
              <a:t>Anh</a:t>
            </a:r>
            <a:r>
              <a:rPr lang="en-US" altLang="en-US" dirty="0">
                <a:solidFill>
                  <a:schemeClr val="tx1"/>
                </a:solidFill>
                <a:latin typeface="Times New Roman" panose="02020603050405020304" pitchFamily="18" charset="0"/>
              </a:rPr>
              <a:t> gửi vào </a:t>
            </a:r>
            <a:r>
              <a:rPr lang="en-US" altLang="en-US" b="1" i="1" dirty="0">
                <a:solidFill>
                  <a:schemeClr val="tx1"/>
                </a:solidFill>
                <a:latin typeface="Times New Roman" panose="02020603050405020304" pitchFamily="18" charset="0"/>
              </a:rPr>
              <a:t>tác phẩm</a:t>
            </a:r>
            <a:r>
              <a:rPr lang="en-US" altLang="en-US" dirty="0">
                <a:solidFill>
                  <a:schemeClr val="tx1"/>
                </a:solidFill>
                <a:latin typeface="Times New Roman" panose="02020603050405020304" pitchFamily="18" charset="0"/>
              </a:rPr>
              <a:t> một lá thư, một lời nhắn nhủ, anh muốn đem một phần của mình góp vào đời sống chung quanh (</a:t>
            </a:r>
            <a:r>
              <a:rPr lang="en-US" altLang="en-US" dirty="0">
                <a:latin typeface="Times New Roman" panose="02020603050405020304" pitchFamily="18" charset="0"/>
              </a:rPr>
              <a:t>3</a:t>
            </a:r>
            <a:r>
              <a:rPr lang="en-US" altLang="en-US" dirty="0">
                <a:solidFill>
                  <a:schemeClr val="tx1"/>
                </a:solidFill>
                <a:latin typeface="Times New Roman" panose="02020603050405020304" pitchFamily="18" charset="0"/>
              </a:rPr>
              <a:t>). </a:t>
            </a:r>
            <a:r>
              <a:rPr lang="en-US" altLang="en-US" b="1" i="1" dirty="0">
                <a:solidFill>
                  <a:schemeClr val="tx1"/>
                </a:solidFill>
                <a:latin typeface="Times New Roman" panose="02020603050405020304" pitchFamily="18" charset="0"/>
              </a:rPr>
              <a:t>Nhưng</a:t>
            </a:r>
            <a:r>
              <a:rPr lang="en-US" altLang="en-US" dirty="0">
                <a:solidFill>
                  <a:schemeClr val="tx1"/>
                </a:solidFill>
                <a:latin typeface="Times New Roman" panose="02020603050405020304" pitchFamily="18" charset="0"/>
              </a:rPr>
              <a:t> nghệ sĩ không những ghi lại </a:t>
            </a:r>
            <a:r>
              <a:rPr lang="en-US" altLang="en-US" b="1" i="1" dirty="0">
                <a:solidFill>
                  <a:schemeClr val="tx1"/>
                </a:solidFill>
                <a:latin typeface="Times New Roman" panose="02020603050405020304" pitchFamily="18" charset="0"/>
              </a:rPr>
              <a:t>cái đã có rồi</a:t>
            </a:r>
            <a:r>
              <a:rPr lang="en-US" altLang="en-US" dirty="0">
                <a:solidFill>
                  <a:schemeClr val="tx1"/>
                </a:solidFill>
                <a:latin typeface="Times New Roman" panose="02020603050405020304" pitchFamily="18" charset="0"/>
              </a:rPr>
              <a:t> mà còn muốn nói một điều gì mới mẻ (</a:t>
            </a:r>
            <a:r>
              <a:rPr lang="en-US" altLang="en-US" dirty="0">
                <a:latin typeface="Times New Roman" panose="02020603050405020304" pitchFamily="18" charset="0"/>
              </a:rPr>
              <a:t>2</a:t>
            </a:r>
            <a:r>
              <a:rPr lang="en-US" altLang="en-US" dirty="0">
                <a:solidFill>
                  <a:schemeClr val="tx1"/>
                </a:solidFill>
                <a:latin typeface="Times New Roman" panose="02020603050405020304" pitchFamily="18" charset="0"/>
              </a:rPr>
              <a:t>)</a:t>
            </a:r>
            <a:r>
              <a:rPr lang="en-US" altLang="en-US" sz="1800" dirty="0">
                <a:solidFill>
                  <a:schemeClr val="tx1"/>
                </a:solidFill>
                <a:latin typeface="Times New Roman" panose="02020603050405020304" pitchFamily="18" charset="0"/>
              </a:rPr>
              <a:t>                                                            </a:t>
            </a:r>
          </a:p>
        </p:txBody>
      </p:sp>
      <p:sp useBgFill="1">
        <p:nvSpPr>
          <p:cNvPr id="17426" name="Text Box 18"/>
          <p:cNvSpPr txBox="1"/>
          <p:nvPr/>
        </p:nvSpPr>
        <p:spPr>
          <a:xfrm>
            <a:off x="0" y="5029200"/>
            <a:ext cx="9144000" cy="1917700"/>
          </a:xfrm>
          <a:prstGeom prst="rect">
            <a:avLst/>
          </a:prstGeom>
          <a:ln w="9525">
            <a:noFill/>
          </a:ln>
        </p:spPr>
        <p:txBody>
          <a:bodyPr>
            <a:spAutoFit/>
          </a:bodyPr>
          <a:lstStyle/>
          <a:p>
            <a:pPr algn="just">
              <a:spcBef>
                <a:spcPct val="50000"/>
              </a:spcBef>
            </a:pPr>
            <a:r>
              <a:rPr lang="en-US" altLang="en-US" b="1" u="sng" dirty="0">
                <a:latin typeface="Times New Roman" panose="02020603050405020304" pitchFamily="18" charset="0"/>
              </a:rPr>
              <a:t>Cách 2</a:t>
            </a:r>
            <a:r>
              <a:rPr lang="en-US" altLang="en-US" dirty="0">
                <a:solidFill>
                  <a:schemeClr val="tx1"/>
                </a:solidFill>
                <a:latin typeface="Times New Roman" panose="02020603050405020304" pitchFamily="18" charset="0"/>
              </a:rPr>
              <a:t> :  </a:t>
            </a:r>
            <a:r>
              <a:rPr lang="en-US" altLang="en-US" b="1" i="1" dirty="0">
                <a:solidFill>
                  <a:schemeClr val="tx1"/>
                </a:solidFill>
                <a:latin typeface="Times New Roman" panose="02020603050405020304" pitchFamily="18" charset="0"/>
              </a:rPr>
              <a:t>Anh </a:t>
            </a:r>
            <a:r>
              <a:rPr lang="en-US" altLang="en-US" dirty="0">
                <a:solidFill>
                  <a:schemeClr val="tx1"/>
                </a:solidFill>
                <a:latin typeface="Times New Roman" panose="02020603050405020304" pitchFamily="18" charset="0"/>
              </a:rPr>
              <a:t>gửi vào </a:t>
            </a:r>
            <a:r>
              <a:rPr lang="en-US" altLang="en-US" b="1" i="1" dirty="0">
                <a:solidFill>
                  <a:schemeClr val="tx1"/>
                </a:solidFill>
                <a:latin typeface="Times New Roman" panose="02020603050405020304" pitchFamily="18" charset="0"/>
              </a:rPr>
              <a:t>tác phẩm</a:t>
            </a:r>
            <a:r>
              <a:rPr lang="en-US" altLang="en-US" dirty="0">
                <a:solidFill>
                  <a:schemeClr val="tx1"/>
                </a:solidFill>
                <a:latin typeface="Times New Roman" panose="02020603050405020304" pitchFamily="18" charset="0"/>
              </a:rPr>
              <a:t> một lá thư, một lời nhắn nhủ, anh muốn đem một phần của mình góp vào đời sống chung quanh (</a:t>
            </a:r>
            <a:r>
              <a:rPr lang="en-US" altLang="en-US" dirty="0">
                <a:latin typeface="Times New Roman" panose="02020603050405020304" pitchFamily="18" charset="0"/>
              </a:rPr>
              <a:t>3</a:t>
            </a:r>
            <a:r>
              <a:rPr lang="en-US" altLang="en-US" dirty="0">
                <a:solidFill>
                  <a:schemeClr val="tx1"/>
                </a:solidFill>
                <a:latin typeface="Times New Roman" panose="02020603050405020304" pitchFamily="18" charset="0"/>
              </a:rPr>
              <a:t>). </a:t>
            </a:r>
            <a:r>
              <a:rPr lang="en-US" altLang="en-US" b="1" i="1" dirty="0">
                <a:solidFill>
                  <a:schemeClr val="tx1"/>
                </a:solidFill>
                <a:latin typeface="Times New Roman" panose="02020603050405020304" pitchFamily="18" charset="0"/>
              </a:rPr>
              <a:t>Nhưng</a:t>
            </a:r>
            <a:r>
              <a:rPr lang="en-US" altLang="en-US" dirty="0">
                <a:solidFill>
                  <a:schemeClr val="tx1"/>
                </a:solidFill>
                <a:latin typeface="Times New Roman" panose="02020603050405020304" pitchFamily="18" charset="0"/>
              </a:rPr>
              <a:t> nghệ sĩ không những ghi lại </a:t>
            </a:r>
            <a:r>
              <a:rPr lang="en-US" altLang="en-US" b="1" i="1" dirty="0">
                <a:solidFill>
                  <a:schemeClr val="tx1"/>
                </a:solidFill>
                <a:latin typeface="Times New Roman" panose="02020603050405020304" pitchFamily="18" charset="0"/>
              </a:rPr>
              <a:t>cái đã có rồi</a:t>
            </a:r>
            <a:r>
              <a:rPr lang="en-US" altLang="en-US" dirty="0">
                <a:solidFill>
                  <a:schemeClr val="tx1"/>
                </a:solidFill>
                <a:latin typeface="Times New Roman" panose="02020603050405020304" pitchFamily="18" charset="0"/>
              </a:rPr>
              <a:t> mà còn muốn nói một điều gì mới mẻ (</a:t>
            </a:r>
            <a:r>
              <a:rPr lang="en-US" altLang="en-US" dirty="0">
                <a:latin typeface="Times New Roman" panose="02020603050405020304" pitchFamily="18" charset="0"/>
              </a:rPr>
              <a:t>2</a:t>
            </a:r>
            <a:r>
              <a:rPr lang="en-US" altLang="en-US" dirty="0">
                <a:solidFill>
                  <a:schemeClr val="tx1"/>
                </a:solidFill>
                <a:latin typeface="Times New Roman" panose="02020603050405020304" pitchFamily="18" charset="0"/>
              </a:rPr>
              <a:t>). </a:t>
            </a:r>
            <a:r>
              <a:rPr lang="en-US" altLang="en-US" b="1" i="1" dirty="0">
                <a:solidFill>
                  <a:schemeClr val="tx1"/>
                </a:solidFill>
                <a:latin typeface="Times New Roman" panose="02020603050405020304" pitchFamily="18" charset="0"/>
              </a:rPr>
              <a:t>Tác phẩm</a:t>
            </a:r>
            <a:r>
              <a:rPr lang="en-US" altLang="en-US" dirty="0">
                <a:solidFill>
                  <a:schemeClr val="tx1"/>
                </a:solidFill>
                <a:latin typeface="Times New Roman" panose="02020603050405020304" pitchFamily="18" charset="0"/>
              </a:rPr>
              <a:t> nghệ thuật nào cũng xây dựng bằng những vật liệu mượn ở thực tại (</a:t>
            </a:r>
            <a:r>
              <a:rPr lang="en-US" altLang="en-US" dirty="0">
                <a:latin typeface="Times New Roman" panose="02020603050405020304" pitchFamily="18" charset="0"/>
              </a:rPr>
              <a:t>1</a:t>
            </a:r>
            <a:r>
              <a:rPr lang="en-US" altLang="en-US" dirty="0">
                <a:solidFill>
                  <a:schemeClr val="tx1"/>
                </a:solidFill>
                <a:latin typeface="Times New Roman" panose="02020603050405020304" pitchFamily="18" charset="0"/>
              </a:rPr>
              <a:t>)..</a:t>
            </a:r>
            <a:r>
              <a:rPr lang="en-US" altLang="en-US" sz="1800" dirty="0">
                <a:solidFill>
                  <a:schemeClr val="tx1"/>
                </a:solidFill>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25"/>
                                        </p:tgtEl>
                                        <p:attrNameLst>
                                          <p:attrName>style.visibility</p:attrName>
                                        </p:attrNameLst>
                                      </p:cBhvr>
                                      <p:to>
                                        <p:strVal val="visible"/>
                                      </p:to>
                                    </p:set>
                                    <p:animEffect transition="in" filter="box(in)">
                                      <p:cBhvr>
                                        <p:cTn id="7" dur="500"/>
                                        <p:tgtEl>
                                          <p:spTgt spid="1742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26"/>
                                        </p:tgtEl>
                                        <p:attrNameLst>
                                          <p:attrName>style.visibility</p:attrName>
                                        </p:attrNameLst>
                                      </p:cBhvr>
                                      <p:to>
                                        <p:strVal val="visible"/>
                                      </p:to>
                                    </p:set>
                                    <p:animEffect transition="in" filter="box(in)">
                                      <p:cBhvr>
                                        <p:cTn id="12" dur="500"/>
                                        <p:tgtEl>
                                          <p:spTgt spid="17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5" grpId="0" animBg="1"/>
      <p:bldP spid="174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p:cNvSpPr/>
          <p:nvPr/>
        </p:nvSpPr>
        <p:spPr>
          <a:xfrm>
            <a:off x="0" y="1219200"/>
            <a:ext cx="9144000" cy="1917700"/>
          </a:xfrm>
          <a:prstGeom prst="rect">
            <a:avLst/>
          </a:prstGeom>
          <a:noFill/>
          <a:ln w="9525">
            <a:noFill/>
          </a:ln>
        </p:spPr>
        <p:txBody>
          <a:bodyPr>
            <a:spAutoFit/>
          </a:bodyPr>
          <a:lstStyle/>
          <a:p>
            <a:pPr algn="just" eaLnBrk="1" hangingPunct="1"/>
            <a:r>
              <a:rPr lang="en-US" altLang="en-US" dirty="0">
                <a:solidFill>
                  <a:schemeClr val="tx1"/>
                </a:solidFill>
                <a:latin typeface="Times New Roman" panose="02020603050405020304" pitchFamily="18" charset="0"/>
              </a:rPr>
              <a:t>      Tác phẩm nghệ thuật nào cũng xây dựng bằng những vật liệu mượn ở thực tại (1). </a:t>
            </a:r>
            <a:r>
              <a:rPr lang="en-US" altLang="en-US" b="1" i="1" dirty="0">
                <a:solidFill>
                  <a:schemeClr val="tx1"/>
                </a:solidFill>
                <a:latin typeface="Times New Roman" panose="02020603050405020304" pitchFamily="18" charset="0"/>
              </a:rPr>
              <a:t>Nhưng nghệ sĩ</a:t>
            </a:r>
            <a:r>
              <a:rPr lang="en-US" altLang="en-US" dirty="0">
                <a:solidFill>
                  <a:schemeClr val="tx1"/>
                </a:solidFill>
                <a:latin typeface="Times New Roman" panose="02020603050405020304" pitchFamily="18" charset="0"/>
              </a:rPr>
              <a:t> không những ghi lại </a:t>
            </a:r>
            <a:r>
              <a:rPr lang="en-US" altLang="en-US" b="1" i="1" dirty="0">
                <a:solidFill>
                  <a:schemeClr val="tx1"/>
                </a:solidFill>
                <a:latin typeface="Times New Roman" panose="02020603050405020304" pitchFamily="18" charset="0"/>
              </a:rPr>
              <a:t>cái đã có rồi</a:t>
            </a:r>
            <a:r>
              <a:rPr lang="en-US" altLang="en-US" dirty="0">
                <a:solidFill>
                  <a:schemeClr val="tx1"/>
                </a:solidFill>
                <a:latin typeface="Times New Roman" panose="02020603050405020304" pitchFamily="18" charset="0"/>
              </a:rPr>
              <a:t> mà còn muốn nói một điều gì mới mẻ (2). </a:t>
            </a:r>
            <a:r>
              <a:rPr lang="en-US" altLang="en-US" b="1" i="1" dirty="0">
                <a:solidFill>
                  <a:schemeClr val="tx1"/>
                </a:solidFill>
                <a:latin typeface="Times New Roman" panose="02020603050405020304" pitchFamily="18" charset="0"/>
              </a:rPr>
              <a:t>Anh</a:t>
            </a:r>
            <a:r>
              <a:rPr lang="en-US" altLang="en-US" dirty="0">
                <a:solidFill>
                  <a:schemeClr val="tx1"/>
                </a:solidFill>
                <a:latin typeface="Times New Roman" panose="02020603050405020304" pitchFamily="18" charset="0"/>
              </a:rPr>
              <a:t> gửi vào </a:t>
            </a:r>
            <a:r>
              <a:rPr lang="en-US" altLang="en-US" b="1" i="1" dirty="0">
                <a:solidFill>
                  <a:schemeClr val="tx1"/>
                </a:solidFill>
                <a:latin typeface="Times New Roman" panose="02020603050405020304" pitchFamily="18" charset="0"/>
              </a:rPr>
              <a:t>tác phẩm</a:t>
            </a:r>
            <a:r>
              <a:rPr lang="en-US" altLang="en-US" dirty="0">
                <a:solidFill>
                  <a:schemeClr val="tx1"/>
                </a:solidFill>
                <a:latin typeface="Times New Roman" panose="02020603050405020304" pitchFamily="18" charset="0"/>
              </a:rPr>
              <a:t> một lá thư, một lời nhắn nhủ, anh muốn đem một phần của mình góp vào đời sống chung</a:t>
            </a:r>
          </a:p>
          <a:p>
            <a:pPr eaLnBrk="1" hangingPunct="1"/>
            <a:r>
              <a:rPr lang="en-US" altLang="en-US" dirty="0">
                <a:solidFill>
                  <a:schemeClr val="tx1"/>
                </a:solidFill>
                <a:latin typeface="Times New Roman" panose="02020603050405020304" pitchFamily="18" charset="0"/>
              </a:rPr>
              <a:t> quanh (3)                           (</a:t>
            </a:r>
            <a:r>
              <a:rPr lang="en-US" altLang="en-US" i="1" dirty="0">
                <a:solidFill>
                  <a:schemeClr val="tx1"/>
                </a:solidFill>
                <a:latin typeface="Times New Roman" panose="02020603050405020304" pitchFamily="18" charset="0"/>
              </a:rPr>
              <a:t>Nguyễn Đình Thi, Tiếng nói của văn nghệ</a:t>
            </a:r>
            <a:r>
              <a:rPr lang="en-US" altLang="en-US" dirty="0">
                <a:solidFill>
                  <a:schemeClr val="tx1"/>
                </a:solidFill>
                <a:latin typeface="Times New Roman" panose="02020603050405020304" pitchFamily="18" charset="0"/>
              </a:rPr>
              <a:t>)</a:t>
            </a:r>
          </a:p>
        </p:txBody>
      </p:sp>
      <p:sp useBgFill="1">
        <p:nvSpPr>
          <p:cNvPr id="18440" name="Text Box 8"/>
          <p:cNvSpPr txBox="1">
            <a:spLocks noChangeArrowheads="1"/>
          </p:cNvSpPr>
          <p:nvPr/>
        </p:nvSpPr>
        <p:spPr bwMode="auto">
          <a:xfrm>
            <a:off x="1012825" y="3352800"/>
            <a:ext cx="6226175" cy="457200"/>
          </a:xfrm>
          <a:prstGeom prst="rect">
            <a:avLst/>
          </a:prstGeom>
          <a:ln w="9525">
            <a:noFill/>
            <a:miter lim="800000"/>
          </a:ln>
          <a:effectLst/>
        </p:spPr>
        <p:txBody>
          <a:bodyPr>
            <a:spAutoFit/>
          </a:bodyPr>
          <a:lstStyle/>
          <a:p>
            <a:pPr marR="0" defTabSz="914400">
              <a:spcBef>
                <a:spcPct val="50000"/>
              </a:spcBef>
              <a:buClrTx/>
              <a:buSzTx/>
              <a:buFontTx/>
              <a:buNone/>
              <a:defRPr/>
            </a:pPr>
            <a:r>
              <a:rPr kumimoji="0" lang="en-US" kern="1200" cap="none" spc="0" normalizeH="0" baseline="0" noProof="0">
                <a:solidFill>
                  <a:srgbClr val="000099"/>
                </a:solidFill>
                <a:effectLst>
                  <a:outerShdw blurRad="38100" dist="38100" dir="2700000" algn="tl">
                    <a:srgbClr val="C0C0C0"/>
                  </a:outerShdw>
                </a:effectLst>
                <a:latin typeface="Times New Roman" panose="02020603050405020304" pitchFamily="18" charset="0"/>
                <a:ea typeface="+mn-ea"/>
                <a:cs typeface="+mn-cs"/>
              </a:rPr>
              <a:t>Các câu được sắp xếp theo một trình tự hợp lí.</a:t>
            </a:r>
          </a:p>
        </p:txBody>
      </p:sp>
      <p:sp>
        <p:nvSpPr>
          <p:cNvPr id="18441" name="Text Box 9"/>
          <p:cNvSpPr txBox="1"/>
          <p:nvPr/>
        </p:nvSpPr>
        <p:spPr>
          <a:xfrm>
            <a:off x="533400" y="3962400"/>
            <a:ext cx="8610600" cy="1187450"/>
          </a:xfrm>
          <a:prstGeom prst="rect">
            <a:avLst/>
          </a:prstGeom>
          <a:noFill/>
          <a:ln w="9525">
            <a:noFill/>
          </a:ln>
        </p:spPr>
        <p:txBody>
          <a:bodyPr>
            <a:spAutoFit/>
          </a:bodyPr>
          <a:lstStyle/>
          <a:p>
            <a:r>
              <a:rPr lang="en-US" altLang="en-US" dirty="0">
                <a:solidFill>
                  <a:schemeClr val="tx1"/>
                </a:solidFill>
                <a:latin typeface="Times New Roman" panose="02020603050405020304" pitchFamily="18" charset="0"/>
              </a:rPr>
              <a:t>+ Tác phẩm nghệ thuật làm gì? </a:t>
            </a:r>
            <a:r>
              <a:rPr lang="en-US" altLang="en-US" dirty="0">
                <a:latin typeface="Times New Roman" panose="02020603050405020304" pitchFamily="18" charset="0"/>
              </a:rPr>
              <a:t>(Phản ánh thực tại)</a:t>
            </a:r>
          </a:p>
          <a:p>
            <a:r>
              <a:rPr lang="en-US" altLang="en-US" dirty="0">
                <a:solidFill>
                  <a:schemeClr val="tx1"/>
                </a:solidFill>
                <a:latin typeface="Times New Roman" panose="02020603050405020304" pitchFamily="18" charset="0"/>
              </a:rPr>
              <a:t>+ Phản ánh thực tại như thế nào? </a:t>
            </a:r>
            <a:r>
              <a:rPr lang="en-US" altLang="en-US" dirty="0">
                <a:latin typeface="Times New Roman" panose="02020603050405020304" pitchFamily="18" charset="0"/>
              </a:rPr>
              <a:t>(Tái hiện và sáng tạo)</a:t>
            </a:r>
          </a:p>
          <a:p>
            <a:r>
              <a:rPr lang="en-US" altLang="en-US" dirty="0">
                <a:solidFill>
                  <a:schemeClr val="tx1"/>
                </a:solidFill>
                <a:latin typeface="Times New Roman" panose="02020603050405020304" pitchFamily="18" charset="0"/>
              </a:rPr>
              <a:t>+ Tái hiện và sáng tạo thực tại để làm gì? </a:t>
            </a:r>
            <a:r>
              <a:rPr lang="en-US" altLang="en-US" dirty="0">
                <a:latin typeface="Times New Roman" panose="02020603050405020304" pitchFamily="18" charset="0"/>
              </a:rPr>
              <a:t>(Nhắn gửi một điều gì đó)</a:t>
            </a:r>
          </a:p>
        </p:txBody>
      </p:sp>
      <p:sp>
        <p:nvSpPr>
          <p:cNvPr id="18442" name="AutoShape 10"/>
          <p:cNvSpPr/>
          <p:nvPr/>
        </p:nvSpPr>
        <p:spPr>
          <a:xfrm>
            <a:off x="1600200" y="5562600"/>
            <a:ext cx="457200" cy="76200"/>
          </a:xfrm>
          <a:prstGeom prst="rightArrow">
            <a:avLst>
              <a:gd name="adj1" fmla="val 50000"/>
              <a:gd name="adj2" fmla="val 150000"/>
            </a:avLst>
          </a:prstGeom>
          <a:solidFill>
            <a:srgbClr val="0000FF"/>
          </a:solidFill>
          <a:ln w="9525"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useBgFill="1">
        <p:nvSpPr>
          <p:cNvPr id="18443" name="Text Box 11"/>
          <p:cNvSpPr txBox="1"/>
          <p:nvPr/>
        </p:nvSpPr>
        <p:spPr>
          <a:xfrm>
            <a:off x="2209800" y="5410200"/>
            <a:ext cx="3043238" cy="396875"/>
          </a:xfrm>
          <a:prstGeom prst="rect">
            <a:avLst/>
          </a:prstGeom>
          <a:ln w="9525">
            <a:noFill/>
          </a:ln>
        </p:spPr>
        <p:txBody>
          <a:bodyPr>
            <a:spAutoFit/>
          </a:bodyPr>
          <a:lstStyle/>
          <a:p>
            <a:pPr>
              <a:spcBef>
                <a:spcPct val="50000"/>
              </a:spcBef>
            </a:pPr>
            <a:r>
              <a:rPr lang="en-US" altLang="en-US" sz="2000" b="1" dirty="0">
                <a:latin typeface="Times New Roman" panose="02020603050405020304" pitchFamily="18" charset="0"/>
              </a:rPr>
              <a:t>LIÊN KẾT LÔ- GÍC</a:t>
            </a:r>
          </a:p>
        </p:txBody>
      </p:sp>
      <p:sp>
        <p:nvSpPr>
          <p:cNvPr id="18445" name="AutoShape 13"/>
          <p:cNvSpPr/>
          <p:nvPr/>
        </p:nvSpPr>
        <p:spPr>
          <a:xfrm>
            <a:off x="2438400" y="6172200"/>
            <a:ext cx="3886200" cy="685800"/>
          </a:xfrm>
          <a:prstGeom prst="horizontalScroll">
            <a:avLst>
              <a:gd name="adj" fmla="val 12500"/>
            </a:avLst>
          </a:prstGeom>
          <a:solidFill>
            <a:srgbClr val="0000FF"/>
          </a:solidFill>
          <a:ln w="9525" cap="flat" cmpd="sng">
            <a:solidFill>
              <a:schemeClr val="tx1"/>
            </a:solidFill>
            <a:prstDash val="solid"/>
            <a:headEnd type="none" w="med" len="med"/>
            <a:tailEnd type="none" w="med" len="med"/>
          </a:ln>
        </p:spPr>
        <p:txBody>
          <a:bodyPr/>
          <a:lstStyle/>
          <a:p>
            <a:pPr algn="just"/>
            <a:r>
              <a:rPr lang="en-US" altLang="en-US" b="1" dirty="0">
                <a:solidFill>
                  <a:schemeClr val="bg1"/>
                </a:solidFill>
                <a:latin typeface="Times New Roman" panose="02020603050405020304" pitchFamily="18" charset="0"/>
              </a:rPr>
              <a:t>Thế nào là liên kết lô-gic?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40"/>
                                        </p:tgtEl>
                                        <p:attrNameLst>
                                          <p:attrName>style.visibility</p:attrName>
                                        </p:attrNameLst>
                                      </p:cBhvr>
                                      <p:to>
                                        <p:strVal val="visible"/>
                                      </p:to>
                                    </p:set>
                                    <p:animEffect transition="in" filter="fade">
                                      <p:cBhvr>
                                        <p:cTn id="7" dur="1000"/>
                                        <p:tgtEl>
                                          <p:spTgt spid="18440"/>
                                        </p:tgtEl>
                                      </p:cBhvr>
                                    </p:animEffect>
                                    <p:anim calcmode="lin" valueType="num">
                                      <p:cBhvr>
                                        <p:cTn id="8" dur="1000" fill="hold"/>
                                        <p:tgtEl>
                                          <p:spTgt spid="18440"/>
                                        </p:tgtEl>
                                        <p:attrNameLst>
                                          <p:attrName>ppt_x</p:attrName>
                                        </p:attrNameLst>
                                      </p:cBhvr>
                                      <p:tavLst>
                                        <p:tav tm="0">
                                          <p:val>
                                            <p:strVal val="#ppt_x"/>
                                          </p:val>
                                        </p:tav>
                                        <p:tav tm="100000">
                                          <p:val>
                                            <p:strVal val="#ppt_x"/>
                                          </p:val>
                                        </p:tav>
                                      </p:tavLst>
                                    </p:anim>
                                    <p:anim calcmode="lin" valueType="num">
                                      <p:cBhvr>
                                        <p:cTn id="9" dur="1000" fill="hold"/>
                                        <p:tgtEl>
                                          <p:spTgt spid="1844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441"/>
                                        </p:tgtEl>
                                        <p:attrNameLst>
                                          <p:attrName>style.visibility</p:attrName>
                                        </p:attrNameLst>
                                      </p:cBhvr>
                                      <p:to>
                                        <p:strVal val="visible"/>
                                      </p:to>
                                    </p:set>
                                    <p:animEffect transition="in" filter="fade">
                                      <p:cBhvr>
                                        <p:cTn id="14" dur="1000"/>
                                        <p:tgtEl>
                                          <p:spTgt spid="18441"/>
                                        </p:tgtEl>
                                      </p:cBhvr>
                                    </p:animEffect>
                                    <p:anim calcmode="lin" valueType="num">
                                      <p:cBhvr>
                                        <p:cTn id="15" dur="1000" fill="hold"/>
                                        <p:tgtEl>
                                          <p:spTgt spid="18441"/>
                                        </p:tgtEl>
                                        <p:attrNameLst>
                                          <p:attrName>ppt_x</p:attrName>
                                        </p:attrNameLst>
                                      </p:cBhvr>
                                      <p:tavLst>
                                        <p:tav tm="0">
                                          <p:val>
                                            <p:strVal val="#ppt_x"/>
                                          </p:val>
                                        </p:tav>
                                        <p:tav tm="100000">
                                          <p:val>
                                            <p:strVal val="#ppt_x"/>
                                          </p:val>
                                        </p:tav>
                                      </p:tavLst>
                                    </p:anim>
                                    <p:anim calcmode="lin" valueType="num">
                                      <p:cBhvr>
                                        <p:cTn id="16" dur="1000" fill="hold"/>
                                        <p:tgtEl>
                                          <p:spTgt spid="1844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8442"/>
                                        </p:tgtEl>
                                        <p:attrNameLst>
                                          <p:attrName>style.visibility</p:attrName>
                                        </p:attrNameLst>
                                      </p:cBhvr>
                                      <p:to>
                                        <p:strVal val="visible"/>
                                      </p:to>
                                    </p:set>
                                    <p:animEffect transition="in" filter="fade">
                                      <p:cBhvr>
                                        <p:cTn id="21" dur="1000"/>
                                        <p:tgtEl>
                                          <p:spTgt spid="18442"/>
                                        </p:tgtEl>
                                      </p:cBhvr>
                                    </p:animEffect>
                                    <p:anim calcmode="lin" valueType="num">
                                      <p:cBhvr>
                                        <p:cTn id="22" dur="1000" fill="hold"/>
                                        <p:tgtEl>
                                          <p:spTgt spid="18442"/>
                                        </p:tgtEl>
                                        <p:attrNameLst>
                                          <p:attrName>ppt_x</p:attrName>
                                        </p:attrNameLst>
                                      </p:cBhvr>
                                      <p:tavLst>
                                        <p:tav tm="0">
                                          <p:val>
                                            <p:strVal val="#ppt_x"/>
                                          </p:val>
                                        </p:tav>
                                        <p:tav tm="100000">
                                          <p:val>
                                            <p:strVal val="#ppt_x"/>
                                          </p:val>
                                        </p:tav>
                                      </p:tavLst>
                                    </p:anim>
                                    <p:anim calcmode="lin" valueType="num">
                                      <p:cBhvr>
                                        <p:cTn id="23" dur="1000" fill="hold"/>
                                        <p:tgtEl>
                                          <p:spTgt spid="18442"/>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18443"/>
                                        </p:tgtEl>
                                        <p:attrNameLst>
                                          <p:attrName>style.visibility</p:attrName>
                                        </p:attrNameLst>
                                      </p:cBhvr>
                                      <p:to>
                                        <p:strVal val="visible"/>
                                      </p:to>
                                    </p:set>
                                    <p:animEffect transition="in" filter="fade">
                                      <p:cBhvr>
                                        <p:cTn id="26" dur="1000"/>
                                        <p:tgtEl>
                                          <p:spTgt spid="18443"/>
                                        </p:tgtEl>
                                      </p:cBhvr>
                                    </p:animEffect>
                                    <p:anim calcmode="lin" valueType="num">
                                      <p:cBhvr>
                                        <p:cTn id="27" dur="1000" fill="hold"/>
                                        <p:tgtEl>
                                          <p:spTgt spid="18443"/>
                                        </p:tgtEl>
                                        <p:attrNameLst>
                                          <p:attrName>ppt_x</p:attrName>
                                        </p:attrNameLst>
                                      </p:cBhvr>
                                      <p:tavLst>
                                        <p:tav tm="0">
                                          <p:val>
                                            <p:strVal val="#ppt_x"/>
                                          </p:val>
                                        </p:tav>
                                        <p:tav tm="100000">
                                          <p:val>
                                            <p:strVal val="#ppt_x"/>
                                          </p:val>
                                        </p:tav>
                                      </p:tavLst>
                                    </p:anim>
                                    <p:anim calcmode="lin" valueType="num">
                                      <p:cBhvr>
                                        <p:cTn id="28" dur="1000" fill="hold"/>
                                        <p:tgtEl>
                                          <p:spTgt spid="18443"/>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8445"/>
                                        </p:tgtEl>
                                        <p:attrNameLst>
                                          <p:attrName>style.visibility</p:attrName>
                                        </p:attrNameLst>
                                      </p:cBhvr>
                                      <p:to>
                                        <p:strVal val="visible"/>
                                      </p:to>
                                    </p:set>
                                    <p:animEffect transition="in" filter="fade">
                                      <p:cBhvr>
                                        <p:cTn id="33" dur="1000"/>
                                        <p:tgtEl>
                                          <p:spTgt spid="18445"/>
                                        </p:tgtEl>
                                      </p:cBhvr>
                                    </p:animEffect>
                                    <p:anim calcmode="lin" valueType="num">
                                      <p:cBhvr>
                                        <p:cTn id="34" dur="1000" fill="hold"/>
                                        <p:tgtEl>
                                          <p:spTgt spid="18445"/>
                                        </p:tgtEl>
                                        <p:attrNameLst>
                                          <p:attrName>ppt_x</p:attrName>
                                        </p:attrNameLst>
                                      </p:cBhvr>
                                      <p:tavLst>
                                        <p:tav tm="0">
                                          <p:val>
                                            <p:strVal val="#ppt_x"/>
                                          </p:val>
                                        </p:tav>
                                        <p:tav tm="100000">
                                          <p:val>
                                            <p:strVal val="#ppt_x"/>
                                          </p:val>
                                        </p:tav>
                                      </p:tavLst>
                                    </p:anim>
                                    <p:anim calcmode="lin" valueType="num">
                                      <p:cBhvr>
                                        <p:cTn id="35" dur="1000" fill="hold"/>
                                        <p:tgtEl>
                                          <p:spTgt spid="1844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0" grpId="0" animBg="1"/>
      <p:bldP spid="18441" grpId="0"/>
      <p:bldP spid="18442" grpId="0" animBg="1"/>
      <p:bldP spid="18443" grpId="0" animBg="1"/>
      <p:bldP spid="1844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2"/>
          <p:cNvSpPr/>
          <p:nvPr/>
        </p:nvSpPr>
        <p:spPr>
          <a:xfrm>
            <a:off x="-252412" y="-242887"/>
            <a:ext cx="9720262" cy="0"/>
          </a:xfrm>
          <a:prstGeom prst="line">
            <a:avLst/>
          </a:prstGeom>
          <a:ln w="9525" cap="flat" cmpd="sng">
            <a:solidFill>
              <a:schemeClr val="tx1"/>
            </a:solidFill>
            <a:prstDash val="solid"/>
            <a:headEnd type="none" w="med" len="med"/>
            <a:tailEnd type="none" w="med" len="med"/>
          </a:ln>
        </p:spPr>
      </p:sp>
      <p:sp>
        <p:nvSpPr>
          <p:cNvPr id="10243" name="Text Box 5"/>
          <p:cNvSpPr txBox="1"/>
          <p:nvPr/>
        </p:nvSpPr>
        <p:spPr>
          <a:xfrm>
            <a:off x="-28575" y="898525"/>
            <a:ext cx="2971800" cy="457200"/>
          </a:xfrm>
          <a:prstGeom prst="rect">
            <a:avLst/>
          </a:prstGeom>
          <a:noFill/>
          <a:ln w="9525">
            <a:noFill/>
          </a:ln>
        </p:spPr>
        <p:txBody>
          <a:bodyPr>
            <a:spAutoFit/>
          </a:bodyPr>
          <a:lstStyle/>
          <a:p>
            <a:pPr eaLnBrk="1" hangingPunct="1">
              <a:spcBef>
                <a:spcPct val="50000"/>
              </a:spcBef>
            </a:pPr>
            <a:r>
              <a:rPr lang="en-US" altLang="en-US" b="1" u="sng" dirty="0">
                <a:solidFill>
                  <a:schemeClr val="tx1"/>
                </a:solidFill>
                <a:latin typeface="Times New Roman" panose="02020603050405020304" pitchFamily="18" charset="0"/>
              </a:rPr>
              <a:t>I. Khái niệm liên kết:</a:t>
            </a:r>
          </a:p>
        </p:txBody>
      </p:sp>
      <p:sp>
        <p:nvSpPr>
          <p:cNvPr id="10244" name="Text Box 6"/>
          <p:cNvSpPr txBox="1"/>
          <p:nvPr/>
        </p:nvSpPr>
        <p:spPr>
          <a:xfrm>
            <a:off x="0" y="1295400"/>
            <a:ext cx="3124200" cy="427038"/>
          </a:xfrm>
          <a:prstGeom prst="rect">
            <a:avLst/>
          </a:prstGeom>
          <a:noFill/>
          <a:ln w="9525">
            <a:noFill/>
          </a:ln>
        </p:spPr>
        <p:txBody>
          <a:bodyPr>
            <a:spAutoFit/>
          </a:bodyPr>
          <a:lstStyle/>
          <a:p>
            <a:pPr eaLnBrk="1" hangingPunct="1">
              <a:spcBef>
                <a:spcPct val="50000"/>
              </a:spcBef>
            </a:pPr>
            <a:r>
              <a:rPr lang="en-US" altLang="en-US" sz="2200" b="1" dirty="0">
                <a:solidFill>
                  <a:srgbClr val="000099"/>
                </a:solidFill>
                <a:latin typeface="Times New Roman" panose="02020603050405020304" pitchFamily="18" charset="0"/>
              </a:rPr>
              <a:t>1. </a:t>
            </a:r>
            <a:r>
              <a:rPr lang="en-US" altLang="en-US" sz="2200" b="1" u="sng" dirty="0">
                <a:solidFill>
                  <a:srgbClr val="000099"/>
                </a:solidFill>
                <a:latin typeface="Times New Roman" panose="02020603050405020304" pitchFamily="18" charset="0"/>
              </a:rPr>
              <a:t>Liên kết nội dung:</a:t>
            </a:r>
          </a:p>
        </p:txBody>
      </p:sp>
      <p:sp>
        <p:nvSpPr>
          <p:cNvPr id="10245" name="Rectangle 7"/>
          <p:cNvSpPr/>
          <p:nvPr/>
        </p:nvSpPr>
        <p:spPr>
          <a:xfrm>
            <a:off x="0" y="762000"/>
            <a:ext cx="3733800" cy="6096000"/>
          </a:xfrm>
          <a:prstGeom prst="rect">
            <a:avLst/>
          </a:prstGeom>
          <a:noFill/>
          <a:ln w="19050"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p:nvSpPr>
          <p:cNvPr id="10246" name="Text Box 8"/>
          <p:cNvSpPr txBox="1"/>
          <p:nvPr/>
        </p:nvSpPr>
        <p:spPr>
          <a:xfrm>
            <a:off x="3048000" y="2057400"/>
            <a:ext cx="4572000" cy="366713"/>
          </a:xfrm>
          <a:prstGeom prst="rect">
            <a:avLst/>
          </a:prstGeom>
          <a:noFill/>
          <a:ln w="9525">
            <a:noFill/>
          </a:ln>
        </p:spPr>
        <p:txBody>
          <a:bodyPr>
            <a:spAutoFit/>
          </a:bodyPr>
          <a:lstStyle/>
          <a:p>
            <a:pPr eaLnBrk="1" hangingPunct="1">
              <a:spcBef>
                <a:spcPct val="50000"/>
              </a:spcBef>
            </a:pPr>
            <a:endParaRPr lang="en-US" altLang="en-US" sz="1800" dirty="0">
              <a:solidFill>
                <a:schemeClr val="tx1"/>
              </a:solidFill>
              <a:latin typeface="Times New Roman" panose="02020603050405020304" pitchFamily="18" charset="0"/>
            </a:endParaRPr>
          </a:p>
        </p:txBody>
      </p:sp>
      <p:sp>
        <p:nvSpPr>
          <p:cNvPr id="10247" name="Text Box 9"/>
          <p:cNvSpPr txBox="1"/>
          <p:nvPr/>
        </p:nvSpPr>
        <p:spPr>
          <a:xfrm>
            <a:off x="3200400" y="2743200"/>
            <a:ext cx="4343400" cy="366713"/>
          </a:xfrm>
          <a:prstGeom prst="rect">
            <a:avLst/>
          </a:prstGeom>
          <a:noFill/>
          <a:ln w="9525">
            <a:noFill/>
          </a:ln>
        </p:spPr>
        <p:txBody>
          <a:bodyPr>
            <a:spAutoFit/>
          </a:bodyPr>
          <a:lstStyle/>
          <a:p>
            <a:pPr eaLnBrk="1" hangingPunct="1">
              <a:spcBef>
                <a:spcPct val="50000"/>
              </a:spcBef>
            </a:pPr>
            <a:endParaRPr lang="en-US" altLang="en-US" sz="1800" dirty="0">
              <a:solidFill>
                <a:schemeClr val="tx1"/>
              </a:solidFill>
              <a:latin typeface="Times New Roman" panose="02020603050405020304" pitchFamily="18" charset="0"/>
            </a:endParaRPr>
          </a:p>
        </p:txBody>
      </p:sp>
      <p:sp>
        <p:nvSpPr>
          <p:cNvPr id="10248" name="Rectangle 10"/>
          <p:cNvSpPr/>
          <p:nvPr/>
        </p:nvSpPr>
        <p:spPr>
          <a:xfrm>
            <a:off x="0" y="1905000"/>
            <a:ext cx="3581400" cy="1766888"/>
          </a:xfrm>
          <a:prstGeom prst="rect">
            <a:avLst/>
          </a:prstGeom>
          <a:noFill/>
          <a:ln w="9525">
            <a:noFill/>
          </a:ln>
        </p:spPr>
        <p:txBody>
          <a:bodyPr>
            <a:spAutoFit/>
          </a:bodyPr>
          <a:lstStyle/>
          <a:p>
            <a:pPr algn="just" eaLnBrk="1" hangingPunct="1"/>
            <a:r>
              <a:rPr lang="nl-NL" altLang="en-US" sz="2200" b="1" i="1" dirty="0">
                <a:solidFill>
                  <a:srgbClr val="000099"/>
                </a:solidFill>
                <a:latin typeface="Times New Roman" panose="02020603050405020304" pitchFamily="18" charset="0"/>
              </a:rPr>
              <a:t>Các đoạn văn phải phục vụ chủ đề chung của văn bản, các câu văn phải phục vụ chủ đề chung của đoạn (liên kết chủ đề).</a:t>
            </a:r>
            <a:endParaRPr lang="en-US" altLang="en-US" sz="2200" b="1" i="1" dirty="0">
              <a:solidFill>
                <a:srgbClr val="000099"/>
              </a:solidFill>
              <a:latin typeface="Times New Roman" panose="02020603050405020304" pitchFamily="18" charset="0"/>
            </a:endParaRPr>
          </a:p>
        </p:txBody>
      </p:sp>
      <p:sp>
        <p:nvSpPr>
          <p:cNvPr id="16397" name="Text Box 13"/>
          <p:cNvSpPr txBox="1"/>
          <p:nvPr/>
        </p:nvSpPr>
        <p:spPr>
          <a:xfrm>
            <a:off x="0" y="3657600"/>
            <a:ext cx="3657600" cy="1600200"/>
          </a:xfrm>
          <a:prstGeom prst="rect">
            <a:avLst/>
          </a:prstGeom>
          <a:noFill/>
          <a:ln w="9525">
            <a:noFill/>
          </a:ln>
        </p:spPr>
        <p:txBody>
          <a:bodyPr>
            <a:spAutoFit/>
          </a:bodyPr>
          <a:lstStyle/>
          <a:p>
            <a:pPr algn="just" eaLnBrk="1" hangingPunct="1"/>
            <a:r>
              <a:rPr lang="nl-NL" altLang="en-US" sz="2200" b="1" i="1" dirty="0">
                <a:solidFill>
                  <a:srgbClr val="000099"/>
                </a:solidFill>
                <a:latin typeface="Times New Roman" panose="02020603050405020304" pitchFamily="18" charset="0"/>
              </a:rPr>
              <a:t>Các đoạn văn, câu văn phải được sắp xếp theo trình tự hợp lí (liên kết lô-gíc).</a:t>
            </a:r>
            <a:r>
              <a:rPr lang="en-US" altLang="en-US" sz="2200" b="1" i="1" dirty="0">
                <a:solidFill>
                  <a:srgbClr val="000099"/>
                </a:solidFill>
                <a:latin typeface="Times New Roman" panose="02020603050405020304" pitchFamily="18" charset="0"/>
              </a:rPr>
              <a:t> </a:t>
            </a:r>
          </a:p>
          <a:p>
            <a:pPr eaLnBrk="1" hangingPunct="1">
              <a:spcBef>
                <a:spcPct val="50000"/>
              </a:spcBef>
            </a:pPr>
            <a:endParaRPr lang="en-US" altLang="en-US" sz="2200" b="1" i="1" dirty="0">
              <a:solidFill>
                <a:srgbClr val="000099"/>
              </a:solidFill>
              <a:latin typeface="Times New Roman" panose="02020603050405020304" pitchFamily="18" charset="0"/>
            </a:endParaRPr>
          </a:p>
        </p:txBody>
      </p:sp>
      <p:sp>
        <p:nvSpPr>
          <p:cNvPr id="10250" name="Rectangle 16"/>
          <p:cNvSpPr/>
          <p:nvPr/>
        </p:nvSpPr>
        <p:spPr>
          <a:xfrm>
            <a:off x="3733800" y="762000"/>
            <a:ext cx="5410200" cy="2225675"/>
          </a:xfrm>
          <a:prstGeom prst="rect">
            <a:avLst/>
          </a:prstGeom>
          <a:noFill/>
          <a:ln w="9525">
            <a:noFill/>
          </a:ln>
        </p:spPr>
        <p:txBody>
          <a:bodyPr>
            <a:spAutoFit/>
          </a:bodyPr>
          <a:lstStyle/>
          <a:p>
            <a:pPr algn="just" eaLnBrk="1" hangingPunct="1"/>
            <a:r>
              <a:rPr lang="en-US" altLang="en-US" sz="2000" dirty="0">
                <a:solidFill>
                  <a:schemeClr val="tx1"/>
                </a:solidFill>
                <a:latin typeface="Times New Roman" panose="02020603050405020304" pitchFamily="18" charset="0"/>
              </a:rPr>
              <a:t>      Tác phẩm nghệ thuật nào cũng xây dựng bằng những vật liệu mượn ở thực tại (1). </a:t>
            </a:r>
            <a:r>
              <a:rPr lang="en-US" altLang="en-US" sz="2000" b="1" i="1" dirty="0">
                <a:solidFill>
                  <a:schemeClr val="tx1"/>
                </a:solidFill>
                <a:latin typeface="Times New Roman" panose="02020603050405020304" pitchFamily="18" charset="0"/>
              </a:rPr>
              <a:t>Nhưng nghệ sĩ</a:t>
            </a:r>
            <a:r>
              <a:rPr lang="en-US" altLang="en-US" sz="2000" dirty="0">
                <a:solidFill>
                  <a:schemeClr val="tx1"/>
                </a:solidFill>
                <a:latin typeface="Times New Roman" panose="02020603050405020304" pitchFamily="18" charset="0"/>
              </a:rPr>
              <a:t> không những ghi lại </a:t>
            </a:r>
            <a:r>
              <a:rPr lang="en-US" altLang="en-US" sz="2000" b="1" i="1" dirty="0">
                <a:solidFill>
                  <a:schemeClr val="tx1"/>
                </a:solidFill>
                <a:latin typeface="Times New Roman" panose="02020603050405020304" pitchFamily="18" charset="0"/>
              </a:rPr>
              <a:t>cái đã có rồi</a:t>
            </a:r>
            <a:r>
              <a:rPr lang="en-US" altLang="en-US" sz="2000" dirty="0">
                <a:solidFill>
                  <a:schemeClr val="tx1"/>
                </a:solidFill>
                <a:latin typeface="Times New Roman" panose="02020603050405020304" pitchFamily="18" charset="0"/>
              </a:rPr>
              <a:t> mà còn muốn nói một điều gì mới mẻ (2). </a:t>
            </a:r>
            <a:r>
              <a:rPr lang="en-US" altLang="en-US" sz="2000" b="1" i="1" dirty="0">
                <a:solidFill>
                  <a:schemeClr val="tx1"/>
                </a:solidFill>
                <a:latin typeface="Times New Roman" panose="02020603050405020304" pitchFamily="18" charset="0"/>
              </a:rPr>
              <a:t>Anh</a:t>
            </a:r>
            <a:r>
              <a:rPr lang="en-US" altLang="en-US" sz="2000" dirty="0">
                <a:solidFill>
                  <a:schemeClr val="tx1"/>
                </a:solidFill>
                <a:latin typeface="Times New Roman" panose="02020603050405020304" pitchFamily="18" charset="0"/>
              </a:rPr>
              <a:t> gửi vào </a:t>
            </a:r>
            <a:r>
              <a:rPr lang="en-US" altLang="en-US" sz="2000" b="1" i="1" dirty="0">
                <a:solidFill>
                  <a:schemeClr val="tx1"/>
                </a:solidFill>
                <a:latin typeface="Times New Roman" panose="02020603050405020304" pitchFamily="18" charset="0"/>
              </a:rPr>
              <a:t>tác phẩm</a:t>
            </a:r>
            <a:r>
              <a:rPr lang="en-US" altLang="en-US" sz="2000" dirty="0">
                <a:solidFill>
                  <a:schemeClr val="tx1"/>
                </a:solidFill>
                <a:latin typeface="Times New Roman" panose="02020603050405020304" pitchFamily="18" charset="0"/>
              </a:rPr>
              <a:t> một lá thư, một lời nhắn nhủ, anh muốn đem một phần của mình góp vào đời sống chung quanh (3)                 </a:t>
            </a:r>
          </a:p>
          <a:p>
            <a:pPr algn="just" eaLnBrk="1" hangingPunct="1"/>
            <a:r>
              <a:rPr lang="en-US" altLang="en-US" sz="2000" dirty="0">
                <a:solidFill>
                  <a:schemeClr val="tx1"/>
                </a:solidFill>
                <a:latin typeface="Times New Roman" panose="02020603050405020304" pitchFamily="18" charset="0"/>
              </a:rPr>
              <a:t>(</a:t>
            </a:r>
            <a:r>
              <a:rPr lang="en-US" altLang="en-US" sz="2000" i="1" dirty="0">
                <a:solidFill>
                  <a:schemeClr val="tx1"/>
                </a:solidFill>
                <a:latin typeface="Times New Roman" panose="02020603050405020304" pitchFamily="18" charset="0"/>
              </a:rPr>
              <a:t>Nguyễn Đình Thi, Tiếng nói của văn nghệ</a:t>
            </a:r>
            <a:r>
              <a:rPr lang="en-US" altLang="en-US" sz="2000" dirty="0">
                <a:solidFill>
                  <a:schemeClr val="tx1"/>
                </a:solidFill>
                <a:latin typeface="Times New Roman" panose="02020603050405020304" pitchFamily="18" charset="0"/>
              </a:rPr>
              <a:t>)</a:t>
            </a:r>
          </a:p>
        </p:txBody>
      </p:sp>
      <p:sp useBgFill="1">
        <p:nvSpPr>
          <p:cNvPr id="16401" name="Text Box 17"/>
          <p:cNvSpPr txBox="1">
            <a:spLocks noChangeArrowheads="1"/>
          </p:cNvSpPr>
          <p:nvPr/>
        </p:nvSpPr>
        <p:spPr bwMode="auto">
          <a:xfrm>
            <a:off x="3810000" y="2895600"/>
            <a:ext cx="5410200" cy="396875"/>
          </a:xfrm>
          <a:prstGeom prst="rect">
            <a:avLst/>
          </a:prstGeom>
          <a:ln w="9525">
            <a:noFill/>
            <a:miter lim="800000"/>
          </a:ln>
          <a:effectLst/>
        </p:spPr>
        <p:txBody>
          <a:bodyPr>
            <a:spAutoFit/>
          </a:bodyPr>
          <a:lstStyle/>
          <a:p>
            <a:pPr marR="0" defTabSz="914400">
              <a:spcBef>
                <a:spcPct val="50000"/>
              </a:spcBef>
              <a:buClrTx/>
              <a:buSzTx/>
              <a:buFontTx/>
              <a:buNone/>
              <a:defRPr/>
            </a:pPr>
            <a:r>
              <a:rPr kumimoji="0" lang="en-US" sz="2000" kern="1200" cap="none" spc="0" normalizeH="0" baseline="0" noProof="0">
                <a:solidFill>
                  <a:srgbClr val="000099"/>
                </a:solidFill>
                <a:effectLst>
                  <a:outerShdw blurRad="38100" dist="38100" dir="2700000" algn="tl">
                    <a:srgbClr val="C0C0C0"/>
                  </a:outerShdw>
                </a:effectLst>
                <a:latin typeface="Times New Roman" panose="02020603050405020304" pitchFamily="18" charset="0"/>
                <a:ea typeface="+mn-ea"/>
                <a:cs typeface="+mn-cs"/>
              </a:rPr>
              <a:t>Các câu được sắp xếp theo một trình tự hợp lí.</a:t>
            </a:r>
          </a:p>
        </p:txBody>
      </p:sp>
      <p:sp>
        <p:nvSpPr>
          <p:cNvPr id="10252" name="Text Box 18"/>
          <p:cNvSpPr txBox="1"/>
          <p:nvPr/>
        </p:nvSpPr>
        <p:spPr>
          <a:xfrm>
            <a:off x="3733800" y="3276600"/>
            <a:ext cx="5410200" cy="1616075"/>
          </a:xfrm>
          <a:prstGeom prst="rect">
            <a:avLst/>
          </a:prstGeom>
          <a:noFill/>
          <a:ln w="9525">
            <a:noFill/>
          </a:ln>
        </p:spPr>
        <p:txBody>
          <a:bodyPr>
            <a:spAutoFit/>
          </a:bodyPr>
          <a:lstStyle/>
          <a:p>
            <a:r>
              <a:rPr lang="en-US" altLang="en-US" sz="2000" dirty="0">
                <a:solidFill>
                  <a:schemeClr val="tx1"/>
                </a:solidFill>
                <a:latin typeface="Times New Roman" panose="02020603050405020304" pitchFamily="18" charset="0"/>
              </a:rPr>
              <a:t>+ Tác phẩm nghệ thuật làm gì? </a:t>
            </a:r>
            <a:r>
              <a:rPr lang="en-US" altLang="en-US" sz="2000" dirty="0">
                <a:latin typeface="Times New Roman" panose="02020603050405020304" pitchFamily="18" charset="0"/>
              </a:rPr>
              <a:t>(Phản ánh thực tại)</a:t>
            </a:r>
          </a:p>
          <a:p>
            <a:r>
              <a:rPr lang="en-US" altLang="en-US" sz="2000" dirty="0">
                <a:solidFill>
                  <a:schemeClr val="tx1"/>
                </a:solidFill>
                <a:latin typeface="Times New Roman" panose="02020603050405020304" pitchFamily="18" charset="0"/>
              </a:rPr>
              <a:t>+ Phản ánh thực tại như thế nào? </a:t>
            </a:r>
            <a:r>
              <a:rPr lang="en-US" altLang="en-US" sz="2000" dirty="0">
                <a:latin typeface="Times New Roman" panose="02020603050405020304" pitchFamily="18" charset="0"/>
              </a:rPr>
              <a:t>(Tái hiện và sáng tạo)</a:t>
            </a:r>
          </a:p>
          <a:p>
            <a:r>
              <a:rPr lang="en-US" altLang="en-US" sz="2000" dirty="0">
                <a:solidFill>
                  <a:schemeClr val="tx1"/>
                </a:solidFill>
                <a:latin typeface="Times New Roman" panose="02020603050405020304" pitchFamily="18" charset="0"/>
              </a:rPr>
              <a:t>+ Tái hiện và sáng tạo thực tại để làm gì? </a:t>
            </a:r>
            <a:r>
              <a:rPr lang="en-US" altLang="en-US" sz="2000" dirty="0">
                <a:latin typeface="Times New Roman" panose="02020603050405020304" pitchFamily="18" charset="0"/>
              </a:rPr>
              <a:t>(Nhắn gửi một điều gì đó)</a:t>
            </a:r>
          </a:p>
        </p:txBody>
      </p:sp>
      <p:sp>
        <p:nvSpPr>
          <p:cNvPr id="10253" name="AutoShape 19"/>
          <p:cNvSpPr/>
          <p:nvPr/>
        </p:nvSpPr>
        <p:spPr>
          <a:xfrm>
            <a:off x="4652963" y="5029200"/>
            <a:ext cx="457200" cy="76200"/>
          </a:xfrm>
          <a:prstGeom prst="rightArrow">
            <a:avLst>
              <a:gd name="adj1" fmla="val 50000"/>
              <a:gd name="adj2" fmla="val 150000"/>
            </a:avLst>
          </a:prstGeom>
          <a:solidFill>
            <a:srgbClr val="0000FF"/>
          </a:solidFill>
          <a:ln w="9525" cap="flat" cmpd="sng">
            <a:solidFill>
              <a:schemeClr val="tx1"/>
            </a:solidFill>
            <a:prstDash val="solid"/>
            <a:miter/>
            <a:headEnd type="none" w="med" len="med"/>
            <a:tailEnd type="none" w="med" len="med"/>
          </a:ln>
        </p:spPr>
        <p:txBody>
          <a:bodyPr wrap="none" anchor="ctr" anchorCtr="0"/>
          <a:lstStyle/>
          <a:p>
            <a:pPr eaLnBrk="1" hangingPunct="1">
              <a:spcBef>
                <a:spcPct val="50000"/>
              </a:spcBef>
            </a:pPr>
            <a:endParaRPr lang="en-US" altLang="en-US" dirty="0">
              <a:latin typeface="Times New Roman" panose="02020603050405020304" pitchFamily="18" charset="0"/>
            </a:endParaRPr>
          </a:p>
        </p:txBody>
      </p:sp>
      <p:sp useBgFill="1">
        <p:nvSpPr>
          <p:cNvPr id="10254" name="Text Box 20"/>
          <p:cNvSpPr txBox="1"/>
          <p:nvPr/>
        </p:nvSpPr>
        <p:spPr>
          <a:xfrm>
            <a:off x="5262563" y="4876800"/>
            <a:ext cx="3043237" cy="396875"/>
          </a:xfrm>
          <a:prstGeom prst="rect">
            <a:avLst/>
          </a:prstGeom>
          <a:ln w="9525">
            <a:noFill/>
          </a:ln>
        </p:spPr>
        <p:txBody>
          <a:bodyPr>
            <a:spAutoFit/>
          </a:bodyPr>
          <a:lstStyle/>
          <a:p>
            <a:pPr>
              <a:spcBef>
                <a:spcPct val="50000"/>
              </a:spcBef>
            </a:pPr>
            <a:r>
              <a:rPr lang="en-US" altLang="en-US" sz="2000" b="1" dirty="0">
                <a:latin typeface="Times New Roman" panose="02020603050405020304" pitchFamily="18" charset="0"/>
              </a:rPr>
              <a:t>LIÊN KẾT LÔ- GÍC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97"/>
                                        </p:tgtEl>
                                        <p:attrNameLst>
                                          <p:attrName>style.visibility</p:attrName>
                                        </p:attrNameLst>
                                      </p:cBhvr>
                                      <p:to>
                                        <p:strVal val="visible"/>
                                      </p:to>
                                    </p:set>
                                    <p:animEffect transition="in" filter="fade">
                                      <p:cBhvr>
                                        <p:cTn id="7" dur="1000"/>
                                        <p:tgtEl>
                                          <p:spTgt spid="16397"/>
                                        </p:tgtEl>
                                      </p:cBhvr>
                                    </p:animEffect>
                                    <p:anim calcmode="lin" valueType="num">
                                      <p:cBhvr>
                                        <p:cTn id="8" dur="1000" fill="hold"/>
                                        <p:tgtEl>
                                          <p:spTgt spid="16397"/>
                                        </p:tgtEl>
                                        <p:attrNameLst>
                                          <p:attrName>ppt_x</p:attrName>
                                        </p:attrNameLst>
                                      </p:cBhvr>
                                      <p:tavLst>
                                        <p:tav tm="0">
                                          <p:val>
                                            <p:strVal val="#ppt_x"/>
                                          </p:val>
                                        </p:tav>
                                        <p:tav tm="100000">
                                          <p:val>
                                            <p:strVal val="#ppt_x"/>
                                          </p:val>
                                        </p:tav>
                                      </p:tavLst>
                                    </p:anim>
                                    <p:anim calcmode="lin" valueType="num">
                                      <p:cBhvr>
                                        <p:cTn id="9" dur="1000" fill="hold"/>
                                        <p:tgtEl>
                                          <p:spTgt spid="1639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spPr>
      <a:bodyPr vert="horz" wrap="square" lIns="91440" tIns="45720" rIns="91440" bIns="45720" numCol="1" anchor="t" anchorCtr="0" compatLnSpc="1">
        <a:spAutoFit/>
      </a:bodyPr>
      <a:lstStyle>
        <a:defPPr marL="0" marR="0" indent="0" algn="l" defTabSz="914400" rtl="0" eaLnBrk="1" fontAlgn="base" latinLnBrk="0" hangingPunct="1">
          <a:lnSpc>
            <a:spcPct val="100000"/>
          </a:lnSpc>
          <a:spcBef>
            <a:spcPct val="50000"/>
          </a:spcBef>
          <a:spcAft>
            <a:spcPct val="0"/>
          </a:spcAft>
          <a:buClrTx/>
          <a:buSzTx/>
          <a:buFontTx/>
          <a:buNone/>
          <a:defRPr kumimoji="0" lang="en-US" sz="2400" b="0" i="0" u="none" strike="noStrike" cap="none" normalizeH="0" baseline="0" smtClean="0">
            <a:ln>
              <a:noFill/>
            </a:ln>
            <a:solidFill>
              <a:srgbClr val="FF0000"/>
            </a:solidFill>
            <a:effectLst/>
            <a:latin typeface="Times New Roman" panose="02020603050405020304"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spPr>
      <a:bodyPr vert="horz" wrap="square" lIns="91440" tIns="45720" rIns="91440" bIns="45720" numCol="1" anchor="t" anchorCtr="0" compatLnSpc="1">
        <a:spAutoFit/>
      </a:bodyPr>
      <a:lstStyle>
        <a:defPPr marL="0" marR="0" indent="0" algn="l" defTabSz="914400" rtl="0" eaLnBrk="1" fontAlgn="base" latinLnBrk="0" hangingPunct="1">
          <a:lnSpc>
            <a:spcPct val="100000"/>
          </a:lnSpc>
          <a:spcBef>
            <a:spcPct val="50000"/>
          </a:spcBef>
          <a:spcAft>
            <a:spcPct val="0"/>
          </a:spcAft>
          <a:buClrTx/>
          <a:buSzTx/>
          <a:buFontTx/>
          <a:buNone/>
          <a:defRPr kumimoji="0" lang="en-US" sz="2400" b="0" i="0" u="none" strike="noStrike" cap="none" normalizeH="0" baseline="0" smtClean="0">
            <a:ln>
              <a:noFill/>
            </a:ln>
            <a:solidFill>
              <a:srgbClr val="FF0000"/>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3245</Words>
  <Application>Microsoft Office PowerPoint</Application>
  <PresentationFormat>On-screen Show (4:3)</PresentationFormat>
  <Paragraphs>167</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HƯỚNG DẪN TỰ HỌC:   LUYỆN TẬP LIÊN KẾT CÂU VÀ LIÊN KẾT ĐOẠN VĂN</vt:lpstr>
      <vt:lpstr>PowerPoint Presentation</vt:lpstr>
      <vt:lpstr>b)   Văn nghệ đã làm cho tâm hồn họ thực được sống. Lời gửi của văn nghệ là sự sống.        Sự sống ấy tỏa đều cho mọi vẻ, mọi mặt của tâm hồn.Văn nghệ nói chuyện với tất cả tâm hồn chúng ta, không riêng gì trí tuệ, nhất là trí thức.       (Nguyễn Đình Thi, Tiếng nói của văn nghệ) </vt:lpstr>
      <vt:lpstr>PowerPoint Presentation</vt:lpstr>
      <vt:lpstr>c. Thật ra, thời gian không không phải là một mà là hai: đó vừa là một định luật tự nhiên, khách quan, bao trùm thế giới, vừa là một khái niệm chủ quan của con người đơn độc. Bởi vì chỉ có con người mới có ý thức về thời gian. Con người là sinh vật duy nhất biết rằng mình sẽ chết, và biết rằng thời gian là liên tục. (Thời gian là gì?, trong tạp chí Tia sáng) </vt:lpstr>
      <vt:lpstr>PowerPoint Presentation</vt:lpstr>
      <vt:lpstr>d. Những người yếu đuối vẫn hay hiền lành. Muốn ác phải là kẻ mạnh.                                   ( Nam Cao, Chí Phèo) </vt:lpstr>
      <vt:lpstr>Bài tập 2: Tìm cặp từ trái nghĩa.</vt:lpstr>
      <vt:lpstr>PowerPoint Presentation</vt:lpstr>
      <vt:lpstr>Bài tập 3: Tìm lỗi liên kết về nội dung</vt:lpstr>
      <vt:lpstr>ddddaps</vt:lpstr>
      <vt:lpstr>PowerPoint Presentation</vt:lpstr>
      <vt:lpstr>PowerPoint Presentation</vt:lpstr>
      <vt:lpstr>4. Bài tập 4: Tìm lỗi về liên kết hình thức. </vt:lpstr>
      <vt:lpstr>PowerPoint Presentation</vt:lpstr>
      <vt:lpstr>b. Tại văn phòng, đồng chí Bộ trưởng đã gặp gỡ một số bà con nông dân để trao đổi ý kiến. Mỗi lúc bà con kéo đến hội trường một đông                                                           ( Báo )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Computer</cp:lastModifiedBy>
  <cp:revision>88</cp:revision>
  <dcterms:created xsi:type="dcterms:W3CDTF">2012-02-14T09:55:19Z</dcterms:created>
  <dcterms:modified xsi:type="dcterms:W3CDTF">2022-03-20T02:14:31Z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5813CBB40C194FDC98F3162E844F2F39</vt:lpwstr>
  </property>
  <property fmtid="{D5CDD505-2E9C-101B-9397-08002B2CF9AE}" pid="3" name="KSOProductBuildVer">
    <vt:lpwstr>1033-11.2.0.10426</vt:lpwstr>
  </property>
</Properties>
</file>