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71" r:id="rId15"/>
    <p:sldId id="272" r:id="rId16"/>
    <p:sldId id="273" r:id="rId17"/>
    <p:sldId id="314" r:id="rId18"/>
    <p:sldId id="31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91" r:id="rId32"/>
    <p:sldId id="312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3B1"/>
    <a:srgbClr val="BCDBA9"/>
    <a:srgbClr val="CEE6C0"/>
    <a:srgbClr val="CAE4BA"/>
    <a:srgbClr val="CCE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2" y="2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F83F-499C-46CD-9C56-C602E3DCFC8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03A7-61AC-4148-94A5-EC156232C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6A9BAF-CF04-47C1-B152-2717BF3FEC29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EF091-C376-4F3E-90E7-446DDCAEA3A3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931FFB-F9D2-4B36-8B7E-14CF5E5944DA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86077-2631-4082-93E5-40A8031CEEB3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537014-6717-4977-AAD3-96FF986C2AB2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648A3-CC93-4238-8EFB-4178E37FE0D4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C03A7-61AC-4148-94A5-EC156232C7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35D1-3481-44FE-92B0-A5F623D1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02B74-A208-4290-B92D-04E3509D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3E0-7CDC-4910-A6EB-27D468BF0EC6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9BDD-F1B3-426A-83A4-C9EA9496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A5E37-5627-43E3-9BC8-CDCF5E07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4C14-35DF-431E-AD5B-CE4FE718E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FD88723B-E2E2-4DB2-8C21-831524A09B5A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81394046-4081-4A91-B86C-93753A71F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8C53-03E8-42D5-8579-ED67AC289B45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CDF59-B7C4-4A8E-A683-D153E59F0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4BC4A-C7D3-488F-8A17-AEB7E446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F5F7-112E-4C5C-9E46-C4E0256A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5D2F-0835-43B9-A3CA-B2FCD864C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93E0-7CDC-4910-A6EB-27D468BF0EC6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EA0D-EA76-4A25-A6D0-F6741A350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A3BCB-F4AB-44D6-B08F-D1BC153F0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4C14-35DF-431E-AD5B-CE4FE718E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../Users/NHUNGDOAN/Desktop/GI&#193;O%20&#193;N%20SINH%208/B&#224;i%2047/KTBC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1 copy">
            <a:extLst>
              <a:ext uri="{FF2B5EF4-FFF2-40B4-BE49-F238E27FC236}">
                <a16:creationId xmlns:a16="http://schemas.microsoft.com/office/drawing/2014/main" id="{1B04F2B2-2CBF-4521-BF8C-104C78D3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01"/>
            <a:ext cx="9107011" cy="5143500"/>
          </a:xfrm>
          <a:prstGeom prst="rect">
            <a:avLst/>
          </a:prstGeom>
          <a:solidFill>
            <a:srgbClr val="FF9933"/>
          </a:solidFill>
          <a:ln w="9525">
            <a:solidFill>
              <a:srgbClr val="FFCCCC"/>
            </a:solidFill>
            <a:miter lim="800000"/>
            <a:headEnd/>
            <a:tailEnd/>
          </a:ln>
        </p:spPr>
      </p:pic>
      <p:pic>
        <p:nvPicPr>
          <p:cNvPr id="4099" name="Picture 8">
            <a:extLst>
              <a:ext uri="{FF2B5EF4-FFF2-40B4-BE49-F238E27FC236}">
                <a16:creationId xmlns:a16="http://schemas.microsoft.com/office/drawing/2014/main" id="{5E71143D-036B-49DB-B78E-F2B86509FC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" y="672703"/>
            <a:ext cx="1458516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>
            <a:extLst>
              <a:ext uri="{FF2B5EF4-FFF2-40B4-BE49-F238E27FC236}">
                <a16:creationId xmlns:a16="http://schemas.microsoft.com/office/drawing/2014/main" id="{2F889743-FC11-4774-8CF0-BF92AF74C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583285"/>
            <a:ext cx="1458516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10">
            <a:hlinkClick r:id="rId4"/>
            <a:extLst>
              <a:ext uri="{FF2B5EF4-FFF2-40B4-BE49-F238E27FC236}">
                <a16:creationId xmlns:a16="http://schemas.microsoft.com/office/drawing/2014/main" id="{7CA26B92-D07B-4463-ACA8-CFEF36E8C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33550"/>
            <a:ext cx="6096000" cy="7429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9000"/>
                  </a:blip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11111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</a:t>
            </a:r>
          </a:p>
        </p:txBody>
      </p:sp>
      <p:sp>
        <p:nvSpPr>
          <p:cNvPr id="4102" name="Rectangle 16">
            <a:extLst>
              <a:ext uri="{FF2B5EF4-FFF2-40B4-BE49-F238E27FC236}">
                <a16:creationId xmlns:a16="http://schemas.microsoft.com/office/drawing/2014/main" id="{93848D9D-34D3-4589-A922-7586F92C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2914650"/>
            <a:ext cx="2571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9</a:t>
            </a:r>
          </a:p>
        </p:txBody>
      </p:sp>
      <p:pic>
        <p:nvPicPr>
          <p:cNvPr id="4103" name="Picture 18" descr="btrflycornerl">
            <a:extLst>
              <a:ext uri="{FF2B5EF4-FFF2-40B4-BE49-F238E27FC236}">
                <a16:creationId xmlns:a16="http://schemas.microsoft.com/office/drawing/2014/main" id="{0AE5F6E0-5B20-40EC-AB3E-642F100B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93" y="-107751"/>
            <a:ext cx="13287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9" descr="btrflycornerl">
            <a:extLst>
              <a:ext uri="{FF2B5EF4-FFF2-40B4-BE49-F238E27FC236}">
                <a16:creationId xmlns:a16="http://schemas.microsoft.com/office/drawing/2014/main" id="{16FD61EE-A287-41BF-8A11-92C25A79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73" y="0"/>
            <a:ext cx="17859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ANIFLOWE">
            <a:extLst>
              <a:ext uri="{FF2B5EF4-FFF2-40B4-BE49-F238E27FC236}">
                <a16:creationId xmlns:a16="http://schemas.microsoft.com/office/drawing/2014/main" id="{03C0D3EA-926C-4F90-B0F6-1D70C4BBC3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03" y="4341020"/>
            <a:ext cx="889397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2" descr="ANIFLOWE">
            <a:extLst>
              <a:ext uri="{FF2B5EF4-FFF2-40B4-BE49-F238E27FC236}">
                <a16:creationId xmlns:a16="http://schemas.microsoft.com/office/drawing/2014/main" id="{FCA4DCFB-EA4E-4836-A431-53E089AD2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341020"/>
            <a:ext cx="889397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72E0F-FE9F-4BF8-B6D9-5A3E0D84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Môi trường </a:t>
            </a: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trên mặt đất – không khí</a:t>
            </a:r>
            <a:endParaRPr lang="vi-VN" sz="28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DA2D8-BFAF-4CF4-A3CA-509204480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2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0509A-46DC-457C-B2CC-CB3EAE59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Môi trường </a:t>
            </a: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trong</a:t>
            </a:r>
            <a:r>
              <a:rPr lang="vi-VN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 đất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6504D-8B6D-4A76-9A12-D8531BBB9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84480"/>
            <a:ext cx="9144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46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70D07-D4AC-463E-9909-46C33C50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Môi trường </a:t>
            </a: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sinh vật</a:t>
            </a:r>
            <a:endParaRPr lang="vi-VN" sz="28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969E1-FBEB-4367-83C1-51AB3CE63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03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D41A-BEE6-48F0-8A8C-95F40067F54E}" type="datetime1">
              <a:rPr lang="en-US"/>
              <a:pPr/>
              <a:t>2/7/2022</a:t>
            </a:fld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latin typeface="Times New Roman" pitchFamily="18" charset="0"/>
              </a:rPr>
              <a:t>▼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điền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41.1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41.1 .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Môi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1401" name="Group 137"/>
          <p:cNvGraphicFramePr>
            <a:graphicFrameLocks noGrp="1"/>
          </p:cNvGraphicFramePr>
          <p:nvPr>
            <p:ph type="tbl" idx="1"/>
          </p:nvPr>
        </p:nvGraphicFramePr>
        <p:xfrm>
          <a:off x="381000" y="1200150"/>
          <a:ext cx="8458200" cy="3689751"/>
        </p:xfrm>
        <a:graphic>
          <a:graphicData uri="http://schemas.openxmlformats.org/drawingml/2006/table">
            <a:tbl>
              <a:tblPr/>
              <a:tblGrid>
                <a:gridCol w="113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Đất – Không khí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Nước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2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10C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810C2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02" name="Text Box 138"/>
          <p:cNvSpPr txBox="1">
            <a:spLocks noChangeArrowheads="1"/>
          </p:cNvSpPr>
          <p:nvPr/>
        </p:nvSpPr>
        <p:spPr bwMode="auto">
          <a:xfrm>
            <a:off x="2346325" y="385643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1403" name="Text Box 139"/>
          <p:cNvSpPr txBox="1">
            <a:spLocks noChangeArrowheads="1"/>
          </p:cNvSpPr>
          <p:nvPr/>
        </p:nvSpPr>
        <p:spPr bwMode="auto">
          <a:xfrm>
            <a:off x="1689100" y="32004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F13B1"/>
                </a:solidFill>
                <a:latin typeface="Arial" charset="0"/>
              </a:rPr>
              <a:t>Giun</a:t>
            </a:r>
            <a:r>
              <a:rPr lang="en-US" sz="2000" b="1" dirty="0">
                <a:solidFill>
                  <a:srgbClr val="0F13B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F13B1"/>
                </a:solidFill>
                <a:latin typeface="Arial" charset="0"/>
              </a:rPr>
              <a:t>đất</a:t>
            </a:r>
            <a:endParaRPr lang="en-US" sz="2000" b="1" dirty="0">
              <a:solidFill>
                <a:srgbClr val="0F13B1"/>
              </a:solidFill>
              <a:latin typeface="Arial" charset="0"/>
            </a:endParaRP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1600200" y="417195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Vi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khuẩn</a:t>
            </a:r>
            <a:endParaRPr lang="en-US" sz="2000" b="1" dirty="0">
              <a:solidFill>
                <a:srgbClr val="1810C2"/>
              </a:solidFill>
              <a:latin typeface="Arial" charset="0"/>
            </a:endParaRP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1689100" y="3657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1810C2"/>
                </a:solidFill>
                <a:latin typeface="Arial" charset="0"/>
              </a:rPr>
              <a:t>Địa</a:t>
            </a:r>
            <a:r>
              <a:rPr lang="en-US" sz="2000" b="1" dirty="0">
                <a:solidFill>
                  <a:srgbClr val="1810C2"/>
                </a:solidFill>
                <a:latin typeface="Arial" charset="0"/>
              </a:rPr>
              <a:t> y</a:t>
            </a:r>
          </a:p>
        </p:txBody>
      </p: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219200" y="4800600"/>
            <a:ext cx="17526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5257800" y="32004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1810C2"/>
                </a:solidFill>
                <a:latin typeface="Arial" charset="0"/>
              </a:rPr>
              <a:t>Trong</a:t>
            </a:r>
            <a:r>
              <a:rPr lang="en-US" sz="2000" b="1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810C2"/>
                </a:solidFill>
                <a:latin typeface="Arial" charset="0"/>
              </a:rPr>
              <a:t>đất</a:t>
            </a:r>
            <a:endParaRPr lang="en-US" sz="2000" b="1" dirty="0">
              <a:solidFill>
                <a:srgbClr val="1810C2"/>
              </a:solidFill>
              <a:latin typeface="Arial" charset="0"/>
            </a:endParaRP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5232400" y="363855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100000"/>
            </a:pPr>
            <a:r>
              <a:rPr lang="en-US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810C2"/>
                </a:solidFill>
                <a:latin typeface="Arial" charset="0"/>
              </a:rPr>
              <a:t>Sinh</a:t>
            </a:r>
            <a:r>
              <a:rPr lang="en-US" sz="2000" b="1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810C2"/>
                </a:solidFill>
                <a:latin typeface="Arial" charset="0"/>
              </a:rPr>
              <a:t>vật</a:t>
            </a:r>
            <a:endParaRPr lang="en-US" sz="2000" b="1" dirty="0">
              <a:solidFill>
                <a:srgbClr val="1810C2"/>
              </a:solidFill>
              <a:latin typeface="Arial" charset="0"/>
            </a:endParaRPr>
          </a:p>
        </p:txBody>
      </p:sp>
      <p:sp>
        <p:nvSpPr>
          <p:cNvPr id="11409" name="Text Box 145"/>
          <p:cNvSpPr txBox="1">
            <a:spLocks noChangeArrowheads="1"/>
          </p:cNvSpPr>
          <p:nvPr/>
        </p:nvSpPr>
        <p:spPr bwMode="auto">
          <a:xfrm>
            <a:off x="5257800" y="417195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Nước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,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Không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khí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,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Trong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đất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,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Sinh</a:t>
            </a:r>
            <a:r>
              <a:rPr lang="en-US" sz="1800" b="1" dirty="0">
                <a:solidFill>
                  <a:srgbClr val="1810C2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1810C2"/>
                </a:solidFill>
                <a:latin typeface="Arial" charset="0"/>
              </a:rPr>
              <a:t>vật</a:t>
            </a:r>
            <a:endParaRPr lang="en-US" sz="1800" b="1" dirty="0">
              <a:solidFill>
                <a:srgbClr val="1810C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403" grpId="0"/>
      <p:bldP spid="11404" grpId="0"/>
      <p:bldP spid="11405" grpId="0"/>
      <p:bldP spid="11407" grpId="0"/>
      <p:bldP spid="11408" grpId="0"/>
      <p:bldP spid="11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D6D9F-2659-45F1-8C32-A1AF7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</a:rPr>
              <a:t>Các nhân tố sinh thái của môi trường</a:t>
            </a:r>
            <a:endParaRPr lang="vi-VN" sz="4000" b="1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717A8-6523-4E05-BDB5-358572F28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05350"/>
            <a:ext cx="9144000" cy="39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752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C15202-3515-4611-BF06-A3489E7C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</a:rPr>
              <a:t>I</a:t>
            </a:r>
            <a:r>
              <a:rPr lang="en-US" sz="2800">
                <a:highlight>
                  <a:srgbClr val="C0C0C0"/>
                </a:highlight>
                <a:latin typeface="Arial" panose="020B0604020202020204" pitchFamily="34" charset="0"/>
              </a:rPr>
              <a:t>I</a:t>
            </a: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</a:rPr>
              <a:t>. Các nhân tố sinh thái của môi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0566-C048-44EB-BC0B-3EF4ED7DB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52950"/>
            <a:ext cx="9144000" cy="545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3714750"/>
            <a:ext cx="20574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3714750"/>
            <a:ext cx="2057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0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8C726-301B-492C-9616-48936441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</a:rPr>
              <a:t>I</a:t>
            </a:r>
            <a:r>
              <a:rPr lang="en-US" sz="2800">
                <a:highlight>
                  <a:srgbClr val="C0C0C0"/>
                </a:highlight>
                <a:latin typeface="Arial" panose="020B0604020202020204" pitchFamily="34" charset="0"/>
              </a:rPr>
              <a:t>I</a:t>
            </a: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</a:rPr>
              <a:t>. Các nhân tố sinh thái của môi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75669-BB53-46A2-B9B5-EEE78C3A7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5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8F5-801E-4848-AC5E-B825E2BE784C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9550"/>
            <a:ext cx="7772400" cy="43457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41.2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8547" name="Group 115"/>
          <p:cNvGraphicFramePr>
            <a:graphicFrameLocks noGrp="1"/>
          </p:cNvGraphicFramePr>
          <p:nvPr>
            <p:ph type="tbl" idx="1"/>
          </p:nvPr>
        </p:nvGraphicFramePr>
        <p:xfrm>
          <a:off x="457200" y="819150"/>
          <a:ext cx="8229600" cy="3768012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64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tố hữu sinh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tố các sinh vật khác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4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1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29" name="Text Box 97"/>
          <p:cNvSpPr txBox="1">
            <a:spLocks noChangeArrowheads="1"/>
          </p:cNvSpPr>
          <p:nvPr/>
        </p:nvSpPr>
        <p:spPr bwMode="auto">
          <a:xfrm>
            <a:off x="914400" y="4686300"/>
            <a:ext cx="32004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18530" name="Text Box 98"/>
          <p:cNvSpPr txBox="1">
            <a:spLocks noChangeArrowheads="1"/>
          </p:cNvSpPr>
          <p:nvPr/>
        </p:nvSpPr>
        <p:spPr bwMode="auto">
          <a:xfrm>
            <a:off x="533400" y="196215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SzPct val="100000"/>
            </a:pPr>
            <a:r>
              <a:rPr lang="en-US" sz="2000" dirty="0" err="1">
                <a:solidFill>
                  <a:srgbClr val="0000FF"/>
                </a:solidFill>
              </a:rPr>
              <a:t>Khí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hậu</a:t>
            </a:r>
            <a:r>
              <a:rPr lang="en-US" sz="2000" dirty="0">
                <a:solidFill>
                  <a:srgbClr val="0000FF"/>
                </a:solidFill>
              </a:rPr>
              <a:t> : </a:t>
            </a:r>
            <a:r>
              <a:rPr lang="en-US" sz="2000" dirty="0" err="1">
                <a:solidFill>
                  <a:srgbClr val="0000FF"/>
                </a:solidFill>
              </a:rPr>
              <a:t>Nhiệt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độ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ánh</a:t>
            </a:r>
            <a:r>
              <a:rPr lang="en-US" sz="2000" dirty="0">
                <a:solidFill>
                  <a:srgbClr val="0000FF"/>
                </a:solidFill>
              </a:rPr>
              <a:t>   </a:t>
            </a:r>
            <a:r>
              <a:rPr lang="en-US" sz="2000" dirty="0" err="1">
                <a:solidFill>
                  <a:srgbClr val="0000FF"/>
                </a:solidFill>
              </a:rPr>
              <a:t>sáng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gió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độ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ẩm</a:t>
            </a:r>
            <a:r>
              <a:rPr lang="en-US" sz="20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8531" name="Text Box 99"/>
          <p:cNvSpPr txBox="1">
            <a:spLocks noChangeArrowheads="1"/>
          </p:cNvSpPr>
          <p:nvPr/>
        </p:nvSpPr>
        <p:spPr bwMode="auto">
          <a:xfrm>
            <a:off x="3124200" y="188595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100000"/>
            </a:pPr>
            <a:r>
              <a:rPr lang="en-US" sz="1800" dirty="0" err="1">
                <a:solidFill>
                  <a:srgbClr val="0000FF"/>
                </a:solidFill>
              </a:rPr>
              <a:t>Tác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động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tích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cực</a:t>
            </a:r>
            <a:r>
              <a:rPr lang="en-US" sz="1800" dirty="0">
                <a:solidFill>
                  <a:srgbClr val="0000FF"/>
                </a:solidFill>
              </a:rPr>
              <a:t> : </a:t>
            </a:r>
            <a:r>
              <a:rPr lang="en-US" sz="1800" dirty="0" err="1">
                <a:solidFill>
                  <a:srgbClr val="0000FF"/>
                </a:solidFill>
              </a:rPr>
              <a:t>Cải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tạo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thiên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nhiên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nuôi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dưỡng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lai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ghép</a:t>
            </a:r>
            <a:r>
              <a:rPr lang="en-US" sz="18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5943600" y="211455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100000"/>
            </a:pPr>
            <a:r>
              <a:rPr lang="en-US" sz="2000" dirty="0" err="1">
                <a:solidFill>
                  <a:srgbClr val="0000FF"/>
                </a:solidFill>
              </a:rPr>
              <a:t>Các</a:t>
            </a:r>
            <a:r>
              <a:rPr lang="en-US" sz="2000" dirty="0">
                <a:solidFill>
                  <a:srgbClr val="0000FF"/>
                </a:solidFill>
              </a:rPr>
              <a:t> vi </a:t>
            </a:r>
            <a:r>
              <a:rPr lang="en-US" sz="2000" dirty="0" err="1">
                <a:solidFill>
                  <a:srgbClr val="0000FF"/>
                </a:solidFill>
              </a:rPr>
              <a:t>sinh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vật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18533" name="Text Box 101"/>
          <p:cNvSpPr txBox="1">
            <a:spLocks noChangeArrowheads="1"/>
          </p:cNvSpPr>
          <p:nvPr/>
        </p:nvSpPr>
        <p:spPr bwMode="auto">
          <a:xfrm>
            <a:off x="685800" y="302895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SzPct val="100000"/>
            </a:pPr>
            <a:r>
              <a:rPr lang="en-US" sz="2000" dirty="0" err="1">
                <a:solidFill>
                  <a:srgbClr val="0000FF"/>
                </a:solidFill>
              </a:rPr>
              <a:t>Nước</a:t>
            </a:r>
            <a:r>
              <a:rPr lang="en-US" sz="2000" dirty="0">
                <a:solidFill>
                  <a:srgbClr val="0000FF"/>
                </a:solidFill>
              </a:rPr>
              <a:t> : </a:t>
            </a:r>
            <a:r>
              <a:rPr lang="en-US" sz="2000" dirty="0" err="1">
                <a:solidFill>
                  <a:srgbClr val="0000FF"/>
                </a:solidFill>
              </a:rPr>
              <a:t>Nước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ngọt,mặn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lợ</a:t>
            </a:r>
            <a:r>
              <a:rPr lang="en-US" sz="2000" dirty="0">
                <a:solidFill>
                  <a:srgbClr val="0000FF"/>
                </a:solidFill>
              </a:rPr>
              <a:t>….</a:t>
            </a:r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2948150" y="294382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00FF"/>
                </a:solidFill>
              </a:rPr>
              <a:t>Tác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động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tiêu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cực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 err="1">
                <a:solidFill>
                  <a:srgbClr val="0000FF"/>
                </a:solidFill>
              </a:rPr>
              <a:t>Săn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bắn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đốt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phá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khai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thác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tài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nguyên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thiên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nhiên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bừa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bãi</a:t>
            </a:r>
            <a:r>
              <a:rPr lang="en-US" sz="18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5943600" y="3200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100000"/>
            </a:pPr>
            <a:r>
              <a:rPr lang="en-US" sz="2000" dirty="0" err="1">
                <a:solidFill>
                  <a:srgbClr val="0000FF"/>
                </a:solidFill>
              </a:rPr>
              <a:t>Nấm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địa</a:t>
            </a:r>
            <a:r>
              <a:rPr lang="en-US" sz="2000" dirty="0">
                <a:solidFill>
                  <a:srgbClr val="0000FF"/>
                </a:solidFill>
              </a:rPr>
              <a:t> y</a:t>
            </a:r>
          </a:p>
        </p:txBody>
      </p:sp>
      <p:sp>
        <p:nvSpPr>
          <p:cNvPr id="18537" name="Text Box 105"/>
          <p:cNvSpPr txBox="1">
            <a:spLocks noChangeArrowheads="1"/>
          </p:cNvSpPr>
          <p:nvPr/>
        </p:nvSpPr>
        <p:spPr bwMode="auto">
          <a:xfrm>
            <a:off x="533400" y="394335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</a:rPr>
              <a:t>Địa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hình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độ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cao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loại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đất</a:t>
            </a:r>
            <a:r>
              <a:rPr lang="en-US" sz="20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5867400" y="41148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FF"/>
                </a:solidFill>
              </a:rPr>
              <a:t>Thực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vật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động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vật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530" grpId="0" autoUpdateAnimBg="0"/>
      <p:bldP spid="18531" grpId="0" autoUpdateAnimBg="0"/>
      <p:bldP spid="18532" grpId="0" autoUpdateAnimBg="0"/>
      <p:bldP spid="18533" grpId="0" autoUpdateAnimBg="0"/>
      <p:bldP spid="18535" grpId="0" autoUpdateAnimBg="0"/>
      <p:bldP spid="18536" grpId="0" autoUpdateAnimBg="0"/>
      <p:bldP spid="18537" grpId="0" autoUpdateAnimBg="0"/>
      <p:bldP spid="185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68A1-71C9-4927-B9BA-6761A8FCAA54}" type="datetime1">
              <a:rPr lang="en-US"/>
              <a:pPr/>
              <a:t>2/7/2022</a:t>
            </a:fld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7780-5EBC-4771-9E9D-262866521A62}" type="slidenum">
              <a:rPr lang="en-US"/>
              <a:pPr/>
              <a:t>18</a:t>
            </a:fld>
            <a:endParaRPr lang="en-US"/>
          </a:p>
        </p:txBody>
      </p:sp>
      <p:pic>
        <p:nvPicPr>
          <p:cNvPr id="176130" name="Picture 2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304800" y="0"/>
            <a:ext cx="8458200" cy="9715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339933"/>
                </a:solidFill>
              </a:rPr>
              <a:t>CÁC NHÂN TỐ SINH THÁI CỦA MÔI TRƯỜNG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267200" y="1714500"/>
            <a:ext cx="2433638" cy="511969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800" b="1" dirty="0">
                <a:solidFill>
                  <a:srgbClr val="7030A0"/>
                </a:solidFill>
              </a:rPr>
              <a:t>NHÂN TỐ SINH THÁI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43201" y="2914650"/>
            <a:ext cx="2424113" cy="515541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NHÂN TỐ HỮU SINH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5791200" y="2857500"/>
            <a:ext cx="2438400" cy="5143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NHÂN TỐ VÔ SINH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800601" y="4171950"/>
            <a:ext cx="2436813" cy="5143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NHÂN TỐ CÁC</a:t>
            </a:r>
          </a:p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SINH VẬT KHÁC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1066801" y="4171950"/>
            <a:ext cx="2665413" cy="5143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NHÂN TỐ CON NGƯỜI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22860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5562600" y="22288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4114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 flipH="1">
            <a:off x="4114800" y="2514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V="1">
            <a:off x="7086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2286000" y="3771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5715000" y="3771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4038600" y="3429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AutoShape 18"/>
          <p:cNvSpPr>
            <a:spLocks noChangeArrowheads="1"/>
          </p:cNvSpPr>
          <p:nvPr/>
        </p:nvSpPr>
        <p:spPr bwMode="auto">
          <a:xfrm>
            <a:off x="990600" y="1657350"/>
            <a:ext cx="6858000" cy="1885950"/>
          </a:xfrm>
          <a:prstGeom prst="cloudCallout">
            <a:avLst>
              <a:gd name="adj1" fmla="val -59514"/>
              <a:gd name="adj2" fmla="val 115782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1676400" y="2400300"/>
            <a:ext cx="54102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chemeClr val="bg1"/>
                </a:solidFill>
              </a:rPr>
              <a:t>Kết luận gì về nhân tố sinh thái 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 animBg="1"/>
      <p:bldP spid="176134" grpId="0" animBg="1"/>
      <p:bldP spid="176135" grpId="0" animBg="1"/>
      <p:bldP spid="176136" grpId="0" animBg="1"/>
      <p:bldP spid="176137" grpId="0" animBg="1"/>
      <p:bldP spid="176138" grpId="0" animBg="1"/>
      <p:bldP spid="176139" grpId="0" animBg="1"/>
      <p:bldP spid="176140" grpId="0" animBg="1"/>
      <p:bldP spid="176141" grpId="0" animBg="1"/>
      <p:bldP spid="176142" grpId="0" animBg="1"/>
      <p:bldP spid="176143" grpId="0" animBg="1"/>
      <p:bldP spid="176144" grpId="0" animBg="1"/>
      <p:bldP spid="176146" grpId="0" animBg="1"/>
      <p:bldP spid="176146" grpId="1" animBg="1"/>
      <p:bldP spid="176147" grpId="0"/>
      <p:bldP spid="1761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681B4-C7C5-42E1-ACB3-0AE79FB9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Các nhân tố sinh thái của môi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B9135-0662-4429-8C90-1ED62E6A7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95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F5228C-CFA0-4815-96E9-E7A1C001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latin typeface="Arial" panose="020B0604020202020204" pitchFamily="34" charset="0"/>
              </a:rPr>
              <a:t>Bài </a:t>
            </a:r>
            <a:br>
              <a:rPr lang="en-US" sz="7200" b="1">
                <a:latin typeface="Arial" panose="020B0604020202020204" pitchFamily="34" charset="0"/>
              </a:rPr>
            </a:br>
            <a:r>
              <a:rPr lang="en-US" sz="7200" b="1">
                <a:latin typeface="Arial" panose="020B0604020202020204" pitchFamily="34" charset="0"/>
              </a:rPr>
              <a:t>41</a:t>
            </a:r>
            <a:endParaRPr lang="en-US" sz="7200" b="1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8E0A4-3FCB-4191-B607-8172A775B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29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E07934-992D-4EEA-A8C5-DF1B5E8E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Arial" panose="020B0604020202020204" pitchFamily="34" charset="0"/>
              </a:rPr>
              <a:t>Giới hạn sinh thái </a:t>
            </a:r>
            <a:endParaRPr lang="vi-VN" sz="4000" b="1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A1762-D4A5-434C-91CF-44A79DEAE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84480"/>
            <a:ext cx="9144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899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A300C1-B98D-4C72-8812-E913B51E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A82F5-7D08-4F5B-B9F2-F275D4D1C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181350"/>
            <a:ext cx="861060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0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EA1DF-4BC4-4D9E-A9E7-B8A6350D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Giới hạn </a:t>
            </a:r>
            <a:r>
              <a:rPr lang="vi-VN" sz="280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sinh thái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01DA1-CDB5-45FA-9D12-AA68DF8DF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095750"/>
            <a:ext cx="7924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CE1E9-2244-44EE-8B64-569B2DBD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Ứng dụng</a:t>
            </a:r>
            <a:endParaRPr lang="vi-VN" sz="28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CBE76-8B03-43B9-94B0-9203381AB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29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14958-D79B-4E59-B3AB-E9D1E7E8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0565F-E8E6-4208-9F79-8940F2A17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" y="3867150"/>
            <a:ext cx="457200" cy="533400"/>
          </a:xfrm>
          <a:prstGeom prst="ellipse">
            <a:avLst/>
          </a:prstGeom>
          <a:solidFill>
            <a:srgbClr val="CEE6C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917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F73B0-11C7-423C-9749-734507A3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EAFBB-F1EE-41C7-8A14-B4DCFD4E6B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4009040"/>
            <a:ext cx="349470" cy="294290"/>
          </a:xfrm>
          <a:prstGeom prst="ellipse">
            <a:avLst/>
          </a:prstGeom>
          <a:noFill/>
          <a:ln w="76200">
            <a:solidFill>
              <a:srgbClr val="CCE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05967-1138-4074-AF6C-DD47A1A3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8F078-56E0-410F-8D85-2EF661CD0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25510" y="2787210"/>
            <a:ext cx="381000" cy="381000"/>
          </a:xfrm>
          <a:prstGeom prst="ellipse">
            <a:avLst/>
          </a:prstGeom>
          <a:noFill/>
          <a:ln w="76200">
            <a:solidFill>
              <a:srgbClr val="CEE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18D3E7-4837-42BD-B851-AE822A00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535BD-1C99-49F1-8263-FBB0273DB3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73870" y="2637440"/>
            <a:ext cx="357350" cy="346840"/>
          </a:xfrm>
          <a:prstGeom prst="ellipse">
            <a:avLst/>
          </a:prstGeom>
          <a:noFill/>
          <a:ln w="76200">
            <a:solidFill>
              <a:srgbClr val="CAE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C12A3-F839-44DE-85D2-6DC87B58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8C812-E49C-4E9E-BFE5-CF1AB214F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" y="3985390"/>
            <a:ext cx="346840" cy="346840"/>
          </a:xfrm>
          <a:prstGeom prst="ellipse">
            <a:avLst/>
          </a:prstGeom>
          <a:noFill/>
          <a:ln w="76200">
            <a:solidFill>
              <a:srgbClr val="CAE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F1974-3C4E-43E6-93AC-9787F571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5432A-19B9-472B-B05F-4BC55DBBB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1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63110" y="2800350"/>
            <a:ext cx="325820" cy="346840"/>
          </a:xfrm>
          <a:prstGeom prst="ellipse">
            <a:avLst/>
          </a:prstGeom>
          <a:noFill/>
          <a:ln w="76200">
            <a:solidFill>
              <a:srgbClr val="CAE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1937C-6F27-4E66-A1B2-7BC84317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+mn-lt"/>
              </a:rPr>
              <a:t>NỘI DUNG</a:t>
            </a:r>
            <a:endParaRPr lang="en-US" sz="32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A3AF7-C50B-4137-9557-7D05E9058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006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4E038E-EE48-4B61-8EE3-DD970F12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1B299-89C1-4C0D-8BC0-746FAC280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5120" y="2800350"/>
            <a:ext cx="357350" cy="346840"/>
          </a:xfrm>
          <a:prstGeom prst="ellipse">
            <a:avLst/>
          </a:prstGeom>
          <a:noFill/>
          <a:ln w="76200">
            <a:solidFill>
              <a:srgbClr val="CAE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1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F177A2-EE23-4F71-94B6-2AE964A1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+mn-lt"/>
              </a:rPr>
              <a:t>CẢM ƠN MỌI NGƯỜI ĐÃ LẮNG NGHE!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0CA81-1946-4800-BA05-B62ED492A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603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D6ADC-95FC-4133-8A84-08C47AEB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#9Slide03 Swiss Condensed Bold" panose="02000500000000000000" pitchFamily="2" charset="0"/>
              </a:rPr>
              <a:t>CÁM ƠN CÁC EM ĐÃ LẮNG NGHE</a:t>
            </a:r>
            <a:endParaRPr lang="en-US" dirty="0"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CFEF-7A35-49A3-9D46-AA3845398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06CC7-F4F1-4EE7-ACEC-5FC21596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+mn-lt"/>
              </a:rPr>
              <a:t>Môi trường sống của sinh vật</a:t>
            </a:r>
            <a:endParaRPr lang="en-US" sz="54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0E9D-A00D-4068-AAA5-DF037A129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84480"/>
            <a:ext cx="9144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65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8BAA1-F606-428C-967A-BA3A6F29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38110-7ADC-4D43-9BEA-220EF51EF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1371600" cy="23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1428750"/>
            <a:ext cx="1371600" cy="2362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763970"/>
            <a:ext cx="914400" cy="304800"/>
          </a:xfrm>
          <a:prstGeom prst="rect">
            <a:avLst/>
          </a:prstGeom>
          <a:solidFill>
            <a:srgbClr val="CEE6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173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E67F4-7601-46DD-A4C3-5A7AD8BA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latin typeface="+mn-lt"/>
              </a:rPr>
              <a:t>1. Môi trường sống là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B5BF3-D3F4-4615-8D43-325A81F22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57350"/>
            <a:ext cx="3200400" cy="2438400"/>
          </a:xfrm>
          <a:prstGeom prst="rect">
            <a:avLst/>
          </a:prstGeom>
          <a:solidFill>
            <a:srgbClr val="CEE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961035-4156-44A0-BC3C-39C6895C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3FEFB-FC19-4F24-9A00-B58FAFB5A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12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80A56E-3866-4E2A-81E9-1C6E9A29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+mn-lt"/>
              </a:rPr>
              <a:t>2. Các loại môi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66A55-F043-47A6-8854-6EF316B0F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49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85A324-97D8-410B-B0B9-73BE4CA0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Môi trường nước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D477A-1738-4F24-AE51-E2B8E8301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57150"/>
            <a:ext cx="2514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984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393</Words>
  <Application>Microsoft Office PowerPoint</Application>
  <PresentationFormat>On-screen Show (16:9)</PresentationFormat>
  <Paragraphs>83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#9Slide03 Swiss Condensed Bold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Bài  41</vt:lpstr>
      <vt:lpstr>NỘI DUNG</vt:lpstr>
      <vt:lpstr>Môi trường sống của sinh vật</vt:lpstr>
      <vt:lpstr>PowerPoint Presentation</vt:lpstr>
      <vt:lpstr>1. Môi trường sống là gì?</vt:lpstr>
      <vt:lpstr>PowerPoint Presentation</vt:lpstr>
      <vt:lpstr>2. Các loại môi trường</vt:lpstr>
      <vt:lpstr>Môi trường nước</vt:lpstr>
      <vt:lpstr>Môi trường trên mặt đất – không khí</vt:lpstr>
      <vt:lpstr>Môi trường trong đất</vt:lpstr>
      <vt:lpstr>Môi trường sinh vật</vt:lpstr>
      <vt:lpstr>▼Quan sát trong tự nhiên, hãy điền tiếp nội dung phù hợp vào các ô trống trong bảng 41.1               Bảng 41.1 . Môi trường sống của sinh vật</vt:lpstr>
      <vt:lpstr>Các nhân tố sinh thái của môi trường</vt:lpstr>
      <vt:lpstr>II. Các nhân tố sinh thái của môi trường</vt:lpstr>
      <vt:lpstr>II. Các nhân tố sinh thái của môi trường</vt:lpstr>
      <vt:lpstr> Bảng 41.2   Bảng điền các nhân tố sinh thái theo từng nhóm</vt:lpstr>
      <vt:lpstr>PowerPoint Presentation</vt:lpstr>
      <vt:lpstr>II. Các nhân tố sinh thái của môi trường</vt:lpstr>
      <vt:lpstr>Giới hạn sinh thái </vt:lpstr>
      <vt:lpstr>PowerPoint Presentation</vt:lpstr>
      <vt:lpstr>III. Giới hạn sinh thái</vt:lpstr>
      <vt:lpstr>Ứng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MỌI NGƯỜI ĐÃ LẮNG NGHE!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 41</dc:title>
  <dc:creator>Ky Anh</dc:creator>
  <cp:lastModifiedBy>Surface</cp:lastModifiedBy>
  <cp:revision>19</cp:revision>
  <dcterms:created xsi:type="dcterms:W3CDTF">2021-12-15T19:06:32Z</dcterms:created>
  <dcterms:modified xsi:type="dcterms:W3CDTF">2022-02-07T07:38:45Z</dcterms:modified>
</cp:coreProperties>
</file>