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01" r:id="rId3"/>
    <p:sldMasterId id="2147483713" r:id="rId4"/>
    <p:sldMasterId id="2147483725" r:id="rId5"/>
  </p:sldMasterIdLst>
  <p:sldIdLst>
    <p:sldId id="257" r:id="rId6"/>
    <p:sldId id="258" r:id="rId7"/>
    <p:sldId id="260" r:id="rId8"/>
    <p:sldId id="277" r:id="rId9"/>
    <p:sldId id="263" r:id="rId10"/>
    <p:sldId id="279" r:id="rId11"/>
    <p:sldId id="269" r:id="rId12"/>
    <p:sldId id="284" r:id="rId13"/>
    <p:sldId id="272" r:id="rId14"/>
    <p:sldId id="280" r:id="rId15"/>
    <p:sldId id="276" r:id="rId16"/>
    <p:sldId id="281" r:id="rId17"/>
    <p:sldId id="282" r:id="rId18"/>
    <p:sldId id="285" r:id="rId19"/>
    <p:sldId id="283" r:id="rId20"/>
    <p:sldId id="2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9" autoAdjust="0"/>
    <p:restoredTop sz="94660"/>
  </p:normalViewPr>
  <p:slideViewPr>
    <p:cSldViewPr snapToGrid="0">
      <p:cViewPr varScale="1">
        <p:scale>
          <a:sx n="102" d="100"/>
          <a:sy n="102" d="100"/>
        </p:scale>
        <p:origin x="132"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727806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135304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DC68AE-271C-4D84-A193-0B0AE2C52CA6}"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10436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1133086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DC68AE-271C-4D84-A193-0B0AE2C52CA6}"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20574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1614763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4263398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1311404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9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168096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598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2906980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3563680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18CA8A-1EB8-4564-B45D-31CF7EE4C60B}" type="datetimeFigureOut">
              <a:rPr lang="en-US" smtClean="0"/>
              <a:t>9/22/2021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1854600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818CA8A-1EB8-4564-B45D-31CF7EE4C60B}"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3120613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818CA8A-1EB8-4564-B45D-31CF7EE4C60B}" type="datetimeFigureOut">
              <a:rPr lang="en-US" smtClean="0"/>
              <a:t>9/22/2021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2432814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8DC68AE-271C-4D84-A193-0B0AE2C52CA6}" type="slidenum">
              <a:rPr lang="en-US" smtClean="0"/>
              <a:t>‹#›</a:t>
            </a:fld>
            <a:endParaRPr lang="en-US"/>
          </a:p>
        </p:txBody>
      </p:sp>
    </p:spTree>
    <p:extLst>
      <p:ext uri="{BB962C8B-B14F-4D97-AF65-F5344CB8AC3E}">
        <p14:creationId xmlns:p14="http://schemas.microsoft.com/office/powerpoint/2010/main" val="1147815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898803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339393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1936607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4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287190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2069020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982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3869662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18CA8A-1EB8-4564-B45D-31CF7EE4C60B}" type="datetimeFigureOut">
              <a:rPr lang="en-US" smtClean="0"/>
              <a:t>9/22/2021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408998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818CA8A-1EB8-4564-B45D-31CF7EE4C60B}"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1324824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818CA8A-1EB8-4564-B45D-31CF7EE4C60B}" type="datetimeFigureOut">
              <a:rPr lang="en-US" smtClean="0"/>
              <a:t>9/22/2021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2102835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8DC68AE-271C-4D84-A193-0B0AE2C52CA6}" type="slidenum">
              <a:rPr lang="en-US" smtClean="0"/>
              <a:t>‹#›</a:t>
            </a:fld>
            <a:endParaRPr lang="en-US"/>
          </a:p>
        </p:txBody>
      </p:sp>
    </p:spTree>
    <p:extLst>
      <p:ext uri="{BB962C8B-B14F-4D97-AF65-F5344CB8AC3E}">
        <p14:creationId xmlns:p14="http://schemas.microsoft.com/office/powerpoint/2010/main" val="3451264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2781218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532086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3151504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033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1904305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2197240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69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3810854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18CA8A-1EB8-4564-B45D-31CF7EE4C60B}" type="datetimeFigureOut">
              <a:rPr lang="en-US" smtClean="0"/>
              <a:t>9/22/2021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4028925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818CA8A-1EB8-4564-B45D-31CF7EE4C60B}"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3406834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818CA8A-1EB8-4564-B45D-31CF7EE4C60B}" type="datetimeFigureOut">
              <a:rPr lang="en-US" smtClean="0"/>
              <a:t>9/22/2021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1446308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8DC68AE-271C-4D84-A193-0B0AE2C52CA6}" type="slidenum">
              <a:rPr lang="en-US" smtClean="0"/>
              <a:t>‹#›</a:t>
            </a:fld>
            <a:endParaRPr lang="en-US"/>
          </a:p>
        </p:txBody>
      </p:sp>
    </p:spTree>
    <p:extLst>
      <p:ext uri="{BB962C8B-B14F-4D97-AF65-F5344CB8AC3E}">
        <p14:creationId xmlns:p14="http://schemas.microsoft.com/office/powerpoint/2010/main" val="3624051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3373110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6401647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284260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18CA8A-1EB8-4564-B45D-31CF7EE4C60B}" type="datetimeFigureOut">
              <a:rPr lang="en-US" smtClean="0"/>
              <a:t>9/22/2021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1984085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3690607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3132345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27178925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29902944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18CA8A-1EB8-4564-B45D-31CF7EE4C60B}" type="datetimeFigureOut">
              <a:rPr lang="en-US" smtClean="0"/>
              <a:t>9/22/2021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27401404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18CA8A-1EB8-4564-B45D-31CF7EE4C60B}"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25698209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8CA8A-1EB8-4564-B45D-31CF7EE4C60B}" type="datetimeFigureOut">
              <a:rPr lang="en-US" smtClean="0"/>
              <a:t>9/22/2021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4022881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5037334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3720782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633669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818CA8A-1EB8-4564-B45D-31CF7EE4C60B}"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26484211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18CA8A-1EB8-4564-B45D-31CF7EE4C60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113566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8CA8A-1EB8-4564-B45D-31CF7EE4C60B}" type="datetimeFigureOut">
              <a:rPr lang="en-US" smtClean="0"/>
              <a:t>9/22/2021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2242889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2397647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818CA8A-1EB8-4564-B45D-31CF7EE4C60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DC68AE-271C-4D84-A193-0B0AE2C52CA6}" type="slidenum">
              <a:rPr lang="en-US" smtClean="0"/>
              <a:t>‹#›</a:t>
            </a:fld>
            <a:endParaRPr lang="en-US"/>
          </a:p>
        </p:txBody>
      </p:sp>
    </p:spTree>
    <p:extLst>
      <p:ext uri="{BB962C8B-B14F-4D97-AF65-F5344CB8AC3E}">
        <p14:creationId xmlns:p14="http://schemas.microsoft.com/office/powerpoint/2010/main" val="69877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818CA8A-1EB8-4564-B45D-31CF7EE4C60B}" type="datetimeFigureOut">
              <a:rPr lang="en-US" smtClean="0"/>
              <a:t>9/22/2021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8DC68AE-271C-4D84-A193-0B0AE2C52CA6}" type="slidenum">
              <a:rPr lang="en-US" smtClean="0"/>
              <a:t>‹#›</a:t>
            </a:fld>
            <a:endParaRPr lang="en-US"/>
          </a:p>
        </p:txBody>
      </p:sp>
    </p:spTree>
    <p:extLst>
      <p:ext uri="{BB962C8B-B14F-4D97-AF65-F5344CB8AC3E}">
        <p14:creationId xmlns:p14="http://schemas.microsoft.com/office/powerpoint/2010/main" val="24958994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18CA8A-1EB8-4564-B45D-31CF7EE4C60B}" type="datetimeFigureOut">
              <a:rPr lang="en-US" smtClean="0"/>
              <a:t>9/22/2021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8DC68AE-271C-4D84-A193-0B0AE2C52CA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88310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18CA8A-1EB8-4564-B45D-31CF7EE4C60B}" type="datetimeFigureOut">
              <a:rPr lang="en-US" smtClean="0"/>
              <a:t>9/22/2021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8DC68AE-271C-4D84-A193-0B0AE2C52CA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2654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18CA8A-1EB8-4564-B45D-31CF7EE4C60B}" type="datetimeFigureOut">
              <a:rPr lang="en-US" smtClean="0"/>
              <a:t>9/22/2021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8DC68AE-271C-4D84-A193-0B0AE2C52CA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36899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18CA8A-1EB8-4564-B45D-31CF7EE4C60B}" type="datetimeFigureOut">
              <a:rPr lang="en-US" smtClean="0"/>
              <a:t>9/22/2021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DC68AE-271C-4D84-A193-0B0AE2C52CA6}" type="slidenum">
              <a:rPr lang="en-US" smtClean="0"/>
              <a:t>‹#›</a:t>
            </a:fld>
            <a:endParaRPr lang="en-US"/>
          </a:p>
        </p:txBody>
      </p:sp>
    </p:spTree>
    <p:extLst>
      <p:ext uri="{BB962C8B-B14F-4D97-AF65-F5344CB8AC3E}">
        <p14:creationId xmlns:p14="http://schemas.microsoft.com/office/powerpoint/2010/main" val="395247096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673678" y="275318"/>
            <a:ext cx="3306536" cy="1325563"/>
          </a:xfrm>
        </p:spPr>
        <p:txBody>
          <a:bodyPr anchor="ctr">
            <a:normAutofit/>
          </a:bodyPr>
          <a:lstStyle/>
          <a:p>
            <a:pPr eaLnBrk="1" hangingPunct="1"/>
            <a:r>
              <a:rPr lang="en-US" altLang="en-US" sz="4000" b="1" u="sng" dirty="0" err="1">
                <a:latin typeface="Times New Roman" panose="02020603050405020304" pitchFamily="18" charset="0"/>
                <a:cs typeface="Times New Roman" panose="02020603050405020304" pitchFamily="18" charset="0"/>
              </a:rPr>
              <a:t>Tiết</a:t>
            </a:r>
            <a:r>
              <a:rPr lang="en-US" altLang="en-US" sz="4000" b="1" u="sng" dirty="0">
                <a:latin typeface="Times New Roman" panose="02020603050405020304" pitchFamily="18" charset="0"/>
                <a:cs typeface="Times New Roman" panose="02020603050405020304" pitchFamily="18" charset="0"/>
              </a:rPr>
              <a:t> </a:t>
            </a:r>
            <a:r>
              <a:rPr lang="en-US" altLang="en-US" sz="4000" b="1" u="sng" dirty="0" smtClean="0">
                <a:latin typeface="Times New Roman" panose="02020603050405020304" pitchFamily="18" charset="0"/>
                <a:cs typeface="Times New Roman" panose="02020603050405020304" pitchFamily="18" charset="0"/>
              </a:rPr>
              <a:t>3:</a:t>
            </a:r>
            <a:endParaRPr lang="en-US" altLang="en-US" sz="4000" b="1" u="sng" dirty="0">
              <a:latin typeface="Times New Roman" panose="02020603050405020304" pitchFamily="18" charset="0"/>
              <a:cs typeface="Times New Roman" panose="02020603050405020304" pitchFamily="18" charset="0"/>
            </a:endParaRPr>
          </a:p>
        </p:txBody>
      </p:sp>
      <p:sp>
        <p:nvSpPr>
          <p:cNvPr id="8195" name="Rectangle 6"/>
          <p:cNvSpPr txBox="1">
            <a:spLocks noChangeArrowheads="1"/>
          </p:cNvSpPr>
          <p:nvPr/>
        </p:nvSpPr>
        <p:spPr bwMode="auto">
          <a:xfrm>
            <a:off x="2897777" y="1376081"/>
            <a:ext cx="6595015" cy="4229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lr>
                <a:schemeClr val="tx1"/>
              </a:buClr>
              <a:buSzPct val="75000"/>
              <a:buChar char="–"/>
              <a:defRPr sz="24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lr>
                <a:schemeClr val="tx1"/>
              </a:buClr>
              <a:buSzPct val="80000"/>
              <a:buChar char="–"/>
              <a:defRPr>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Times New Roman" panose="02020603050405020304" pitchFamily="18" charset="0"/>
                <a:cs typeface="Times New Roman" panose="02020603050405020304" pitchFamily="18" charset="0"/>
              </a:defRPr>
            </a:lvl9pPr>
          </a:lstStyle>
          <a:p>
            <a:pPr marL="857250" indent="-857250" eaLnBrk="1" hangingPunct="1">
              <a:lnSpc>
                <a:spcPct val="150000"/>
              </a:lnSpc>
              <a:buFontTx/>
              <a:buChar char="-"/>
            </a:pPr>
            <a:r>
              <a:rPr lang="en-US" altLang="en-US" sz="3800" b="1" dirty="0" err="1" smtClean="0">
                <a:solidFill>
                  <a:srgbClr val="FF0000"/>
                </a:solidFill>
              </a:rPr>
              <a:t>Ôn</a:t>
            </a:r>
            <a:r>
              <a:rPr lang="en-US" altLang="en-US" sz="3800" b="1" dirty="0" smtClean="0">
                <a:solidFill>
                  <a:srgbClr val="FF0000"/>
                </a:solidFill>
              </a:rPr>
              <a:t> </a:t>
            </a:r>
            <a:r>
              <a:rPr lang="en-US" altLang="en-US" sz="3800" b="1" dirty="0" err="1" smtClean="0">
                <a:solidFill>
                  <a:srgbClr val="FF0000"/>
                </a:solidFill>
              </a:rPr>
              <a:t>tập</a:t>
            </a:r>
            <a:r>
              <a:rPr lang="en-US" altLang="en-US" sz="3800" b="1" dirty="0" smtClean="0">
                <a:solidFill>
                  <a:srgbClr val="FF0000"/>
                </a:solidFill>
              </a:rPr>
              <a:t> </a:t>
            </a:r>
            <a:r>
              <a:rPr lang="en-US" altLang="en-US" sz="3800" b="1" dirty="0" err="1" smtClean="0">
                <a:solidFill>
                  <a:srgbClr val="FF0000"/>
                </a:solidFill>
              </a:rPr>
              <a:t>bài</a:t>
            </a:r>
            <a:r>
              <a:rPr lang="en-US" altLang="en-US" sz="3800" b="1" dirty="0" smtClean="0">
                <a:solidFill>
                  <a:srgbClr val="FF0000"/>
                </a:solidFill>
              </a:rPr>
              <a:t> </a:t>
            </a:r>
            <a:r>
              <a:rPr lang="en-US" altLang="en-US" sz="3800" b="1" dirty="0" err="1" smtClean="0">
                <a:solidFill>
                  <a:srgbClr val="FF0000"/>
                </a:solidFill>
              </a:rPr>
              <a:t>hát</a:t>
            </a:r>
            <a:endParaRPr lang="en-US" altLang="en-US" sz="3800" b="1" dirty="0" smtClean="0">
              <a:solidFill>
                <a:srgbClr val="FF0000"/>
              </a:solidFill>
            </a:endParaRPr>
          </a:p>
          <a:p>
            <a:pPr marL="857250" indent="-857250" eaLnBrk="1" hangingPunct="1">
              <a:lnSpc>
                <a:spcPct val="150000"/>
              </a:lnSpc>
              <a:buFontTx/>
              <a:buChar char="-"/>
            </a:pPr>
            <a:r>
              <a:rPr lang="en-US" altLang="en-US" sz="3800" b="1" dirty="0" err="1" smtClean="0">
                <a:solidFill>
                  <a:srgbClr val="FF0000"/>
                </a:solidFill>
              </a:rPr>
              <a:t>Ôn</a:t>
            </a:r>
            <a:r>
              <a:rPr lang="en-US" altLang="en-US" sz="3800" b="1" dirty="0" smtClean="0">
                <a:solidFill>
                  <a:srgbClr val="FF0000"/>
                </a:solidFill>
              </a:rPr>
              <a:t> t</a:t>
            </a:r>
            <a:r>
              <a:rPr lang="vi-VN" altLang="en-US" sz="3800" b="1" dirty="0" smtClean="0">
                <a:solidFill>
                  <a:srgbClr val="FF0000"/>
                </a:solidFill>
              </a:rPr>
              <a:t>ập đọc nhạc</a:t>
            </a:r>
            <a:endParaRPr lang="en-US" altLang="en-US" sz="3800" b="1" dirty="0" smtClean="0">
              <a:solidFill>
                <a:srgbClr val="FF0000"/>
              </a:solidFill>
            </a:endParaRPr>
          </a:p>
          <a:p>
            <a:pPr marL="857250" indent="-857250" eaLnBrk="1" hangingPunct="1">
              <a:lnSpc>
                <a:spcPct val="150000"/>
              </a:lnSpc>
              <a:buFontTx/>
              <a:buChar char="-"/>
            </a:pPr>
            <a:r>
              <a:rPr lang="en-US" altLang="en-US" sz="3800" b="1" dirty="0" err="1" smtClean="0">
                <a:solidFill>
                  <a:srgbClr val="FF0000"/>
                </a:solidFill>
              </a:rPr>
              <a:t>Âm</a:t>
            </a:r>
            <a:r>
              <a:rPr lang="en-US" altLang="en-US" sz="3800" b="1" dirty="0" smtClean="0">
                <a:solidFill>
                  <a:srgbClr val="FF0000"/>
                </a:solidFill>
              </a:rPr>
              <a:t> </a:t>
            </a:r>
            <a:r>
              <a:rPr lang="en-US" altLang="en-US" sz="3800" b="1" dirty="0" err="1" smtClean="0">
                <a:solidFill>
                  <a:srgbClr val="FF0000"/>
                </a:solidFill>
              </a:rPr>
              <a:t>nhạc</a:t>
            </a:r>
            <a:r>
              <a:rPr lang="en-US" altLang="en-US" sz="3800" b="1" dirty="0" smtClean="0">
                <a:solidFill>
                  <a:srgbClr val="FF0000"/>
                </a:solidFill>
              </a:rPr>
              <a:t> </a:t>
            </a:r>
            <a:r>
              <a:rPr lang="en-US" altLang="en-US" sz="3800" b="1" dirty="0" err="1" smtClean="0">
                <a:solidFill>
                  <a:srgbClr val="FF0000"/>
                </a:solidFill>
              </a:rPr>
              <a:t>thường</a:t>
            </a:r>
            <a:r>
              <a:rPr lang="en-US" altLang="en-US" sz="3800" b="1" dirty="0" smtClean="0">
                <a:solidFill>
                  <a:srgbClr val="FF0000"/>
                </a:solidFill>
              </a:rPr>
              <a:t> </a:t>
            </a:r>
            <a:r>
              <a:rPr lang="en-US" altLang="en-US" sz="3800" b="1" dirty="0" err="1" smtClean="0">
                <a:solidFill>
                  <a:srgbClr val="FF0000"/>
                </a:solidFill>
              </a:rPr>
              <a:t>thức</a:t>
            </a:r>
            <a:endParaRPr lang="en-US" altLang="en-US" sz="3800" b="1" dirty="0" smtClean="0">
              <a:solidFill>
                <a:srgbClr val="FF0000"/>
              </a:solidFill>
            </a:endParaRPr>
          </a:p>
        </p:txBody>
      </p:sp>
    </p:spTree>
    <p:extLst>
      <p:ext uri="{BB962C8B-B14F-4D97-AF65-F5344CB8AC3E}">
        <p14:creationId xmlns:p14="http://schemas.microsoft.com/office/powerpoint/2010/main" val="2041089497"/>
      </p:ext>
    </p:extLst>
  </p:cSld>
  <p:clrMapOvr>
    <a:masterClrMapping/>
  </p:clrMapOvr>
  <p:transition spd="med">
    <p:blind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s454394_Imag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988540"/>
            <a:ext cx="3333750" cy="49244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6350" y="267128"/>
            <a:ext cx="3433953" cy="661207"/>
          </a:xfrm>
          <a:prstGeom prst="rect">
            <a:avLst/>
          </a:prstGeom>
        </p:spPr>
        <p:txBody>
          <a:bodyPr wrap="none">
            <a:spAutoFit/>
          </a:bodyPr>
          <a:lstStyle/>
          <a:p>
            <a:pPr>
              <a:lnSpc>
                <a:spcPct val="150000"/>
              </a:lnSpc>
            </a:pPr>
            <a:r>
              <a:rPr lang="en-US" sz="2800" b="1" dirty="0">
                <a:solidFill>
                  <a:srgbClr val="C00000"/>
                </a:solidFill>
                <a:latin typeface="Times New Roman" panose="02020603050405020304" pitchFamily="18" charset="0"/>
                <a:cs typeface="Times New Roman" panose="02020603050405020304" pitchFamily="18" charset="0"/>
              </a:rPr>
              <a:t>a. </a:t>
            </a:r>
            <a:r>
              <a:rPr lang="en-US" sz="2800" b="1" dirty="0" err="1">
                <a:solidFill>
                  <a:srgbClr val="C00000"/>
                </a:solidFill>
                <a:latin typeface="Times New Roman" panose="02020603050405020304" pitchFamily="18" charset="0"/>
                <a:cs typeface="Times New Roman" panose="02020603050405020304" pitchFamily="18" charset="0"/>
              </a:rPr>
              <a:t>Nhạc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Trần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Hoàn</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366054" y="372986"/>
            <a:ext cx="7644714" cy="6155531"/>
          </a:xfrm>
          <a:prstGeom prst="rect">
            <a:avLst/>
          </a:prstGeom>
        </p:spPr>
        <p:txBody>
          <a:bodyPr wrap="square">
            <a:spAutoFit/>
          </a:bodyPr>
          <a:lstStyle/>
          <a:p>
            <a:pPr algn="just" fontAlgn="base">
              <a:buFont typeface="Arial" panose="020B0604020202020204" pitchFamily="34" charset="0"/>
              <a:buChar char="•"/>
            </a:pPr>
            <a:r>
              <a:rPr lang="vi-VN" sz="2800" dirty="0">
                <a:solidFill>
                  <a:srgbClr val="000000"/>
                </a:solidFill>
                <a:latin typeface="Times New Roman" panose="02020603050405020304" pitchFamily="18" charset="0"/>
              </a:rPr>
              <a:t>  Tên khai sinh là Nguyễn Tăng Hích (bút danh là Hồ Thuận An), sinh năm 1928 ở Hải Lăng - Quảng Trị. Ông nguyên là Bộ trưởng Bộ Văn hoá- Thông tin</a:t>
            </a:r>
            <a:r>
              <a:rPr lang="vi-VN" sz="2800" dirty="0" smtClean="0">
                <a:solidFill>
                  <a:srgbClr val="000000"/>
                </a:solidFill>
                <a:latin typeface="Times New Roman" panose="02020603050405020304" pitchFamily="18" charset="0"/>
              </a:rPr>
              <a:t>.</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Mất</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năm</a:t>
            </a:r>
            <a:r>
              <a:rPr lang="en-US" sz="2800" dirty="0" smtClean="0">
                <a:solidFill>
                  <a:srgbClr val="000000"/>
                </a:solidFill>
                <a:latin typeface="Times New Roman" panose="02020603050405020304" pitchFamily="18" charset="0"/>
              </a:rPr>
              <a:t> 2003 </a:t>
            </a:r>
            <a:r>
              <a:rPr lang="en-US" sz="2800" dirty="0" err="1" smtClean="0">
                <a:solidFill>
                  <a:srgbClr val="000000"/>
                </a:solidFill>
                <a:latin typeface="Times New Roman" panose="02020603050405020304" pitchFamily="18" charset="0"/>
              </a:rPr>
              <a:t>tại</a:t>
            </a:r>
            <a:r>
              <a:rPr lang="en-US" sz="2800" dirty="0" smtClean="0">
                <a:solidFill>
                  <a:srgbClr val="000000"/>
                </a:solidFill>
                <a:latin typeface="Times New Roman" panose="02020603050405020304" pitchFamily="18" charset="0"/>
              </a:rPr>
              <a:t> Hà </a:t>
            </a:r>
            <a:r>
              <a:rPr lang="en-US" sz="2800" dirty="0" err="1" smtClean="0">
                <a:solidFill>
                  <a:srgbClr val="000000"/>
                </a:solidFill>
                <a:latin typeface="Times New Roman" panose="02020603050405020304" pitchFamily="18" charset="0"/>
              </a:rPr>
              <a:t>Nội</a:t>
            </a:r>
            <a:r>
              <a:rPr lang="en-US" sz="2800" dirty="0" smtClean="0">
                <a:solidFill>
                  <a:srgbClr val="000000"/>
                </a:solidFill>
                <a:latin typeface="Times New Roman" panose="02020603050405020304" pitchFamily="18" charset="0"/>
              </a:rPr>
              <a:t>.</a:t>
            </a:r>
            <a:endParaRPr lang="vi-VN" sz="2800" dirty="0">
              <a:solidFill>
                <a:srgbClr val="000000"/>
              </a:solidFill>
              <a:latin typeface="Noto Sans Symbols"/>
            </a:endParaRPr>
          </a:p>
          <a:p>
            <a:pPr algn="just" fontAlgn="base">
              <a:spcBef>
                <a:spcPts val="1200"/>
              </a:spcBef>
              <a:buFont typeface="Arial" panose="020B0604020202020204" pitchFamily="34" charset="0"/>
              <a:buChar char="•"/>
            </a:pPr>
            <a:r>
              <a:rPr lang="vi-VN" sz="2800" dirty="0">
                <a:solidFill>
                  <a:srgbClr val="000000"/>
                </a:solidFill>
                <a:latin typeface="Times New Roman" panose="02020603050405020304" pitchFamily="18" charset="0"/>
              </a:rPr>
              <a:t>  Một số tác phẩm tiêu biểu như: </a:t>
            </a:r>
            <a:r>
              <a:rPr lang="vi-VN" sz="2800" dirty="0" smtClean="0">
                <a:solidFill>
                  <a:srgbClr val="000000"/>
                </a:solidFill>
                <a:latin typeface="Times New Roman" panose="02020603050405020304" pitchFamily="18" charset="0"/>
              </a:rPr>
              <a:t>Lời </a:t>
            </a:r>
            <a:r>
              <a:rPr lang="vi-VN" sz="2800" dirty="0">
                <a:solidFill>
                  <a:srgbClr val="000000"/>
                </a:solidFill>
                <a:latin typeface="Times New Roman" panose="02020603050405020304" pitchFamily="18" charset="0"/>
              </a:rPr>
              <a:t>người ra đi, Lời Bác dặn trước lúc đi xa, Lời ru trên nương (phổ thơ Nguyễn Khoa Điềm), Thăm bến Nhà Rồng, Giữa Mạc tư khoa nghe câu hò ví dặm, Mùa xuân nho nhỏ,…</a:t>
            </a:r>
            <a:endParaRPr lang="vi-VN" sz="2800" dirty="0">
              <a:solidFill>
                <a:srgbClr val="000000"/>
              </a:solidFill>
              <a:latin typeface="Noto Sans Symbols"/>
            </a:endParaRPr>
          </a:p>
          <a:p>
            <a:pPr algn="just" fontAlgn="base">
              <a:spcBef>
                <a:spcPts val="1200"/>
              </a:spcBef>
              <a:buFont typeface="Arial" panose="020B0604020202020204" pitchFamily="34" charset="0"/>
              <a:buChar char="•"/>
            </a:pPr>
            <a:r>
              <a:rPr lang="vi-VN" sz="2800" dirty="0">
                <a:solidFill>
                  <a:srgbClr val="000000"/>
                </a:solidFill>
                <a:latin typeface="Times New Roman" panose="02020603050405020304" pitchFamily="18" charset="0"/>
              </a:rPr>
              <a:t> </a:t>
            </a:r>
            <a:r>
              <a:rPr lang="vi-VN" sz="2800" u="sng" dirty="0">
                <a:solidFill>
                  <a:srgbClr val="000000"/>
                </a:solidFill>
                <a:latin typeface="+mj-lt"/>
              </a:rPr>
              <a:t>Đặc điểm sáng tác: </a:t>
            </a:r>
            <a:r>
              <a:rPr lang="vi-VN" sz="2800" dirty="0">
                <a:solidFill>
                  <a:srgbClr val="000000"/>
                </a:solidFill>
                <a:latin typeface="+mj-lt"/>
              </a:rPr>
              <a:t>Các sáng tác của ông thường mang đậm bản sắc dân tộc, nhẹ nhàng, lãng mạn.</a:t>
            </a:r>
          </a:p>
          <a:p>
            <a:pPr algn="just" fontAlgn="base">
              <a:spcBef>
                <a:spcPts val="1200"/>
              </a:spcBef>
              <a:buFont typeface="Arial" panose="020B0604020202020204" pitchFamily="34" charset="0"/>
              <a:buChar char="•"/>
            </a:pPr>
            <a:r>
              <a:rPr lang="vi-VN" sz="2800" dirty="0">
                <a:solidFill>
                  <a:srgbClr val="000000"/>
                </a:solidFill>
                <a:latin typeface="Times New Roman" panose="02020603050405020304" pitchFamily="18" charset="0"/>
              </a:rPr>
              <a:t>  Ông được Nhà nước trao tặng giải thưởng Hồ Chí Minh về Văn học - Nghệ </a:t>
            </a:r>
            <a:r>
              <a:rPr lang="vi-VN" sz="2800" dirty="0" smtClean="0">
                <a:solidFill>
                  <a:srgbClr val="000000"/>
                </a:solidFill>
                <a:latin typeface="Times New Roman" panose="02020603050405020304" pitchFamily="18" charset="0"/>
              </a:rPr>
              <a:t>thuật</a:t>
            </a:r>
            <a:r>
              <a:rPr lang="en-US" sz="2800" dirty="0" smtClean="0">
                <a:solidFill>
                  <a:srgbClr val="000000"/>
                </a:solidFill>
                <a:latin typeface="Noto Sans Symbols"/>
              </a:rPr>
              <a:t>.</a:t>
            </a:r>
            <a:endParaRPr lang="vi-VN" sz="2800" dirty="0">
              <a:solidFill>
                <a:srgbClr val="000000"/>
              </a:solidFill>
              <a:latin typeface="Noto Sans Symbols"/>
            </a:endParaRPr>
          </a:p>
        </p:txBody>
      </p:sp>
    </p:spTree>
    <p:extLst>
      <p:ext uri="{BB962C8B-B14F-4D97-AF65-F5344CB8AC3E}">
        <p14:creationId xmlns:p14="http://schemas.microsoft.com/office/powerpoint/2010/main" val="966284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06665" y="444843"/>
            <a:ext cx="10327821" cy="515688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50000"/>
              </a:lnSpc>
            </a:pPr>
            <a:r>
              <a:rPr lang="en-US" sz="3600" b="1" dirty="0" smtClean="0">
                <a:solidFill>
                  <a:schemeClr val="tx1"/>
                </a:solidFill>
                <a:latin typeface="Times New Roman" panose="02020603050405020304" pitchFamily="18" charset="0"/>
                <a:cs typeface="Times New Roman" panose="02020603050405020304" pitchFamily="18" charset="0"/>
              </a:rPr>
              <a:t>1. </a:t>
            </a:r>
            <a:r>
              <a:rPr lang="en-US" sz="3600" b="1" dirty="0" err="1" smtClean="0">
                <a:solidFill>
                  <a:schemeClr val="tx1"/>
                </a:solidFill>
                <a:latin typeface="Times New Roman" panose="02020603050405020304" pitchFamily="18" charset="0"/>
                <a:cs typeface="Times New Roman" panose="02020603050405020304" pitchFamily="18" charset="0"/>
              </a:rPr>
              <a:t>Ôn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hát</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Mùa</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thu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ngày</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khai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trường</a:t>
            </a:r>
            <a:r>
              <a:rPr lang="en-US" sz="3600" b="1" dirty="0" smtClean="0">
                <a:solidFill>
                  <a:schemeClr val="tx1"/>
                </a:solidFill>
                <a:latin typeface="Times New Roman" panose="02020603050405020304" pitchFamily="18" charset="0"/>
                <a:cs typeface="Times New Roman" panose="02020603050405020304" pitchFamily="18" charset="0"/>
              </a:rPr>
              <a:t/>
            </a:r>
            <a:br>
              <a:rPr lang="en-US" sz="3600" b="1" dirty="0" smtClean="0">
                <a:solidFill>
                  <a:schemeClr val="tx1"/>
                </a:solidFill>
                <a:latin typeface="Times New Roman" panose="02020603050405020304" pitchFamily="18" charset="0"/>
                <a:cs typeface="Times New Roman" panose="02020603050405020304" pitchFamily="18" charset="0"/>
              </a:rPr>
            </a:br>
            <a:r>
              <a:rPr lang="en-US" sz="3600" b="1" dirty="0" smtClean="0">
                <a:solidFill>
                  <a:schemeClr val="tx1"/>
                </a:solidFill>
                <a:latin typeface="Times New Roman" panose="02020603050405020304" pitchFamily="18" charset="0"/>
                <a:cs typeface="Times New Roman" panose="02020603050405020304" pitchFamily="18" charset="0"/>
              </a:rPr>
              <a:t>2. </a:t>
            </a:r>
            <a:r>
              <a:rPr lang="en-US" sz="3600" b="1" dirty="0" err="1" smtClean="0">
                <a:solidFill>
                  <a:schemeClr val="tx1"/>
                </a:solidFill>
                <a:latin typeface="Times New Roman" panose="02020603050405020304" pitchFamily="18" charset="0"/>
                <a:cs typeface="Times New Roman" panose="02020603050405020304" pitchFamily="18" charset="0"/>
              </a:rPr>
              <a:t>Ôn</a:t>
            </a:r>
            <a:r>
              <a:rPr lang="en-US" sz="3600" b="1" dirty="0" smtClean="0">
                <a:solidFill>
                  <a:schemeClr val="tx1"/>
                </a:solidFill>
                <a:latin typeface="Times New Roman" panose="02020603050405020304" pitchFamily="18" charset="0"/>
                <a:cs typeface="Times New Roman" panose="02020603050405020304" pitchFamily="18" charset="0"/>
              </a:rPr>
              <a:t> t</a:t>
            </a:r>
            <a:r>
              <a:rPr lang="vi-VN" sz="3600" b="1" dirty="0" smtClean="0">
                <a:solidFill>
                  <a:schemeClr val="tx1"/>
                </a:solidFill>
                <a:latin typeface="Times New Roman" panose="02020603050405020304" pitchFamily="18" charset="0"/>
                <a:cs typeface="Times New Roman" panose="02020603050405020304" pitchFamily="18" charset="0"/>
              </a:rPr>
              <a:t>ập đọc nhạc: TĐN số </a:t>
            </a:r>
            <a:r>
              <a:rPr lang="en-US" sz="3600" b="1" dirty="0" smtClean="0">
                <a:solidFill>
                  <a:schemeClr val="tx1"/>
                </a:solidFill>
                <a:latin typeface="Times New Roman" panose="02020603050405020304" pitchFamily="18" charset="0"/>
                <a:cs typeface="Times New Roman" panose="02020603050405020304" pitchFamily="18" charset="0"/>
              </a:rPr>
              <a:t>1 – </a:t>
            </a:r>
            <a:r>
              <a:rPr lang="en-US" sz="3600" b="1" dirty="0" err="1" smtClean="0">
                <a:solidFill>
                  <a:schemeClr val="tx1"/>
                </a:solidFill>
                <a:latin typeface="Times New Roman" panose="02020603050405020304" pitchFamily="18" charset="0"/>
                <a:cs typeface="Times New Roman" panose="02020603050405020304" pitchFamily="18" charset="0"/>
              </a:rPr>
              <a:t>Chiếc</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đèn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ông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sao</a:t>
            </a:r>
            <a:endParaRPr lang="en-US" sz="3600" b="1" dirty="0" smtClean="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3600" b="1" dirty="0">
                <a:solidFill>
                  <a:schemeClr val="tx1"/>
                </a:solidFill>
                <a:latin typeface="Times New Roman" panose="02020603050405020304" pitchFamily="18" charset="0"/>
                <a:cs typeface="Times New Roman" panose="02020603050405020304" pitchFamily="18" charset="0"/>
              </a:rPr>
              <a:t>3. </a:t>
            </a:r>
            <a:r>
              <a:rPr lang="en-US" sz="3600" b="1" dirty="0" err="1">
                <a:solidFill>
                  <a:schemeClr val="tx1"/>
                </a:solidFill>
                <a:latin typeface="Times New Roman" panose="02020603050405020304" pitchFamily="18" charset="0"/>
                <a:cs typeface="Times New Roman" panose="02020603050405020304" pitchFamily="18" charset="0"/>
              </a:rPr>
              <a:t>Âm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nhạc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thường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thức</a:t>
            </a:r>
            <a:r>
              <a:rPr lang="en-US" sz="3600" b="1" dirty="0" smtClean="0">
                <a:solidFill>
                  <a:schemeClr val="tx1"/>
                </a:solidFill>
                <a:latin typeface="Times New Roman" panose="02020603050405020304" pitchFamily="18" charset="0"/>
                <a:cs typeface="Times New Roman" panose="02020603050405020304" pitchFamily="18" charset="0"/>
              </a:rPr>
              <a:t>:</a:t>
            </a:r>
          </a:p>
          <a:p>
            <a:pPr marL="1200150" lvl="1" indent="-742950">
              <a:lnSpc>
                <a:spcPct val="150000"/>
              </a:lnSpc>
              <a:buAutoNum type="alphaLcPeriod"/>
            </a:pPr>
            <a:r>
              <a:rPr lang="en-US" sz="3600" b="1" dirty="0" err="1" smtClean="0">
                <a:latin typeface="Times New Roman" panose="02020603050405020304" pitchFamily="18" charset="0"/>
                <a:cs typeface="Times New Roman" panose="02020603050405020304" pitchFamily="18" charset="0"/>
              </a:rPr>
              <a:t>Nhạc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Trần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Hoàn</a:t>
            </a:r>
            <a:endParaRPr lang="en-US" sz="3600" b="1" dirty="0" smtClean="0">
              <a:latin typeface="Times New Roman" panose="02020603050405020304" pitchFamily="18" charset="0"/>
              <a:cs typeface="Times New Roman" panose="02020603050405020304" pitchFamily="18" charset="0"/>
            </a:endParaRPr>
          </a:p>
          <a:p>
            <a:pPr marL="1200150" lvl="1" indent="-742950">
              <a:lnSpc>
                <a:spcPct val="150000"/>
              </a:lnSpc>
              <a:buAutoNum type="alphaLcPeriod"/>
            </a:pPr>
            <a:r>
              <a:rPr lang="en-US" sz="3600" b="1" dirty="0" err="1" smtClean="0">
                <a:solidFill>
                  <a:srgbClr val="C00000"/>
                </a:solidFill>
                <a:latin typeface="Times New Roman" panose="02020603050405020304" pitchFamily="18" charset="0"/>
                <a:cs typeface="Times New Roman" panose="02020603050405020304" pitchFamily="18" charset="0"/>
              </a:rPr>
              <a:t>Bài</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hát</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Một</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mùa</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xuân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nho</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nho</a:t>
            </a:r>
            <a:r>
              <a:rPr lang="en-US" sz="3600" b="1" dirty="0" smtClean="0">
                <a:solidFill>
                  <a:srgbClr val="C00000"/>
                </a:solidFill>
                <a:latin typeface="Times New Roman" panose="02020603050405020304" pitchFamily="18" charset="0"/>
                <a:cs typeface="Times New Roman" panose="02020603050405020304" pitchFamily="18" charset="0"/>
              </a:rPr>
              <a:t>̉</a:t>
            </a:r>
          </a:p>
          <a:p>
            <a:pPr lvl="1">
              <a:lnSpc>
                <a:spcPct val="150000"/>
              </a:lnSpc>
            </a:pPr>
            <a:endParaRPr lang="en-US" sz="600" b="1" dirty="0" smtClean="0">
              <a:solidFill>
                <a:srgbClr val="C00000"/>
              </a:solidFill>
              <a:latin typeface="Times New Roman" panose="02020603050405020304" pitchFamily="18" charset="0"/>
              <a:cs typeface="Times New Roman" panose="02020603050405020304" pitchFamily="18" charset="0"/>
            </a:endParaRPr>
          </a:p>
          <a:p>
            <a:pPr marL="1200150" lvl="1" indent="-742950">
              <a:lnSpc>
                <a:spcPct val="150000"/>
              </a:lnSpc>
              <a:buAutoNum type="alphaLcPeriod"/>
            </a:pPr>
            <a:endParaRPr lang="en-US" sz="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9845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619" y="310393"/>
            <a:ext cx="5359159" cy="661207"/>
          </a:xfrm>
          <a:prstGeom prst="rect">
            <a:avLst/>
          </a:prstGeom>
        </p:spPr>
        <p:txBody>
          <a:bodyPr wrap="none">
            <a:spAutoFit/>
          </a:bodyPr>
          <a:lstStyle/>
          <a:p>
            <a:pPr>
              <a:lnSpc>
                <a:spcPct val="150000"/>
              </a:lnSpc>
            </a:pPr>
            <a:r>
              <a:rPr lang="en-US" sz="2800" b="1" dirty="0" smtClean="0">
                <a:solidFill>
                  <a:srgbClr val="C00000"/>
                </a:solidFill>
                <a:latin typeface="Times New Roman" panose="02020603050405020304" pitchFamily="18" charset="0"/>
                <a:cs typeface="Times New Roman" panose="02020603050405020304" pitchFamily="18" charset="0"/>
              </a:rPr>
              <a:t>b. </a:t>
            </a:r>
            <a:r>
              <a:rPr lang="en-US" sz="2800" b="1" dirty="0" err="1" smtClean="0">
                <a:solidFill>
                  <a:srgbClr val="C00000"/>
                </a:solidFill>
                <a:latin typeface="Times New Roman" panose="02020603050405020304" pitchFamily="18" charset="0"/>
                <a:cs typeface="Times New Roman" panose="02020603050405020304" pitchFamily="18" charset="0"/>
              </a:rPr>
              <a:t>Bài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hát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Một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mùa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xuân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nho</a:t>
            </a:r>
            <a:r>
              <a:rPr lang="en-US" sz="2800" b="1" dirty="0">
                <a:solidFill>
                  <a:srgbClr val="C00000"/>
                </a:solidFill>
                <a:latin typeface="Times New Roman" panose="02020603050405020304" pitchFamily="18" charset="0"/>
                <a:cs typeface="Times New Roman" panose="02020603050405020304" pitchFamily="18" charset="0"/>
              </a:rPr>
              <a:t>̉</a:t>
            </a:r>
          </a:p>
        </p:txBody>
      </p:sp>
      <p:sp>
        <p:nvSpPr>
          <p:cNvPr id="3" name="Rectangle 2"/>
          <p:cNvSpPr/>
          <p:nvPr/>
        </p:nvSpPr>
        <p:spPr>
          <a:xfrm>
            <a:off x="850084" y="1440215"/>
            <a:ext cx="9366422" cy="4524315"/>
          </a:xfrm>
          <a:prstGeom prst="rect">
            <a:avLst/>
          </a:prstGeom>
        </p:spPr>
        <p:txBody>
          <a:bodyPr wrap="square">
            <a:spAutoFit/>
          </a:bodyPr>
          <a:lstStyle/>
          <a:p>
            <a:pPr algn="just" fontAlgn="base">
              <a:buFont typeface="Arial" panose="020B0604020202020204" pitchFamily="34" charset="0"/>
              <a:buChar char="•"/>
            </a:pPr>
            <a:r>
              <a:rPr lang="vi-VN" sz="3200" dirty="0">
                <a:solidFill>
                  <a:srgbClr val="464646"/>
                </a:solidFill>
                <a:latin typeface="Times New Roman" panose="02020603050405020304" pitchFamily="18" charset="0"/>
              </a:rPr>
              <a:t>  Bài thơ Một mùa xuân nho nhỏ được nhà thơ Thanh Hải sáng tác trên giường bệnh trong bệnh viện Trung ương Huế những ngày cuối cùng của cuộc đời. Đó là những ngày tháng 12 năm 1980. Với tình cảm dạt dào và suy nghĩ sâu lắng Bài thơ là chút tâm sự, chiêm nghiệm của một nhà thơ đã dâng trọn cuộc đời cho sự nghiệp cách mạng giải phóng dân tộc. Với tình yêu nước bao la và niềm yêu mến thiết tha đối với cuộc sống.</a:t>
            </a:r>
            <a:endParaRPr lang="vi-VN" sz="3200" dirty="0">
              <a:solidFill>
                <a:srgbClr val="464646"/>
              </a:solidFill>
              <a:latin typeface="Noto Sans Symbols"/>
            </a:endParaRPr>
          </a:p>
        </p:txBody>
      </p:sp>
    </p:spTree>
    <p:extLst>
      <p:ext uri="{BB962C8B-B14F-4D97-AF65-F5344CB8AC3E}">
        <p14:creationId xmlns:p14="http://schemas.microsoft.com/office/powerpoint/2010/main" val="757810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6.googleusercontent.com/hk6BMj-gcaQUTw2s0BgS5Ic5ccUSJdXKCQIsvS9iXbBSNsqetGaZUD-v_wx59zdnwD_GS8BcWWonUIG_zELEfV1VtT3cqYkw__kYhVj4hBMBHHGQqzTEigQVk1MpwQlZcA8rE0g=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801" y="362421"/>
            <a:ext cx="5956184" cy="64955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703607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ột mùa xuân nho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7677" y="524678"/>
            <a:ext cx="10513764" cy="5913992"/>
          </a:xfrm>
          <a:prstGeom prst="rect">
            <a:avLst/>
          </a:prstGeom>
        </p:spPr>
      </p:pic>
    </p:spTree>
    <p:extLst>
      <p:ext uri="{BB962C8B-B14F-4D97-AF65-F5344CB8AC3E}">
        <p14:creationId xmlns:p14="http://schemas.microsoft.com/office/powerpoint/2010/main" val="1324858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7217" y="3244334"/>
            <a:ext cx="237566" cy="369332"/>
          </a:xfrm>
          <a:prstGeom prst="rect">
            <a:avLst/>
          </a:prstGeom>
        </p:spPr>
        <p:txBody>
          <a:bodyPr wrap="none">
            <a:spAutoFit/>
          </a:bodyPr>
          <a:lstStyle/>
          <a:p>
            <a:r>
              <a:rPr lang="en-US"/>
              <a:t> </a:t>
            </a:r>
            <a:endParaRPr lang="en-US" dirty="0"/>
          </a:p>
        </p:txBody>
      </p:sp>
      <p:sp>
        <p:nvSpPr>
          <p:cNvPr id="6" name="Content Placeholder 5"/>
          <p:cNvSpPr>
            <a:spLocks noGrp="1"/>
          </p:cNvSpPr>
          <p:nvPr>
            <p:ph sz="half" idx="4294967295"/>
          </p:nvPr>
        </p:nvSpPr>
        <p:spPr>
          <a:xfrm>
            <a:off x="755008" y="1314282"/>
            <a:ext cx="10679185" cy="1160611"/>
          </a:xfrm>
        </p:spPr>
        <p:txBody>
          <a:bodyPr>
            <a:normAutofit/>
          </a:bodyPr>
          <a:lstStyle/>
          <a:p>
            <a:pPr marL="514350" indent="-514350" algn="just">
              <a:lnSpc>
                <a:spcPct val="100000"/>
              </a:lnSpc>
              <a:buAutoNum type="arabicPeriod"/>
            </a:pPr>
            <a:r>
              <a:rPr lang="en-US" dirty="0" err="1" smtClean="0">
                <a:latin typeface="Times New Roman" panose="02020603050405020304" pitchFamily="18" charset="0"/>
                <a:cs typeface="Times New Roman" panose="02020603050405020304" pitchFamily="18" charset="0"/>
              </a:rPr>
              <a:t>Tác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của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Mùa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trường</a:t>
            </a:r>
            <a:r>
              <a:rPr lang="en-US" dirty="0" smtClean="0">
                <a:latin typeface="Times New Roman" panose="02020603050405020304" pitchFamily="18" charset="0"/>
                <a:cs typeface="Times New Roman" panose="02020603050405020304" pitchFamily="18" charset="0"/>
              </a:rPr>
              <a:t> là </a:t>
            </a:r>
            <a:r>
              <a:rPr lang="en-US" dirty="0" err="1" smtClean="0">
                <a:latin typeface="Times New Roman" panose="02020603050405020304" pitchFamily="18" charset="0"/>
                <a:cs typeface="Times New Roman" panose="02020603050405020304" pitchFamily="18" charset="0"/>
              </a:rPr>
              <a:t>ai</a:t>
            </a:r>
            <a:r>
              <a:rPr lang="en-US" dirty="0" smtClean="0">
                <a:latin typeface="Times New Roman" panose="02020603050405020304" pitchFamily="18" charset="0"/>
                <a:cs typeface="Times New Roman" panose="02020603050405020304" pitchFamily="18" charset="0"/>
              </a:rPr>
              <a:t>?</a:t>
            </a:r>
          </a:p>
          <a:p>
            <a:pPr marL="0" indent="0" algn="ctr">
              <a:lnSpc>
                <a:spcPct val="100000"/>
              </a:lnSpc>
              <a:buNone/>
            </a:pPr>
            <a:r>
              <a:rPr lang="en-US" dirty="0" err="1" smtClean="0">
                <a:solidFill>
                  <a:srgbClr val="0070C0"/>
                </a:solidFill>
                <a:latin typeface="Times New Roman" panose="02020603050405020304" pitchFamily="18" charset="0"/>
                <a:cs typeface="Times New Roman" panose="02020603050405020304" pitchFamily="18" charset="0"/>
              </a:rPr>
              <a:t>Tác</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gia</a:t>
            </a:r>
            <a:r>
              <a:rPr lang="en-US" dirty="0" smtClean="0">
                <a:solidFill>
                  <a:srgbClr val="0070C0"/>
                </a:solidFill>
                <a:latin typeface="Times New Roman" panose="02020603050405020304" pitchFamily="18" charset="0"/>
                <a:cs typeface="Times New Roman" panose="02020603050405020304" pitchFamily="18" charset="0"/>
              </a:rPr>
              <a:t>̉: Vũ </a:t>
            </a:r>
            <a:r>
              <a:rPr lang="en-US" dirty="0" err="1" smtClean="0">
                <a:solidFill>
                  <a:srgbClr val="0070C0"/>
                </a:solidFill>
                <a:latin typeface="Times New Roman" panose="02020603050405020304" pitchFamily="18" charset="0"/>
                <a:cs typeface="Times New Roman" panose="02020603050405020304" pitchFamily="18" charset="0"/>
              </a:rPr>
              <a:t>Trọng</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Tường</a:t>
            </a:r>
            <a:endParaRPr lang="en-US" dirty="0" smtClean="0">
              <a:solidFill>
                <a:srgbClr val="0070C0"/>
              </a:solidFill>
              <a:latin typeface="Times New Roman" panose="02020603050405020304" pitchFamily="18" charset="0"/>
              <a:cs typeface="Times New Roman" panose="02020603050405020304" pitchFamily="18" charset="0"/>
            </a:endParaRPr>
          </a:p>
        </p:txBody>
      </p:sp>
      <p:sp>
        <p:nvSpPr>
          <p:cNvPr id="10" name="Title 9"/>
          <p:cNvSpPr>
            <a:spLocks noGrp="1"/>
          </p:cNvSpPr>
          <p:nvPr>
            <p:ph type="title" idx="4294967295"/>
          </p:nvPr>
        </p:nvSpPr>
        <p:spPr>
          <a:xfrm>
            <a:off x="1676400" y="134938"/>
            <a:ext cx="10515600" cy="688975"/>
          </a:xfrm>
        </p:spPr>
        <p:txBody>
          <a:bodyPr>
            <a:normAutofit fontScale="90000"/>
          </a:bodyPr>
          <a:lstStyle/>
          <a:p>
            <a:pPr algn="ctr"/>
            <a:r>
              <a:rPr lang="en-US" b="1" dirty="0" smtClean="0">
                <a:solidFill>
                  <a:srgbClr val="C00000"/>
                </a:solidFill>
                <a:latin typeface="Times New Roman" panose="02020603050405020304" pitchFamily="18" charset="0"/>
                <a:cs typeface="Times New Roman" panose="02020603050405020304" pitchFamily="18" charset="0"/>
              </a:rPr>
              <a:t/>
            </a:r>
            <a:br>
              <a:rPr lang="en-US" b="1" dirty="0" smtClean="0">
                <a:solidFill>
                  <a:srgbClr val="C00000"/>
                </a:solidFill>
                <a:latin typeface="Times New Roman" panose="02020603050405020304" pitchFamily="18" charset="0"/>
                <a:cs typeface="Times New Roman" panose="02020603050405020304" pitchFamily="18" charset="0"/>
              </a:rPr>
            </a:br>
            <a:r>
              <a:rPr lang="en-US" b="1" dirty="0" smtClean="0">
                <a:solidFill>
                  <a:srgbClr val="C00000"/>
                </a:solidFill>
                <a:latin typeface="Times New Roman" panose="02020603050405020304" pitchFamily="18" charset="0"/>
                <a:cs typeface="Times New Roman" panose="02020603050405020304" pitchFamily="18" charset="0"/>
              </a:rPr>
              <a:t>CỦNG CỐ</a:t>
            </a:r>
            <a:r>
              <a:rPr lang="en-US" dirty="0" smtClean="0"/>
              <a:t/>
            </a:r>
            <a:br>
              <a:rPr lang="en-US" dirty="0" smtClean="0"/>
            </a:br>
            <a:endParaRPr lang="en-US" dirty="0"/>
          </a:p>
        </p:txBody>
      </p:sp>
      <p:sp>
        <p:nvSpPr>
          <p:cNvPr id="11" name="Content Placeholder 10"/>
          <p:cNvSpPr>
            <a:spLocks noGrp="1"/>
          </p:cNvSpPr>
          <p:nvPr>
            <p:ph sz="half" idx="4294967295"/>
          </p:nvPr>
        </p:nvSpPr>
        <p:spPr>
          <a:xfrm>
            <a:off x="755008" y="5097583"/>
            <a:ext cx="10226181" cy="1118659"/>
          </a:xfrm>
        </p:spPr>
        <p:txBody>
          <a:bodyPr>
            <a:normAutofit fontScale="92500" lnSpcReduction="10000"/>
          </a:bodyPr>
          <a:lstStyle/>
          <a:p>
            <a:pPr marL="0" indent="0" algn="just">
              <a:buNone/>
            </a:pPr>
            <a:r>
              <a:rPr lang="en-US" dirty="0" smtClean="0">
                <a:latin typeface="Times New Roman" panose="02020603050405020304" pitchFamily="18" charset="0"/>
                <a:cs typeface="Times New Roman" panose="02020603050405020304" pitchFamily="18" charset="0"/>
              </a:rPr>
              <a:t>4. </a:t>
            </a:r>
            <a:r>
              <a:rPr lang="en-US" dirty="0" err="1" smtClean="0">
                <a:latin typeface="Times New Roman" panose="02020603050405020304" pitchFamily="18" charset="0"/>
                <a:cs typeface="Times New Roman" panose="02020603050405020304" pitchFamily="18" charset="0"/>
              </a:rPr>
              <a:t>Bài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Một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mùa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xuân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nhạc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nhạc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năm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nào</a:t>
            </a:r>
            <a:r>
              <a:rPr lang="en-US" dirty="0" smtClean="0">
                <a:latin typeface="Times New Roman" panose="02020603050405020304" pitchFamily="18" charset="0"/>
                <a:cs typeface="Times New Roman" panose="02020603050405020304" pitchFamily="18" charset="0"/>
              </a:rPr>
              <a:t>?</a:t>
            </a:r>
          </a:p>
          <a:p>
            <a:pPr marL="0" indent="0" algn="ctr">
              <a:lnSpc>
                <a:spcPct val="150000"/>
              </a:lnSpc>
              <a:buNone/>
            </a:pPr>
            <a:r>
              <a:rPr lang="en-US" dirty="0" err="1" smtClean="0">
                <a:solidFill>
                  <a:srgbClr val="0070C0"/>
                </a:solidFill>
                <a:latin typeface="Times New Roman" panose="02020603050405020304" pitchFamily="18" charset="0"/>
                <a:cs typeface="Times New Roman" panose="02020603050405020304" pitchFamily="18" charset="0"/>
              </a:rPr>
              <a:t>Năm</a:t>
            </a:r>
            <a:r>
              <a:rPr lang="en-US" dirty="0" smtClean="0">
                <a:solidFill>
                  <a:srgbClr val="0070C0"/>
                </a:solidFill>
                <a:latin typeface="Times New Roman" panose="02020603050405020304" pitchFamily="18" charset="0"/>
                <a:cs typeface="Times New Roman" panose="02020603050405020304" pitchFamily="18" charset="0"/>
              </a:rPr>
              <a:t> 1980</a:t>
            </a:r>
          </a:p>
          <a:p>
            <a:endParaRPr lang="en-US" dirty="0">
              <a:latin typeface="Times New Roman" panose="02020603050405020304" pitchFamily="18" charset="0"/>
              <a:cs typeface="Times New Roman" panose="02020603050405020304" pitchFamily="18" charset="0"/>
            </a:endParaRPr>
          </a:p>
        </p:txBody>
      </p:sp>
      <p:sp>
        <p:nvSpPr>
          <p:cNvPr id="12" name="Rectangle 11"/>
          <p:cNvSpPr/>
          <p:nvPr/>
        </p:nvSpPr>
        <p:spPr>
          <a:xfrm>
            <a:off x="755009" y="2474893"/>
            <a:ext cx="10385571" cy="1169551"/>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Bài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a:t>
            </a:r>
            <a:r>
              <a:rPr lang="en-US" sz="2800" dirty="0">
                <a:latin typeface="Times New Roman" panose="02020603050405020304" pitchFamily="18" charset="0"/>
                <a:cs typeface="Times New Roman" panose="02020603050405020304" pitchFamily="18" charset="0"/>
              </a:rPr>
              <a:t>́ 1 là </a:t>
            </a:r>
            <a:r>
              <a:rPr lang="en-US" sz="2800" dirty="0" err="1">
                <a:latin typeface="Times New Roman" panose="02020603050405020304" pitchFamily="18" charset="0"/>
                <a:cs typeface="Times New Roman" panose="02020603050405020304" pitchFamily="18" charset="0"/>
              </a:rPr>
              <a:t>trích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nào</a:t>
            </a:r>
            <a:r>
              <a:rPr lang="en-US" sz="2800" dirty="0" smtClean="0">
                <a:latin typeface="Times New Roman" panose="02020603050405020304" pitchFamily="18" charset="0"/>
                <a:cs typeface="Times New Roman" panose="02020603050405020304" pitchFamily="18" charset="0"/>
              </a:rPr>
              <a:t>?</a:t>
            </a:r>
          </a:p>
          <a:p>
            <a:pPr algn="ctr">
              <a:lnSpc>
                <a:spcPct val="150000"/>
              </a:lnSpc>
            </a:pPr>
            <a:r>
              <a:rPr lang="en-US" sz="2800" dirty="0" err="1" smtClean="0">
                <a:solidFill>
                  <a:srgbClr val="0070C0"/>
                </a:solidFill>
                <a:latin typeface="Times New Roman" panose="02020603050405020304" pitchFamily="18" charset="0"/>
                <a:cs typeface="Times New Roman" panose="02020603050405020304" pitchFamily="18" charset="0"/>
              </a:rPr>
              <a:t>Trích</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đoạn</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bài</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hát</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Chiếc</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đèn</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ông</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sao</a:t>
            </a:r>
            <a:r>
              <a:rPr lang="en-US" sz="2800" dirty="0" smtClean="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702243" y="3767227"/>
            <a:ext cx="10331709" cy="1169551"/>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Nhạc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nào</a:t>
            </a:r>
            <a:r>
              <a:rPr lang="en-US" sz="2800" dirty="0" smtClean="0">
                <a:latin typeface="Times New Roman" panose="02020603050405020304" pitchFamily="18" charset="0"/>
                <a:cs typeface="Times New Roman" panose="02020603050405020304" pitchFamily="18" charset="0"/>
              </a:rPr>
              <a:t>?</a:t>
            </a:r>
          </a:p>
          <a:p>
            <a:pPr algn="ctr">
              <a:lnSpc>
                <a:spcPct val="150000"/>
              </a:lnSpc>
            </a:pPr>
            <a:r>
              <a:rPr lang="en-US" sz="2800" dirty="0" err="1" smtClean="0">
                <a:solidFill>
                  <a:srgbClr val="0070C0"/>
                </a:solidFill>
                <a:latin typeface="Times New Roman" panose="02020603050405020304" pitchFamily="18" charset="0"/>
                <a:cs typeface="Times New Roman" panose="02020603050405020304" pitchFamily="18" charset="0"/>
              </a:rPr>
              <a:t>Sinh</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năm</a:t>
            </a:r>
            <a:r>
              <a:rPr lang="en-US" sz="2800" dirty="0" smtClean="0">
                <a:solidFill>
                  <a:srgbClr val="0070C0"/>
                </a:solidFill>
                <a:latin typeface="Times New Roman" panose="02020603050405020304" pitchFamily="18" charset="0"/>
                <a:cs typeface="Times New Roman" panose="02020603050405020304" pitchFamily="18" charset="0"/>
              </a:rPr>
              <a:t> 1928, </a:t>
            </a:r>
            <a:r>
              <a:rPr lang="en-US" sz="2800" dirty="0" err="1" smtClean="0">
                <a:solidFill>
                  <a:srgbClr val="0070C0"/>
                </a:solidFill>
                <a:latin typeface="Times New Roman" panose="02020603050405020304" pitchFamily="18" charset="0"/>
                <a:cs typeface="Times New Roman" panose="02020603050405020304" pitchFamily="18" charset="0"/>
              </a:rPr>
              <a:t>mất</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năm</a:t>
            </a:r>
            <a:r>
              <a:rPr lang="en-US" sz="2800" dirty="0" smtClean="0">
                <a:solidFill>
                  <a:srgbClr val="0070C0"/>
                </a:solidFill>
                <a:latin typeface="Times New Roman" panose="02020603050405020304" pitchFamily="18" charset="0"/>
                <a:cs typeface="Times New Roman" panose="02020603050405020304" pitchFamily="18" charset="0"/>
              </a:rPr>
              <a:t> 2003</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21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p:cTn id="21"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 calcmode="lin" valueType="num">
                                      <p:cBhvr additive="base">
                                        <p:cTn id="28"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p:cTn id="3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xEl>
                                              <p:pRg st="1" end="1"/>
                                            </p:txEl>
                                          </p:spTgt>
                                        </p:tgtEl>
                                        <p:attrNameLst>
                                          <p:attrName>style.visibility</p:attrName>
                                        </p:attrNameLst>
                                      </p:cBhvr>
                                      <p:to>
                                        <p:strVal val="visible"/>
                                      </p:to>
                                    </p:set>
                                    <p:anim calcmode="lin" valueType="num">
                                      <p:cBhvr additive="base">
                                        <p:cTn id="4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 calcmode="lin" valueType="num">
                                      <p:cBhvr>
                                        <p:cTn id="4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1">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1">
                                            <p:txEl>
                                              <p:pRg st="1" end="1"/>
                                            </p:txEl>
                                          </p:spTgt>
                                        </p:tgtEl>
                                        <p:attrNameLst>
                                          <p:attrName>style.visibility</p:attrName>
                                        </p:attrNameLst>
                                      </p:cBhvr>
                                      <p:to>
                                        <p:strVal val="visible"/>
                                      </p:to>
                                    </p:set>
                                    <p:anim calcmode="lin" valueType="num">
                                      <p:cBhvr additive="base">
                                        <p:cTn id="54"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6336" y="403674"/>
            <a:ext cx="9674677" cy="943433"/>
          </a:xfrm>
        </p:spPr>
        <p:txBody>
          <a:bodyPr>
            <a:normAutofit/>
          </a:bodyPr>
          <a:lstStyle/>
          <a:p>
            <a:pPr algn="ctr"/>
            <a:r>
              <a:rPr lang="vi-VN" sz="4400" b="1" dirty="0" smtClean="0">
                <a:solidFill>
                  <a:srgbClr val="FF0000"/>
                </a:solidFill>
                <a:latin typeface="Times New Roman" panose="02020603050405020304" pitchFamily="18" charset="0"/>
                <a:cs typeface="Times New Roman" panose="02020603050405020304" pitchFamily="18" charset="0"/>
              </a:rPr>
              <a:t>Bài tập về nhà</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52500" y="1905001"/>
            <a:ext cx="10839450" cy="4191000"/>
          </a:xfrm>
        </p:spPr>
        <p:txBody>
          <a:bodyPr>
            <a:noAutofit/>
          </a:bodyPr>
          <a:lstStyle/>
          <a:p>
            <a:pPr>
              <a:lnSpc>
                <a:spcPct val="150000"/>
              </a:lnSpc>
            </a:pPr>
            <a:r>
              <a:rPr lang="vi-VN" sz="4000" dirty="0" smtClean="0">
                <a:latin typeface="Times New Roman" panose="02020603050405020304" pitchFamily="18" charset="0"/>
                <a:cs typeface="Times New Roman" panose="02020603050405020304" pitchFamily="18" charset="0"/>
              </a:rPr>
              <a:t>Học thuộc </a:t>
            </a:r>
            <a:r>
              <a:rPr lang="en-US" sz="4000" dirty="0" err="1" smtClean="0">
                <a:latin typeface="Times New Roman" panose="02020603050405020304" pitchFamily="18" charset="0"/>
                <a:cs typeface="Times New Roman" panose="02020603050405020304" pitchFamily="18" charset="0"/>
              </a:rPr>
              <a:t>lời</a:t>
            </a:r>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bài hát, tập thể hiện sắc thái</a:t>
            </a:r>
            <a:endParaRPr lang="en-US" sz="4000" dirty="0">
              <a:latin typeface="Times New Roman" panose="02020603050405020304" pitchFamily="18" charset="0"/>
              <a:cs typeface="Times New Roman" panose="02020603050405020304" pitchFamily="18" charset="0"/>
            </a:endParaRPr>
          </a:p>
          <a:p>
            <a:pPr>
              <a:lnSpc>
                <a:spcPct val="150000"/>
              </a:lnSpc>
            </a:pPr>
            <a:r>
              <a:rPr lang="en-US" sz="4000" dirty="0" err="1" smtClean="0">
                <a:latin typeface="Times New Roman" panose="02020603050405020304" pitchFamily="18" charset="0"/>
                <a:cs typeface="Times New Roman" panose="02020603050405020304" pitchFamily="18" charset="0"/>
              </a:rPr>
              <a:t>Tập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đọc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va</a:t>
            </a:r>
            <a:r>
              <a:rPr lang="en-US" sz="4000" dirty="0" smtClean="0">
                <a:latin typeface="Times New Roman" panose="02020603050405020304" pitchFamily="18" charset="0"/>
                <a:cs typeface="Times New Roman" panose="02020603050405020304" pitchFamily="18" charset="0"/>
              </a:rPr>
              <a:t>̀ gõ </a:t>
            </a:r>
            <a:r>
              <a:rPr lang="en-US" sz="4000" dirty="0" err="1" smtClean="0">
                <a:latin typeface="Times New Roman" panose="02020603050405020304" pitchFamily="18" charset="0"/>
                <a:cs typeface="Times New Roman" panose="02020603050405020304" pitchFamily="18" charset="0"/>
              </a:rPr>
              <a:t>tiết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tấu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bài</a:t>
            </a:r>
            <a:r>
              <a:rPr lang="en-US" sz="4000" dirty="0" smtClean="0">
                <a:latin typeface="Times New Roman" panose="02020603050405020304" pitchFamily="18" charset="0"/>
                <a:cs typeface="Times New Roman" panose="02020603050405020304" pitchFamily="18" charset="0"/>
              </a:rPr>
              <a:t> TĐN </a:t>
            </a:r>
            <a:r>
              <a:rPr lang="en-US" sz="4000" dirty="0" err="1" smtClean="0">
                <a:latin typeface="Times New Roman" panose="02020603050405020304" pitchFamily="18" charset="0"/>
                <a:cs typeface="Times New Roman" panose="02020603050405020304" pitchFamily="18" charset="0"/>
              </a:rPr>
              <a:t>sô</a:t>
            </a:r>
            <a:r>
              <a:rPr lang="en-US" sz="4000" dirty="0" smtClean="0">
                <a:latin typeface="Times New Roman" panose="02020603050405020304" pitchFamily="18" charset="0"/>
                <a:cs typeface="Times New Roman" panose="02020603050405020304" pitchFamily="18" charset="0"/>
              </a:rPr>
              <a:t>́ 1</a:t>
            </a:r>
          </a:p>
          <a:p>
            <a:pPr>
              <a:lnSpc>
                <a:spcPct val="150000"/>
              </a:lnSpc>
            </a:pPr>
            <a:r>
              <a:rPr lang="en-US" sz="4000" dirty="0" err="1" smtClean="0">
                <a:latin typeface="Times New Roman" panose="02020603050405020304" pitchFamily="18" charset="0"/>
                <a:cs typeface="Times New Roman" panose="02020603050405020304" pitchFamily="18" charset="0"/>
              </a:rPr>
              <a:t>Ghi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phần</a:t>
            </a:r>
            <a:r>
              <a:rPr lang="en-US" sz="4000" dirty="0" smtClean="0">
                <a:latin typeface="Times New Roman" panose="02020603050405020304" pitchFamily="18" charset="0"/>
                <a:cs typeface="Times New Roman" panose="02020603050405020304" pitchFamily="18" charset="0"/>
              </a:rPr>
              <a:t> ÂNTT</a:t>
            </a:r>
            <a:endParaRPr lang="vi-VN" sz="4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8432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9934" y="189470"/>
            <a:ext cx="10515600" cy="989993"/>
          </a:xfrm>
        </p:spPr>
        <p:txBody>
          <a:bodyPr>
            <a:normAutofit fontScale="90000"/>
          </a:bodyPr>
          <a:lstStyle/>
          <a:p>
            <a:pPr algn="ctr">
              <a:lnSpc>
                <a:spcPct val="150000"/>
              </a:lnSpc>
            </a:pPr>
            <a:r>
              <a:rPr lang="vi-VN" sz="4000" b="1" dirty="0" smtClean="0">
                <a:solidFill>
                  <a:srgbClr val="FF0000"/>
                </a:solidFill>
                <a:latin typeface="Times New Roman" panose="02020603050405020304" pitchFamily="18" charset="0"/>
                <a:cs typeface="Times New Roman" panose="02020603050405020304" pitchFamily="18" charset="0"/>
              </a:rPr>
              <a:t>YÊU CẦU CẦN ĐẠT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521370" y="1896156"/>
            <a:ext cx="11670630" cy="3717471"/>
          </a:xfrm>
        </p:spPr>
        <p:txBody>
          <a:bodyPr>
            <a:noAutofit/>
          </a:bodyPr>
          <a:lstStyle/>
          <a:p>
            <a:pPr algn="just">
              <a:lnSpc>
                <a:spcPct val="150000"/>
              </a:lnSpc>
            </a:pPr>
            <a:r>
              <a:rPr lang="en-US" sz="3800" dirty="0" smtClean="0">
                <a:latin typeface="Times New Roman" panose="02020603050405020304" pitchFamily="18" charset="0"/>
                <a:cs typeface="Times New Roman" panose="02020603050405020304" pitchFamily="18" charset="0"/>
              </a:rPr>
              <a:t>-</a:t>
            </a:r>
            <a:r>
              <a:rPr lang="vi-VN" sz="3800" dirty="0" smtClean="0">
                <a:latin typeface="Times New Roman" panose="02020603050405020304" pitchFamily="18" charset="0"/>
                <a:cs typeface="Times New Roman" panose="02020603050405020304" pitchFamily="18" charset="0"/>
              </a:rPr>
              <a:t>Hát</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thuộc</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lời</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tập</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thê</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hiện</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sắc</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thái</a:t>
            </a:r>
            <a:r>
              <a:rPr lang="en-US" sz="3800" dirty="0" smtClean="0">
                <a:latin typeface="Times New Roman" panose="02020603050405020304" pitchFamily="18" charset="0"/>
                <a:cs typeface="Times New Roman" panose="02020603050405020304" pitchFamily="18" charset="0"/>
              </a:rPr>
              <a:t>, </a:t>
            </a:r>
            <a:r>
              <a:rPr lang="vi-VN" sz="3800" dirty="0" smtClean="0">
                <a:latin typeface="Times New Roman" panose="02020603050405020304" pitchFamily="18" charset="0"/>
                <a:cs typeface="Times New Roman" panose="02020603050405020304" pitchFamily="18" charset="0"/>
              </a:rPr>
              <a:t>tình cảm của bài hát.</a:t>
            </a:r>
            <a:endParaRPr lang="en-US" sz="3800" dirty="0" smtClean="0">
              <a:latin typeface="Times New Roman" panose="02020603050405020304" pitchFamily="18" charset="0"/>
              <a:cs typeface="Times New Roman" panose="02020603050405020304" pitchFamily="18" charset="0"/>
            </a:endParaRPr>
          </a:p>
          <a:p>
            <a:pPr>
              <a:lnSpc>
                <a:spcPct val="150000"/>
              </a:lnSpc>
            </a:pPr>
            <a:r>
              <a:rPr lang="en-US" sz="3800" dirty="0" smtClean="0">
                <a:latin typeface="Times New Roman" panose="02020603050405020304" pitchFamily="18" charset="0"/>
                <a:cs typeface="Times New Roman" panose="02020603050405020304" pitchFamily="18" charset="0"/>
              </a:rPr>
              <a:t>-</a:t>
            </a:r>
            <a:r>
              <a:rPr lang="vi-VN" sz="3800" dirty="0" smtClean="0">
                <a:latin typeface="Times New Roman" panose="02020603050405020304" pitchFamily="18" charset="0"/>
                <a:cs typeface="Times New Roman" panose="02020603050405020304" pitchFamily="18" charset="0"/>
              </a:rPr>
              <a:t>Biết đọc nhạc kết hợp gõ đệm</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ôn</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luyện</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âm</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hình</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tiết</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tấu</a:t>
            </a:r>
            <a:r>
              <a:rPr lang="en-US" sz="3800" dirty="0" smtClean="0">
                <a:latin typeface="Times New Roman" panose="02020603050405020304" pitchFamily="18" charset="0"/>
                <a:cs typeface="Times New Roman" panose="02020603050405020304" pitchFamily="18" charset="0"/>
              </a:rPr>
              <a:t>.</a:t>
            </a:r>
          </a:p>
          <a:p>
            <a:pPr>
              <a:lnSpc>
                <a:spcPct val="150000"/>
              </a:lnSpc>
            </a:pPr>
            <a:r>
              <a:rPr lang="en-US" sz="3800" dirty="0">
                <a:latin typeface="Times New Roman" panose="02020603050405020304" pitchFamily="18" charset="0"/>
                <a:cs typeface="Times New Roman" panose="02020603050405020304" pitchFamily="18" charset="0"/>
              </a:rPr>
              <a:t>-</a:t>
            </a:r>
            <a:r>
              <a:rPr lang="en-US" sz="3800" dirty="0" err="1" smtClean="0">
                <a:latin typeface="Times New Roman" panose="02020603050405020304" pitchFamily="18" charset="0"/>
                <a:cs typeface="Times New Roman" panose="02020603050405020304" pitchFamily="18" charset="0"/>
              </a:rPr>
              <a:t>Hiểu</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biết</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vê</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thân</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thê</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sư</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ngiệp</a:t>
            </a:r>
            <a:r>
              <a:rPr lang="en-US" sz="3800" dirty="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va</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tác</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phẩm</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của</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nhạc</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si</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Trần</a:t>
            </a:r>
            <a:r>
              <a:rPr lang="en-US" sz="3800" dirty="0" smtClean="0">
                <a:latin typeface="Times New Roman" panose="02020603050405020304" pitchFamily="18" charset="0"/>
                <a:cs typeface="Times New Roman" panose="02020603050405020304" pitchFamily="18" charset="0"/>
              </a:rPr>
              <a:t> </a:t>
            </a:r>
            <a:r>
              <a:rPr lang="en-US" sz="3800" dirty="0" err="1" smtClean="0">
                <a:latin typeface="Times New Roman" panose="02020603050405020304" pitchFamily="18" charset="0"/>
                <a:cs typeface="Times New Roman" panose="02020603050405020304" pitchFamily="18" charset="0"/>
              </a:rPr>
              <a:t>Hoàn</a:t>
            </a:r>
            <a:endParaRPr lang="en-US" sz="3800" dirty="0" smtClean="0">
              <a:latin typeface="Times New Roman" panose="02020603050405020304" pitchFamily="18" charset="0"/>
              <a:cs typeface="Times New Roman" panose="02020603050405020304" pitchFamily="18" charset="0"/>
            </a:endParaRPr>
          </a:p>
          <a:p>
            <a:pPr>
              <a:lnSpc>
                <a:spcPct val="150000"/>
              </a:lnSpc>
            </a:pPr>
            <a:endParaRPr lang="vi-VN" sz="3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6095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82245" y="352241"/>
            <a:ext cx="8753475" cy="604157"/>
          </a:xfrm>
        </p:spPr>
        <p:txBody>
          <a:bodyPr>
            <a:no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1. </a:t>
            </a:r>
            <a:r>
              <a:rPr lang="en-US" sz="3600" b="1" dirty="0" err="1" smtClean="0">
                <a:solidFill>
                  <a:srgbClr val="C00000"/>
                </a:solidFill>
                <a:latin typeface="Times New Roman" panose="02020603050405020304" pitchFamily="18" charset="0"/>
                <a:cs typeface="Times New Roman" panose="02020603050405020304" pitchFamily="18" charset="0"/>
              </a:rPr>
              <a:t>Ôn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hát</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Mùa</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thu</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ngày</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khai</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trường</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62386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ùa thu ngày khai trườ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037" y="255374"/>
            <a:ext cx="10676236" cy="6005383"/>
          </a:xfrm>
          <a:prstGeom prst="rect">
            <a:avLst/>
          </a:prstGeom>
        </p:spPr>
      </p:pic>
    </p:spTree>
    <p:extLst>
      <p:ext uri="{BB962C8B-B14F-4D97-AF65-F5344CB8AC3E}">
        <p14:creationId xmlns:p14="http://schemas.microsoft.com/office/powerpoint/2010/main" val="31799827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9972" y="329514"/>
            <a:ext cx="10327821" cy="1577679"/>
          </a:xfrm>
        </p:spPr>
        <p:txBody>
          <a:bodyPr>
            <a:noAutofit/>
          </a:bodyPr>
          <a:lstStyle/>
          <a:p>
            <a:pPr>
              <a:lnSpc>
                <a:spcPct val="150000"/>
              </a:lnSpc>
            </a:pPr>
            <a:r>
              <a:rPr lang="en-US" sz="3600" b="1" dirty="0">
                <a:solidFill>
                  <a:schemeClr val="tx1"/>
                </a:solidFill>
                <a:latin typeface="Times New Roman" panose="02020603050405020304" pitchFamily="18" charset="0"/>
                <a:cs typeface="Times New Roman" panose="02020603050405020304" pitchFamily="18" charset="0"/>
              </a:rPr>
              <a:t>1. </a:t>
            </a:r>
            <a:r>
              <a:rPr lang="en-US" sz="3600" b="1" dirty="0" err="1">
                <a:solidFill>
                  <a:schemeClr val="tx1"/>
                </a:solidFill>
                <a:latin typeface="Times New Roman" panose="02020603050405020304" pitchFamily="18" charset="0"/>
                <a:cs typeface="Times New Roman" panose="02020603050405020304" pitchFamily="18" charset="0"/>
              </a:rPr>
              <a:t>Ôn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hát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Mùa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ngày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khai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trường</a:t>
            </a:r>
            <a:r>
              <a:rPr lang="en-US" sz="3600" b="1" dirty="0" smtClean="0">
                <a:solidFill>
                  <a:srgbClr val="C00000"/>
                </a:solidFill>
                <a:latin typeface="Times New Roman" panose="02020603050405020304" pitchFamily="18" charset="0"/>
                <a:cs typeface="Times New Roman" panose="02020603050405020304" pitchFamily="18" charset="0"/>
              </a:rPr>
              <a:t/>
            </a:r>
            <a:br>
              <a:rPr lang="en-US" sz="3600" b="1" dirty="0" smtClean="0">
                <a:solidFill>
                  <a:srgbClr val="C00000"/>
                </a:solidFill>
                <a:latin typeface="Times New Roman" panose="02020603050405020304" pitchFamily="18" charset="0"/>
                <a:cs typeface="Times New Roman" panose="02020603050405020304" pitchFamily="18" charset="0"/>
              </a:rPr>
            </a:br>
            <a:r>
              <a:rPr lang="en-US" sz="3600" b="1" dirty="0" smtClean="0">
                <a:solidFill>
                  <a:srgbClr val="C00000"/>
                </a:solidFill>
                <a:latin typeface="Times New Roman" panose="02020603050405020304" pitchFamily="18" charset="0"/>
                <a:cs typeface="Times New Roman" panose="02020603050405020304" pitchFamily="18" charset="0"/>
              </a:rPr>
              <a:t>2. </a:t>
            </a:r>
            <a:r>
              <a:rPr lang="en-US" sz="3600" b="1" dirty="0" err="1" smtClean="0">
                <a:solidFill>
                  <a:srgbClr val="C00000"/>
                </a:solidFill>
                <a:latin typeface="Times New Roman" panose="02020603050405020304" pitchFamily="18" charset="0"/>
                <a:cs typeface="Times New Roman" panose="02020603050405020304" pitchFamily="18" charset="0"/>
              </a:rPr>
              <a:t>Ôn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a:solidFill>
                  <a:srgbClr val="C00000"/>
                </a:solidFill>
                <a:latin typeface="Times New Roman" panose="02020603050405020304" pitchFamily="18" charset="0"/>
                <a:cs typeface="Times New Roman" panose="02020603050405020304" pitchFamily="18" charset="0"/>
              </a:rPr>
              <a:t>t</a:t>
            </a:r>
            <a:r>
              <a:rPr lang="vi-VN" sz="3600" b="1" dirty="0" smtClean="0">
                <a:solidFill>
                  <a:srgbClr val="C00000"/>
                </a:solidFill>
                <a:latin typeface="Times New Roman" panose="02020603050405020304" pitchFamily="18" charset="0"/>
                <a:cs typeface="Times New Roman" panose="02020603050405020304" pitchFamily="18" charset="0"/>
              </a:rPr>
              <a:t>ập </a:t>
            </a:r>
            <a:r>
              <a:rPr lang="vi-VN" sz="3600" b="1" dirty="0">
                <a:solidFill>
                  <a:srgbClr val="C00000"/>
                </a:solidFill>
                <a:latin typeface="Times New Roman" panose="02020603050405020304" pitchFamily="18" charset="0"/>
                <a:cs typeface="Times New Roman" panose="02020603050405020304" pitchFamily="18" charset="0"/>
              </a:rPr>
              <a:t>đọc </a:t>
            </a:r>
            <a:r>
              <a:rPr lang="vi-VN" sz="3600" b="1" dirty="0" smtClean="0">
                <a:solidFill>
                  <a:srgbClr val="C00000"/>
                </a:solidFill>
                <a:latin typeface="Times New Roman" panose="02020603050405020304" pitchFamily="18" charset="0"/>
                <a:cs typeface="Times New Roman" panose="02020603050405020304" pitchFamily="18" charset="0"/>
              </a:rPr>
              <a:t>nhạc: TĐN số </a:t>
            </a:r>
            <a:r>
              <a:rPr lang="en-US" sz="3600" b="1" dirty="0" smtClean="0">
                <a:solidFill>
                  <a:srgbClr val="C00000"/>
                </a:solidFill>
                <a:latin typeface="Times New Roman" panose="02020603050405020304" pitchFamily="18" charset="0"/>
                <a:cs typeface="Times New Roman" panose="02020603050405020304" pitchFamily="18" charset="0"/>
              </a:rPr>
              <a:t>1 – </a:t>
            </a:r>
            <a:r>
              <a:rPr lang="en-US" sz="3600" b="1" dirty="0" err="1" smtClean="0">
                <a:solidFill>
                  <a:srgbClr val="C00000"/>
                </a:solidFill>
                <a:latin typeface="Times New Roman" panose="02020603050405020304" pitchFamily="18" charset="0"/>
                <a:cs typeface="Times New Roman" panose="02020603050405020304" pitchFamily="18" charset="0"/>
              </a:rPr>
              <a:t>Chiếc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đèn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ông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sao</a:t>
            </a:r>
            <a:endParaRPr lang="en-US" sz="3600" b="1" dirty="0">
              <a:solidFill>
                <a:srgbClr val="C00000"/>
              </a:solidFill>
            </a:endParaRPr>
          </a:p>
        </p:txBody>
      </p:sp>
    </p:spTree>
    <p:extLst>
      <p:ext uri="{BB962C8B-B14F-4D97-AF65-F5344CB8AC3E}">
        <p14:creationId xmlns:p14="http://schemas.microsoft.com/office/powerpoint/2010/main" val="3748486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36241" y="214032"/>
            <a:ext cx="8516667" cy="5739493"/>
          </a:xfrm>
          <a:prstGeom prst="rect">
            <a:avLst/>
          </a:prstGeom>
        </p:spPr>
      </p:pic>
      <p:pic>
        <p:nvPicPr>
          <p:cNvPr id="3" name="3. TDN s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3242" y="298622"/>
            <a:ext cx="378941" cy="378941"/>
          </a:xfrm>
          <a:prstGeom prst="rect">
            <a:avLst/>
          </a:prstGeom>
        </p:spPr>
      </p:pic>
    </p:spTree>
    <p:extLst>
      <p:ext uri="{BB962C8B-B14F-4D97-AF65-F5344CB8AC3E}">
        <p14:creationId xmlns:p14="http://schemas.microsoft.com/office/powerpoint/2010/main" val="11398305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1704277" y="1016370"/>
            <a:ext cx="9226766" cy="4994619"/>
          </a:xfrm>
          <a:prstGeom prst="rect">
            <a:avLst/>
          </a:prstGeom>
        </p:spPr>
      </p:pic>
      <p:sp>
        <p:nvSpPr>
          <p:cNvPr id="2" name="Title 1"/>
          <p:cNvSpPr>
            <a:spLocks noGrp="1"/>
          </p:cNvSpPr>
          <p:nvPr>
            <p:ph type="title" idx="4294967295"/>
          </p:nvPr>
        </p:nvSpPr>
        <p:spPr>
          <a:xfrm>
            <a:off x="843252" y="264004"/>
            <a:ext cx="10326688" cy="633413"/>
          </a:xfrm>
        </p:spPr>
        <p:txBody>
          <a:bodyPr>
            <a:normAutofit/>
          </a:bodyPr>
          <a:lstStyle/>
          <a:p>
            <a:pPr algn="ctr"/>
            <a:r>
              <a:rPr lang="en-US" sz="3600" b="1" dirty="0" smtClean="0">
                <a:solidFill>
                  <a:srgbClr val="C00000"/>
                </a:solidFill>
                <a:latin typeface="Times New Roman" panose="02020603050405020304" pitchFamily="18" charset="0"/>
                <a:cs typeface="Times New Roman" panose="02020603050405020304" pitchFamily="18" charset="0"/>
              </a:rPr>
              <a:t>T</a:t>
            </a:r>
            <a:r>
              <a:rPr lang="vi-VN" sz="3600" b="1" dirty="0" smtClean="0">
                <a:solidFill>
                  <a:srgbClr val="C00000"/>
                </a:solidFill>
                <a:latin typeface="Times New Roman" panose="02020603050405020304" pitchFamily="18" charset="0"/>
                <a:cs typeface="Times New Roman" panose="02020603050405020304" pitchFamily="18" charset="0"/>
              </a:rPr>
              <a:t>ập </a:t>
            </a:r>
            <a:r>
              <a:rPr lang="vi-VN" sz="3600" b="1" dirty="0">
                <a:solidFill>
                  <a:srgbClr val="C00000"/>
                </a:solidFill>
                <a:latin typeface="Times New Roman" panose="02020603050405020304" pitchFamily="18" charset="0"/>
                <a:cs typeface="Times New Roman" panose="02020603050405020304" pitchFamily="18" charset="0"/>
              </a:rPr>
              <a:t>đọc </a:t>
            </a:r>
            <a:r>
              <a:rPr lang="vi-VN" sz="3600" b="1" dirty="0" smtClean="0">
                <a:solidFill>
                  <a:srgbClr val="C00000"/>
                </a:solidFill>
                <a:latin typeface="Times New Roman" panose="02020603050405020304" pitchFamily="18" charset="0"/>
                <a:cs typeface="Times New Roman" panose="02020603050405020304" pitchFamily="18" charset="0"/>
              </a:rPr>
              <a:t>nhạc</a:t>
            </a:r>
            <a:endParaRPr lang="en-US" sz="3600" b="1" dirty="0">
              <a:solidFill>
                <a:srgbClr val="C00000"/>
              </a:solidFill>
            </a:endParaRPr>
          </a:p>
        </p:txBody>
      </p:sp>
      <p:pic>
        <p:nvPicPr>
          <p:cNvPr id="3" name="3. TDN s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72584" y="347294"/>
            <a:ext cx="395416" cy="395416"/>
          </a:xfrm>
          <a:prstGeom prst="rect">
            <a:avLst/>
          </a:prstGeom>
        </p:spPr>
      </p:pic>
    </p:spTree>
    <p:extLst>
      <p:ext uri="{BB962C8B-B14F-4D97-AF65-F5344CB8AC3E}">
        <p14:creationId xmlns:p14="http://schemas.microsoft.com/office/powerpoint/2010/main" val="3732442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43252" y="107486"/>
            <a:ext cx="10326688" cy="6334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rgbClr val="C00000"/>
                </a:solidFill>
                <a:latin typeface="Times New Roman" panose="02020603050405020304" pitchFamily="18" charset="0"/>
                <a:cs typeface="Times New Roman" panose="02020603050405020304" pitchFamily="18" charset="0"/>
              </a:rPr>
              <a:t>T</a:t>
            </a:r>
            <a:r>
              <a:rPr lang="vi-VN" sz="3600" b="1" dirty="0" smtClean="0">
                <a:solidFill>
                  <a:srgbClr val="C00000"/>
                </a:solidFill>
                <a:latin typeface="Times New Roman" panose="02020603050405020304" pitchFamily="18" charset="0"/>
                <a:cs typeface="Times New Roman" panose="02020603050405020304" pitchFamily="18" charset="0"/>
              </a:rPr>
              <a:t>ập đọc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va</a:t>
            </a:r>
            <a:r>
              <a:rPr lang="en-US" sz="3600" b="1" dirty="0" smtClean="0">
                <a:solidFill>
                  <a:srgbClr val="C00000"/>
                </a:solidFill>
                <a:latin typeface="Times New Roman" panose="02020603050405020304" pitchFamily="18" charset="0"/>
                <a:cs typeface="Times New Roman" panose="02020603050405020304" pitchFamily="18" charset="0"/>
              </a:rPr>
              <a:t>̀ gõ </a:t>
            </a:r>
            <a:r>
              <a:rPr lang="en-US" sz="3600" b="1" dirty="0" err="1" smtClean="0">
                <a:solidFill>
                  <a:srgbClr val="C00000"/>
                </a:solidFill>
                <a:latin typeface="Times New Roman" panose="02020603050405020304" pitchFamily="18" charset="0"/>
                <a:cs typeface="Times New Roman" panose="02020603050405020304" pitchFamily="18" charset="0"/>
              </a:rPr>
              <a:t>đệm</a:t>
            </a:r>
            <a:endParaRPr lang="en-US" sz="3600" b="1" dirty="0">
              <a:solidFill>
                <a:srgbClr val="C00000"/>
              </a:solidFill>
            </a:endParaRPr>
          </a:p>
        </p:txBody>
      </p:sp>
      <p:pic>
        <p:nvPicPr>
          <p:cNvPr id="6" name="Picture 5"/>
          <p:cNvPicPr>
            <a:picLocks noChangeAspect="1"/>
          </p:cNvPicPr>
          <p:nvPr/>
        </p:nvPicPr>
        <p:blipFill>
          <a:blip r:embed="rId2"/>
          <a:stretch>
            <a:fillRect/>
          </a:stretch>
        </p:blipFill>
        <p:spPr>
          <a:xfrm>
            <a:off x="692106" y="2117238"/>
            <a:ext cx="10801350" cy="2171700"/>
          </a:xfrm>
          <a:prstGeom prst="rect">
            <a:avLst/>
          </a:prstGeom>
        </p:spPr>
      </p:pic>
      <p:pic>
        <p:nvPicPr>
          <p:cNvPr id="4" name="Picture 3"/>
          <p:cNvPicPr>
            <a:picLocks noChangeAspect="1"/>
          </p:cNvPicPr>
          <p:nvPr/>
        </p:nvPicPr>
        <p:blipFill>
          <a:blip r:embed="rId3"/>
          <a:stretch>
            <a:fillRect/>
          </a:stretch>
        </p:blipFill>
        <p:spPr>
          <a:xfrm>
            <a:off x="432549" y="1887463"/>
            <a:ext cx="11320463" cy="2838640"/>
          </a:xfrm>
          <a:prstGeom prst="rect">
            <a:avLst/>
          </a:prstGeom>
        </p:spPr>
      </p:pic>
      <p:pic>
        <p:nvPicPr>
          <p:cNvPr id="5" name="Picture 4"/>
          <p:cNvPicPr>
            <a:picLocks noChangeAspect="1"/>
          </p:cNvPicPr>
          <p:nvPr/>
        </p:nvPicPr>
        <p:blipFill>
          <a:blip r:embed="rId4"/>
          <a:stretch>
            <a:fillRect/>
          </a:stretch>
        </p:blipFill>
        <p:spPr>
          <a:xfrm>
            <a:off x="519957" y="2018256"/>
            <a:ext cx="10973499" cy="2641768"/>
          </a:xfrm>
          <a:prstGeom prst="rect">
            <a:avLst/>
          </a:prstGeom>
        </p:spPr>
      </p:pic>
    </p:spTree>
    <p:extLst>
      <p:ext uri="{BB962C8B-B14F-4D97-AF65-F5344CB8AC3E}">
        <p14:creationId xmlns:p14="http://schemas.microsoft.com/office/powerpoint/2010/main" val="33916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4156" y="101147"/>
            <a:ext cx="10327821" cy="6334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3600" b="1" dirty="0">
              <a:solidFill>
                <a:srgbClr val="C00000"/>
              </a:solidFill>
            </a:endParaRPr>
          </a:p>
        </p:txBody>
      </p:sp>
      <p:sp>
        <p:nvSpPr>
          <p:cNvPr id="6" name="Title 1"/>
          <p:cNvSpPr txBox="1">
            <a:spLocks/>
          </p:cNvSpPr>
          <p:nvPr/>
        </p:nvSpPr>
        <p:spPr>
          <a:xfrm>
            <a:off x="464113" y="321277"/>
            <a:ext cx="10327821" cy="511569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50000"/>
              </a:lnSpc>
            </a:pPr>
            <a:endParaRPr lang="en-US" sz="3600" b="1" dirty="0" smtClean="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3600" b="1" dirty="0" smtClean="0">
                <a:solidFill>
                  <a:schemeClr val="tx1"/>
                </a:solidFill>
                <a:latin typeface="Times New Roman" panose="02020603050405020304" pitchFamily="18" charset="0"/>
                <a:cs typeface="Times New Roman" panose="02020603050405020304" pitchFamily="18" charset="0"/>
              </a:rPr>
              <a:t>1. </a:t>
            </a:r>
            <a:r>
              <a:rPr lang="en-US" sz="3600" b="1" dirty="0" err="1" smtClean="0">
                <a:solidFill>
                  <a:schemeClr val="tx1"/>
                </a:solidFill>
                <a:latin typeface="Times New Roman" panose="02020603050405020304" pitchFamily="18" charset="0"/>
                <a:cs typeface="Times New Roman" panose="02020603050405020304" pitchFamily="18" charset="0"/>
              </a:rPr>
              <a:t>Ôn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hát</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Mùa</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thu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ngày</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khai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trường</a:t>
            </a:r>
            <a:r>
              <a:rPr lang="en-US" sz="3600" b="1" dirty="0" smtClean="0">
                <a:solidFill>
                  <a:schemeClr val="tx1"/>
                </a:solidFill>
                <a:latin typeface="Times New Roman" panose="02020603050405020304" pitchFamily="18" charset="0"/>
                <a:cs typeface="Times New Roman" panose="02020603050405020304" pitchFamily="18" charset="0"/>
              </a:rPr>
              <a:t/>
            </a:r>
            <a:br>
              <a:rPr lang="en-US" sz="3600" b="1" dirty="0" smtClean="0">
                <a:solidFill>
                  <a:schemeClr val="tx1"/>
                </a:solidFill>
                <a:latin typeface="Times New Roman" panose="02020603050405020304" pitchFamily="18" charset="0"/>
                <a:cs typeface="Times New Roman" panose="02020603050405020304" pitchFamily="18" charset="0"/>
              </a:rPr>
            </a:br>
            <a:r>
              <a:rPr lang="en-US" sz="3600" b="1" dirty="0" smtClean="0">
                <a:solidFill>
                  <a:schemeClr val="tx1"/>
                </a:solidFill>
                <a:latin typeface="Times New Roman" panose="02020603050405020304" pitchFamily="18" charset="0"/>
                <a:cs typeface="Times New Roman" panose="02020603050405020304" pitchFamily="18" charset="0"/>
              </a:rPr>
              <a:t>2. </a:t>
            </a:r>
            <a:r>
              <a:rPr lang="en-US" sz="3600" b="1" dirty="0" err="1" smtClean="0">
                <a:solidFill>
                  <a:schemeClr val="tx1"/>
                </a:solidFill>
                <a:latin typeface="Times New Roman" panose="02020603050405020304" pitchFamily="18" charset="0"/>
                <a:cs typeface="Times New Roman" panose="02020603050405020304" pitchFamily="18" charset="0"/>
              </a:rPr>
              <a:t>Ôn</a:t>
            </a:r>
            <a:r>
              <a:rPr lang="en-US" sz="3600" b="1" dirty="0" smtClean="0">
                <a:solidFill>
                  <a:schemeClr val="tx1"/>
                </a:solidFill>
                <a:latin typeface="Times New Roman" panose="02020603050405020304" pitchFamily="18" charset="0"/>
                <a:cs typeface="Times New Roman" panose="02020603050405020304" pitchFamily="18" charset="0"/>
              </a:rPr>
              <a:t> t</a:t>
            </a:r>
            <a:r>
              <a:rPr lang="vi-VN" sz="3600" b="1" dirty="0" smtClean="0">
                <a:solidFill>
                  <a:schemeClr val="tx1"/>
                </a:solidFill>
                <a:latin typeface="Times New Roman" panose="02020603050405020304" pitchFamily="18" charset="0"/>
                <a:cs typeface="Times New Roman" panose="02020603050405020304" pitchFamily="18" charset="0"/>
              </a:rPr>
              <a:t>ập đọc nhạc: TĐN số </a:t>
            </a:r>
            <a:r>
              <a:rPr lang="en-US" sz="3600" b="1" dirty="0" smtClean="0">
                <a:solidFill>
                  <a:schemeClr val="tx1"/>
                </a:solidFill>
                <a:latin typeface="Times New Roman" panose="02020603050405020304" pitchFamily="18" charset="0"/>
                <a:cs typeface="Times New Roman" panose="02020603050405020304" pitchFamily="18" charset="0"/>
              </a:rPr>
              <a:t>1 – </a:t>
            </a:r>
            <a:r>
              <a:rPr lang="en-US" sz="3600" b="1" dirty="0" err="1" smtClean="0">
                <a:solidFill>
                  <a:schemeClr val="tx1"/>
                </a:solidFill>
                <a:latin typeface="Times New Roman" panose="02020603050405020304" pitchFamily="18" charset="0"/>
                <a:cs typeface="Times New Roman" panose="02020603050405020304" pitchFamily="18" charset="0"/>
              </a:rPr>
              <a:t>Chiếc</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đèn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ông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sao</a:t>
            </a:r>
            <a:endParaRPr lang="en-US" sz="3600" b="1" dirty="0" smtClean="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3600" b="1" dirty="0">
                <a:solidFill>
                  <a:srgbClr val="C00000"/>
                </a:solidFill>
                <a:latin typeface="Times New Roman" panose="02020603050405020304" pitchFamily="18" charset="0"/>
                <a:cs typeface="Times New Roman" panose="02020603050405020304" pitchFamily="18" charset="0"/>
              </a:rPr>
              <a:t>3. </a:t>
            </a:r>
            <a:r>
              <a:rPr lang="en-US" sz="3600" b="1" dirty="0" err="1">
                <a:solidFill>
                  <a:srgbClr val="C00000"/>
                </a:solidFill>
                <a:latin typeface="Times New Roman" panose="02020603050405020304" pitchFamily="18" charset="0"/>
                <a:cs typeface="Times New Roman" panose="02020603050405020304" pitchFamily="18" charset="0"/>
              </a:rPr>
              <a:t>Âm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nhạc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thường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thức</a:t>
            </a:r>
            <a:r>
              <a:rPr lang="en-US" sz="3600" b="1" dirty="0" smtClean="0">
                <a:solidFill>
                  <a:srgbClr val="C00000"/>
                </a:solidFill>
                <a:latin typeface="Times New Roman" panose="02020603050405020304" pitchFamily="18" charset="0"/>
                <a:cs typeface="Times New Roman" panose="02020603050405020304" pitchFamily="18" charset="0"/>
              </a:rPr>
              <a:t>:</a:t>
            </a:r>
          </a:p>
          <a:p>
            <a:pPr>
              <a:lnSpc>
                <a:spcPct val="150000"/>
              </a:lnSpc>
            </a:pPr>
            <a:r>
              <a:rPr lang="en-US" sz="3600" b="1" dirty="0" smtClean="0">
                <a:solidFill>
                  <a:srgbClr val="C00000"/>
                </a:solidFill>
                <a:latin typeface="Times New Roman" panose="02020603050405020304" pitchFamily="18" charset="0"/>
                <a:cs typeface="Times New Roman" panose="02020603050405020304" pitchFamily="18" charset="0"/>
              </a:rPr>
              <a:t>	a. </a:t>
            </a:r>
            <a:r>
              <a:rPr lang="en-US" sz="3600" b="1" dirty="0" err="1" smtClean="0">
                <a:solidFill>
                  <a:srgbClr val="C00000"/>
                </a:solidFill>
                <a:latin typeface="Times New Roman" panose="02020603050405020304" pitchFamily="18" charset="0"/>
                <a:cs typeface="Times New Roman" panose="02020603050405020304" pitchFamily="18" charset="0"/>
              </a:rPr>
              <a:t>Nhạc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si</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Trần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Hoàn</a:t>
            </a:r>
            <a:endParaRPr lang="en-US" sz="3600" b="1" dirty="0" smtClean="0">
              <a:solidFill>
                <a:srgbClr val="C00000"/>
              </a:solidFill>
              <a:latin typeface="Times New Roman" panose="02020603050405020304" pitchFamily="18" charset="0"/>
              <a:cs typeface="Times New Roman" panose="02020603050405020304" pitchFamily="18" charset="0"/>
            </a:endParaRPr>
          </a:p>
          <a:p>
            <a:pPr>
              <a:lnSpc>
                <a:spcPct val="150000"/>
              </a:lnSpc>
            </a:pPr>
            <a:endParaRPr lang="en-US" sz="3600" b="1" dirty="0">
              <a:solidFill>
                <a:srgbClr val="C00000"/>
              </a:solidFill>
            </a:endParaRPr>
          </a:p>
          <a:p>
            <a:pPr marL="742950" indent="-742950">
              <a:lnSpc>
                <a:spcPct val="150000"/>
              </a:lnSpc>
              <a:buAutoNum type="arabicPeriod"/>
            </a:pPr>
            <a:endParaRPr lang="en-US" sz="3600" b="1" dirty="0">
              <a:solidFill>
                <a:srgbClr val="C00000"/>
              </a:solidFill>
            </a:endParaRPr>
          </a:p>
        </p:txBody>
      </p:sp>
    </p:spTree>
    <p:extLst>
      <p:ext uri="{BB962C8B-B14F-4D97-AF65-F5344CB8AC3E}">
        <p14:creationId xmlns:p14="http://schemas.microsoft.com/office/powerpoint/2010/main" val="1728217413"/>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2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1992</TotalTime>
  <Words>246</Words>
  <Application>Microsoft Office PowerPoint</Application>
  <PresentationFormat>Widescreen</PresentationFormat>
  <Paragraphs>42</Paragraphs>
  <Slides>16</Slides>
  <Notes>0</Notes>
  <HiddenSlides>0</HiddenSlides>
  <MMClips>4</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16</vt:i4>
      </vt:variant>
    </vt:vector>
  </HeadingPairs>
  <TitlesOfParts>
    <vt:vector size="28" baseType="lpstr">
      <vt:lpstr>Arial</vt:lpstr>
      <vt:lpstr>Calibri</vt:lpstr>
      <vt:lpstr>Calibri Light</vt:lpstr>
      <vt:lpstr>Century Gothic</vt:lpstr>
      <vt:lpstr>Noto Sans Symbols</vt:lpstr>
      <vt:lpstr>Times New Roman</vt:lpstr>
      <vt:lpstr>Wingdings 3</vt:lpstr>
      <vt:lpstr>Wisp</vt:lpstr>
      <vt:lpstr>1_Retrospect</vt:lpstr>
      <vt:lpstr>Retrospect</vt:lpstr>
      <vt:lpstr>2_Retrospect</vt:lpstr>
      <vt:lpstr>Office Theme</vt:lpstr>
      <vt:lpstr>Tiết 3:</vt:lpstr>
      <vt:lpstr>YÊU CẦU CẦN ĐẠT</vt:lpstr>
      <vt:lpstr>1. Ôn hát: Mùa thu ngày khai trường</vt:lpstr>
      <vt:lpstr>PowerPoint Presentation</vt:lpstr>
      <vt:lpstr>1. Ôn hát: Mùa thu ngày khai trường 2. Ôn tập đọc nhạc: TĐN số 1 – Chiếc đèn ông sao</vt:lpstr>
      <vt:lpstr>PowerPoint Presentation</vt:lpstr>
      <vt:lpstr>Tập đọc nhạc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CỦNG CỐ </vt:lpstr>
      <vt:lpstr>Bài tập về nhà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62</cp:revision>
  <dcterms:created xsi:type="dcterms:W3CDTF">2021-08-30T01:59:43Z</dcterms:created>
  <dcterms:modified xsi:type="dcterms:W3CDTF">2021-09-22T01:34:30Z</dcterms:modified>
</cp:coreProperties>
</file>